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93"/>
  </p:notesMasterIdLst>
  <p:sldIdLst>
    <p:sldId id="867" r:id="rId2"/>
    <p:sldId id="761" r:id="rId3"/>
    <p:sldId id="762" r:id="rId4"/>
    <p:sldId id="763" r:id="rId5"/>
    <p:sldId id="764" r:id="rId6"/>
    <p:sldId id="765" r:id="rId7"/>
    <p:sldId id="766" r:id="rId8"/>
    <p:sldId id="767" r:id="rId9"/>
    <p:sldId id="768" r:id="rId10"/>
    <p:sldId id="769" r:id="rId11"/>
    <p:sldId id="770" r:id="rId12"/>
    <p:sldId id="868" r:id="rId13"/>
    <p:sldId id="771" r:id="rId14"/>
    <p:sldId id="772" r:id="rId15"/>
    <p:sldId id="773" r:id="rId16"/>
    <p:sldId id="774" r:id="rId17"/>
    <p:sldId id="775" r:id="rId18"/>
    <p:sldId id="776" r:id="rId19"/>
    <p:sldId id="777" r:id="rId20"/>
    <p:sldId id="778" r:id="rId21"/>
    <p:sldId id="779" r:id="rId22"/>
    <p:sldId id="780" r:id="rId23"/>
    <p:sldId id="781" r:id="rId24"/>
    <p:sldId id="782" r:id="rId25"/>
    <p:sldId id="869" r:id="rId26"/>
    <p:sldId id="784" r:id="rId27"/>
    <p:sldId id="785" r:id="rId28"/>
    <p:sldId id="786" r:id="rId29"/>
    <p:sldId id="787" r:id="rId30"/>
    <p:sldId id="788" r:id="rId31"/>
    <p:sldId id="789" r:id="rId32"/>
    <p:sldId id="790" r:id="rId33"/>
    <p:sldId id="791" r:id="rId34"/>
    <p:sldId id="792" r:id="rId35"/>
    <p:sldId id="793" r:id="rId36"/>
    <p:sldId id="870" r:id="rId37"/>
    <p:sldId id="876" r:id="rId38"/>
    <p:sldId id="877" r:id="rId39"/>
    <p:sldId id="878" r:id="rId40"/>
    <p:sldId id="879" r:id="rId41"/>
    <p:sldId id="794" r:id="rId42"/>
    <p:sldId id="795" r:id="rId43"/>
    <p:sldId id="796" r:id="rId44"/>
    <p:sldId id="871" r:id="rId45"/>
    <p:sldId id="802" r:id="rId46"/>
    <p:sldId id="803" r:id="rId47"/>
    <p:sldId id="805" r:id="rId48"/>
    <p:sldId id="806" r:id="rId49"/>
    <p:sldId id="807" r:id="rId50"/>
    <p:sldId id="809" r:id="rId51"/>
    <p:sldId id="810" r:id="rId52"/>
    <p:sldId id="811" r:id="rId53"/>
    <p:sldId id="813" r:id="rId54"/>
    <p:sldId id="814" r:id="rId55"/>
    <p:sldId id="815" r:id="rId56"/>
    <p:sldId id="817" r:id="rId57"/>
    <p:sldId id="872" r:id="rId58"/>
    <p:sldId id="818" r:id="rId59"/>
    <p:sldId id="819" r:id="rId60"/>
    <p:sldId id="820" r:id="rId61"/>
    <p:sldId id="821" r:id="rId62"/>
    <p:sldId id="822" r:id="rId63"/>
    <p:sldId id="823" r:id="rId64"/>
    <p:sldId id="824" r:id="rId65"/>
    <p:sldId id="825" r:id="rId66"/>
    <p:sldId id="826" r:id="rId67"/>
    <p:sldId id="873" r:id="rId68"/>
    <p:sldId id="827" r:id="rId69"/>
    <p:sldId id="828" r:id="rId70"/>
    <p:sldId id="829" r:id="rId71"/>
    <p:sldId id="830" r:id="rId72"/>
    <p:sldId id="831" r:id="rId73"/>
    <p:sldId id="832" r:id="rId74"/>
    <p:sldId id="833" r:id="rId75"/>
    <p:sldId id="834" r:id="rId76"/>
    <p:sldId id="835" r:id="rId77"/>
    <p:sldId id="836" r:id="rId78"/>
    <p:sldId id="875" r:id="rId79"/>
    <p:sldId id="848" r:id="rId80"/>
    <p:sldId id="849" r:id="rId81"/>
    <p:sldId id="850" r:id="rId82"/>
    <p:sldId id="851" r:id="rId83"/>
    <p:sldId id="852" r:id="rId84"/>
    <p:sldId id="853" r:id="rId85"/>
    <p:sldId id="854" r:id="rId86"/>
    <p:sldId id="855" r:id="rId87"/>
    <p:sldId id="856" r:id="rId88"/>
    <p:sldId id="857" r:id="rId89"/>
    <p:sldId id="858" r:id="rId90"/>
    <p:sldId id="880" r:id="rId91"/>
    <p:sldId id="859" r:id="rId9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2880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7EC234"/>
    <a:srgbClr val="6BA42C"/>
    <a:srgbClr val="E20000"/>
    <a:srgbClr val="00A7E2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15" autoAdjust="0"/>
    <p:restoredTop sz="94316" autoAdjust="0"/>
  </p:normalViewPr>
  <p:slideViewPr>
    <p:cSldViewPr snapToObjects="1">
      <p:cViewPr varScale="1">
        <p:scale>
          <a:sx n="69" d="100"/>
          <a:sy n="69" d="100"/>
        </p:scale>
        <p:origin x="-11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2296" cy="82296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1/30/2016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0318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1112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1018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2929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4672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77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6150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3853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891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433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5264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3351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8075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7964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2606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088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6684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1509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030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42044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71639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159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0416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8160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6574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1965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68507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93210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695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30873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3213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6140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37356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74733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56803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2699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24070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68056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7176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91183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92213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8708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1004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03365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43358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6290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86327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14473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70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49469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54973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85806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23247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05429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85696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238187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29329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55464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236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19682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84974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92274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16396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66258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096692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30772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80897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217825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000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501795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41185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89610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584084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972832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3649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646078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10273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523982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878709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622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471558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622928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980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Electronic Recruitment 8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91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251121"/>
            <a:ext cx="28803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3-</a:t>
            </a:r>
            <a:r>
              <a:rPr lang="en-US" sz="2600" b="1" i="1" dirty="0">
                <a:solidFill>
                  <a:srgbClr val="FF0000"/>
                </a:solidFill>
                <a:latin typeface="Adobe Caslon Pro Bold"/>
              </a:rPr>
              <a:t>The most effective cover letters </a:t>
            </a:r>
            <a:r>
              <a:rPr lang="en-US" sz="2600" i="1" dirty="0">
                <a:latin typeface="Adobe Caslon Pro Bold"/>
              </a:rPr>
              <a:t>reveal exactly how the sender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qualifies for a particular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job. </a:t>
            </a:r>
            <a:r>
              <a:rPr lang="en-US" sz="2600" dirty="0" smtClean="0">
                <a:latin typeface="Adobe Caslon Pro Bold"/>
              </a:rPr>
              <a:t>The </a:t>
            </a:r>
            <a:r>
              <a:rPr lang="en-US" sz="2600" dirty="0">
                <a:latin typeface="Adobe Caslon Pro Bold"/>
              </a:rPr>
              <a:t>applicant should stress keywords and phrases, even if it means that some</a:t>
            </a:r>
          </a:p>
          <a:p>
            <a:r>
              <a:rPr lang="en-US" sz="2600" dirty="0" smtClean="0">
                <a:latin typeface="Adobe Caslon Pro Bold"/>
              </a:rPr>
              <a:t>Information…..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06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655915"/>
            <a:ext cx="2798064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 smtClean="0">
                <a:latin typeface="Adobe Caslon Pro Bold"/>
              </a:rPr>
              <a:t>….. </a:t>
            </a:r>
            <a:r>
              <a:rPr lang="en-US" sz="2500" dirty="0">
                <a:latin typeface="Adobe Caslon Pro Bold"/>
              </a:rPr>
              <a:t>is extracted from the resume </a:t>
            </a:r>
            <a:r>
              <a:rPr lang="en-US" sz="2500" dirty="0" smtClean="0">
                <a:latin typeface="Adobe Caslon Pro Bold"/>
              </a:rPr>
              <a:t>itself. The most </a:t>
            </a:r>
            <a:r>
              <a:rPr lang="en-US" sz="2500" dirty="0">
                <a:latin typeface="Adobe Caslon Pro Bold"/>
              </a:rPr>
              <a:t>desirable letters are </a:t>
            </a:r>
            <a:r>
              <a:rPr lang="en-US" sz="2500" dirty="0" smtClean="0">
                <a:latin typeface="Adobe Caslon Pro Bold"/>
              </a:rPr>
              <a:t>those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</a:rPr>
              <a:t>that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</a:rPr>
              <a:t>identify concrete examples demonstrating relevant job-related </a:t>
            </a:r>
            <a:r>
              <a:rPr lang="en-US" sz="2500" dirty="0">
                <a:latin typeface="Adobe Caslon Pro Bold"/>
              </a:rPr>
              <a:t>accomplishments.</a:t>
            </a:r>
            <a:endParaRPr lang="en-GB" sz="2500" dirty="0">
              <a:latin typeface="Adobe Casl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70" y="6095619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56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Electronic Recruitment 9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91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71576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4-</a:t>
            </a:r>
            <a:r>
              <a:rPr lang="en-US" sz="2600" b="1" i="1" dirty="0">
                <a:solidFill>
                  <a:srgbClr val="FF0000"/>
                </a:solidFill>
                <a:latin typeface="Adobe Caslon Pro Bold"/>
              </a:rPr>
              <a:t>Effective cover letters restate </a:t>
            </a:r>
            <a:r>
              <a:rPr lang="en-US" sz="2600" dirty="0">
                <a:latin typeface="Adobe Caslon Pro Bold"/>
              </a:rPr>
              <a:t>specific job requirements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identified in the ad followed by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a brief statement </a:t>
            </a:r>
            <a:r>
              <a:rPr lang="en-US" sz="2600" dirty="0" smtClean="0">
                <a:latin typeface="Adobe Caslon Pro Bold"/>
              </a:rPr>
              <a:t>reflecting </a:t>
            </a:r>
            <a:r>
              <a:rPr lang="en-US" sz="2600" dirty="0">
                <a:latin typeface="Adobe Caslon Pro Bold"/>
              </a:rPr>
              <a:t>the </a:t>
            </a:r>
            <a:r>
              <a:rPr lang="en-US" sz="2600" dirty="0" smtClean="0">
                <a:latin typeface="Adobe Caslon Pro Bold"/>
              </a:rPr>
              <a:t>applicant’s qualities</a:t>
            </a:r>
            <a:r>
              <a:rPr lang="en-US" sz="2600" dirty="0">
                <a:latin typeface="Adobe Caslon Pro Bold"/>
              </a:rPr>
              <a:t>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95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07008"/>
            <a:ext cx="28803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When </a:t>
            </a:r>
            <a:r>
              <a:rPr lang="en-US" sz="2600" dirty="0">
                <a:latin typeface="Adobe Caslon Pro Bold"/>
              </a:rPr>
              <a:t>an applicant is responding to</a:t>
            </a:r>
          </a:p>
          <a:p>
            <a:r>
              <a:rPr lang="en-US" sz="2600" dirty="0">
                <a:latin typeface="Adobe Caslon Pro Bold"/>
              </a:rPr>
              <a:t>an ad that he qualifies for in every way,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the end result can be impressive: </a:t>
            </a:r>
            <a:r>
              <a:rPr lang="en-US" sz="2600" dirty="0">
                <a:latin typeface="Adobe Caslon Pro Bold"/>
              </a:rPr>
              <a:t>Here’s</a:t>
            </a:r>
          </a:p>
          <a:p>
            <a:r>
              <a:rPr lang="en-US" sz="2600" dirty="0">
                <a:latin typeface="Adobe Caslon Pro Bold"/>
              </a:rPr>
              <a:t>the job—here’s the person; it’s a match.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50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289304"/>
            <a:ext cx="304495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5- </a:t>
            </a:r>
            <a:r>
              <a:rPr lang="en-US" sz="2600" b="1" i="1" dirty="0">
                <a:solidFill>
                  <a:srgbClr val="FF0000"/>
                </a:solidFill>
                <a:latin typeface="Adobe Caslon Pro Bold"/>
              </a:rPr>
              <a:t>Cover letters that demonstrate knowledge of the employer </a:t>
            </a:r>
            <a:r>
              <a:rPr lang="en-US" sz="2600" dirty="0">
                <a:latin typeface="Adobe Caslon Pro Bold"/>
              </a:rPr>
              <a:t>are a nice touch</a:t>
            </a:r>
            <a:r>
              <a:rPr lang="en-US" sz="2600" i="1" dirty="0">
                <a:latin typeface="Adobe Caslon Pro Bold"/>
              </a:rPr>
              <a:t>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if not overdone.</a:t>
            </a:r>
          </a:p>
          <a:p>
            <a:r>
              <a:rPr lang="en-US" sz="2600" dirty="0">
                <a:latin typeface="Adobe Caslon Pro Bold"/>
              </a:rPr>
              <a:t>For example, an applicant might write, ‘‘Now that Bixby Industries has expanded</a:t>
            </a:r>
          </a:p>
          <a:p>
            <a:r>
              <a:rPr lang="en-US" sz="2600" dirty="0">
                <a:latin typeface="Adobe Caslon Pro Bold"/>
              </a:rPr>
              <a:t>its </a:t>
            </a:r>
            <a:r>
              <a:rPr lang="en-US" sz="2600" dirty="0" smtClean="0">
                <a:latin typeface="Adobe Caslon Pro Bold"/>
              </a:rPr>
              <a:t>product……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46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2367" y="1804452"/>
            <a:ext cx="296524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 </a:t>
            </a:r>
            <a:r>
              <a:rPr lang="en-US" sz="2600" dirty="0">
                <a:latin typeface="Adobe Caslon Pro Bold"/>
              </a:rPr>
              <a:t>base as a result of its acquisition of Triad Inc., I would like to </a:t>
            </a:r>
            <a:r>
              <a:rPr lang="en-US" sz="2600" dirty="0" smtClean="0">
                <a:latin typeface="Adobe Caslon Pro Bold"/>
              </a:rPr>
              <a:t>offer my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extensive expertise in marketing and become a part of your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exciting</a:t>
            </a:r>
            <a:r>
              <a:rPr lang="en-US" sz="2600" dirty="0" smtClean="0">
                <a:latin typeface="Adobe Caslon Pro Bold"/>
              </a:rPr>
              <a:t> </a:t>
            </a:r>
            <a:r>
              <a:rPr lang="en-US" sz="2600" dirty="0">
                <a:latin typeface="Adobe Caslon Pro Bold"/>
              </a:rPr>
              <a:t>new</a:t>
            </a:r>
          </a:p>
          <a:p>
            <a:r>
              <a:rPr lang="en-US" sz="2600" dirty="0">
                <a:latin typeface="Adobe Caslon Pro Bold"/>
              </a:rPr>
              <a:t>w</a:t>
            </a:r>
            <a:r>
              <a:rPr lang="en-US" sz="2600" dirty="0" smtClean="0">
                <a:latin typeface="Adobe Caslon Pro Bold"/>
              </a:rPr>
              <a:t>ork environment</a:t>
            </a:r>
            <a:r>
              <a:rPr lang="en-US" sz="2600" dirty="0">
                <a:latin typeface="Adobe Caslon Pro Bold"/>
              </a:rPr>
              <a:t>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9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783080"/>
            <a:ext cx="27980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This shows that the applicant has </a:t>
            </a:r>
            <a:r>
              <a:rPr lang="en-US" sz="2600" dirty="0" smtClean="0">
                <a:latin typeface="Adobe Caslon Pro Bold"/>
              </a:rPr>
              <a:t>taken the </a:t>
            </a:r>
            <a:r>
              <a:rPr lang="en-US" sz="2600" dirty="0">
                <a:latin typeface="Adobe Caslon Pro Bold"/>
              </a:rPr>
              <a:t>time to do </a:t>
            </a:r>
            <a:r>
              <a:rPr lang="en-US" sz="2600" dirty="0" smtClean="0">
                <a:latin typeface="Adobe Caslon Pro Bold"/>
              </a:rPr>
              <a:t>some research </a:t>
            </a:r>
            <a:r>
              <a:rPr lang="en-US" sz="2600" dirty="0">
                <a:latin typeface="Adobe Caslon Pro Bold"/>
              </a:rPr>
              <a:t>and has bothered to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incorporate that research into a personalized letter.</a:t>
            </a:r>
            <a:endParaRPr lang="en-GB" sz="2600" i="1" dirty="0">
              <a:solidFill>
                <a:srgbClr val="FF0000"/>
              </a:solidFill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34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89304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6-</a:t>
            </a:r>
            <a:r>
              <a:rPr lang="en-US" sz="2600" b="1" i="1" dirty="0">
                <a:solidFill>
                  <a:srgbClr val="FF0000"/>
                </a:solidFill>
                <a:latin typeface="Adobe Caslon Pro Bold"/>
              </a:rPr>
              <a:t>Well-written cover letters stress </a:t>
            </a:r>
            <a:r>
              <a:rPr lang="en-US" sz="2600" dirty="0">
                <a:latin typeface="Adobe Caslon Pro Bold"/>
              </a:rPr>
              <a:t>how the applicant’s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skills/ prior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experience can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benefit </a:t>
            </a:r>
            <a:r>
              <a:rPr lang="en-US" sz="2600" dirty="0" smtClean="0">
                <a:latin typeface="Adobe Caslon Pro Bold"/>
              </a:rPr>
              <a:t>the </a:t>
            </a:r>
            <a:r>
              <a:rPr lang="en-US" sz="2600" dirty="0">
                <a:latin typeface="Adobe Caslon Pro Bold"/>
              </a:rPr>
              <a:t>employer in terms of meeting its needs, solving its problems, or increasing its </a:t>
            </a:r>
            <a:r>
              <a:rPr lang="en-US" sz="2600" dirty="0" smtClean="0">
                <a:latin typeface="Adobe Caslon Pro Bold"/>
              </a:rPr>
              <a:t>revenues…..</a:t>
            </a:r>
            <a:endParaRPr lang="en-US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47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61425" y="2428708"/>
            <a:ext cx="2813895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…..A </a:t>
            </a:r>
            <a:r>
              <a:rPr lang="en-US" sz="2600" dirty="0">
                <a:latin typeface="Adobe Caslon Pro Bold"/>
              </a:rPr>
              <a:t>brief example or two of how the applicant has met an employer’s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needs in the</a:t>
            </a:r>
          </a:p>
          <a:p>
            <a:r>
              <a:rPr lang="en-GB" sz="2600" i="1" dirty="0">
                <a:solidFill>
                  <a:srgbClr val="FF0000"/>
                </a:solidFill>
                <a:latin typeface="Adobe Caslon Pro Bold"/>
              </a:rPr>
              <a:t>past is ideal.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49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865376"/>
            <a:ext cx="2880360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Cover Letters</a:t>
            </a:r>
          </a:p>
          <a:p>
            <a:r>
              <a:rPr lang="en-US" sz="2600" dirty="0">
                <a:latin typeface="Adobe Caslon Pro Bold"/>
              </a:rPr>
              <a:t>Resume-writing guides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recommend including cover letters regardless of the format</a:t>
            </a:r>
          </a:p>
          <a:p>
            <a:r>
              <a:rPr lang="en-US" sz="2600" dirty="0">
                <a:latin typeface="Adobe Caslon Pro Bold"/>
              </a:rPr>
              <a:t>in which the resume is submitted.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54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289304"/>
            <a:ext cx="28803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7-</a:t>
            </a:r>
            <a:r>
              <a:rPr lang="en-US" sz="2600" b="1" i="1" dirty="0">
                <a:solidFill>
                  <a:srgbClr val="FF0000"/>
                </a:solidFill>
                <a:latin typeface="Adobe Caslon Pro Bold"/>
              </a:rPr>
              <a:t>Good cover letters shouldn’t overplay </a:t>
            </a:r>
            <a:r>
              <a:rPr lang="en-US" sz="2600" dirty="0">
                <a:latin typeface="Adobe Caslon Pro Bold"/>
              </a:rPr>
              <a:t>the applicants’ hand. Many applicants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submit cover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letters that are effective right up until the end.</a:t>
            </a:r>
            <a:r>
              <a:rPr lang="en-US" sz="2600" dirty="0">
                <a:latin typeface="Adobe Caslon Pro Bold"/>
              </a:rPr>
              <a:t> Then they come across as</a:t>
            </a:r>
          </a:p>
          <a:p>
            <a:r>
              <a:rPr lang="en-US" sz="2600" dirty="0">
                <a:latin typeface="Adobe Caslon Pro Bold"/>
              </a:rPr>
              <a:t>too </a:t>
            </a:r>
            <a:r>
              <a:rPr lang="en-US" sz="2600" dirty="0" smtClean="0">
                <a:latin typeface="Adobe Caslon Pro Bold"/>
              </a:rPr>
              <a:t>pushy….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64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618488"/>
            <a:ext cx="279806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…. </a:t>
            </a:r>
            <a:r>
              <a:rPr lang="en-US" sz="2600" dirty="0">
                <a:latin typeface="Adobe Caslon Pro Bold"/>
              </a:rPr>
              <a:t>by saying something like, ‘‘After reading my resume,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I’m sure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you’ll agree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there’s no point in looking any further: </a:t>
            </a:r>
            <a:r>
              <a:rPr lang="en-US" sz="2600" dirty="0">
                <a:latin typeface="Adobe Caslon Pro Bold"/>
              </a:rPr>
              <a:t>there’s no doubt that I’m the </a:t>
            </a:r>
            <a:r>
              <a:rPr lang="en-US" sz="2600" dirty="0" smtClean="0">
                <a:latin typeface="Adobe Caslon Pro Bold"/>
              </a:rPr>
              <a:t>right person </a:t>
            </a:r>
            <a:r>
              <a:rPr lang="en-US" sz="2600" dirty="0">
                <a:latin typeface="Adobe Caslon Pro Bold"/>
              </a:rPr>
              <a:t>for this </a:t>
            </a:r>
            <a:r>
              <a:rPr lang="en-US" sz="2600" dirty="0" smtClean="0">
                <a:latin typeface="Adobe Caslon Pro Bold"/>
              </a:rPr>
              <a:t>job….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23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289304"/>
            <a:ext cx="279806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……I’ll </a:t>
            </a:r>
            <a:r>
              <a:rPr lang="en-US" sz="2600" dirty="0">
                <a:latin typeface="Adobe Caslon Pro Bold"/>
              </a:rPr>
              <a:t>call you on Thursday and arrange to come in so we </a:t>
            </a:r>
            <a:r>
              <a:rPr lang="en-US" sz="2600" dirty="0" smtClean="0">
                <a:latin typeface="Adobe Caslon Pro Bold"/>
              </a:rPr>
              <a:t>can talk </a:t>
            </a:r>
            <a:r>
              <a:rPr lang="en-US" sz="2600" dirty="0">
                <a:latin typeface="Adobe Caslon Pro Bold"/>
              </a:rPr>
              <a:t>face-to-face.’’ Regardless of how qualified a person may appear to be,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this approach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can be perceived as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too intense</a:t>
            </a:r>
            <a:r>
              <a:rPr lang="en-US" sz="2600" dirty="0" smtClean="0">
                <a:latin typeface="Adobe Caslon Pro Bold"/>
              </a:rPr>
              <a:t>…..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48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15978" y="1618488"/>
            <a:ext cx="2941638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….. You’re </a:t>
            </a:r>
            <a:r>
              <a:rPr lang="en-US" sz="2600" dirty="0">
                <a:latin typeface="Adobe Caslon Pro Bold"/>
              </a:rPr>
              <a:t>forced to ask yourself a </a:t>
            </a:r>
            <a:r>
              <a:rPr lang="en-US" sz="2600" dirty="0" smtClean="0">
                <a:latin typeface="Adobe Caslon Pro Bold"/>
              </a:rPr>
              <a:t>series of </a:t>
            </a:r>
            <a:r>
              <a:rPr lang="en-US" sz="2600" dirty="0">
                <a:latin typeface="Adobe Caslon Pro Bold"/>
              </a:rPr>
              <a:t>questions: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Can I overlook this extreme proactive approach?</a:t>
            </a:r>
            <a:r>
              <a:rPr lang="en-US" sz="2600" dirty="0">
                <a:latin typeface="Adobe Caslon Pro Bold"/>
              </a:rPr>
              <a:t> Is it reflective of</a:t>
            </a:r>
          </a:p>
          <a:p>
            <a:r>
              <a:rPr lang="en-US" sz="2600" dirty="0">
                <a:latin typeface="Adobe Caslon Pro Bold"/>
              </a:rPr>
              <a:t>how this individual approaches tasks</a:t>
            </a:r>
            <a:r>
              <a:rPr lang="en-US" sz="2600" dirty="0" smtClean="0">
                <a:latin typeface="Adobe Caslon Pro Bold"/>
              </a:rPr>
              <a:t>? ….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32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2275487"/>
            <a:ext cx="279806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i="1" dirty="0" smtClean="0">
                <a:latin typeface="Adobe Caslon Pro Bold"/>
              </a:rPr>
              <a:t>…If </a:t>
            </a:r>
            <a:r>
              <a:rPr lang="en-US" sz="2600" i="1" dirty="0">
                <a:latin typeface="Adobe Caslon Pro Bold"/>
              </a:rPr>
              <a:t>so, it is a </a:t>
            </a:r>
            <a:r>
              <a:rPr lang="en-US" sz="2600" i="1" dirty="0" smtClean="0">
                <a:latin typeface="Adobe Caslon Pro Bold"/>
              </a:rPr>
              <a:t>desirable approach</a:t>
            </a:r>
            <a:r>
              <a:rPr lang="en-US" sz="2600" i="1" dirty="0">
                <a:latin typeface="Adobe Caslon Pro Bold"/>
              </a:rPr>
              <a:t>? Will that</a:t>
            </a:r>
          </a:p>
          <a:p>
            <a:r>
              <a:rPr lang="en-US" sz="2600" i="1" dirty="0">
                <a:latin typeface="Adobe Caslon Pro Bold"/>
              </a:rPr>
              <a:t>approach fit in with our corporate culture?</a:t>
            </a:r>
            <a:endParaRPr lang="en-GB" sz="2600" i="1" dirty="0">
              <a:latin typeface="Adobe Caslon Pro Bold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70" y="6095619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9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49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Electronic Recruitment 10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10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54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53573"/>
            <a:ext cx="2798064" cy="4408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50" dirty="0">
                <a:latin typeface="Adobe Caslon Pro Bold"/>
              </a:rPr>
              <a:t>E</a:t>
            </a:r>
            <a:r>
              <a:rPr lang="en-US" sz="2550" dirty="0" smtClean="0">
                <a:latin typeface="Adobe Caslon Pro Bold"/>
              </a:rPr>
              <a:t>lectronic </a:t>
            </a:r>
            <a:r>
              <a:rPr lang="en-US" sz="2550" dirty="0">
                <a:latin typeface="Adobe Caslon Pro Bold"/>
              </a:rPr>
              <a:t>resumes may either be </a:t>
            </a:r>
            <a:r>
              <a:rPr lang="en-US" sz="2550" i="1" dirty="0">
                <a:solidFill>
                  <a:srgbClr val="FF0000"/>
                </a:solidFill>
                <a:latin typeface="Adobe Caslon Pro Bold"/>
              </a:rPr>
              <a:t>in </a:t>
            </a:r>
            <a:r>
              <a:rPr lang="en-US" sz="2550" i="1" dirty="0" smtClean="0">
                <a:solidFill>
                  <a:srgbClr val="FF0000"/>
                </a:solidFill>
                <a:latin typeface="Adobe Caslon Pro Bold"/>
              </a:rPr>
              <a:t>a chronological </a:t>
            </a:r>
            <a:r>
              <a:rPr lang="en-US" sz="2550" i="1" dirty="0">
                <a:solidFill>
                  <a:srgbClr val="FF0000"/>
                </a:solidFill>
                <a:latin typeface="Adobe Caslon Pro Bold"/>
              </a:rPr>
              <a:t>or </a:t>
            </a:r>
            <a:r>
              <a:rPr lang="en-US" sz="2550" i="1" dirty="0" smtClean="0">
                <a:solidFill>
                  <a:srgbClr val="FF0000"/>
                </a:solidFill>
                <a:latin typeface="Adobe Caslon Pro Bold"/>
              </a:rPr>
              <a:t>functional format</a:t>
            </a:r>
            <a:r>
              <a:rPr lang="en-US" sz="2550" i="1" dirty="0">
                <a:solidFill>
                  <a:srgbClr val="FF0000"/>
                </a:solidFill>
                <a:latin typeface="Adobe Caslon Pro Bold"/>
              </a:rPr>
              <a:t>. </a:t>
            </a:r>
            <a:r>
              <a:rPr lang="en-US" sz="2550" dirty="0">
                <a:latin typeface="Adobe Caslon Pro Bold"/>
              </a:rPr>
              <a:t>The chronological resume </a:t>
            </a:r>
            <a:r>
              <a:rPr lang="en-US" sz="2550" dirty="0" smtClean="0">
                <a:latin typeface="Adobe Caslon Pro Bold"/>
              </a:rPr>
              <a:t>is organized </a:t>
            </a:r>
            <a:r>
              <a:rPr lang="en-US" sz="2550" i="1" dirty="0">
                <a:solidFill>
                  <a:srgbClr val="FF0000"/>
                </a:solidFill>
                <a:latin typeface="Adobe Caslon Pro Bold"/>
              </a:rPr>
              <a:t>by job title with the most </a:t>
            </a:r>
            <a:r>
              <a:rPr lang="en-US" sz="2550" i="1" dirty="0" smtClean="0">
                <a:solidFill>
                  <a:srgbClr val="FF0000"/>
                </a:solidFill>
                <a:latin typeface="Adobe Caslon Pro Bold"/>
              </a:rPr>
              <a:t>recent </a:t>
            </a:r>
            <a:r>
              <a:rPr lang="en-GB" sz="2550" i="1" dirty="0" smtClean="0">
                <a:solidFill>
                  <a:srgbClr val="FF0000"/>
                </a:solidFill>
                <a:latin typeface="Adobe Caslon Pro Bold"/>
              </a:rPr>
              <a:t>position </a:t>
            </a:r>
            <a:r>
              <a:rPr lang="en-GB" sz="2550" dirty="0">
                <a:latin typeface="Adobe Caslon Pro Bold"/>
              </a:rPr>
              <a:t>listed first.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10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02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618488"/>
            <a:ext cx="3044952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Applicants who submit chronological resumes </a:t>
            </a:r>
            <a:r>
              <a:rPr lang="en-US" sz="2600" dirty="0" smtClean="0">
                <a:latin typeface="Adobe Caslon Pro Bold"/>
              </a:rPr>
              <a:t>generally have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a history of experience in one traditional field, </a:t>
            </a:r>
            <a:r>
              <a:rPr lang="en-US" sz="2600" dirty="0">
                <a:latin typeface="Adobe Caslon Pro Bold"/>
              </a:rPr>
              <a:t>plan on pursuing a job in </a:t>
            </a:r>
            <a:r>
              <a:rPr lang="en-US" sz="2600" dirty="0" smtClean="0">
                <a:latin typeface="Adobe Caslon Pro Bold"/>
              </a:rPr>
              <a:t>that same </a:t>
            </a:r>
            <a:r>
              <a:rPr lang="en-US" sz="2600" dirty="0">
                <a:latin typeface="Adobe Caslon Pro Bold"/>
              </a:rPr>
              <a:t>field, have no </a:t>
            </a:r>
            <a:r>
              <a:rPr lang="en-US" sz="2600" dirty="0" smtClean="0">
                <a:latin typeface="Adobe Caslon Pro Bold"/>
              </a:rPr>
              <a:t>visible gaps…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10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39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289304"/>
            <a:ext cx="28803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 </a:t>
            </a:r>
            <a:r>
              <a:rPr lang="en-US" sz="2600" dirty="0">
                <a:latin typeface="Adobe Caslon Pro Bold"/>
              </a:rPr>
              <a:t>in time between jobs, and have been with most</a:t>
            </a:r>
          </a:p>
          <a:p>
            <a:r>
              <a:rPr lang="en-US" sz="2600" dirty="0">
                <a:latin typeface="Adobe Caslon Pro Bold"/>
              </a:rPr>
              <a:t>of their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employers for a minimum of one to two years. </a:t>
            </a:r>
            <a:r>
              <a:rPr lang="en-US" sz="2600" dirty="0">
                <a:latin typeface="Adobe Caslon Pro Bold"/>
              </a:rPr>
              <a:t>Anyone looking at </a:t>
            </a:r>
            <a:r>
              <a:rPr lang="en-US" sz="2600" dirty="0" smtClean="0">
                <a:latin typeface="Adobe Caslon Pro Bold"/>
              </a:rPr>
              <a:t>their resumes </a:t>
            </a:r>
            <a:r>
              <a:rPr lang="en-US" sz="2600" dirty="0">
                <a:latin typeface="Adobe Caslon Pro Bold"/>
              </a:rPr>
              <a:t>would be </a:t>
            </a:r>
            <a:r>
              <a:rPr lang="en-US" sz="2600" dirty="0" smtClean="0">
                <a:latin typeface="Adobe Caslon Pro Bold"/>
              </a:rPr>
              <a:t>able to determine in a matter of.....  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10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54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18434" y="1783080"/>
            <a:ext cx="277459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…seconds exactly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when and where</a:t>
            </a:r>
          </a:p>
          <a:p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they’ve worked and what they’ve done at each job. </a:t>
            </a:r>
            <a:r>
              <a:rPr lang="en-US" sz="2600" dirty="0" smtClean="0">
                <a:latin typeface="Adobe Caslon Pro Bold"/>
              </a:rPr>
              <a:t>Employers tend to prefer the</a:t>
            </a:r>
          </a:p>
          <a:p>
            <a:r>
              <a:rPr lang="en-US" sz="2600" dirty="0" smtClean="0">
                <a:latin typeface="Adobe Caslon Pro Bold"/>
              </a:rPr>
              <a:t>chronological resume….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10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87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31536" y="1343454"/>
            <a:ext cx="284378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50" dirty="0">
                <a:latin typeface="Adobe Caslon Pro Bold"/>
              </a:rPr>
              <a:t>F</a:t>
            </a:r>
            <a:r>
              <a:rPr lang="en-US" sz="2550" dirty="0" smtClean="0">
                <a:latin typeface="Adobe Caslon Pro Bold"/>
              </a:rPr>
              <a:t>ew </a:t>
            </a:r>
            <a:r>
              <a:rPr lang="en-US" sz="2550" dirty="0">
                <a:latin typeface="Adobe Caslon Pro Bold"/>
              </a:rPr>
              <a:t>employers seriously consider a </a:t>
            </a:r>
            <a:r>
              <a:rPr lang="en-US" sz="2550" dirty="0" smtClean="0">
                <a:latin typeface="Adobe Caslon Pro Bold"/>
              </a:rPr>
              <a:t>resume </a:t>
            </a:r>
            <a:r>
              <a:rPr lang="en-US" sz="2550" dirty="0">
                <a:latin typeface="Adobe Caslon Pro Bold"/>
              </a:rPr>
              <a:t>without an accompanying letter that </a:t>
            </a:r>
            <a:r>
              <a:rPr lang="en-US" sz="2550" i="1" dirty="0">
                <a:solidFill>
                  <a:srgbClr val="FF0000"/>
                </a:solidFill>
                <a:latin typeface="Adobe Caslon Pro Bold"/>
              </a:rPr>
              <a:t>identifies the specific job or type of </a:t>
            </a:r>
            <a:r>
              <a:rPr lang="en-US" sz="2550" i="1" dirty="0" smtClean="0">
                <a:solidFill>
                  <a:srgbClr val="FF0000"/>
                </a:solidFill>
                <a:latin typeface="Adobe Caslon Pro Bold"/>
              </a:rPr>
              <a:t>job sought</a:t>
            </a:r>
            <a:r>
              <a:rPr lang="en-US" sz="2550" i="1" dirty="0">
                <a:solidFill>
                  <a:srgbClr val="FF0000"/>
                </a:solidFill>
                <a:latin typeface="Adobe Caslon Pro Bold"/>
              </a:rPr>
              <a:t>, </a:t>
            </a:r>
            <a:r>
              <a:rPr lang="en-US" sz="2550" dirty="0">
                <a:latin typeface="Adobe Caslon Pro Bold"/>
              </a:rPr>
              <a:t>as well as highlights of the submitter’s </a:t>
            </a:r>
            <a:r>
              <a:rPr lang="en-US" sz="2550" dirty="0" smtClean="0">
                <a:latin typeface="Adobe Caslon Pro Bold"/>
              </a:rPr>
              <a:t>qualifications…. 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25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536192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…. because the format lists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prior positions beginning with the</a:t>
            </a:r>
          </a:p>
          <a:p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most current.</a:t>
            </a:r>
            <a:r>
              <a:rPr lang="en-US" sz="2600" dirty="0" smtClean="0">
                <a:latin typeface="Adobe Caslon Pro Bold"/>
              </a:rPr>
              <a:t> Chronological resumes are generally perceived as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fact-based and easier</a:t>
            </a:r>
          </a:p>
          <a:p>
            <a:r>
              <a:rPr lang="en-GB" sz="2600" i="1" dirty="0" smtClean="0">
                <a:solidFill>
                  <a:srgbClr val="FF0000"/>
                </a:solidFill>
                <a:latin typeface="Adobe Caslon Pro Bold"/>
              </a:rPr>
              <a:t>to scan.</a:t>
            </a:r>
            <a:endParaRPr lang="en-GB" sz="2600" i="1" dirty="0">
              <a:solidFill>
                <a:srgbClr val="FF0000"/>
              </a:solidFill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10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36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5" y="1289304"/>
            <a:ext cx="296265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Functional resumes are arranged according to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areas of skill and accomplishment.</a:t>
            </a:r>
          </a:p>
          <a:p>
            <a:r>
              <a:rPr lang="en-US" sz="2600" dirty="0">
                <a:latin typeface="Adobe Caslon Pro Bold"/>
              </a:rPr>
              <a:t>They are typically submitted by applicants with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diverse experiences </a:t>
            </a:r>
            <a:r>
              <a:rPr lang="en-US" sz="2600" dirty="0">
                <a:latin typeface="Adobe Caslon Pro Bold"/>
              </a:rPr>
              <a:t>in </a:t>
            </a:r>
            <a:r>
              <a:rPr lang="en-US" sz="2600" dirty="0" smtClean="0">
                <a:latin typeface="Adobe Caslon Pro Bold"/>
              </a:rPr>
              <a:t>non traditional…..</a:t>
            </a:r>
            <a:endParaRPr lang="en-US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10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77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5" y="1289304"/>
            <a:ext cx="296265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…fields </a:t>
            </a:r>
            <a:r>
              <a:rPr lang="en-US" sz="2600" dirty="0">
                <a:latin typeface="Adobe Caslon Pro Bold"/>
              </a:rPr>
              <a:t>that don’t add up to a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definable direction.</a:t>
            </a:r>
            <a:r>
              <a:rPr lang="en-US" sz="2600" dirty="0">
                <a:latin typeface="Adobe Caslon Pro Bold"/>
              </a:rPr>
              <a:t> For example, functional resumes</a:t>
            </a:r>
          </a:p>
          <a:p>
            <a:r>
              <a:rPr lang="en-US" sz="2600" dirty="0">
                <a:latin typeface="Adobe Caslon Pro Bold"/>
              </a:rPr>
              <a:t>may be preferred by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college students with minimal or unrelated job, </a:t>
            </a:r>
            <a:r>
              <a:rPr lang="en-US" sz="2600" dirty="0">
                <a:latin typeface="Adobe Caslon Pro Bold"/>
              </a:rPr>
              <a:t>intern, or volunteer</a:t>
            </a:r>
          </a:p>
          <a:p>
            <a:r>
              <a:rPr lang="en-US" sz="2600" dirty="0">
                <a:latin typeface="Adobe Caslon Pro Bold"/>
              </a:rPr>
              <a:t>e</a:t>
            </a:r>
            <a:r>
              <a:rPr lang="en-US" sz="2600" dirty="0" smtClean="0">
                <a:latin typeface="Adobe Caslon Pro Bold"/>
              </a:rPr>
              <a:t>xperience….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10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02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5" y="1289304"/>
            <a:ext cx="271576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……and </a:t>
            </a:r>
            <a:r>
              <a:rPr lang="en-US" sz="2600" dirty="0">
                <a:latin typeface="Adobe Caslon Pro Bold"/>
              </a:rPr>
              <a:t>by individuals hoping to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move into a field different from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what they’ve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been involved</a:t>
            </a:r>
            <a:r>
              <a:rPr lang="en-US" sz="2600" dirty="0">
                <a:latin typeface="Adobe Caslon Pro Bold"/>
              </a:rPr>
              <a:t> in to date. People with significant gaps in employment also</a:t>
            </a:r>
          </a:p>
          <a:p>
            <a:r>
              <a:rPr lang="en-US" sz="2600" dirty="0">
                <a:latin typeface="Adobe Caslon Pro Bold"/>
              </a:rPr>
              <a:t>tend to </a:t>
            </a:r>
            <a:r>
              <a:rPr lang="en-US" sz="2600" dirty="0" smtClean="0">
                <a:latin typeface="Adobe Caslon Pro Bold"/>
              </a:rPr>
              <a:t>favor….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10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888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5" y="1618488"/>
            <a:ext cx="2962657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Functional resumes</a:t>
            </a:r>
            <a:r>
              <a:rPr lang="en-US" sz="2600" dirty="0">
                <a:latin typeface="Adobe Caslon Pro Bold"/>
              </a:rPr>
              <a:t>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hoping to draw attention away from periods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of unemployment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. </a:t>
            </a:r>
            <a:r>
              <a:rPr lang="en-US" sz="2600" dirty="0">
                <a:latin typeface="Adobe Caslon Pro Bold"/>
              </a:rPr>
              <a:t>Some employers dislike this arrangement, finding it difficult to</a:t>
            </a:r>
          </a:p>
          <a:p>
            <a:r>
              <a:rPr lang="en-US" sz="2600" dirty="0">
                <a:latin typeface="Adobe Caslon Pro Bold"/>
              </a:rPr>
              <a:t>match the skills identified </a:t>
            </a:r>
            <a:r>
              <a:rPr lang="en-US" sz="2600" dirty="0" smtClean="0">
                <a:latin typeface="Adobe Caslon Pro Bold"/>
              </a:rPr>
              <a:t>with….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10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89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59551" y="2817447"/>
            <a:ext cx="263347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i="1" dirty="0" smtClean="0">
                <a:latin typeface="Adobe Caslon Pro Bold"/>
              </a:rPr>
              <a:t>…. </a:t>
            </a:r>
            <a:r>
              <a:rPr lang="en-US" sz="2600" i="1" dirty="0">
                <a:latin typeface="Adobe Caslon Pro Bold"/>
              </a:rPr>
              <a:t>actual job titles, levels or areas of responsibility, </a:t>
            </a:r>
            <a:r>
              <a:rPr lang="en-US" sz="2600" i="1" dirty="0" smtClean="0">
                <a:latin typeface="Adobe Caslon Pro Bold"/>
              </a:rPr>
              <a:t>and </a:t>
            </a:r>
            <a:r>
              <a:rPr lang="en-GB" sz="2600" i="1" dirty="0" smtClean="0">
                <a:latin typeface="Adobe Caslon Pro Bold"/>
              </a:rPr>
              <a:t>dates</a:t>
            </a:r>
            <a:r>
              <a:rPr lang="en-GB" sz="2600" i="1" dirty="0">
                <a:latin typeface="Adobe Caslon Pro Bold"/>
              </a:rPr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70" y="6144768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10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80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Recruitment of Women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33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77256" y="1589675"/>
            <a:ext cx="2715768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EEO </a:t>
            </a: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and Recruitment</a:t>
            </a:r>
            <a:r>
              <a:rPr lang="en-US" sz="2400" dirty="0"/>
              <a:t> </a:t>
            </a:r>
            <a:endParaRPr lang="en-GB" sz="2400" dirty="0"/>
          </a:p>
          <a:p>
            <a:r>
              <a:rPr lang="en-US" sz="2600" dirty="0" smtClean="0">
                <a:latin typeface="Adobe calson bold"/>
              </a:rPr>
              <a:t>The organizations must have </a:t>
            </a:r>
            <a:r>
              <a:rPr lang="en-US" sz="2600" dirty="0">
                <a:latin typeface="Adobe calson bold"/>
              </a:rPr>
              <a:t>a clear legal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obligation to provide for equal employment </a:t>
            </a:r>
            <a:r>
              <a:rPr lang="en-US" sz="2600" dirty="0">
                <a:latin typeface="Adobe calson bold"/>
              </a:rPr>
              <a:t>opportunity in the </a:t>
            </a:r>
            <a:r>
              <a:rPr lang="en-US" sz="2600" dirty="0" smtClean="0">
                <a:latin typeface="Adobe calson bold"/>
              </a:rPr>
              <a:t>workplace….</a:t>
            </a:r>
            <a:endParaRPr lang="en-GB" sz="2600" dirty="0" smtClean="0">
              <a:latin typeface="Adobe calson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55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77256" y="1865376"/>
            <a:ext cx="288036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Adobe calson bold"/>
              </a:rPr>
              <a:t>EEO </a:t>
            </a:r>
            <a:r>
              <a:rPr lang="en-US" sz="2600" dirty="0">
                <a:latin typeface="Adobe calson bold"/>
              </a:rPr>
              <a:t>legislation requires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fair treatment for all members of the community </a:t>
            </a:r>
            <a:r>
              <a:rPr lang="en-US" sz="2600" dirty="0">
                <a:latin typeface="Adobe calson bold"/>
              </a:rPr>
              <a:t>and elimination of </a:t>
            </a:r>
            <a:r>
              <a:rPr lang="en-US" sz="2600" dirty="0" smtClean="0">
                <a:latin typeface="Adobe calson bold"/>
              </a:rPr>
              <a:t>discrimination. </a:t>
            </a:r>
            <a:r>
              <a:rPr lang="en-US" sz="2600" i="1" dirty="0" smtClean="0">
                <a:solidFill>
                  <a:srgbClr val="FF0000"/>
                </a:solidFill>
                <a:latin typeface="Adobe calson bold"/>
              </a:rPr>
              <a:t>EEO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is about merit. </a:t>
            </a:r>
            <a:endParaRPr lang="en-GB" sz="2600" i="1" dirty="0" smtClean="0">
              <a:solidFill>
                <a:srgbClr val="FF0000"/>
              </a:solidFill>
              <a:latin typeface="Adobe calson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66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77256" y="2606040"/>
            <a:ext cx="263347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Adobe calson bold"/>
              </a:rPr>
              <a:t>It </a:t>
            </a:r>
            <a:r>
              <a:rPr lang="en-US" sz="2600" dirty="0">
                <a:latin typeface="Adobe calson bold"/>
              </a:rPr>
              <a:t>means selecting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the best person for the </a:t>
            </a:r>
            <a:r>
              <a:rPr lang="en-US" sz="2600" i="1" dirty="0" smtClean="0">
                <a:solidFill>
                  <a:srgbClr val="FF0000"/>
                </a:solidFill>
                <a:latin typeface="Adobe calson bold"/>
              </a:rPr>
              <a:t>job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in terms of </a:t>
            </a:r>
            <a:r>
              <a:rPr lang="en-US" sz="2600" dirty="0">
                <a:latin typeface="Adobe calson bold"/>
              </a:rPr>
              <a:t>their job-related skills. </a:t>
            </a:r>
            <a:endParaRPr lang="en-GB" sz="2600" dirty="0" smtClean="0">
              <a:latin typeface="Adobe calson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01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57330" y="1783080"/>
            <a:ext cx="281799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Cover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letters can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grab a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recruiter’s attention </a:t>
            </a:r>
            <a:r>
              <a:rPr lang="en-US" sz="2600" dirty="0">
                <a:latin typeface="Adobe Caslon Pro Bold"/>
              </a:rPr>
              <a:t>by suggesting a preliminary job/applicant fit, so wise applicants</a:t>
            </a:r>
          </a:p>
          <a:p>
            <a:r>
              <a:rPr lang="en-US" sz="2600" dirty="0">
                <a:latin typeface="Adobe Caslon Pro Bold"/>
              </a:rPr>
              <a:t>take care </a:t>
            </a:r>
            <a:r>
              <a:rPr lang="en-US" sz="2600" dirty="0" smtClean="0">
                <a:latin typeface="Adobe Caslon Pro Bold"/>
              </a:rPr>
              <a:t>of their words </a:t>
            </a:r>
            <a:r>
              <a:rPr lang="en-US" sz="2600" dirty="0">
                <a:latin typeface="Adobe Caslon Pro Bold"/>
              </a:rPr>
              <a:t>carefully.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86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77256" y="1783080"/>
            <a:ext cx="271576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Adobe calson bold"/>
              </a:rPr>
              <a:t>Thus</a:t>
            </a:r>
            <a:r>
              <a:rPr lang="en-US" sz="2600" dirty="0">
                <a:latin typeface="Adobe calson bold"/>
              </a:rPr>
              <a:t>, the candidate should be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treated fairly irrespective of the difference in </a:t>
            </a:r>
            <a:r>
              <a:rPr lang="en-US" sz="2600" dirty="0">
                <a:latin typeface="Adobe calson bold"/>
              </a:rPr>
              <a:t>race, sex, </a:t>
            </a:r>
            <a:r>
              <a:rPr lang="en-US" sz="2600" dirty="0" smtClean="0">
                <a:latin typeface="Adobe calson bold"/>
              </a:rPr>
              <a:t>age, religion</a:t>
            </a:r>
            <a:r>
              <a:rPr lang="en-US" sz="2600" dirty="0">
                <a:latin typeface="Adobe calson bold"/>
              </a:rPr>
              <a:t>, </a:t>
            </a:r>
            <a:r>
              <a:rPr lang="en-US" sz="2600" dirty="0" smtClean="0">
                <a:latin typeface="Adobe calson bold"/>
              </a:rPr>
              <a:t>nationality </a:t>
            </a:r>
            <a:r>
              <a:rPr lang="en-US" sz="2600" dirty="0">
                <a:latin typeface="Adobe calson bold"/>
              </a:rPr>
              <a:t>or other non-job related factors. </a:t>
            </a:r>
            <a:endParaRPr lang="en-GB" sz="2600" dirty="0" smtClean="0">
              <a:latin typeface="Adobe calson bold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89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89304"/>
            <a:ext cx="2715768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Recruitment of </a:t>
            </a:r>
            <a:endParaRPr lang="en-GB" sz="24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</a:rPr>
              <a:t>Woman </a:t>
            </a:r>
            <a:r>
              <a:rPr lang="en-US" sz="2600" dirty="0">
                <a:latin typeface="Adobe calson bold"/>
              </a:rPr>
              <a:t>make up the largest group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among the disadvantaged members of the workforce. </a:t>
            </a:r>
            <a:r>
              <a:rPr lang="en-US" sz="2600" dirty="0">
                <a:latin typeface="Adobe calson bold"/>
              </a:rPr>
              <a:t>Although woman’s participation rate in the </a:t>
            </a:r>
            <a:r>
              <a:rPr lang="en-US" sz="2600" dirty="0" smtClean="0">
                <a:latin typeface="Adobe calson bold"/>
              </a:rPr>
              <a:t>workforce…</a:t>
            </a:r>
            <a:endParaRPr lang="en-GB" sz="2800" b="1" dirty="0">
              <a:solidFill>
                <a:srgbClr val="C0000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91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71576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bold"/>
              </a:rPr>
              <a:t>…..continues </a:t>
            </a:r>
            <a:r>
              <a:rPr lang="en-US" sz="2600" dirty="0">
                <a:latin typeface="Adobe calson bold"/>
              </a:rPr>
              <a:t>to increase, they are still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predominant in the low-paid occupation</a:t>
            </a:r>
            <a:r>
              <a:rPr lang="en-US" sz="2600" dirty="0">
                <a:solidFill>
                  <a:srgbClr val="FF0000"/>
                </a:solidFill>
                <a:latin typeface="Adobe calson bold"/>
              </a:rPr>
              <a:t>.</a:t>
            </a:r>
            <a:r>
              <a:rPr lang="en-US" sz="2600" dirty="0">
                <a:latin typeface="Adobe calson bold"/>
              </a:rPr>
              <a:t> In addition, because of their family </a:t>
            </a:r>
            <a:r>
              <a:rPr lang="en-US" sz="2600" dirty="0" smtClean="0">
                <a:latin typeface="Adobe calson bold"/>
              </a:rPr>
              <a:t>responsibility…. </a:t>
            </a:r>
            <a:endParaRPr lang="en-GB" sz="2800" b="1" dirty="0">
              <a:solidFill>
                <a:srgbClr val="C0000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45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7" y="2029968"/>
            <a:ext cx="2633471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bold"/>
              </a:rPr>
              <a:t>…. they </a:t>
            </a:r>
            <a:r>
              <a:rPr lang="en-US" sz="2600" dirty="0">
                <a:latin typeface="Adobe calson bold"/>
              </a:rPr>
              <a:t>face considerable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</a:rPr>
              <a:t>time pressure if in full-time work,</a:t>
            </a:r>
            <a:r>
              <a:rPr lang="en-US" sz="2600" dirty="0">
                <a:latin typeface="Adobe calson bold"/>
              </a:rPr>
              <a:t> thus often preferring casual or part-time employment.</a:t>
            </a:r>
            <a:endParaRPr lang="en-GB" sz="2600" dirty="0">
              <a:latin typeface="Adobe calson bold"/>
            </a:endParaRPr>
          </a:p>
          <a:p>
            <a:endParaRPr lang="en-GB" sz="2800" b="1" dirty="0">
              <a:solidFill>
                <a:srgbClr val="C0000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70" y="6095619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963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Recruitment of Women 2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024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36192"/>
            <a:ext cx="2798064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Barriers encountering by woman 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 major barrier faced by a woman is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stereotyped thinking.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 Yet a study by US army researchers revealed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that…. 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13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8803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i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…Woman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, with appropriate strength training,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can load trucks, fix heavy equipment and march under the weight of loaded backpack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just like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men. </a:t>
            </a:r>
            <a:endParaRPr lang="en-GB" sz="2600" i="1" dirty="0">
              <a:solidFill>
                <a:srgbClr val="FF0000"/>
              </a:solidFill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64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71576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New Zealand, female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apprentice jockeys now </a:t>
            </a:r>
            <a:r>
              <a:rPr lang="en-US" sz="2600" i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outnumber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their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male counterparts 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15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618488"/>
            <a:ext cx="288036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Furthermore, US researchers indicate that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female manager </a:t>
            </a:r>
            <a:r>
              <a:rPr lang="en-US" sz="2600" i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outperforming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their male counterparts.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It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is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claimed that </a:t>
            </a:r>
            <a:r>
              <a:rPr lang="en-US" sz="2600" i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woman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think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through decision better than man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42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52364" y="1453896"/>
            <a:ext cx="2987548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2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Women are </a:t>
            </a:r>
            <a:r>
              <a:rPr lang="en-US" sz="252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more </a:t>
            </a:r>
            <a:r>
              <a:rPr lang="en-US" sz="252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collaborative and seek less personal glory. </a:t>
            </a:r>
            <a:r>
              <a:rPr lang="en-US" sz="252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In US Gallup pool of both male and </a:t>
            </a:r>
            <a:r>
              <a:rPr lang="en-US" sz="252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female workers </a:t>
            </a:r>
            <a:r>
              <a:rPr lang="en-US" sz="252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however, more female than male worker indicate that </a:t>
            </a:r>
            <a:r>
              <a:rPr lang="en-US" sz="252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they would prefer to have a female boss. </a:t>
            </a:r>
            <a:endParaRPr lang="en-GB" sz="2520" i="1" dirty="0">
              <a:solidFill>
                <a:srgbClr val="FF0000"/>
              </a:solidFill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95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2523744"/>
            <a:ext cx="22219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Here </a:t>
            </a:r>
            <a:r>
              <a:rPr lang="en-US" sz="2800" b="1" i="1" dirty="0">
                <a:solidFill>
                  <a:srgbClr val="C00000"/>
                </a:solidFill>
                <a:latin typeface="Cambria" panose="02040503050406030204" pitchFamily="18" charset="0"/>
              </a:rPr>
              <a:t>are some of the critical components of a cover </a:t>
            </a:r>
            <a:r>
              <a:rPr lang="en-US" sz="2800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letter:-</a:t>
            </a:r>
            <a:endParaRPr lang="en-GB" sz="2800" b="1" i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407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89304"/>
            <a:ext cx="288036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Glass ceiling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One invisible barrier to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 woman rising to the top in the glass ceiling.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This phenomenon is typically experienced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when a woman attempts to move </a:t>
            </a:r>
            <a:r>
              <a:rPr lang="en-US" sz="2600" i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from…. </a:t>
            </a:r>
            <a:endParaRPr lang="en-GB" sz="2600" i="1" dirty="0">
              <a:solidFill>
                <a:srgbClr val="FF0000"/>
              </a:solidFill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51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865376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…. </a:t>
            </a:r>
            <a:r>
              <a:rPr lang="en-US" sz="2600" i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Middle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management into general management.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Less than half of 200 Australian companies have a woman in an executive management.  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3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700784"/>
            <a:ext cx="2962656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Other barriers to the advancement of a woman include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 inadequate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education,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poor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self-image,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children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responsibilities,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and lack of children’s facilities. 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91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962656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Glass Wall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According to Alison Watkins, group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General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Manager of strategy for ANZ, one of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the biggest issues is getting a woman into the line </a:t>
            </a:r>
            <a:r>
              <a:rPr lang="en-US" sz="2600" i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roles</a:t>
            </a:r>
            <a:endParaRPr lang="en-GB" sz="2600" i="1" dirty="0">
              <a:solidFill>
                <a:srgbClr val="FF0000"/>
              </a:solidFill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96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It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is about the glass wall as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opposed to the glassed ceiling.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These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walls have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created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woman ghettos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 such as HR public relation and community affairs. 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504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Australia, 70 percent of the most senior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woman in organizations are in either HR or PR.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While in US women’s hold less than 7 percent of line management positions.  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932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7157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Moreover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woman success in these soft rules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stereotypes them and encourages organizations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to channel them into HRM or PR.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70" y="6095619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Women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26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Recruitment of Disable People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Disable People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84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536192"/>
            <a:ext cx="2962656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Recruitment of people with Disabilities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Unemployment among vision impaired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people is at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least,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three times higher than that of the rest of the community. </a:t>
            </a:r>
            <a:endParaRPr lang="en-GB" sz="2600" i="1" dirty="0">
              <a:solidFill>
                <a:srgbClr val="FF0000"/>
              </a:solidFill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Disable People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45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2039969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Some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niversities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in Hong Kong have expressed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 fear admitting a greater number of disabled students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may undermine their academic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standards…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Disable People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85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1618488"/>
            <a:ext cx="279806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</a:rPr>
              <a:t>1-</a:t>
            </a:r>
            <a:r>
              <a:rPr lang="en-US" sz="2600" dirty="0" smtClean="0">
                <a:solidFill>
                  <a:srgbClr val="C00000"/>
                </a:solidFill>
                <a:latin typeface="Adobe Caslon Pro Bold"/>
              </a:rPr>
              <a:t> </a:t>
            </a:r>
            <a:r>
              <a:rPr lang="en-US" sz="2600" b="1" i="1" dirty="0">
                <a:solidFill>
                  <a:srgbClr val="FF0000"/>
                </a:solidFill>
                <a:latin typeface="Adobe Caslon Pro Bold"/>
              </a:rPr>
              <a:t>Cover letters should be addressed to a specific person. </a:t>
            </a:r>
            <a:r>
              <a:rPr lang="en-US" sz="2600" dirty="0">
                <a:latin typeface="Adobe Caslon Pro Bold"/>
              </a:rPr>
              <a:t>Salutations such as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‘‘Dear Hiring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Manager,’’ ‘‘Dear Sir or Madam,’’ or ‘‘To Whom It May Concern’’</a:t>
            </a:r>
            <a:r>
              <a:rPr lang="en-US" sz="2600" dirty="0">
                <a:latin typeface="Adobe Caslon Pro Bold"/>
              </a:rPr>
              <a:t> could be </a:t>
            </a:r>
            <a:r>
              <a:rPr lang="en-US" sz="2600" dirty="0" smtClean="0">
                <a:latin typeface="Adobe Caslon Pro Bold"/>
              </a:rPr>
              <a:t>interpreted….</a:t>
            </a:r>
            <a:endParaRPr lang="en-US" sz="26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32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829086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while Hong Kong Employers have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sacked employees because of physical deformities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and are reluctant to hire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ex-mental patients.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Disable People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77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804452"/>
            <a:ext cx="27980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mainland China, two universities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refused to enroll an award-winning student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on the grounds that his ugly face would scare away other students. 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Disable People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87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2770632"/>
            <a:ext cx="238658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People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with a disability in Japan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also face </a:t>
            </a:r>
            <a:r>
              <a:rPr lang="en-US" sz="2600" i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obvious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discrimination.      </a:t>
            </a:r>
            <a:endParaRPr lang="en-GB" sz="2600" i="1" dirty="0">
              <a:solidFill>
                <a:srgbClr val="FF0000"/>
              </a:solidFill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Disable People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75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289304"/>
            <a:ext cx="29626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5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 US study found that employees with disabilities were </a:t>
            </a:r>
            <a:r>
              <a:rPr lang="en-US" sz="255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more dependable had better attendance. </a:t>
            </a:r>
            <a:r>
              <a:rPr lang="en-US" sz="255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We're more loyal and were </a:t>
            </a:r>
            <a:r>
              <a:rPr lang="en-US" sz="255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better employees than were their counterparts </a:t>
            </a:r>
            <a:r>
              <a:rPr lang="en-US" sz="255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without disabilities</a:t>
            </a:r>
            <a:r>
              <a:rPr lang="en-US" sz="255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GB" sz="255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Disable People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36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00784"/>
            <a:ext cx="2798064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addition Australian and Hong Kong case studies shows that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people with disabilities if matched to the right job can bring benefit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to the workplace. 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Disable People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34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68934"/>
            <a:ext cx="279806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Sue </a:t>
            </a: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Hughes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, a central cost operator of subway franchise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(and an employer of people with disabilities)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says, staff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turnover is minimal absenteeism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doesn’t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exist. 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Disable People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18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359152"/>
            <a:ext cx="2551176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ne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of the biggest incentives is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the positive effect on staff </a:t>
            </a:r>
            <a:r>
              <a:rPr lang="en-US" sz="2600" i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morale.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it's smart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business.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70" y="6095619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Disable People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05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Recruitment of Older Workers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Older Workers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4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371600"/>
            <a:ext cx="279806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Recruitment of older workers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5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Despite older people being a major source of talent, age discrimination remains of the </a:t>
            </a:r>
            <a:r>
              <a:rPr lang="en-US" sz="25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most prevalent form of discrimination </a:t>
            </a:r>
            <a:r>
              <a:rPr lang="en-US" sz="25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in organizations. </a:t>
            </a:r>
            <a:endParaRPr lang="en-GB" sz="25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Older Workers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667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59552" y="2817447"/>
            <a:ext cx="246888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US" sz="2600" b="1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gray ceiling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exists with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negative stereotype prevalent. </a:t>
            </a:r>
            <a:endParaRPr lang="en-GB" sz="2600" i="1" dirty="0">
              <a:solidFill>
                <a:srgbClr val="FF0000"/>
              </a:solidFill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Older Workers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29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94960" y="1536192"/>
            <a:ext cx="279806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….to </a:t>
            </a:r>
            <a:r>
              <a:rPr lang="en-US" sz="2600" dirty="0">
                <a:latin typeface="Adobe Caslon Pro Bold"/>
              </a:rPr>
              <a:t>mean that the applicant has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not done her homework or has an insufficient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degree of interest. </a:t>
            </a:r>
            <a:r>
              <a:rPr lang="en-US" sz="2600" dirty="0">
                <a:latin typeface="Adobe Caslon Pro Bold"/>
              </a:rPr>
              <a:t>It’s a given that the person’s name should be spelled</a:t>
            </a:r>
          </a:p>
          <a:p>
            <a:r>
              <a:rPr lang="en-GB" sz="2600" dirty="0">
                <a:latin typeface="Adobe Caslon Pro Bold"/>
              </a:rPr>
              <a:t>correctly.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01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568934"/>
            <a:ext cx="2715768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Snap </a:t>
            </a: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 Redman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showed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that older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worker experience longer periods of </a:t>
            </a:r>
            <a:r>
              <a:rPr lang="en-US" sz="2600" i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unemployment’s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get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fewer job interviews and are more likely to be selected for redundancy. 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Older Workers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48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618488"/>
            <a:ext cx="288036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i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To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be aged 55 years or older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and thrown out of employment can be disastrous because many companies believe that the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ideal age for employees is 25-35 years</a:t>
            </a:r>
            <a:endParaRPr lang="en-GB" sz="2600" i="1" dirty="0">
              <a:solidFill>
                <a:srgbClr val="FF0000"/>
              </a:solidFill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Older Workers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14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88839"/>
            <a:ext cx="2962656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According to </a:t>
            </a: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Helen Bartlett,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Director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of the University of Queensland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said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no matter how much it is denied,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 society still harbors the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notion…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Older Workers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13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00784"/>
            <a:ext cx="2962656" cy="43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…that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aging is something to be fought that to become older is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to become </a:t>
            </a:r>
            <a:r>
              <a:rPr lang="en-US" sz="2600" i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crumbling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and unattractive.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Research by the National senior productive aging center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shows…. 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Older Workers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52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715768" cy="4801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….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that employers believe that older workers are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costly to take more sick leave </a:t>
            </a:r>
            <a:r>
              <a:rPr lang="en-US" sz="2600" i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and are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resistant to change lack adaptability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and need special training options 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Older Workers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58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435787"/>
            <a:ext cx="28803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Bennington </a:t>
            </a:r>
            <a:r>
              <a:rPr lang="en-US" sz="25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 Tharenou </a:t>
            </a:r>
            <a:r>
              <a:rPr lang="en-US" sz="25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indicates that </a:t>
            </a:r>
            <a:r>
              <a:rPr lang="en-US" sz="25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negative stereotype of older workers </a:t>
            </a:r>
            <a:r>
              <a:rPr lang="en-US" sz="25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relating to </a:t>
            </a:r>
            <a:r>
              <a:rPr lang="en-US" sz="25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absence, performance</a:t>
            </a:r>
            <a:r>
              <a:rPr lang="en-US" sz="25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, memory, intelligence, ability to fit in and </a:t>
            </a:r>
            <a:r>
              <a:rPr lang="en-US" sz="25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job </a:t>
            </a:r>
            <a:r>
              <a:rPr lang="en-US" sz="2500" i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satisfaction.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Older Workers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08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68934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Other data suggest that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older workers are more reliable and more patient than younger workers,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switch jobs less often and have greater ability to handle complex issues. 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Older Workers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0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35787"/>
            <a:ext cx="28803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Companies </a:t>
            </a:r>
            <a:r>
              <a:rPr lang="en-US" sz="25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promoting </a:t>
            </a:r>
            <a:r>
              <a:rPr lang="en-US" sz="25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the greater use of older workers </a:t>
            </a:r>
            <a:r>
              <a:rPr lang="en-US" sz="25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include Alcoa, IBM, and Westpac. Westpac, for example, is using mature employees </a:t>
            </a:r>
            <a:r>
              <a:rPr lang="en-US" sz="25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to better match with its older </a:t>
            </a:r>
            <a:r>
              <a:rPr lang="en-US" sz="2500" i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customer.</a:t>
            </a:r>
            <a:endParaRPr lang="en-GB" sz="2500" i="1" dirty="0">
              <a:solidFill>
                <a:srgbClr val="FF0000"/>
              </a:solidFill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70" y="6095619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Recruitment of Older Workers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5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Evaluation of Recruitment </a:t>
            </a:r>
          </a:p>
        </p:txBody>
      </p:sp>
      <p:sp>
        <p:nvSpPr>
          <p:cNvPr id="6" name="Rectangle 5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Evaluation of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19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865376"/>
            <a:ext cx="2798064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Productivity</a:t>
            </a:r>
            <a:endParaRPr lang="en-GB" sz="2800" b="1" i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r>
              <a:rPr lang="en-US" sz="2500" dirty="0">
                <a:latin typeface="Adobe calson bold"/>
              </a:rPr>
              <a:t>This measures the </a:t>
            </a:r>
            <a:r>
              <a:rPr lang="en-US" sz="2500" i="1" dirty="0">
                <a:solidFill>
                  <a:srgbClr val="FF0000"/>
                </a:solidFill>
                <a:latin typeface="Adobe calson bold"/>
              </a:rPr>
              <a:t>number of applicants generated by a particular recruitment source </a:t>
            </a:r>
            <a:r>
              <a:rPr lang="en-US" sz="2500" dirty="0">
                <a:latin typeface="Adobe calson bold"/>
              </a:rPr>
              <a:t>or method, </a:t>
            </a:r>
            <a:r>
              <a:rPr lang="en-US" sz="2500" b="1" i="1" dirty="0" smtClean="0">
                <a:latin typeface="Adobe calson bold"/>
              </a:rPr>
              <a:t>Specific </a:t>
            </a:r>
            <a:r>
              <a:rPr lang="en-US" sz="2500" b="1" i="1" dirty="0">
                <a:latin typeface="Adobe calson bold"/>
              </a:rPr>
              <a:t>measure </a:t>
            </a:r>
            <a:r>
              <a:rPr lang="en-US" sz="2500" b="1" i="1" dirty="0" smtClean="0">
                <a:latin typeface="Adobe calson bold"/>
              </a:rPr>
              <a:t>include</a:t>
            </a:r>
            <a:r>
              <a:rPr lang="en-US" sz="2500" dirty="0" smtClean="0">
                <a:latin typeface="Adobe calson bold"/>
              </a:rPr>
              <a:t>:-</a:t>
            </a:r>
            <a:endParaRPr lang="en-GB" sz="2500" dirty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Evaluation of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08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89304"/>
            <a:ext cx="28803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Adobe Caslon Pro Bold"/>
              </a:rPr>
              <a:t>2- </a:t>
            </a:r>
            <a:r>
              <a:rPr lang="en-US" sz="2600" b="1" i="1" dirty="0">
                <a:solidFill>
                  <a:srgbClr val="FF0000"/>
                </a:solidFill>
                <a:latin typeface="Adobe Caslon Pro Bold"/>
              </a:rPr>
              <a:t>Most cover letters are in response to a specific posting or ad; </a:t>
            </a:r>
            <a:r>
              <a:rPr lang="en-US" sz="2600" i="1" dirty="0">
                <a:latin typeface="Adobe Caslon Pro Bold"/>
              </a:rPr>
              <a:t>accordingly, the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job should be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identified in the first paragraph</a:t>
            </a:r>
            <a:r>
              <a:rPr lang="en-US" sz="2600" i="1" dirty="0">
                <a:latin typeface="Adobe Caslon Pro Bold"/>
              </a:rPr>
              <a:t>. </a:t>
            </a:r>
            <a:r>
              <a:rPr lang="en-US" sz="2600" dirty="0">
                <a:latin typeface="Adobe Caslon Pro Bold"/>
              </a:rPr>
              <a:t>Even if an applicant is taking an </a:t>
            </a:r>
            <a:r>
              <a:rPr lang="en-US" sz="2600" dirty="0" smtClean="0">
                <a:latin typeface="Adobe Caslon Pro Bold"/>
              </a:rPr>
              <a:t>exploratory…..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12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79806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b="1" dirty="0" smtClean="0">
                <a:solidFill>
                  <a:srgbClr val="FF0000"/>
                </a:solidFill>
                <a:latin typeface="Adobe calson bold"/>
              </a:rPr>
              <a:t>1-</a:t>
            </a:r>
            <a:r>
              <a:rPr lang="en-US" sz="2600" dirty="0" smtClean="0">
                <a:latin typeface="Adobe calson bold"/>
              </a:rPr>
              <a:t> Application </a:t>
            </a:r>
            <a:r>
              <a:rPr lang="en-US" sz="2600" dirty="0">
                <a:latin typeface="Adobe calson bold"/>
              </a:rPr>
              <a:t>per recruiting source/ method</a:t>
            </a:r>
            <a:endParaRPr lang="en-GB" sz="2600" dirty="0">
              <a:latin typeface="Adobe calson bold"/>
            </a:endParaRPr>
          </a:p>
          <a:p>
            <a:pPr lvl="0"/>
            <a:r>
              <a:rPr lang="en-US" sz="2600" b="1" dirty="0" smtClean="0">
                <a:solidFill>
                  <a:srgbClr val="FF0000"/>
                </a:solidFill>
                <a:latin typeface="Adobe calson bold"/>
              </a:rPr>
              <a:t>2-</a:t>
            </a:r>
            <a:r>
              <a:rPr lang="en-US" sz="2600" dirty="0" smtClean="0">
                <a:latin typeface="Adobe calson bold"/>
              </a:rPr>
              <a:t> Applicant’s </a:t>
            </a:r>
            <a:r>
              <a:rPr lang="en-US" sz="2600" dirty="0">
                <a:latin typeface="Adobe calson bold"/>
              </a:rPr>
              <a:t>interviewed per recruiting source /method</a:t>
            </a:r>
            <a:endParaRPr lang="en-GB" sz="2600" dirty="0">
              <a:latin typeface="Adobe calson bold"/>
            </a:endParaRPr>
          </a:p>
          <a:p>
            <a:pPr lvl="0"/>
            <a:r>
              <a:rPr lang="en-US" sz="2600" b="1" dirty="0" smtClean="0">
                <a:solidFill>
                  <a:srgbClr val="FF0000"/>
                </a:solidFill>
                <a:latin typeface="Adobe calson bold"/>
              </a:rPr>
              <a:t>3-</a:t>
            </a:r>
            <a:r>
              <a:rPr lang="en-US" sz="2600" dirty="0" smtClean="0">
                <a:latin typeface="Adobe calson bold"/>
              </a:rPr>
              <a:t> Applicants </a:t>
            </a:r>
            <a:r>
              <a:rPr lang="en-US" sz="2600" dirty="0">
                <a:latin typeface="Adobe calson bold"/>
              </a:rPr>
              <a:t>selected per recruitment </a:t>
            </a:r>
            <a:r>
              <a:rPr lang="en-US" sz="2600" dirty="0" smtClean="0">
                <a:latin typeface="Adobe calson bold"/>
              </a:rPr>
              <a:t>source/method</a:t>
            </a:r>
            <a:endParaRPr lang="en-GB" sz="2600" dirty="0">
              <a:latin typeface="Adobe calson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Evaluation of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37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618488"/>
            <a:ext cx="288036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Quality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This measure the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on job performance and tenure of employees recruited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using a particular source or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method. </a:t>
            </a:r>
            <a:r>
              <a:rPr lang="en-US" sz="2500" b="1" i="1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US" sz="2500" b="1" i="1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pecific </a:t>
            </a:r>
            <a:r>
              <a:rPr lang="en-US" sz="2500" b="1" i="1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measure </a:t>
            </a:r>
            <a:r>
              <a:rPr lang="en-US" sz="2500" b="1" i="1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include:-</a:t>
            </a:r>
            <a:endParaRPr lang="en-GB" sz="2500" b="1" i="1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Evaluation of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66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83080"/>
            <a:ext cx="27980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1-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Employees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performance rating by recruiting source/method </a:t>
            </a:r>
            <a:endParaRPr lang="en-GB" sz="2600" dirty="0"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2-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 Early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turnover (for example first three months) by recruiting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source/method</a:t>
            </a:r>
            <a:endParaRPr lang="en-GB" sz="2600" dirty="0"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Evaluation of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04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59552" y="2194560"/>
            <a:ext cx="271576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3-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 Tenure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by recruiting source/method</a:t>
            </a:r>
            <a:endParaRPr lang="en-GB" sz="2600" dirty="0"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</a:pPr>
            <a:r>
              <a:rPr lang="en-US" sz="2600" b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2600" b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 Applications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per candidate hired for a recruiting source/method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Evaluation of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40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289304"/>
            <a:ext cx="2962656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Costs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Costs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includes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advertising expenditure, employment agencies and executive search firm fees, applicant’s staff travel cost and interviewer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remuneration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Evaluation of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5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47360" y="2606040"/>
            <a:ext cx="264566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US" sz="2600" b="1" i="1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specific measure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is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 cost per applicant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per recruiting source/method.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Evaluation of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30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09192"/>
            <a:ext cx="2715768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Time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Time is important in recruitment,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especially for critical positions that must be filled quickly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or in high competitive labor markets. 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Evaluation of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27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7157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US" sz="2600" b="1" i="1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specific measure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is response time that is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the time from when the recruiting action is initiated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until an application is received.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Evaluation of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97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773674"/>
            <a:ext cx="28803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Soft Data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Soft data focus on </a:t>
            </a:r>
            <a:r>
              <a:rPr lang="en-US" sz="260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applicants and management's satisfaction with the recruiting </a:t>
            </a:r>
            <a:r>
              <a:rPr lang="en-US" sz="2600" i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method employed. </a:t>
            </a:r>
            <a:r>
              <a:rPr lang="en-US" sz="2500" b="1" i="1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Specific measure </a:t>
            </a:r>
            <a:r>
              <a:rPr lang="en-US" sz="2500" b="1" i="1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includes: </a:t>
            </a:r>
            <a:endParaRPr lang="en-GB" sz="2500" b="1" i="1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Evaluation of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074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7157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1- 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Applicant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satisfaction with a particular recruiting method</a:t>
            </a:r>
            <a:endParaRPr lang="en-GB" sz="2600" dirty="0"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2-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 Applicant's reasons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to applying for the organization </a:t>
            </a:r>
            <a:endParaRPr lang="en-GB" sz="2600" dirty="0"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Evaluation of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6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8803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 smtClean="0">
                <a:latin typeface="Adobe Caslon Pro Bold"/>
              </a:rPr>
              <a:t>… Approach with </a:t>
            </a:r>
            <a:r>
              <a:rPr lang="en-US" sz="2500" dirty="0">
                <a:latin typeface="Adobe Caslon Pro Bold"/>
              </a:rPr>
              <a:t>no specific opening in mind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</a:rPr>
              <a:t>, he should narrow his focus and identify</a:t>
            </a:r>
          </a:p>
          <a:p>
            <a:r>
              <a:rPr lang="en-US" sz="2500" i="1" dirty="0">
                <a:solidFill>
                  <a:srgbClr val="FF0000"/>
                </a:solidFill>
                <a:latin typeface="Adobe Caslon Pro Bold"/>
              </a:rPr>
              <a:t>suitable, albeit generic, job titles.</a:t>
            </a:r>
            <a:r>
              <a:rPr lang="en-US" sz="2500" dirty="0">
                <a:latin typeface="Adobe Caslon Pro Bold"/>
              </a:rPr>
              <a:t> Recruiters should not have to work at </a:t>
            </a:r>
            <a:r>
              <a:rPr lang="en-US" sz="2500" dirty="0" smtClean="0">
                <a:latin typeface="Adobe Caslon Pro Bold"/>
              </a:rPr>
              <a:t>matching the </a:t>
            </a:r>
            <a:r>
              <a:rPr lang="en-US" sz="2500" dirty="0">
                <a:latin typeface="Adobe Caslon Pro Bold"/>
              </a:rPr>
              <a:t>person with a job.</a:t>
            </a:r>
            <a:endParaRPr lang="en-GB" sz="25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8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98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581930"/>
            <a:ext cx="255117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80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3-</a:t>
            </a:r>
            <a:r>
              <a:rPr lang="en-US" sz="260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 Line </a:t>
            </a:r>
            <a:r>
              <a:rPr lang="en-US" sz="260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managers satisfaction with a particular recruiting method </a:t>
            </a:r>
            <a:endParaRPr lang="en-GB" sz="2600" dirty="0"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Evaluation of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94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371600"/>
            <a:ext cx="28803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5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Evaluation of recruitment </a:t>
            </a:r>
            <a:r>
              <a:rPr lang="en-US" sz="255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is </a:t>
            </a:r>
            <a:r>
              <a:rPr lang="en-US" sz="255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important </a:t>
            </a:r>
            <a:r>
              <a:rPr lang="en-US" sz="255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for meeting strategic business </a:t>
            </a:r>
            <a:r>
              <a:rPr lang="en-US" sz="2550" i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objectives such as </a:t>
            </a:r>
            <a:r>
              <a:rPr lang="en-US" sz="255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2550" dirty="0" smtClean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ontrolling </a:t>
            </a:r>
            <a:r>
              <a:rPr lang="en-US" sz="2550" dirty="0"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costs, satisfying </a:t>
            </a:r>
            <a:r>
              <a:rPr lang="en-US" sz="255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EEO </a:t>
            </a:r>
            <a:r>
              <a:rPr lang="en-US" sz="2550" i="1" dirty="0" smtClean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objectives, and </a:t>
            </a:r>
            <a:r>
              <a:rPr lang="en-US" sz="2550" i="1" dirty="0">
                <a:solidFill>
                  <a:srgbClr val="FF0000"/>
                </a:solidFill>
                <a:latin typeface="Adobe calson bold"/>
                <a:ea typeface="Calibri" panose="020F0502020204030204" pitchFamily="34" charset="0"/>
                <a:cs typeface="Times New Roman" panose="02020603050405020304" pitchFamily="18" charset="0"/>
              </a:rPr>
              <a:t>improving recruiting performance.</a:t>
            </a:r>
            <a:endParaRPr lang="en-GB" sz="2550" i="1" dirty="0">
              <a:solidFill>
                <a:srgbClr val="FF0000"/>
              </a:solidFill>
              <a:effectLst/>
              <a:latin typeface="Adobe calson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70" y="6095619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Evaluation of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21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15612</TotalTime>
  <Words>2607</Words>
  <Application>Microsoft Office PowerPoint</Application>
  <PresentationFormat>On-screen Show (4:3)</PresentationFormat>
  <Paragraphs>318</Paragraphs>
  <Slides>91</Slides>
  <Notes>91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91</vt:i4>
      </vt:variant>
    </vt:vector>
  </HeadingPairs>
  <TitlesOfParts>
    <vt:vector size="9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MyUserName</cp:lastModifiedBy>
  <cp:revision>804</cp:revision>
  <dcterms:created xsi:type="dcterms:W3CDTF">2006-08-16T00:00:00Z</dcterms:created>
  <dcterms:modified xsi:type="dcterms:W3CDTF">2016-01-30T08:52:43Z</dcterms:modified>
</cp:coreProperties>
</file>