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79"/>
  </p:notesMasterIdLst>
  <p:sldIdLst>
    <p:sldId id="977" r:id="rId2"/>
    <p:sldId id="978" r:id="rId3"/>
    <p:sldId id="979" r:id="rId4"/>
    <p:sldId id="980" r:id="rId5"/>
    <p:sldId id="981" r:id="rId6"/>
    <p:sldId id="982" r:id="rId7"/>
    <p:sldId id="983" r:id="rId8"/>
    <p:sldId id="984" r:id="rId9"/>
    <p:sldId id="986" r:id="rId10"/>
    <p:sldId id="987" r:id="rId11"/>
    <p:sldId id="988" r:id="rId12"/>
    <p:sldId id="989" r:id="rId13"/>
    <p:sldId id="990" r:id="rId14"/>
    <p:sldId id="991" r:id="rId15"/>
    <p:sldId id="992" r:id="rId16"/>
    <p:sldId id="993" r:id="rId17"/>
    <p:sldId id="994" r:id="rId18"/>
    <p:sldId id="995" r:id="rId19"/>
    <p:sldId id="996" r:id="rId20"/>
    <p:sldId id="997" r:id="rId21"/>
    <p:sldId id="1156" r:id="rId22"/>
    <p:sldId id="740" r:id="rId23"/>
    <p:sldId id="741" r:id="rId24"/>
    <p:sldId id="742" r:id="rId25"/>
    <p:sldId id="743" r:id="rId26"/>
    <p:sldId id="744" r:id="rId27"/>
    <p:sldId id="745" r:id="rId28"/>
    <p:sldId id="746" r:id="rId29"/>
    <p:sldId id="747" r:id="rId30"/>
    <p:sldId id="748" r:id="rId31"/>
    <p:sldId id="1157" r:id="rId32"/>
    <p:sldId id="749" r:id="rId33"/>
    <p:sldId id="750" r:id="rId34"/>
    <p:sldId id="751" r:id="rId35"/>
    <p:sldId id="752" r:id="rId36"/>
    <p:sldId id="753" r:id="rId37"/>
    <p:sldId id="754" r:id="rId38"/>
    <p:sldId id="755" r:id="rId39"/>
    <p:sldId id="1158" r:id="rId40"/>
    <p:sldId id="756" r:id="rId41"/>
    <p:sldId id="757" r:id="rId42"/>
    <p:sldId id="758" r:id="rId43"/>
    <p:sldId id="759" r:id="rId44"/>
    <p:sldId id="760" r:id="rId45"/>
    <p:sldId id="761" r:id="rId46"/>
    <p:sldId id="975" r:id="rId47"/>
    <p:sldId id="762" r:id="rId48"/>
    <p:sldId id="763" r:id="rId49"/>
    <p:sldId id="1159" r:id="rId50"/>
    <p:sldId id="764" r:id="rId51"/>
    <p:sldId id="765" r:id="rId52"/>
    <p:sldId id="766" r:id="rId53"/>
    <p:sldId id="767" r:id="rId54"/>
    <p:sldId id="768" r:id="rId55"/>
    <p:sldId id="769" r:id="rId56"/>
    <p:sldId id="770" r:id="rId57"/>
    <p:sldId id="771" r:id="rId58"/>
    <p:sldId id="772" r:id="rId59"/>
    <p:sldId id="773" r:id="rId60"/>
    <p:sldId id="774" r:id="rId61"/>
    <p:sldId id="775" r:id="rId62"/>
    <p:sldId id="776" r:id="rId63"/>
    <p:sldId id="777" r:id="rId64"/>
    <p:sldId id="778" r:id="rId65"/>
    <p:sldId id="779" r:id="rId66"/>
    <p:sldId id="780" r:id="rId67"/>
    <p:sldId id="1160" r:id="rId68"/>
    <p:sldId id="781" r:id="rId69"/>
    <p:sldId id="782" r:id="rId70"/>
    <p:sldId id="783" r:id="rId71"/>
    <p:sldId id="784" r:id="rId72"/>
    <p:sldId id="785" r:id="rId73"/>
    <p:sldId id="786" r:id="rId74"/>
    <p:sldId id="787" r:id="rId75"/>
    <p:sldId id="788" r:id="rId76"/>
    <p:sldId id="789" r:id="rId77"/>
    <p:sldId id="790" r:id="rId78"/>
    <p:sldId id="791" r:id="rId79"/>
    <p:sldId id="792" r:id="rId80"/>
    <p:sldId id="1161" r:id="rId81"/>
    <p:sldId id="793" r:id="rId82"/>
    <p:sldId id="794" r:id="rId83"/>
    <p:sldId id="795" r:id="rId84"/>
    <p:sldId id="796" r:id="rId85"/>
    <p:sldId id="797" r:id="rId86"/>
    <p:sldId id="798" r:id="rId87"/>
    <p:sldId id="799" r:id="rId88"/>
    <p:sldId id="800" r:id="rId89"/>
    <p:sldId id="801" r:id="rId90"/>
    <p:sldId id="802" r:id="rId91"/>
    <p:sldId id="1162" r:id="rId92"/>
    <p:sldId id="803" r:id="rId93"/>
    <p:sldId id="805" r:id="rId94"/>
    <p:sldId id="806" r:id="rId95"/>
    <p:sldId id="807" r:id="rId96"/>
    <p:sldId id="808" r:id="rId97"/>
    <p:sldId id="809" r:id="rId98"/>
    <p:sldId id="810" r:id="rId99"/>
    <p:sldId id="811" r:id="rId100"/>
    <p:sldId id="1163" r:id="rId101"/>
    <p:sldId id="812" r:id="rId102"/>
    <p:sldId id="813" r:id="rId103"/>
    <p:sldId id="814" r:id="rId104"/>
    <p:sldId id="816" r:id="rId105"/>
    <p:sldId id="817" r:id="rId106"/>
    <p:sldId id="1164" r:id="rId107"/>
    <p:sldId id="818" r:id="rId108"/>
    <p:sldId id="819" r:id="rId109"/>
    <p:sldId id="820" r:id="rId110"/>
    <p:sldId id="821" r:id="rId111"/>
    <p:sldId id="822" r:id="rId112"/>
    <p:sldId id="823" r:id="rId113"/>
    <p:sldId id="824" r:id="rId114"/>
    <p:sldId id="1165" r:id="rId115"/>
    <p:sldId id="826" r:id="rId116"/>
    <p:sldId id="825" r:id="rId117"/>
    <p:sldId id="976" r:id="rId118"/>
    <p:sldId id="828" r:id="rId119"/>
    <p:sldId id="829" r:id="rId120"/>
    <p:sldId id="831" r:id="rId121"/>
    <p:sldId id="832" r:id="rId122"/>
    <p:sldId id="833" r:id="rId123"/>
    <p:sldId id="834" r:id="rId124"/>
    <p:sldId id="835" r:id="rId125"/>
    <p:sldId id="1181" r:id="rId126"/>
    <p:sldId id="1166" r:id="rId127"/>
    <p:sldId id="836" r:id="rId128"/>
    <p:sldId id="837" r:id="rId129"/>
    <p:sldId id="838" r:id="rId130"/>
    <p:sldId id="839" r:id="rId131"/>
    <p:sldId id="840" r:id="rId132"/>
    <p:sldId id="841" r:id="rId133"/>
    <p:sldId id="998" r:id="rId134"/>
    <p:sldId id="999" r:id="rId135"/>
    <p:sldId id="1167" r:id="rId136"/>
    <p:sldId id="1000" r:id="rId137"/>
    <p:sldId id="1001" r:id="rId138"/>
    <p:sldId id="1003" r:id="rId139"/>
    <p:sldId id="1004" r:id="rId140"/>
    <p:sldId id="1005" r:id="rId141"/>
    <p:sldId id="1006" r:id="rId142"/>
    <p:sldId id="1168" r:id="rId143"/>
    <p:sldId id="1007" r:id="rId144"/>
    <p:sldId id="1008" r:id="rId145"/>
    <p:sldId id="1009" r:id="rId146"/>
    <p:sldId id="1010" r:id="rId147"/>
    <p:sldId id="1012" r:id="rId148"/>
    <p:sldId id="1013" r:id="rId149"/>
    <p:sldId id="1014" r:id="rId150"/>
    <p:sldId id="1169" r:id="rId151"/>
    <p:sldId id="1015" r:id="rId152"/>
    <p:sldId id="1016" r:id="rId153"/>
    <p:sldId id="1017" r:id="rId154"/>
    <p:sldId id="1018" r:id="rId155"/>
    <p:sldId id="1019" r:id="rId156"/>
    <p:sldId id="1020" r:id="rId157"/>
    <p:sldId id="1021" r:id="rId158"/>
    <p:sldId id="1022" r:id="rId159"/>
    <p:sldId id="1023" r:id="rId160"/>
    <p:sldId id="1174" r:id="rId161"/>
    <p:sldId id="1033" r:id="rId162"/>
    <p:sldId id="1035" r:id="rId163"/>
    <p:sldId id="1036" r:id="rId164"/>
    <p:sldId id="1037" r:id="rId165"/>
    <p:sldId id="1038" r:id="rId166"/>
    <p:sldId id="1039" r:id="rId167"/>
    <p:sldId id="1040" r:id="rId168"/>
    <p:sldId id="1041" r:id="rId169"/>
    <p:sldId id="1042" r:id="rId170"/>
    <p:sldId id="1043" r:id="rId171"/>
    <p:sldId id="1044" r:id="rId172"/>
    <p:sldId id="1045" r:id="rId173"/>
    <p:sldId id="1046" r:id="rId174"/>
    <p:sldId id="1047" r:id="rId175"/>
    <p:sldId id="1048" r:id="rId176"/>
    <p:sldId id="1049" r:id="rId177"/>
    <p:sldId id="1050" r:id="rId1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C234"/>
    <a:srgbClr val="92D050"/>
    <a:srgbClr val="6BA42C"/>
    <a:srgbClr val="E20000"/>
    <a:srgbClr val="00A7E2"/>
    <a:srgbClr val="33889F"/>
    <a:srgbClr val="2C8C16"/>
    <a:srgbClr val="267713"/>
    <a:srgbClr val="339F19"/>
    <a:srgbClr val="008E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15" autoAdjust="0"/>
    <p:restoredTop sz="94316" autoAdjust="0"/>
  </p:normalViewPr>
  <p:slideViewPr>
    <p:cSldViewPr snapToObjects="1">
      <p:cViewPr varScale="1">
        <p:scale>
          <a:sx n="69" d="100"/>
          <a:sy n="69" d="100"/>
        </p:scale>
        <p:origin x="-1122" y="-108"/>
      </p:cViewPr>
      <p:guideLst>
        <p:guide orient="horz" pos="2160"/>
        <p:guide pos="2880"/>
      </p:guideLst>
    </p:cSldViewPr>
  </p:slideViewPr>
  <p:notesTextViewPr>
    <p:cViewPr>
      <p:scale>
        <a:sx n="100" d="100"/>
        <a:sy n="100" d="100"/>
      </p:scale>
      <p:origin x="0" y="0"/>
    </p:cViewPr>
  </p:notesTextViewPr>
  <p:gridSpacing cx="82296" cy="82296"/>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D6A8-C9F9-4026-8BA0-75ECCD0F0EAF}" type="datetimeFigureOut">
              <a:rPr lang="en-US" smtClean="0"/>
              <a:t>4/23/2016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36DE9-3BAB-43D7-A8E2-A1DD2A558FCA}" type="slidenum">
              <a:rPr lang="en-US" smtClean="0"/>
              <a:t>‹#›</a:t>
            </a:fld>
            <a:endParaRPr lang="en-US"/>
          </a:p>
        </p:txBody>
      </p:sp>
    </p:spTree>
    <p:extLst>
      <p:ext uri="{BB962C8B-B14F-4D97-AF65-F5344CB8AC3E}">
        <p14:creationId xmlns:p14="http://schemas.microsoft.com/office/powerpoint/2010/main" val="2607091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a:t>
            </a:fld>
            <a:endParaRPr lang="en-US"/>
          </a:p>
        </p:txBody>
      </p:sp>
    </p:spTree>
    <p:extLst>
      <p:ext uri="{BB962C8B-B14F-4D97-AF65-F5344CB8AC3E}">
        <p14:creationId xmlns:p14="http://schemas.microsoft.com/office/powerpoint/2010/main" val="220162876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100</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101</a:t>
            </a:fld>
            <a:endParaRPr lang="en-US"/>
          </a:p>
        </p:txBody>
      </p:sp>
    </p:spTree>
    <p:extLst>
      <p:ext uri="{BB962C8B-B14F-4D97-AF65-F5344CB8AC3E}">
        <p14:creationId xmlns:p14="http://schemas.microsoft.com/office/powerpoint/2010/main" val="79220140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102</a:t>
            </a:fld>
            <a:endParaRPr lang="en-US"/>
          </a:p>
        </p:txBody>
      </p:sp>
    </p:spTree>
    <p:extLst>
      <p:ext uri="{BB962C8B-B14F-4D97-AF65-F5344CB8AC3E}">
        <p14:creationId xmlns:p14="http://schemas.microsoft.com/office/powerpoint/2010/main" val="402317768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103</a:t>
            </a:fld>
            <a:endParaRPr lang="en-US"/>
          </a:p>
        </p:txBody>
      </p:sp>
    </p:spTree>
    <p:extLst>
      <p:ext uri="{BB962C8B-B14F-4D97-AF65-F5344CB8AC3E}">
        <p14:creationId xmlns:p14="http://schemas.microsoft.com/office/powerpoint/2010/main" val="39973515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104</a:t>
            </a:fld>
            <a:endParaRPr lang="en-US"/>
          </a:p>
        </p:txBody>
      </p:sp>
    </p:spTree>
    <p:extLst>
      <p:ext uri="{BB962C8B-B14F-4D97-AF65-F5344CB8AC3E}">
        <p14:creationId xmlns:p14="http://schemas.microsoft.com/office/powerpoint/2010/main" val="317636535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105</a:t>
            </a:fld>
            <a:endParaRPr lang="en-US"/>
          </a:p>
        </p:txBody>
      </p:sp>
    </p:spTree>
    <p:extLst>
      <p:ext uri="{BB962C8B-B14F-4D97-AF65-F5344CB8AC3E}">
        <p14:creationId xmlns:p14="http://schemas.microsoft.com/office/powerpoint/2010/main" val="154242852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107</a:t>
            </a:fld>
            <a:endParaRPr lang="en-US"/>
          </a:p>
        </p:txBody>
      </p:sp>
    </p:spTree>
    <p:extLst>
      <p:ext uri="{BB962C8B-B14F-4D97-AF65-F5344CB8AC3E}">
        <p14:creationId xmlns:p14="http://schemas.microsoft.com/office/powerpoint/2010/main" val="416278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108</a:t>
            </a:fld>
            <a:endParaRPr lang="en-US"/>
          </a:p>
        </p:txBody>
      </p:sp>
    </p:spTree>
    <p:extLst>
      <p:ext uri="{BB962C8B-B14F-4D97-AF65-F5344CB8AC3E}">
        <p14:creationId xmlns:p14="http://schemas.microsoft.com/office/powerpoint/2010/main" val="1235591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109</a:t>
            </a:fld>
            <a:endParaRPr lang="en-US"/>
          </a:p>
        </p:txBody>
      </p:sp>
    </p:spTree>
    <p:extLst>
      <p:ext uri="{BB962C8B-B14F-4D97-AF65-F5344CB8AC3E}">
        <p14:creationId xmlns:p14="http://schemas.microsoft.com/office/powerpoint/2010/main" val="3016054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a:t>
            </a:fld>
            <a:endParaRPr lang="en-US"/>
          </a:p>
        </p:txBody>
      </p:sp>
    </p:spTree>
    <p:extLst>
      <p:ext uri="{BB962C8B-B14F-4D97-AF65-F5344CB8AC3E}">
        <p14:creationId xmlns:p14="http://schemas.microsoft.com/office/powerpoint/2010/main" val="171372508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110</a:t>
            </a:fld>
            <a:endParaRPr lang="en-US"/>
          </a:p>
        </p:txBody>
      </p:sp>
    </p:spTree>
    <p:extLst>
      <p:ext uri="{BB962C8B-B14F-4D97-AF65-F5344CB8AC3E}">
        <p14:creationId xmlns:p14="http://schemas.microsoft.com/office/powerpoint/2010/main" val="106823762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111</a:t>
            </a:fld>
            <a:endParaRPr lang="en-US"/>
          </a:p>
        </p:txBody>
      </p:sp>
    </p:spTree>
    <p:extLst>
      <p:ext uri="{BB962C8B-B14F-4D97-AF65-F5344CB8AC3E}">
        <p14:creationId xmlns:p14="http://schemas.microsoft.com/office/powerpoint/2010/main" val="317078374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112</a:t>
            </a:fld>
            <a:endParaRPr lang="en-US"/>
          </a:p>
        </p:txBody>
      </p:sp>
    </p:spTree>
    <p:extLst>
      <p:ext uri="{BB962C8B-B14F-4D97-AF65-F5344CB8AC3E}">
        <p14:creationId xmlns:p14="http://schemas.microsoft.com/office/powerpoint/2010/main" val="192792029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113</a:t>
            </a:fld>
            <a:endParaRPr lang="en-US"/>
          </a:p>
        </p:txBody>
      </p:sp>
    </p:spTree>
    <p:extLst>
      <p:ext uri="{BB962C8B-B14F-4D97-AF65-F5344CB8AC3E}">
        <p14:creationId xmlns:p14="http://schemas.microsoft.com/office/powerpoint/2010/main" val="112674919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114</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115</a:t>
            </a:fld>
            <a:endParaRPr lang="en-US"/>
          </a:p>
        </p:txBody>
      </p:sp>
    </p:spTree>
    <p:extLst>
      <p:ext uri="{BB962C8B-B14F-4D97-AF65-F5344CB8AC3E}">
        <p14:creationId xmlns:p14="http://schemas.microsoft.com/office/powerpoint/2010/main" val="136850294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116</a:t>
            </a:fld>
            <a:endParaRPr lang="en-US"/>
          </a:p>
        </p:txBody>
      </p:sp>
    </p:spTree>
    <p:extLst>
      <p:ext uri="{BB962C8B-B14F-4D97-AF65-F5344CB8AC3E}">
        <p14:creationId xmlns:p14="http://schemas.microsoft.com/office/powerpoint/2010/main" val="260597402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117</a:t>
            </a:fld>
            <a:endParaRPr lang="en-US"/>
          </a:p>
        </p:txBody>
      </p:sp>
    </p:spTree>
    <p:extLst>
      <p:ext uri="{BB962C8B-B14F-4D97-AF65-F5344CB8AC3E}">
        <p14:creationId xmlns:p14="http://schemas.microsoft.com/office/powerpoint/2010/main" val="370838338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118</a:t>
            </a:fld>
            <a:endParaRPr lang="en-US"/>
          </a:p>
        </p:txBody>
      </p:sp>
    </p:spTree>
    <p:extLst>
      <p:ext uri="{BB962C8B-B14F-4D97-AF65-F5344CB8AC3E}">
        <p14:creationId xmlns:p14="http://schemas.microsoft.com/office/powerpoint/2010/main" val="161551048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119</a:t>
            </a:fld>
            <a:endParaRPr lang="en-US"/>
          </a:p>
        </p:txBody>
      </p:sp>
    </p:spTree>
    <p:extLst>
      <p:ext uri="{BB962C8B-B14F-4D97-AF65-F5344CB8AC3E}">
        <p14:creationId xmlns:p14="http://schemas.microsoft.com/office/powerpoint/2010/main" val="891377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120</a:t>
            </a:fld>
            <a:endParaRPr lang="en-US"/>
          </a:p>
        </p:txBody>
      </p:sp>
    </p:spTree>
    <p:extLst>
      <p:ext uri="{BB962C8B-B14F-4D97-AF65-F5344CB8AC3E}">
        <p14:creationId xmlns:p14="http://schemas.microsoft.com/office/powerpoint/2010/main" val="189843272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121</a:t>
            </a:fld>
            <a:endParaRPr lang="en-US"/>
          </a:p>
        </p:txBody>
      </p:sp>
    </p:spTree>
    <p:extLst>
      <p:ext uri="{BB962C8B-B14F-4D97-AF65-F5344CB8AC3E}">
        <p14:creationId xmlns:p14="http://schemas.microsoft.com/office/powerpoint/2010/main" val="344765869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122</a:t>
            </a:fld>
            <a:endParaRPr lang="en-US"/>
          </a:p>
        </p:txBody>
      </p:sp>
    </p:spTree>
    <p:extLst>
      <p:ext uri="{BB962C8B-B14F-4D97-AF65-F5344CB8AC3E}">
        <p14:creationId xmlns:p14="http://schemas.microsoft.com/office/powerpoint/2010/main" val="417836226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123</a:t>
            </a:fld>
            <a:endParaRPr lang="en-US"/>
          </a:p>
        </p:txBody>
      </p:sp>
    </p:spTree>
    <p:extLst>
      <p:ext uri="{BB962C8B-B14F-4D97-AF65-F5344CB8AC3E}">
        <p14:creationId xmlns:p14="http://schemas.microsoft.com/office/powerpoint/2010/main" val="23340293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124</a:t>
            </a:fld>
            <a:endParaRPr lang="en-US"/>
          </a:p>
        </p:txBody>
      </p:sp>
    </p:spTree>
    <p:extLst>
      <p:ext uri="{BB962C8B-B14F-4D97-AF65-F5344CB8AC3E}">
        <p14:creationId xmlns:p14="http://schemas.microsoft.com/office/powerpoint/2010/main" val="111013374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125</a:t>
            </a:fld>
            <a:endParaRPr lang="en-US"/>
          </a:p>
        </p:txBody>
      </p:sp>
    </p:spTree>
    <p:extLst>
      <p:ext uri="{BB962C8B-B14F-4D97-AF65-F5344CB8AC3E}">
        <p14:creationId xmlns:p14="http://schemas.microsoft.com/office/powerpoint/2010/main" val="112674919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126</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127</a:t>
            </a:fld>
            <a:endParaRPr lang="en-US"/>
          </a:p>
        </p:txBody>
      </p:sp>
    </p:spTree>
    <p:extLst>
      <p:ext uri="{BB962C8B-B14F-4D97-AF65-F5344CB8AC3E}">
        <p14:creationId xmlns:p14="http://schemas.microsoft.com/office/powerpoint/2010/main" val="241295177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128</a:t>
            </a:fld>
            <a:endParaRPr lang="en-US"/>
          </a:p>
        </p:txBody>
      </p:sp>
    </p:spTree>
    <p:extLst>
      <p:ext uri="{BB962C8B-B14F-4D97-AF65-F5344CB8AC3E}">
        <p14:creationId xmlns:p14="http://schemas.microsoft.com/office/powerpoint/2010/main" val="45582536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129</a:t>
            </a:fld>
            <a:endParaRPr lang="en-US"/>
          </a:p>
        </p:txBody>
      </p:sp>
    </p:spTree>
    <p:extLst>
      <p:ext uri="{BB962C8B-B14F-4D97-AF65-F5344CB8AC3E}">
        <p14:creationId xmlns:p14="http://schemas.microsoft.com/office/powerpoint/2010/main" val="2708996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a:t>
            </a:fld>
            <a:endParaRPr lang="en-US"/>
          </a:p>
        </p:txBody>
      </p:sp>
    </p:spTree>
    <p:extLst>
      <p:ext uri="{BB962C8B-B14F-4D97-AF65-F5344CB8AC3E}">
        <p14:creationId xmlns:p14="http://schemas.microsoft.com/office/powerpoint/2010/main" val="418432331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130</a:t>
            </a:fld>
            <a:endParaRPr lang="en-US"/>
          </a:p>
        </p:txBody>
      </p:sp>
    </p:spTree>
    <p:extLst>
      <p:ext uri="{BB962C8B-B14F-4D97-AF65-F5344CB8AC3E}">
        <p14:creationId xmlns:p14="http://schemas.microsoft.com/office/powerpoint/2010/main" val="31860242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131</a:t>
            </a:fld>
            <a:endParaRPr lang="en-US"/>
          </a:p>
        </p:txBody>
      </p:sp>
    </p:spTree>
    <p:extLst>
      <p:ext uri="{BB962C8B-B14F-4D97-AF65-F5344CB8AC3E}">
        <p14:creationId xmlns:p14="http://schemas.microsoft.com/office/powerpoint/2010/main" val="372251787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132</a:t>
            </a:fld>
            <a:endParaRPr lang="en-US"/>
          </a:p>
        </p:txBody>
      </p:sp>
    </p:spTree>
    <p:extLst>
      <p:ext uri="{BB962C8B-B14F-4D97-AF65-F5344CB8AC3E}">
        <p14:creationId xmlns:p14="http://schemas.microsoft.com/office/powerpoint/2010/main" val="336333539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133</a:t>
            </a:fld>
            <a:endParaRPr lang="en-US"/>
          </a:p>
        </p:txBody>
      </p:sp>
    </p:spTree>
    <p:extLst>
      <p:ext uri="{BB962C8B-B14F-4D97-AF65-F5344CB8AC3E}">
        <p14:creationId xmlns:p14="http://schemas.microsoft.com/office/powerpoint/2010/main" val="272346140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134</a:t>
            </a:fld>
            <a:endParaRPr lang="en-US"/>
          </a:p>
        </p:txBody>
      </p:sp>
    </p:spTree>
    <p:extLst>
      <p:ext uri="{BB962C8B-B14F-4D97-AF65-F5344CB8AC3E}">
        <p14:creationId xmlns:p14="http://schemas.microsoft.com/office/powerpoint/2010/main" val="303827367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135</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136</a:t>
            </a:fld>
            <a:endParaRPr lang="en-US"/>
          </a:p>
        </p:txBody>
      </p:sp>
    </p:spTree>
    <p:extLst>
      <p:ext uri="{BB962C8B-B14F-4D97-AF65-F5344CB8AC3E}">
        <p14:creationId xmlns:p14="http://schemas.microsoft.com/office/powerpoint/2010/main" val="334605803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137</a:t>
            </a:fld>
            <a:endParaRPr lang="en-US"/>
          </a:p>
        </p:txBody>
      </p:sp>
    </p:spTree>
    <p:extLst>
      <p:ext uri="{BB962C8B-B14F-4D97-AF65-F5344CB8AC3E}">
        <p14:creationId xmlns:p14="http://schemas.microsoft.com/office/powerpoint/2010/main" val="83418178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138</a:t>
            </a:fld>
            <a:endParaRPr lang="en-US"/>
          </a:p>
        </p:txBody>
      </p:sp>
    </p:spTree>
    <p:extLst>
      <p:ext uri="{BB962C8B-B14F-4D97-AF65-F5344CB8AC3E}">
        <p14:creationId xmlns:p14="http://schemas.microsoft.com/office/powerpoint/2010/main" val="351973194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139</a:t>
            </a:fld>
            <a:endParaRPr lang="en-US"/>
          </a:p>
        </p:txBody>
      </p:sp>
    </p:spTree>
    <p:extLst>
      <p:ext uri="{BB962C8B-B14F-4D97-AF65-F5344CB8AC3E}">
        <p14:creationId xmlns:p14="http://schemas.microsoft.com/office/powerpoint/2010/main" val="273777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a:t>
            </a:fld>
            <a:endParaRPr lang="en-US"/>
          </a:p>
        </p:txBody>
      </p:sp>
    </p:spTree>
    <p:extLst>
      <p:ext uri="{BB962C8B-B14F-4D97-AF65-F5344CB8AC3E}">
        <p14:creationId xmlns:p14="http://schemas.microsoft.com/office/powerpoint/2010/main" val="164133403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140</a:t>
            </a:fld>
            <a:endParaRPr lang="en-US"/>
          </a:p>
        </p:txBody>
      </p:sp>
    </p:spTree>
    <p:extLst>
      <p:ext uri="{BB962C8B-B14F-4D97-AF65-F5344CB8AC3E}">
        <p14:creationId xmlns:p14="http://schemas.microsoft.com/office/powerpoint/2010/main" val="227357979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141</a:t>
            </a:fld>
            <a:endParaRPr lang="en-US"/>
          </a:p>
        </p:txBody>
      </p:sp>
    </p:spTree>
    <p:extLst>
      <p:ext uri="{BB962C8B-B14F-4D97-AF65-F5344CB8AC3E}">
        <p14:creationId xmlns:p14="http://schemas.microsoft.com/office/powerpoint/2010/main" val="220962997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142</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143</a:t>
            </a:fld>
            <a:endParaRPr lang="en-US"/>
          </a:p>
        </p:txBody>
      </p:sp>
    </p:spTree>
    <p:extLst>
      <p:ext uri="{BB962C8B-B14F-4D97-AF65-F5344CB8AC3E}">
        <p14:creationId xmlns:p14="http://schemas.microsoft.com/office/powerpoint/2010/main" val="80484140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144</a:t>
            </a:fld>
            <a:endParaRPr lang="en-US"/>
          </a:p>
        </p:txBody>
      </p:sp>
    </p:spTree>
    <p:extLst>
      <p:ext uri="{BB962C8B-B14F-4D97-AF65-F5344CB8AC3E}">
        <p14:creationId xmlns:p14="http://schemas.microsoft.com/office/powerpoint/2010/main" val="194841137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145</a:t>
            </a:fld>
            <a:endParaRPr lang="en-US"/>
          </a:p>
        </p:txBody>
      </p:sp>
    </p:spTree>
    <p:extLst>
      <p:ext uri="{BB962C8B-B14F-4D97-AF65-F5344CB8AC3E}">
        <p14:creationId xmlns:p14="http://schemas.microsoft.com/office/powerpoint/2010/main" val="35831767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146</a:t>
            </a:fld>
            <a:endParaRPr lang="en-US"/>
          </a:p>
        </p:txBody>
      </p:sp>
    </p:spTree>
    <p:extLst>
      <p:ext uri="{BB962C8B-B14F-4D97-AF65-F5344CB8AC3E}">
        <p14:creationId xmlns:p14="http://schemas.microsoft.com/office/powerpoint/2010/main" val="243020059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147</a:t>
            </a:fld>
            <a:endParaRPr lang="en-US"/>
          </a:p>
        </p:txBody>
      </p:sp>
    </p:spTree>
    <p:extLst>
      <p:ext uri="{BB962C8B-B14F-4D97-AF65-F5344CB8AC3E}">
        <p14:creationId xmlns:p14="http://schemas.microsoft.com/office/powerpoint/2010/main" val="386052214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148</a:t>
            </a:fld>
            <a:endParaRPr lang="en-US"/>
          </a:p>
        </p:txBody>
      </p:sp>
    </p:spTree>
    <p:extLst>
      <p:ext uri="{BB962C8B-B14F-4D97-AF65-F5344CB8AC3E}">
        <p14:creationId xmlns:p14="http://schemas.microsoft.com/office/powerpoint/2010/main" val="24737783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149</a:t>
            </a:fld>
            <a:endParaRPr lang="en-US"/>
          </a:p>
        </p:txBody>
      </p:sp>
    </p:spTree>
    <p:extLst>
      <p:ext uri="{BB962C8B-B14F-4D97-AF65-F5344CB8AC3E}">
        <p14:creationId xmlns:p14="http://schemas.microsoft.com/office/powerpoint/2010/main" val="1299693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a:t>
            </a:fld>
            <a:endParaRPr lang="en-US"/>
          </a:p>
        </p:txBody>
      </p:sp>
    </p:spTree>
    <p:extLst>
      <p:ext uri="{BB962C8B-B14F-4D97-AF65-F5344CB8AC3E}">
        <p14:creationId xmlns:p14="http://schemas.microsoft.com/office/powerpoint/2010/main" val="24213547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150</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151</a:t>
            </a:fld>
            <a:endParaRPr lang="en-US"/>
          </a:p>
        </p:txBody>
      </p:sp>
    </p:spTree>
    <p:extLst>
      <p:ext uri="{BB962C8B-B14F-4D97-AF65-F5344CB8AC3E}">
        <p14:creationId xmlns:p14="http://schemas.microsoft.com/office/powerpoint/2010/main" val="316712037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152</a:t>
            </a:fld>
            <a:endParaRPr lang="en-US"/>
          </a:p>
        </p:txBody>
      </p:sp>
    </p:spTree>
    <p:extLst>
      <p:ext uri="{BB962C8B-B14F-4D97-AF65-F5344CB8AC3E}">
        <p14:creationId xmlns:p14="http://schemas.microsoft.com/office/powerpoint/2010/main" val="178004172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153</a:t>
            </a:fld>
            <a:endParaRPr lang="en-US"/>
          </a:p>
        </p:txBody>
      </p:sp>
    </p:spTree>
    <p:extLst>
      <p:ext uri="{BB962C8B-B14F-4D97-AF65-F5344CB8AC3E}">
        <p14:creationId xmlns:p14="http://schemas.microsoft.com/office/powerpoint/2010/main" val="99802899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154</a:t>
            </a:fld>
            <a:endParaRPr lang="en-US"/>
          </a:p>
        </p:txBody>
      </p:sp>
    </p:spTree>
    <p:extLst>
      <p:ext uri="{BB962C8B-B14F-4D97-AF65-F5344CB8AC3E}">
        <p14:creationId xmlns:p14="http://schemas.microsoft.com/office/powerpoint/2010/main" val="14758908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155</a:t>
            </a:fld>
            <a:endParaRPr lang="en-US"/>
          </a:p>
        </p:txBody>
      </p:sp>
    </p:spTree>
    <p:extLst>
      <p:ext uri="{BB962C8B-B14F-4D97-AF65-F5344CB8AC3E}">
        <p14:creationId xmlns:p14="http://schemas.microsoft.com/office/powerpoint/2010/main" val="170477424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156</a:t>
            </a:fld>
            <a:endParaRPr lang="en-US"/>
          </a:p>
        </p:txBody>
      </p:sp>
    </p:spTree>
    <p:extLst>
      <p:ext uri="{BB962C8B-B14F-4D97-AF65-F5344CB8AC3E}">
        <p14:creationId xmlns:p14="http://schemas.microsoft.com/office/powerpoint/2010/main" val="94818603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157</a:t>
            </a:fld>
            <a:endParaRPr lang="en-US"/>
          </a:p>
        </p:txBody>
      </p:sp>
    </p:spTree>
    <p:extLst>
      <p:ext uri="{BB962C8B-B14F-4D97-AF65-F5344CB8AC3E}">
        <p14:creationId xmlns:p14="http://schemas.microsoft.com/office/powerpoint/2010/main" val="424811770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158</a:t>
            </a:fld>
            <a:endParaRPr lang="en-US"/>
          </a:p>
        </p:txBody>
      </p:sp>
    </p:spTree>
    <p:extLst>
      <p:ext uri="{BB962C8B-B14F-4D97-AF65-F5344CB8AC3E}">
        <p14:creationId xmlns:p14="http://schemas.microsoft.com/office/powerpoint/2010/main" val="281655896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159</a:t>
            </a:fld>
            <a:endParaRPr lang="en-US"/>
          </a:p>
        </p:txBody>
      </p:sp>
    </p:spTree>
    <p:extLst>
      <p:ext uri="{BB962C8B-B14F-4D97-AF65-F5344CB8AC3E}">
        <p14:creationId xmlns:p14="http://schemas.microsoft.com/office/powerpoint/2010/main" val="4216192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a:t>
            </a:fld>
            <a:endParaRPr lang="en-US"/>
          </a:p>
        </p:txBody>
      </p:sp>
    </p:spTree>
    <p:extLst>
      <p:ext uri="{BB962C8B-B14F-4D97-AF65-F5344CB8AC3E}">
        <p14:creationId xmlns:p14="http://schemas.microsoft.com/office/powerpoint/2010/main" val="229525530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160</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161</a:t>
            </a:fld>
            <a:endParaRPr lang="en-US"/>
          </a:p>
        </p:txBody>
      </p:sp>
    </p:spTree>
    <p:extLst>
      <p:ext uri="{BB962C8B-B14F-4D97-AF65-F5344CB8AC3E}">
        <p14:creationId xmlns:p14="http://schemas.microsoft.com/office/powerpoint/2010/main" val="303676280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162</a:t>
            </a:fld>
            <a:endParaRPr lang="en-US"/>
          </a:p>
        </p:txBody>
      </p:sp>
    </p:spTree>
    <p:extLst>
      <p:ext uri="{BB962C8B-B14F-4D97-AF65-F5344CB8AC3E}">
        <p14:creationId xmlns:p14="http://schemas.microsoft.com/office/powerpoint/2010/main" val="44213531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163</a:t>
            </a:fld>
            <a:endParaRPr lang="en-US"/>
          </a:p>
        </p:txBody>
      </p:sp>
    </p:spTree>
    <p:extLst>
      <p:ext uri="{BB962C8B-B14F-4D97-AF65-F5344CB8AC3E}">
        <p14:creationId xmlns:p14="http://schemas.microsoft.com/office/powerpoint/2010/main" val="216162757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164</a:t>
            </a:fld>
            <a:endParaRPr lang="en-US"/>
          </a:p>
        </p:txBody>
      </p:sp>
    </p:spTree>
    <p:extLst>
      <p:ext uri="{BB962C8B-B14F-4D97-AF65-F5344CB8AC3E}">
        <p14:creationId xmlns:p14="http://schemas.microsoft.com/office/powerpoint/2010/main" val="318469507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165</a:t>
            </a:fld>
            <a:endParaRPr lang="en-US"/>
          </a:p>
        </p:txBody>
      </p:sp>
    </p:spTree>
    <p:extLst>
      <p:ext uri="{BB962C8B-B14F-4D97-AF65-F5344CB8AC3E}">
        <p14:creationId xmlns:p14="http://schemas.microsoft.com/office/powerpoint/2010/main" val="378008388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166</a:t>
            </a:fld>
            <a:endParaRPr lang="en-US"/>
          </a:p>
        </p:txBody>
      </p:sp>
    </p:spTree>
    <p:extLst>
      <p:ext uri="{BB962C8B-B14F-4D97-AF65-F5344CB8AC3E}">
        <p14:creationId xmlns:p14="http://schemas.microsoft.com/office/powerpoint/2010/main" val="79775010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167</a:t>
            </a:fld>
            <a:endParaRPr lang="en-US"/>
          </a:p>
        </p:txBody>
      </p:sp>
    </p:spTree>
    <p:extLst>
      <p:ext uri="{BB962C8B-B14F-4D97-AF65-F5344CB8AC3E}">
        <p14:creationId xmlns:p14="http://schemas.microsoft.com/office/powerpoint/2010/main" val="191900438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168</a:t>
            </a:fld>
            <a:endParaRPr lang="en-US"/>
          </a:p>
        </p:txBody>
      </p:sp>
    </p:spTree>
    <p:extLst>
      <p:ext uri="{BB962C8B-B14F-4D97-AF65-F5344CB8AC3E}">
        <p14:creationId xmlns:p14="http://schemas.microsoft.com/office/powerpoint/2010/main" val="3783113784"/>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169</a:t>
            </a:fld>
            <a:endParaRPr lang="en-US"/>
          </a:p>
        </p:txBody>
      </p:sp>
    </p:spTree>
    <p:extLst>
      <p:ext uri="{BB962C8B-B14F-4D97-AF65-F5344CB8AC3E}">
        <p14:creationId xmlns:p14="http://schemas.microsoft.com/office/powerpoint/2010/main" val="391705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a:t>
            </a:fld>
            <a:endParaRPr lang="en-US"/>
          </a:p>
        </p:txBody>
      </p:sp>
    </p:spTree>
    <p:extLst>
      <p:ext uri="{BB962C8B-B14F-4D97-AF65-F5344CB8AC3E}">
        <p14:creationId xmlns:p14="http://schemas.microsoft.com/office/powerpoint/2010/main" val="367349275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170</a:t>
            </a:fld>
            <a:endParaRPr lang="en-US"/>
          </a:p>
        </p:txBody>
      </p:sp>
    </p:spTree>
    <p:extLst>
      <p:ext uri="{BB962C8B-B14F-4D97-AF65-F5344CB8AC3E}">
        <p14:creationId xmlns:p14="http://schemas.microsoft.com/office/powerpoint/2010/main" val="139218417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171</a:t>
            </a:fld>
            <a:endParaRPr lang="en-US"/>
          </a:p>
        </p:txBody>
      </p:sp>
    </p:spTree>
    <p:extLst>
      <p:ext uri="{BB962C8B-B14F-4D97-AF65-F5344CB8AC3E}">
        <p14:creationId xmlns:p14="http://schemas.microsoft.com/office/powerpoint/2010/main" val="68412444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172</a:t>
            </a:fld>
            <a:endParaRPr lang="en-US"/>
          </a:p>
        </p:txBody>
      </p:sp>
    </p:spTree>
    <p:extLst>
      <p:ext uri="{BB962C8B-B14F-4D97-AF65-F5344CB8AC3E}">
        <p14:creationId xmlns:p14="http://schemas.microsoft.com/office/powerpoint/2010/main" val="356189013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173</a:t>
            </a:fld>
            <a:endParaRPr lang="en-US"/>
          </a:p>
        </p:txBody>
      </p:sp>
    </p:spTree>
    <p:extLst>
      <p:ext uri="{BB962C8B-B14F-4D97-AF65-F5344CB8AC3E}">
        <p14:creationId xmlns:p14="http://schemas.microsoft.com/office/powerpoint/2010/main" val="297519159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174</a:t>
            </a:fld>
            <a:endParaRPr lang="en-US"/>
          </a:p>
        </p:txBody>
      </p:sp>
    </p:spTree>
    <p:extLst>
      <p:ext uri="{BB962C8B-B14F-4D97-AF65-F5344CB8AC3E}">
        <p14:creationId xmlns:p14="http://schemas.microsoft.com/office/powerpoint/2010/main" val="24195294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175</a:t>
            </a:fld>
            <a:endParaRPr lang="en-US"/>
          </a:p>
        </p:txBody>
      </p:sp>
    </p:spTree>
    <p:extLst>
      <p:ext uri="{BB962C8B-B14F-4D97-AF65-F5344CB8AC3E}">
        <p14:creationId xmlns:p14="http://schemas.microsoft.com/office/powerpoint/2010/main" val="329683406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176</a:t>
            </a:fld>
            <a:endParaRPr lang="en-US"/>
          </a:p>
        </p:txBody>
      </p:sp>
    </p:spTree>
    <p:extLst>
      <p:ext uri="{BB962C8B-B14F-4D97-AF65-F5344CB8AC3E}">
        <p14:creationId xmlns:p14="http://schemas.microsoft.com/office/powerpoint/2010/main" val="3380238376"/>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177</a:t>
            </a:fld>
            <a:endParaRPr lang="en-US"/>
          </a:p>
        </p:txBody>
      </p:sp>
    </p:spTree>
    <p:extLst>
      <p:ext uri="{BB962C8B-B14F-4D97-AF65-F5344CB8AC3E}">
        <p14:creationId xmlns:p14="http://schemas.microsoft.com/office/powerpoint/2010/main" val="2831219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18</a:t>
            </a:fld>
            <a:endParaRPr lang="en-US"/>
          </a:p>
        </p:txBody>
      </p:sp>
    </p:spTree>
    <p:extLst>
      <p:ext uri="{BB962C8B-B14F-4D97-AF65-F5344CB8AC3E}">
        <p14:creationId xmlns:p14="http://schemas.microsoft.com/office/powerpoint/2010/main" val="3864494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19</a:t>
            </a:fld>
            <a:endParaRPr lang="en-US"/>
          </a:p>
        </p:txBody>
      </p:sp>
    </p:spTree>
    <p:extLst>
      <p:ext uri="{BB962C8B-B14F-4D97-AF65-F5344CB8AC3E}">
        <p14:creationId xmlns:p14="http://schemas.microsoft.com/office/powerpoint/2010/main" val="2339117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a:t>
            </a:fld>
            <a:endParaRPr lang="en-US"/>
          </a:p>
        </p:txBody>
      </p:sp>
    </p:spTree>
    <p:extLst>
      <p:ext uri="{BB962C8B-B14F-4D97-AF65-F5344CB8AC3E}">
        <p14:creationId xmlns:p14="http://schemas.microsoft.com/office/powerpoint/2010/main" val="1672651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20</a:t>
            </a:fld>
            <a:endParaRPr lang="en-US"/>
          </a:p>
        </p:txBody>
      </p:sp>
    </p:spTree>
    <p:extLst>
      <p:ext uri="{BB962C8B-B14F-4D97-AF65-F5344CB8AC3E}">
        <p14:creationId xmlns:p14="http://schemas.microsoft.com/office/powerpoint/2010/main" val="874377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22</a:t>
            </a:fld>
            <a:endParaRPr lang="en-US"/>
          </a:p>
        </p:txBody>
      </p:sp>
    </p:spTree>
    <p:extLst>
      <p:ext uri="{BB962C8B-B14F-4D97-AF65-F5344CB8AC3E}">
        <p14:creationId xmlns:p14="http://schemas.microsoft.com/office/powerpoint/2010/main" val="849535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23</a:t>
            </a:fld>
            <a:endParaRPr lang="en-US"/>
          </a:p>
        </p:txBody>
      </p:sp>
    </p:spTree>
    <p:extLst>
      <p:ext uri="{BB962C8B-B14F-4D97-AF65-F5344CB8AC3E}">
        <p14:creationId xmlns:p14="http://schemas.microsoft.com/office/powerpoint/2010/main" val="530390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24</a:t>
            </a:fld>
            <a:endParaRPr lang="en-US"/>
          </a:p>
        </p:txBody>
      </p:sp>
    </p:spTree>
    <p:extLst>
      <p:ext uri="{BB962C8B-B14F-4D97-AF65-F5344CB8AC3E}">
        <p14:creationId xmlns:p14="http://schemas.microsoft.com/office/powerpoint/2010/main" val="2240867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25</a:t>
            </a:fld>
            <a:endParaRPr lang="en-US"/>
          </a:p>
        </p:txBody>
      </p:sp>
    </p:spTree>
    <p:extLst>
      <p:ext uri="{BB962C8B-B14F-4D97-AF65-F5344CB8AC3E}">
        <p14:creationId xmlns:p14="http://schemas.microsoft.com/office/powerpoint/2010/main" val="2308977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26</a:t>
            </a:fld>
            <a:endParaRPr lang="en-US"/>
          </a:p>
        </p:txBody>
      </p:sp>
    </p:spTree>
    <p:extLst>
      <p:ext uri="{BB962C8B-B14F-4D97-AF65-F5344CB8AC3E}">
        <p14:creationId xmlns:p14="http://schemas.microsoft.com/office/powerpoint/2010/main" val="351484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27</a:t>
            </a:fld>
            <a:endParaRPr lang="en-US"/>
          </a:p>
        </p:txBody>
      </p:sp>
    </p:spTree>
    <p:extLst>
      <p:ext uri="{BB962C8B-B14F-4D97-AF65-F5344CB8AC3E}">
        <p14:creationId xmlns:p14="http://schemas.microsoft.com/office/powerpoint/2010/main" val="2344228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28</a:t>
            </a:fld>
            <a:endParaRPr lang="en-US"/>
          </a:p>
        </p:txBody>
      </p:sp>
    </p:spTree>
    <p:extLst>
      <p:ext uri="{BB962C8B-B14F-4D97-AF65-F5344CB8AC3E}">
        <p14:creationId xmlns:p14="http://schemas.microsoft.com/office/powerpoint/2010/main" val="2581279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29</a:t>
            </a:fld>
            <a:endParaRPr lang="en-US"/>
          </a:p>
        </p:txBody>
      </p:sp>
    </p:spTree>
    <p:extLst>
      <p:ext uri="{BB962C8B-B14F-4D97-AF65-F5344CB8AC3E}">
        <p14:creationId xmlns:p14="http://schemas.microsoft.com/office/powerpoint/2010/main" val="268431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a:t>
            </a:fld>
            <a:endParaRPr lang="en-US"/>
          </a:p>
        </p:txBody>
      </p:sp>
    </p:spTree>
    <p:extLst>
      <p:ext uri="{BB962C8B-B14F-4D97-AF65-F5344CB8AC3E}">
        <p14:creationId xmlns:p14="http://schemas.microsoft.com/office/powerpoint/2010/main" val="429938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30</a:t>
            </a:fld>
            <a:endParaRPr lang="en-US"/>
          </a:p>
        </p:txBody>
      </p:sp>
    </p:spTree>
    <p:extLst>
      <p:ext uri="{BB962C8B-B14F-4D97-AF65-F5344CB8AC3E}">
        <p14:creationId xmlns:p14="http://schemas.microsoft.com/office/powerpoint/2010/main" val="3016636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32</a:t>
            </a:fld>
            <a:endParaRPr lang="en-US"/>
          </a:p>
        </p:txBody>
      </p:sp>
    </p:spTree>
    <p:extLst>
      <p:ext uri="{BB962C8B-B14F-4D97-AF65-F5344CB8AC3E}">
        <p14:creationId xmlns:p14="http://schemas.microsoft.com/office/powerpoint/2010/main" val="1832666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33</a:t>
            </a:fld>
            <a:endParaRPr lang="en-US"/>
          </a:p>
        </p:txBody>
      </p:sp>
    </p:spTree>
    <p:extLst>
      <p:ext uri="{BB962C8B-B14F-4D97-AF65-F5344CB8AC3E}">
        <p14:creationId xmlns:p14="http://schemas.microsoft.com/office/powerpoint/2010/main" val="1482612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34</a:t>
            </a:fld>
            <a:endParaRPr lang="en-US"/>
          </a:p>
        </p:txBody>
      </p:sp>
    </p:spTree>
    <p:extLst>
      <p:ext uri="{BB962C8B-B14F-4D97-AF65-F5344CB8AC3E}">
        <p14:creationId xmlns:p14="http://schemas.microsoft.com/office/powerpoint/2010/main" val="3598734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35</a:t>
            </a:fld>
            <a:endParaRPr lang="en-US"/>
          </a:p>
        </p:txBody>
      </p:sp>
    </p:spTree>
    <p:extLst>
      <p:ext uri="{BB962C8B-B14F-4D97-AF65-F5344CB8AC3E}">
        <p14:creationId xmlns:p14="http://schemas.microsoft.com/office/powerpoint/2010/main" val="8819874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36</a:t>
            </a:fld>
            <a:endParaRPr lang="en-US"/>
          </a:p>
        </p:txBody>
      </p:sp>
    </p:spTree>
    <p:extLst>
      <p:ext uri="{BB962C8B-B14F-4D97-AF65-F5344CB8AC3E}">
        <p14:creationId xmlns:p14="http://schemas.microsoft.com/office/powerpoint/2010/main" val="3704917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37</a:t>
            </a:fld>
            <a:endParaRPr lang="en-US"/>
          </a:p>
        </p:txBody>
      </p:sp>
    </p:spTree>
    <p:extLst>
      <p:ext uri="{BB962C8B-B14F-4D97-AF65-F5344CB8AC3E}">
        <p14:creationId xmlns:p14="http://schemas.microsoft.com/office/powerpoint/2010/main" val="40555987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38</a:t>
            </a:fld>
            <a:endParaRPr lang="en-US"/>
          </a:p>
        </p:txBody>
      </p:sp>
    </p:spTree>
    <p:extLst>
      <p:ext uri="{BB962C8B-B14F-4D97-AF65-F5344CB8AC3E}">
        <p14:creationId xmlns:p14="http://schemas.microsoft.com/office/powerpoint/2010/main" val="4161070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39</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a:t>
            </a:fld>
            <a:endParaRPr lang="en-US"/>
          </a:p>
        </p:txBody>
      </p:sp>
    </p:spTree>
    <p:extLst>
      <p:ext uri="{BB962C8B-B14F-4D97-AF65-F5344CB8AC3E}">
        <p14:creationId xmlns:p14="http://schemas.microsoft.com/office/powerpoint/2010/main" val="4863715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40</a:t>
            </a:fld>
            <a:endParaRPr lang="en-US"/>
          </a:p>
        </p:txBody>
      </p:sp>
    </p:spTree>
    <p:extLst>
      <p:ext uri="{BB962C8B-B14F-4D97-AF65-F5344CB8AC3E}">
        <p14:creationId xmlns:p14="http://schemas.microsoft.com/office/powerpoint/2010/main" val="34645408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41</a:t>
            </a:fld>
            <a:endParaRPr lang="en-US"/>
          </a:p>
        </p:txBody>
      </p:sp>
    </p:spTree>
    <p:extLst>
      <p:ext uri="{BB962C8B-B14F-4D97-AF65-F5344CB8AC3E}">
        <p14:creationId xmlns:p14="http://schemas.microsoft.com/office/powerpoint/2010/main" val="866962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42</a:t>
            </a:fld>
            <a:endParaRPr lang="en-US"/>
          </a:p>
        </p:txBody>
      </p:sp>
    </p:spTree>
    <p:extLst>
      <p:ext uri="{BB962C8B-B14F-4D97-AF65-F5344CB8AC3E}">
        <p14:creationId xmlns:p14="http://schemas.microsoft.com/office/powerpoint/2010/main" val="4157337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43</a:t>
            </a:fld>
            <a:endParaRPr lang="en-US"/>
          </a:p>
        </p:txBody>
      </p:sp>
    </p:spTree>
    <p:extLst>
      <p:ext uri="{BB962C8B-B14F-4D97-AF65-F5344CB8AC3E}">
        <p14:creationId xmlns:p14="http://schemas.microsoft.com/office/powerpoint/2010/main" val="11692228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44</a:t>
            </a:fld>
            <a:endParaRPr lang="en-US"/>
          </a:p>
        </p:txBody>
      </p:sp>
    </p:spTree>
    <p:extLst>
      <p:ext uri="{BB962C8B-B14F-4D97-AF65-F5344CB8AC3E}">
        <p14:creationId xmlns:p14="http://schemas.microsoft.com/office/powerpoint/2010/main" val="39027043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45</a:t>
            </a:fld>
            <a:endParaRPr lang="en-US"/>
          </a:p>
        </p:txBody>
      </p:sp>
    </p:spTree>
    <p:extLst>
      <p:ext uri="{BB962C8B-B14F-4D97-AF65-F5344CB8AC3E}">
        <p14:creationId xmlns:p14="http://schemas.microsoft.com/office/powerpoint/2010/main" val="4220761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46</a:t>
            </a:fld>
            <a:endParaRPr lang="en-US"/>
          </a:p>
        </p:txBody>
      </p:sp>
    </p:spTree>
    <p:extLst>
      <p:ext uri="{BB962C8B-B14F-4D97-AF65-F5344CB8AC3E}">
        <p14:creationId xmlns:p14="http://schemas.microsoft.com/office/powerpoint/2010/main" val="2681553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47</a:t>
            </a:fld>
            <a:endParaRPr lang="en-US"/>
          </a:p>
        </p:txBody>
      </p:sp>
    </p:spTree>
    <p:extLst>
      <p:ext uri="{BB962C8B-B14F-4D97-AF65-F5344CB8AC3E}">
        <p14:creationId xmlns:p14="http://schemas.microsoft.com/office/powerpoint/2010/main" val="3928341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48</a:t>
            </a:fld>
            <a:endParaRPr lang="en-US"/>
          </a:p>
        </p:txBody>
      </p:sp>
    </p:spTree>
    <p:extLst>
      <p:ext uri="{BB962C8B-B14F-4D97-AF65-F5344CB8AC3E}">
        <p14:creationId xmlns:p14="http://schemas.microsoft.com/office/powerpoint/2010/main" val="39579981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49</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a:t>
            </a:fld>
            <a:endParaRPr lang="en-US"/>
          </a:p>
        </p:txBody>
      </p:sp>
    </p:spTree>
    <p:extLst>
      <p:ext uri="{BB962C8B-B14F-4D97-AF65-F5344CB8AC3E}">
        <p14:creationId xmlns:p14="http://schemas.microsoft.com/office/powerpoint/2010/main" val="26944810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50</a:t>
            </a:fld>
            <a:endParaRPr lang="en-US"/>
          </a:p>
        </p:txBody>
      </p:sp>
    </p:spTree>
    <p:extLst>
      <p:ext uri="{BB962C8B-B14F-4D97-AF65-F5344CB8AC3E}">
        <p14:creationId xmlns:p14="http://schemas.microsoft.com/office/powerpoint/2010/main" val="18499315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51</a:t>
            </a:fld>
            <a:endParaRPr lang="en-US"/>
          </a:p>
        </p:txBody>
      </p:sp>
    </p:spTree>
    <p:extLst>
      <p:ext uri="{BB962C8B-B14F-4D97-AF65-F5344CB8AC3E}">
        <p14:creationId xmlns:p14="http://schemas.microsoft.com/office/powerpoint/2010/main" val="20241516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52</a:t>
            </a:fld>
            <a:endParaRPr lang="en-US"/>
          </a:p>
        </p:txBody>
      </p:sp>
    </p:spTree>
    <p:extLst>
      <p:ext uri="{BB962C8B-B14F-4D97-AF65-F5344CB8AC3E}">
        <p14:creationId xmlns:p14="http://schemas.microsoft.com/office/powerpoint/2010/main" val="26226977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53</a:t>
            </a:fld>
            <a:endParaRPr lang="en-US"/>
          </a:p>
        </p:txBody>
      </p:sp>
    </p:spTree>
    <p:extLst>
      <p:ext uri="{BB962C8B-B14F-4D97-AF65-F5344CB8AC3E}">
        <p14:creationId xmlns:p14="http://schemas.microsoft.com/office/powerpoint/2010/main" val="34432408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54</a:t>
            </a:fld>
            <a:endParaRPr lang="en-US"/>
          </a:p>
        </p:txBody>
      </p:sp>
    </p:spTree>
    <p:extLst>
      <p:ext uri="{BB962C8B-B14F-4D97-AF65-F5344CB8AC3E}">
        <p14:creationId xmlns:p14="http://schemas.microsoft.com/office/powerpoint/2010/main" val="32967434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55</a:t>
            </a:fld>
            <a:endParaRPr lang="en-US"/>
          </a:p>
        </p:txBody>
      </p:sp>
    </p:spTree>
    <p:extLst>
      <p:ext uri="{BB962C8B-B14F-4D97-AF65-F5344CB8AC3E}">
        <p14:creationId xmlns:p14="http://schemas.microsoft.com/office/powerpoint/2010/main" val="9891862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56</a:t>
            </a:fld>
            <a:endParaRPr lang="en-US"/>
          </a:p>
        </p:txBody>
      </p:sp>
    </p:spTree>
    <p:extLst>
      <p:ext uri="{BB962C8B-B14F-4D97-AF65-F5344CB8AC3E}">
        <p14:creationId xmlns:p14="http://schemas.microsoft.com/office/powerpoint/2010/main" val="17635840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57</a:t>
            </a:fld>
            <a:endParaRPr lang="en-US"/>
          </a:p>
        </p:txBody>
      </p:sp>
    </p:spTree>
    <p:extLst>
      <p:ext uri="{BB962C8B-B14F-4D97-AF65-F5344CB8AC3E}">
        <p14:creationId xmlns:p14="http://schemas.microsoft.com/office/powerpoint/2010/main" val="12611950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58</a:t>
            </a:fld>
            <a:endParaRPr lang="en-US"/>
          </a:p>
        </p:txBody>
      </p:sp>
    </p:spTree>
    <p:extLst>
      <p:ext uri="{BB962C8B-B14F-4D97-AF65-F5344CB8AC3E}">
        <p14:creationId xmlns:p14="http://schemas.microsoft.com/office/powerpoint/2010/main" val="11290216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59</a:t>
            </a:fld>
            <a:endParaRPr lang="en-US"/>
          </a:p>
        </p:txBody>
      </p:sp>
    </p:spTree>
    <p:extLst>
      <p:ext uri="{BB962C8B-B14F-4D97-AF65-F5344CB8AC3E}">
        <p14:creationId xmlns:p14="http://schemas.microsoft.com/office/powerpoint/2010/main" val="2893076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a:t>
            </a:fld>
            <a:endParaRPr lang="en-US"/>
          </a:p>
        </p:txBody>
      </p:sp>
    </p:spTree>
    <p:extLst>
      <p:ext uri="{BB962C8B-B14F-4D97-AF65-F5344CB8AC3E}">
        <p14:creationId xmlns:p14="http://schemas.microsoft.com/office/powerpoint/2010/main" val="3498096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60</a:t>
            </a:fld>
            <a:endParaRPr lang="en-US"/>
          </a:p>
        </p:txBody>
      </p:sp>
    </p:spTree>
    <p:extLst>
      <p:ext uri="{BB962C8B-B14F-4D97-AF65-F5344CB8AC3E}">
        <p14:creationId xmlns:p14="http://schemas.microsoft.com/office/powerpoint/2010/main" val="30063283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61</a:t>
            </a:fld>
            <a:endParaRPr lang="en-US"/>
          </a:p>
        </p:txBody>
      </p:sp>
    </p:spTree>
    <p:extLst>
      <p:ext uri="{BB962C8B-B14F-4D97-AF65-F5344CB8AC3E}">
        <p14:creationId xmlns:p14="http://schemas.microsoft.com/office/powerpoint/2010/main" val="21691323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62</a:t>
            </a:fld>
            <a:endParaRPr lang="en-US"/>
          </a:p>
        </p:txBody>
      </p:sp>
    </p:spTree>
    <p:extLst>
      <p:ext uri="{BB962C8B-B14F-4D97-AF65-F5344CB8AC3E}">
        <p14:creationId xmlns:p14="http://schemas.microsoft.com/office/powerpoint/2010/main" val="17120982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63</a:t>
            </a:fld>
            <a:endParaRPr lang="en-US"/>
          </a:p>
        </p:txBody>
      </p:sp>
    </p:spTree>
    <p:extLst>
      <p:ext uri="{BB962C8B-B14F-4D97-AF65-F5344CB8AC3E}">
        <p14:creationId xmlns:p14="http://schemas.microsoft.com/office/powerpoint/2010/main" val="2658381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64</a:t>
            </a:fld>
            <a:endParaRPr lang="en-US"/>
          </a:p>
        </p:txBody>
      </p:sp>
    </p:spTree>
    <p:extLst>
      <p:ext uri="{BB962C8B-B14F-4D97-AF65-F5344CB8AC3E}">
        <p14:creationId xmlns:p14="http://schemas.microsoft.com/office/powerpoint/2010/main" val="22988559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65</a:t>
            </a:fld>
            <a:endParaRPr lang="en-US"/>
          </a:p>
        </p:txBody>
      </p:sp>
    </p:spTree>
    <p:extLst>
      <p:ext uri="{BB962C8B-B14F-4D97-AF65-F5344CB8AC3E}">
        <p14:creationId xmlns:p14="http://schemas.microsoft.com/office/powerpoint/2010/main" val="42226777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66</a:t>
            </a:fld>
            <a:endParaRPr lang="en-US"/>
          </a:p>
        </p:txBody>
      </p:sp>
    </p:spTree>
    <p:extLst>
      <p:ext uri="{BB962C8B-B14F-4D97-AF65-F5344CB8AC3E}">
        <p14:creationId xmlns:p14="http://schemas.microsoft.com/office/powerpoint/2010/main" val="6123783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67</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68</a:t>
            </a:fld>
            <a:endParaRPr lang="en-US"/>
          </a:p>
        </p:txBody>
      </p:sp>
    </p:spTree>
    <p:extLst>
      <p:ext uri="{BB962C8B-B14F-4D97-AF65-F5344CB8AC3E}">
        <p14:creationId xmlns:p14="http://schemas.microsoft.com/office/powerpoint/2010/main" val="32671780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69</a:t>
            </a:fld>
            <a:endParaRPr lang="en-US"/>
          </a:p>
        </p:txBody>
      </p:sp>
    </p:spTree>
    <p:extLst>
      <p:ext uri="{BB962C8B-B14F-4D97-AF65-F5344CB8AC3E}">
        <p14:creationId xmlns:p14="http://schemas.microsoft.com/office/powerpoint/2010/main" val="607214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a:t>
            </a:fld>
            <a:endParaRPr lang="en-US"/>
          </a:p>
        </p:txBody>
      </p:sp>
    </p:spTree>
    <p:extLst>
      <p:ext uri="{BB962C8B-B14F-4D97-AF65-F5344CB8AC3E}">
        <p14:creationId xmlns:p14="http://schemas.microsoft.com/office/powerpoint/2010/main" val="27883486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70</a:t>
            </a:fld>
            <a:endParaRPr lang="en-US"/>
          </a:p>
        </p:txBody>
      </p:sp>
    </p:spTree>
    <p:extLst>
      <p:ext uri="{BB962C8B-B14F-4D97-AF65-F5344CB8AC3E}">
        <p14:creationId xmlns:p14="http://schemas.microsoft.com/office/powerpoint/2010/main" val="19674246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71</a:t>
            </a:fld>
            <a:endParaRPr lang="en-US"/>
          </a:p>
        </p:txBody>
      </p:sp>
    </p:spTree>
    <p:extLst>
      <p:ext uri="{BB962C8B-B14F-4D97-AF65-F5344CB8AC3E}">
        <p14:creationId xmlns:p14="http://schemas.microsoft.com/office/powerpoint/2010/main" val="76529412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72</a:t>
            </a:fld>
            <a:endParaRPr lang="en-US"/>
          </a:p>
        </p:txBody>
      </p:sp>
    </p:spTree>
    <p:extLst>
      <p:ext uri="{BB962C8B-B14F-4D97-AF65-F5344CB8AC3E}">
        <p14:creationId xmlns:p14="http://schemas.microsoft.com/office/powerpoint/2010/main" val="33259397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73</a:t>
            </a:fld>
            <a:endParaRPr lang="en-US"/>
          </a:p>
        </p:txBody>
      </p:sp>
    </p:spTree>
    <p:extLst>
      <p:ext uri="{BB962C8B-B14F-4D97-AF65-F5344CB8AC3E}">
        <p14:creationId xmlns:p14="http://schemas.microsoft.com/office/powerpoint/2010/main" val="23373146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74</a:t>
            </a:fld>
            <a:endParaRPr lang="en-US"/>
          </a:p>
        </p:txBody>
      </p:sp>
    </p:spTree>
    <p:extLst>
      <p:ext uri="{BB962C8B-B14F-4D97-AF65-F5344CB8AC3E}">
        <p14:creationId xmlns:p14="http://schemas.microsoft.com/office/powerpoint/2010/main" val="37586260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75</a:t>
            </a:fld>
            <a:endParaRPr lang="en-US"/>
          </a:p>
        </p:txBody>
      </p:sp>
    </p:spTree>
    <p:extLst>
      <p:ext uri="{BB962C8B-B14F-4D97-AF65-F5344CB8AC3E}">
        <p14:creationId xmlns:p14="http://schemas.microsoft.com/office/powerpoint/2010/main" val="26929674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76</a:t>
            </a:fld>
            <a:endParaRPr lang="en-US"/>
          </a:p>
        </p:txBody>
      </p:sp>
    </p:spTree>
    <p:extLst>
      <p:ext uri="{BB962C8B-B14F-4D97-AF65-F5344CB8AC3E}">
        <p14:creationId xmlns:p14="http://schemas.microsoft.com/office/powerpoint/2010/main" val="14134913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77</a:t>
            </a:fld>
            <a:endParaRPr lang="en-US"/>
          </a:p>
        </p:txBody>
      </p:sp>
    </p:spTree>
    <p:extLst>
      <p:ext uri="{BB962C8B-B14F-4D97-AF65-F5344CB8AC3E}">
        <p14:creationId xmlns:p14="http://schemas.microsoft.com/office/powerpoint/2010/main" val="21923695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78</a:t>
            </a:fld>
            <a:endParaRPr lang="en-US"/>
          </a:p>
        </p:txBody>
      </p:sp>
    </p:spTree>
    <p:extLst>
      <p:ext uri="{BB962C8B-B14F-4D97-AF65-F5344CB8AC3E}">
        <p14:creationId xmlns:p14="http://schemas.microsoft.com/office/powerpoint/2010/main" val="5465010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79</a:t>
            </a:fld>
            <a:endParaRPr lang="en-US"/>
          </a:p>
        </p:txBody>
      </p:sp>
    </p:spTree>
    <p:extLst>
      <p:ext uri="{BB962C8B-B14F-4D97-AF65-F5344CB8AC3E}">
        <p14:creationId xmlns:p14="http://schemas.microsoft.com/office/powerpoint/2010/main" val="2620910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a:t>
            </a:fld>
            <a:endParaRPr lang="en-US"/>
          </a:p>
        </p:txBody>
      </p:sp>
    </p:spTree>
    <p:extLst>
      <p:ext uri="{BB962C8B-B14F-4D97-AF65-F5344CB8AC3E}">
        <p14:creationId xmlns:p14="http://schemas.microsoft.com/office/powerpoint/2010/main" val="24666456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80</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81</a:t>
            </a:fld>
            <a:endParaRPr lang="en-US"/>
          </a:p>
        </p:txBody>
      </p:sp>
    </p:spTree>
    <p:extLst>
      <p:ext uri="{BB962C8B-B14F-4D97-AF65-F5344CB8AC3E}">
        <p14:creationId xmlns:p14="http://schemas.microsoft.com/office/powerpoint/2010/main" val="25907518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82</a:t>
            </a:fld>
            <a:endParaRPr lang="en-US"/>
          </a:p>
        </p:txBody>
      </p:sp>
    </p:spTree>
    <p:extLst>
      <p:ext uri="{BB962C8B-B14F-4D97-AF65-F5344CB8AC3E}">
        <p14:creationId xmlns:p14="http://schemas.microsoft.com/office/powerpoint/2010/main" val="5499060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83</a:t>
            </a:fld>
            <a:endParaRPr lang="en-US"/>
          </a:p>
        </p:txBody>
      </p:sp>
    </p:spTree>
    <p:extLst>
      <p:ext uri="{BB962C8B-B14F-4D97-AF65-F5344CB8AC3E}">
        <p14:creationId xmlns:p14="http://schemas.microsoft.com/office/powerpoint/2010/main" val="1738950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84</a:t>
            </a:fld>
            <a:endParaRPr lang="en-US"/>
          </a:p>
        </p:txBody>
      </p:sp>
    </p:spTree>
    <p:extLst>
      <p:ext uri="{BB962C8B-B14F-4D97-AF65-F5344CB8AC3E}">
        <p14:creationId xmlns:p14="http://schemas.microsoft.com/office/powerpoint/2010/main" val="28590219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85</a:t>
            </a:fld>
            <a:endParaRPr lang="en-US"/>
          </a:p>
        </p:txBody>
      </p:sp>
    </p:spTree>
    <p:extLst>
      <p:ext uri="{BB962C8B-B14F-4D97-AF65-F5344CB8AC3E}">
        <p14:creationId xmlns:p14="http://schemas.microsoft.com/office/powerpoint/2010/main" val="28203996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86</a:t>
            </a:fld>
            <a:endParaRPr lang="en-US"/>
          </a:p>
        </p:txBody>
      </p:sp>
    </p:spTree>
    <p:extLst>
      <p:ext uri="{BB962C8B-B14F-4D97-AF65-F5344CB8AC3E}">
        <p14:creationId xmlns:p14="http://schemas.microsoft.com/office/powerpoint/2010/main" val="7169345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87</a:t>
            </a:fld>
            <a:endParaRPr lang="en-US"/>
          </a:p>
        </p:txBody>
      </p:sp>
    </p:spTree>
    <p:extLst>
      <p:ext uri="{BB962C8B-B14F-4D97-AF65-F5344CB8AC3E}">
        <p14:creationId xmlns:p14="http://schemas.microsoft.com/office/powerpoint/2010/main" val="32714911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88</a:t>
            </a:fld>
            <a:endParaRPr lang="en-US"/>
          </a:p>
        </p:txBody>
      </p:sp>
    </p:spTree>
    <p:extLst>
      <p:ext uri="{BB962C8B-B14F-4D97-AF65-F5344CB8AC3E}">
        <p14:creationId xmlns:p14="http://schemas.microsoft.com/office/powerpoint/2010/main" val="366091833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89</a:t>
            </a:fld>
            <a:endParaRPr lang="en-US"/>
          </a:p>
        </p:txBody>
      </p:sp>
    </p:spTree>
    <p:extLst>
      <p:ext uri="{BB962C8B-B14F-4D97-AF65-F5344CB8AC3E}">
        <p14:creationId xmlns:p14="http://schemas.microsoft.com/office/powerpoint/2010/main" val="756700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a:t>
            </a:fld>
            <a:endParaRPr lang="en-US"/>
          </a:p>
        </p:txBody>
      </p:sp>
    </p:spTree>
    <p:extLst>
      <p:ext uri="{BB962C8B-B14F-4D97-AF65-F5344CB8AC3E}">
        <p14:creationId xmlns:p14="http://schemas.microsoft.com/office/powerpoint/2010/main" val="41227007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90</a:t>
            </a:fld>
            <a:endParaRPr lang="en-US"/>
          </a:p>
        </p:txBody>
      </p:sp>
    </p:spTree>
    <p:extLst>
      <p:ext uri="{BB962C8B-B14F-4D97-AF65-F5344CB8AC3E}">
        <p14:creationId xmlns:p14="http://schemas.microsoft.com/office/powerpoint/2010/main" val="418881325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91</a:t>
            </a:fld>
            <a:endParaRPr lang="en-US"/>
          </a:p>
        </p:txBody>
      </p:sp>
    </p:spTree>
    <p:extLst>
      <p:ext uri="{BB962C8B-B14F-4D97-AF65-F5344CB8AC3E}">
        <p14:creationId xmlns:p14="http://schemas.microsoft.com/office/powerpoint/2010/main" val="93292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92</a:t>
            </a:fld>
            <a:endParaRPr lang="en-US"/>
          </a:p>
        </p:txBody>
      </p:sp>
    </p:spTree>
    <p:extLst>
      <p:ext uri="{BB962C8B-B14F-4D97-AF65-F5344CB8AC3E}">
        <p14:creationId xmlns:p14="http://schemas.microsoft.com/office/powerpoint/2010/main" val="15654893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93</a:t>
            </a:fld>
            <a:endParaRPr lang="en-US"/>
          </a:p>
        </p:txBody>
      </p:sp>
    </p:spTree>
    <p:extLst>
      <p:ext uri="{BB962C8B-B14F-4D97-AF65-F5344CB8AC3E}">
        <p14:creationId xmlns:p14="http://schemas.microsoft.com/office/powerpoint/2010/main" val="17352004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94</a:t>
            </a:fld>
            <a:endParaRPr lang="en-US"/>
          </a:p>
        </p:txBody>
      </p:sp>
    </p:spTree>
    <p:extLst>
      <p:ext uri="{BB962C8B-B14F-4D97-AF65-F5344CB8AC3E}">
        <p14:creationId xmlns:p14="http://schemas.microsoft.com/office/powerpoint/2010/main" val="4838993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95</a:t>
            </a:fld>
            <a:endParaRPr lang="en-US"/>
          </a:p>
        </p:txBody>
      </p:sp>
    </p:spTree>
    <p:extLst>
      <p:ext uri="{BB962C8B-B14F-4D97-AF65-F5344CB8AC3E}">
        <p14:creationId xmlns:p14="http://schemas.microsoft.com/office/powerpoint/2010/main" val="277426521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96</a:t>
            </a:fld>
            <a:endParaRPr lang="en-US"/>
          </a:p>
        </p:txBody>
      </p:sp>
    </p:spTree>
    <p:extLst>
      <p:ext uri="{BB962C8B-B14F-4D97-AF65-F5344CB8AC3E}">
        <p14:creationId xmlns:p14="http://schemas.microsoft.com/office/powerpoint/2010/main" val="10275538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97</a:t>
            </a:fld>
            <a:endParaRPr lang="en-US"/>
          </a:p>
        </p:txBody>
      </p:sp>
    </p:spTree>
    <p:extLst>
      <p:ext uri="{BB962C8B-B14F-4D97-AF65-F5344CB8AC3E}">
        <p14:creationId xmlns:p14="http://schemas.microsoft.com/office/powerpoint/2010/main" val="87267144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98</a:t>
            </a:fld>
            <a:endParaRPr lang="en-US"/>
          </a:p>
        </p:txBody>
      </p:sp>
    </p:spTree>
    <p:extLst>
      <p:ext uri="{BB962C8B-B14F-4D97-AF65-F5344CB8AC3E}">
        <p14:creationId xmlns:p14="http://schemas.microsoft.com/office/powerpoint/2010/main" val="7710890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FA36DE9-3BAB-43D7-A8E2-A1DD2A558FCA}" type="slidenum">
              <a:rPr lang="en-US" smtClean="0"/>
              <a:t>99</a:t>
            </a:fld>
            <a:endParaRPr lang="en-US"/>
          </a:p>
        </p:txBody>
      </p:sp>
    </p:spTree>
    <p:extLst>
      <p:ext uri="{BB962C8B-B14F-4D97-AF65-F5344CB8AC3E}">
        <p14:creationId xmlns:p14="http://schemas.microsoft.com/office/powerpoint/2010/main" val="3268436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26" name="Picture 2" descr="C:\Users\HP\Downloads\Arrow Blocks WB+LB Final 80 Percent (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23</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4083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public relation aspect of the employment interviewing can never be ignored. </a:t>
            </a:r>
            <a:r>
              <a:rPr lang="en-US" sz="2600" dirty="0" smtClean="0">
                <a:latin typeface="Adobe Calson Pro Blod"/>
                <a:ea typeface="Calibri" panose="020F0502020204030204" pitchFamily="34" charset="0"/>
                <a:cs typeface="Times New Roman" panose="02020603050405020304" pitchFamily="18" charset="0"/>
              </a:rPr>
              <a:t>Those </a:t>
            </a:r>
            <a:r>
              <a:rPr lang="en-US" sz="2600" dirty="0">
                <a:latin typeface="Adobe Calson Pro Blod"/>
                <a:ea typeface="Calibri" panose="020F0502020204030204" pitchFamily="34" charset="0"/>
                <a:cs typeface="Times New Roman" panose="02020603050405020304" pitchFamily="18" charset="0"/>
              </a:rPr>
              <a:t>responsible for recruiting need to be aware that they represent a window into the organization.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7781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32</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3188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18083"/>
            <a:ext cx="2962656" cy="4708981"/>
          </a:xfrm>
          <a:prstGeom prst="rect">
            <a:avLst/>
          </a:prstGeom>
        </p:spPr>
        <p:txBody>
          <a:bodyPr wrap="square">
            <a:spAutoFit/>
          </a:bodyPr>
          <a:lstStyle/>
          <a:p>
            <a:r>
              <a:rPr lang="en-US" sz="2800" b="1" dirty="0">
                <a:solidFill>
                  <a:srgbClr val="C00000"/>
                </a:solidFill>
                <a:latin typeface="Cambria" panose="02040503050406030204" pitchFamily="18" charset="0"/>
              </a:rPr>
              <a:t>Example of Ineffective Note </a:t>
            </a:r>
            <a:r>
              <a:rPr lang="en-US" sz="2800" b="1" dirty="0" smtClean="0">
                <a:solidFill>
                  <a:srgbClr val="C00000"/>
                </a:solidFill>
                <a:latin typeface="Cambria" panose="02040503050406030204" pitchFamily="18" charset="0"/>
              </a:rPr>
              <a:t>Taking</a:t>
            </a:r>
          </a:p>
          <a:p>
            <a:r>
              <a:rPr lang="en-GB" sz="2400" dirty="0">
                <a:latin typeface="Adobe Calson Pro Blod"/>
              </a:rPr>
              <a:t>Interviewer’s Notes</a:t>
            </a:r>
          </a:p>
          <a:p>
            <a:r>
              <a:rPr lang="en-GB" sz="2400" b="1" dirty="0" smtClean="0">
                <a:solidFill>
                  <a:srgbClr val="C00000"/>
                </a:solidFill>
                <a:latin typeface="Adobe Calson Pro Blod"/>
              </a:rPr>
              <a:t>1-</a:t>
            </a:r>
            <a:r>
              <a:rPr lang="en-GB" sz="2400" dirty="0" smtClean="0">
                <a:latin typeface="Adobe Calson Pro Blod"/>
              </a:rPr>
              <a:t> Married</a:t>
            </a:r>
            <a:r>
              <a:rPr lang="en-GB" sz="2400" dirty="0">
                <a:latin typeface="Adobe Calson Pro Blod"/>
              </a:rPr>
              <a:t>; young daughter</a:t>
            </a:r>
          </a:p>
          <a:p>
            <a:r>
              <a:rPr lang="en-GB" sz="2400" b="1" dirty="0" smtClean="0">
                <a:solidFill>
                  <a:srgbClr val="C00000"/>
                </a:solidFill>
                <a:latin typeface="Adobe Calson Pro Blod"/>
              </a:rPr>
              <a:t>2-</a:t>
            </a:r>
            <a:r>
              <a:rPr lang="en-GB" sz="2400" dirty="0" smtClean="0">
                <a:latin typeface="Adobe Calson Pro Blod"/>
              </a:rPr>
              <a:t> Too </a:t>
            </a:r>
            <a:r>
              <a:rPr lang="en-GB" sz="2400" dirty="0">
                <a:latin typeface="Adobe Calson Pro Blod"/>
              </a:rPr>
              <a:t>anxious</a:t>
            </a:r>
          </a:p>
          <a:p>
            <a:r>
              <a:rPr lang="en-GB" sz="2400" b="1" dirty="0" smtClean="0">
                <a:solidFill>
                  <a:srgbClr val="C00000"/>
                </a:solidFill>
                <a:latin typeface="Adobe Calson Pro Blod"/>
              </a:rPr>
              <a:t>3-</a:t>
            </a:r>
            <a:r>
              <a:rPr lang="en-GB" sz="2400" b="1" dirty="0" smtClean="0">
                <a:latin typeface="Adobe Calson Pro Blod"/>
              </a:rPr>
              <a:t> </a:t>
            </a:r>
            <a:r>
              <a:rPr lang="en-GB" sz="2400" dirty="0" smtClean="0">
                <a:latin typeface="Adobe Calson Pro Blod"/>
              </a:rPr>
              <a:t>Tends </a:t>
            </a:r>
            <a:r>
              <a:rPr lang="en-GB" sz="2400" dirty="0">
                <a:latin typeface="Adobe Calson Pro Blod"/>
              </a:rPr>
              <a:t>to ramble</a:t>
            </a:r>
          </a:p>
          <a:p>
            <a:r>
              <a:rPr lang="en-US" sz="2400" b="1" dirty="0" smtClean="0">
                <a:solidFill>
                  <a:srgbClr val="C00000"/>
                </a:solidFill>
                <a:latin typeface="Adobe Calson Pro Blod"/>
              </a:rPr>
              <a:t>4-</a:t>
            </a:r>
            <a:r>
              <a:rPr lang="en-US" sz="2400" dirty="0" smtClean="0">
                <a:solidFill>
                  <a:srgbClr val="C00000"/>
                </a:solidFill>
                <a:latin typeface="Adobe Calson Pro Blod"/>
              </a:rPr>
              <a:t> </a:t>
            </a:r>
            <a:r>
              <a:rPr lang="en-US" sz="2400" dirty="0" smtClean="0">
                <a:latin typeface="Adobe Calson Pro Blod"/>
              </a:rPr>
              <a:t>Only </a:t>
            </a:r>
            <a:r>
              <a:rPr lang="en-US" sz="2400" dirty="0">
                <a:latin typeface="Adobe Calson Pro Blod"/>
              </a:rPr>
              <a:t>nine months’ real experience; degree </a:t>
            </a:r>
            <a:r>
              <a:rPr lang="en-US" sz="2400" dirty="0" smtClean="0">
                <a:latin typeface="Adobe Calson Pro Blod"/>
              </a:rPr>
              <a:t>okay</a:t>
            </a:r>
            <a:endParaRPr lang="en-US"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5923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804452"/>
            <a:ext cx="2962656" cy="4093428"/>
          </a:xfrm>
          <a:prstGeom prst="rect">
            <a:avLst/>
          </a:prstGeom>
        </p:spPr>
        <p:txBody>
          <a:bodyPr wrap="square">
            <a:spAutoFit/>
          </a:bodyPr>
          <a:lstStyle/>
          <a:p>
            <a:r>
              <a:rPr lang="en-US" sz="2600" b="1" dirty="0" smtClean="0">
                <a:solidFill>
                  <a:srgbClr val="C00000"/>
                </a:solidFill>
                <a:latin typeface="Adobe Calson Pro Blod"/>
              </a:rPr>
              <a:t>5- </a:t>
            </a:r>
            <a:r>
              <a:rPr lang="en-US" sz="2600" dirty="0" smtClean="0">
                <a:latin typeface="Adobe Calson Pro Blod"/>
              </a:rPr>
              <a:t>Had </a:t>
            </a:r>
            <a:r>
              <a:rPr lang="en-US" sz="2600" dirty="0">
                <a:latin typeface="Adobe Calson Pro Blod"/>
              </a:rPr>
              <a:t>trouble remembering what else she does</a:t>
            </a:r>
          </a:p>
          <a:p>
            <a:r>
              <a:rPr lang="en-US" sz="2600" b="1" dirty="0" smtClean="0">
                <a:solidFill>
                  <a:srgbClr val="C00000"/>
                </a:solidFill>
                <a:latin typeface="Adobe Calson Pro Blod"/>
              </a:rPr>
              <a:t>6-</a:t>
            </a:r>
            <a:r>
              <a:rPr lang="en-US" sz="2600" b="1" dirty="0" smtClean="0">
                <a:latin typeface="Adobe Calson Pro Blod"/>
              </a:rPr>
              <a:t> </a:t>
            </a:r>
            <a:r>
              <a:rPr lang="en-US" sz="2600" dirty="0" smtClean="0">
                <a:latin typeface="Adobe Calson Pro Blod"/>
              </a:rPr>
              <a:t>Interested </a:t>
            </a:r>
            <a:r>
              <a:rPr lang="en-US" sz="2600" dirty="0">
                <a:latin typeface="Adobe Calson Pro Blod"/>
              </a:rPr>
              <a:t>in EEO; I smell trouble</a:t>
            </a:r>
          </a:p>
          <a:p>
            <a:r>
              <a:rPr lang="en-GB" sz="2600" b="1" dirty="0" smtClean="0">
                <a:solidFill>
                  <a:srgbClr val="C00000"/>
                </a:solidFill>
                <a:latin typeface="Adobe Calson Pro Blod"/>
              </a:rPr>
              <a:t>7- </a:t>
            </a:r>
            <a:r>
              <a:rPr lang="en-GB" sz="2600" dirty="0" smtClean="0">
                <a:latin typeface="Adobe Calson Pro Blod"/>
              </a:rPr>
              <a:t>No </a:t>
            </a:r>
            <a:r>
              <a:rPr lang="en-GB" sz="2600" dirty="0">
                <a:latin typeface="Adobe Calson Pro Blod"/>
              </a:rPr>
              <a:t>real J.D. experience</a:t>
            </a:r>
          </a:p>
          <a:p>
            <a:r>
              <a:rPr lang="en-GB" sz="2600" b="1" dirty="0" smtClean="0">
                <a:solidFill>
                  <a:srgbClr val="C00000"/>
                </a:solidFill>
                <a:latin typeface="Adobe Calson Pro Blod"/>
              </a:rPr>
              <a:t>8-</a:t>
            </a:r>
            <a:r>
              <a:rPr lang="en-GB" sz="2600" dirty="0" smtClean="0">
                <a:solidFill>
                  <a:srgbClr val="C00000"/>
                </a:solidFill>
                <a:latin typeface="Adobe Calson Pro Blod"/>
              </a:rPr>
              <a:t> </a:t>
            </a:r>
            <a:r>
              <a:rPr lang="en-GB" sz="2600" dirty="0" smtClean="0">
                <a:latin typeface="Adobe Calson Pro Blod"/>
              </a:rPr>
              <a:t>Light </a:t>
            </a:r>
            <a:r>
              <a:rPr lang="en-GB" sz="2600" dirty="0">
                <a:latin typeface="Adobe Calson Pro Blod"/>
              </a:rPr>
              <a:t>record keeping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9624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b="1" dirty="0" smtClean="0">
                <a:solidFill>
                  <a:srgbClr val="C00000"/>
                </a:solidFill>
                <a:latin typeface="Adobe Calson Pro Blod"/>
              </a:rPr>
              <a:t>9- </a:t>
            </a:r>
            <a:r>
              <a:rPr lang="en-US" sz="2600" dirty="0" smtClean="0">
                <a:latin typeface="Adobe Calson Pro Blod"/>
              </a:rPr>
              <a:t>Sounds </a:t>
            </a:r>
            <a:r>
              <a:rPr lang="en-US" sz="2600" dirty="0">
                <a:latin typeface="Adobe Calson Pro Blod"/>
              </a:rPr>
              <a:t>like a troublemaker; loves to find out why people leave</a:t>
            </a:r>
          </a:p>
          <a:p>
            <a:r>
              <a:rPr lang="en-GB" sz="2600" b="1" dirty="0" smtClean="0">
                <a:solidFill>
                  <a:srgbClr val="C00000"/>
                </a:solidFill>
                <a:latin typeface="Adobe Calson Pro Blod"/>
              </a:rPr>
              <a:t>10-</a:t>
            </a:r>
            <a:r>
              <a:rPr lang="en-GB" sz="2600" dirty="0" smtClean="0">
                <a:latin typeface="Adobe Calson Pro Blod"/>
              </a:rPr>
              <a:t> Dislikes </a:t>
            </a:r>
            <a:r>
              <a:rPr lang="en-GB" sz="2600" dirty="0">
                <a:latin typeface="Adobe Calson Pro Blod"/>
              </a:rPr>
              <a:t>doing orientation</a:t>
            </a:r>
          </a:p>
          <a:p>
            <a:r>
              <a:rPr lang="en-GB" sz="2600" b="1" dirty="0" smtClean="0">
                <a:solidFill>
                  <a:srgbClr val="C00000"/>
                </a:solidFill>
                <a:latin typeface="Adobe Calson Pro Blod"/>
              </a:rPr>
              <a:t>11-</a:t>
            </a:r>
            <a:r>
              <a:rPr lang="en-GB" sz="2600" dirty="0" smtClean="0">
                <a:latin typeface="Adobe Calson Pro Blod"/>
              </a:rPr>
              <a:t> Dislikes </a:t>
            </a:r>
            <a:r>
              <a:rPr lang="en-GB" sz="2600" dirty="0">
                <a:latin typeface="Adobe Calson Pro Blod"/>
              </a:rPr>
              <a:t>benefits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50383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54157"/>
            <a:ext cx="2962656" cy="4955203"/>
          </a:xfrm>
          <a:prstGeom prst="rect">
            <a:avLst/>
          </a:prstGeom>
        </p:spPr>
        <p:txBody>
          <a:bodyPr wrap="square">
            <a:spAutoFit/>
          </a:bodyPr>
          <a:lstStyle/>
          <a:p>
            <a:r>
              <a:rPr lang="en-GB" sz="2800" b="1" dirty="0">
                <a:solidFill>
                  <a:srgbClr val="C00000"/>
                </a:solidFill>
                <a:latin typeface="Cambria" panose="02040503050406030204" pitchFamily="18" charset="0"/>
              </a:rPr>
              <a:t>Summarizing </a:t>
            </a:r>
            <a:r>
              <a:rPr lang="en-GB" sz="2800" b="1" dirty="0" smtClean="0">
                <a:solidFill>
                  <a:srgbClr val="C00000"/>
                </a:solidFill>
                <a:latin typeface="Cambria" panose="02040503050406030204" pitchFamily="18" charset="0"/>
              </a:rPr>
              <a:t>Statement</a:t>
            </a:r>
          </a:p>
          <a:p>
            <a:r>
              <a:rPr lang="en-US" sz="2600" dirty="0">
                <a:latin typeface="Adobe Calson Pro Blod"/>
              </a:rPr>
              <a:t>I don’t feel </a:t>
            </a:r>
            <a:r>
              <a:rPr lang="en-US" sz="2600" dirty="0" smtClean="0">
                <a:latin typeface="Adobe Calson Pro Blod"/>
              </a:rPr>
              <a:t>Sara </a:t>
            </a:r>
            <a:r>
              <a:rPr lang="en-US" sz="2600" dirty="0">
                <a:latin typeface="Adobe Calson Pro Blod"/>
              </a:rPr>
              <a:t>would make a very good </a:t>
            </a:r>
            <a:r>
              <a:rPr lang="en-US" sz="2600" dirty="0" smtClean="0">
                <a:latin typeface="Adobe Calson Pro Blod"/>
              </a:rPr>
              <a:t>HR assistant</a:t>
            </a:r>
            <a:r>
              <a:rPr lang="en-US" sz="2600" dirty="0">
                <a:latin typeface="Adobe Calson Pro Blod"/>
              </a:rPr>
              <a:t>. She just doesn’t seem</a:t>
            </a:r>
          </a:p>
          <a:p>
            <a:r>
              <a:rPr lang="en-US" sz="2600" dirty="0">
                <a:latin typeface="Adobe Calson Pro Blod"/>
              </a:rPr>
              <a:t>reliable. Also, she hasn’t demonstrated a thorough knowledge of HR.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1103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693319"/>
          </a:xfrm>
          <a:prstGeom prst="rect">
            <a:avLst/>
          </a:prstGeom>
        </p:spPr>
        <p:txBody>
          <a:bodyPr wrap="square">
            <a:spAutoFit/>
          </a:bodyPr>
          <a:lstStyle/>
          <a:p>
            <a:r>
              <a:rPr lang="en-US" sz="2600" dirty="0">
                <a:latin typeface="Adobe Calson Pro Blod"/>
              </a:rPr>
              <a:t>As you can see, these statements are highly subjective. In addition, many of </a:t>
            </a:r>
            <a:r>
              <a:rPr lang="en-US" sz="2600" dirty="0" smtClean="0">
                <a:latin typeface="Adobe Calson Pro Blod"/>
              </a:rPr>
              <a:t>the comments </a:t>
            </a:r>
            <a:r>
              <a:rPr lang="en-US" sz="2600" dirty="0">
                <a:latin typeface="Adobe Calson Pro Blod"/>
              </a:rPr>
              <a:t>are not job-related and some violate EEO regulations.</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0366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33</a:t>
            </a:r>
          </a:p>
        </p:txBody>
      </p:sp>
      <p:sp>
        <p:nvSpPr>
          <p:cNvPr id="6" name="Rectangle 5"/>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6781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dirty="0">
                <a:solidFill>
                  <a:srgbClr val="C00000"/>
                </a:solidFill>
                <a:latin typeface="Cambria" panose="02040503050406030204" pitchFamily="18" charset="0"/>
              </a:rPr>
              <a:t>Example of Effective Note </a:t>
            </a:r>
            <a:r>
              <a:rPr lang="en-US" sz="2600" b="1" dirty="0" smtClean="0">
                <a:solidFill>
                  <a:srgbClr val="C00000"/>
                </a:solidFill>
                <a:latin typeface="Cambria" panose="02040503050406030204" pitchFamily="18" charset="0"/>
              </a:rPr>
              <a:t>Taking</a:t>
            </a:r>
          </a:p>
          <a:p>
            <a:r>
              <a:rPr lang="en-GB" sz="2600" dirty="0">
                <a:latin typeface="Adobe Calson Pro Blod"/>
              </a:rPr>
              <a:t>Interviewer’s </a:t>
            </a:r>
            <a:r>
              <a:rPr lang="en-GB" sz="2600" dirty="0" smtClean="0">
                <a:latin typeface="Adobe Calson Pro Blod"/>
              </a:rPr>
              <a:t>Notes</a:t>
            </a:r>
          </a:p>
          <a:p>
            <a:r>
              <a:rPr lang="en-GB" sz="2600" b="1" dirty="0" smtClean="0">
                <a:solidFill>
                  <a:srgbClr val="C00000"/>
                </a:solidFill>
                <a:latin typeface="Adobe Calson Pro Blod"/>
              </a:rPr>
              <a:t>1- </a:t>
            </a:r>
            <a:r>
              <a:rPr lang="en-GB" sz="2600" dirty="0" smtClean="0">
                <a:latin typeface="Adobe Calson Pro Blod"/>
              </a:rPr>
              <a:t>Circuits</a:t>
            </a:r>
            <a:r>
              <a:rPr lang="en-GB" sz="2600" dirty="0">
                <a:latin typeface="Adobe Calson Pro Blod"/>
              </a:rPr>
              <a:t>, Inc., manufacturing</a:t>
            </a:r>
          </a:p>
          <a:p>
            <a:r>
              <a:rPr lang="en-GB" sz="2600" b="1" dirty="0" smtClean="0">
                <a:solidFill>
                  <a:srgbClr val="C00000"/>
                </a:solidFill>
                <a:latin typeface="Adobe Calson Pro Blod"/>
              </a:rPr>
              <a:t>2-</a:t>
            </a:r>
            <a:r>
              <a:rPr lang="en-GB" sz="2600" dirty="0" smtClean="0">
                <a:solidFill>
                  <a:srgbClr val="C00000"/>
                </a:solidFill>
                <a:latin typeface="Adobe Calson Pro Blod"/>
              </a:rPr>
              <a:t> </a:t>
            </a:r>
            <a:r>
              <a:rPr lang="en-GB" sz="2600" dirty="0" smtClean="0">
                <a:latin typeface="Adobe Calson Pro Blod"/>
              </a:rPr>
              <a:t>Non-exempt </a:t>
            </a:r>
            <a:r>
              <a:rPr lang="en-GB" sz="2600" dirty="0">
                <a:latin typeface="Adobe Calson Pro Blod"/>
              </a:rPr>
              <a:t>interviewing experience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6303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GB" sz="2600" b="1" dirty="0" smtClean="0">
                <a:solidFill>
                  <a:srgbClr val="C00000"/>
                </a:solidFill>
                <a:latin typeface="Adobe Calson Pro Blod"/>
              </a:rPr>
              <a:t>3-</a:t>
            </a:r>
            <a:r>
              <a:rPr lang="en-GB" sz="2600" b="1" dirty="0" smtClean="0">
                <a:latin typeface="Adobe Calson Pro Blod"/>
              </a:rPr>
              <a:t> </a:t>
            </a:r>
            <a:r>
              <a:rPr lang="en-GB" sz="2600" dirty="0" smtClean="0">
                <a:latin typeface="Adobe Calson Pro Blod"/>
              </a:rPr>
              <a:t>Degree </a:t>
            </a:r>
            <a:r>
              <a:rPr lang="en-GB" sz="2600" dirty="0">
                <a:latin typeface="Adobe Calson Pro Blod"/>
              </a:rPr>
              <a:t>in HR admin.</a:t>
            </a:r>
          </a:p>
          <a:p>
            <a:r>
              <a:rPr lang="en-US" sz="2600" b="1" dirty="0" smtClean="0">
                <a:solidFill>
                  <a:srgbClr val="C00000"/>
                </a:solidFill>
                <a:latin typeface="Adobe Calson Pro Blod"/>
              </a:rPr>
              <a:t>4-</a:t>
            </a:r>
            <a:r>
              <a:rPr lang="en-US" sz="2600" b="1" dirty="0" smtClean="0">
                <a:latin typeface="Adobe Calson Pro Blod"/>
              </a:rPr>
              <a:t> </a:t>
            </a:r>
            <a:r>
              <a:rPr lang="en-US" sz="2600" dirty="0" smtClean="0">
                <a:latin typeface="Adobe Calson Pro Blod"/>
              </a:rPr>
              <a:t>Recruiting</a:t>
            </a:r>
            <a:r>
              <a:rPr lang="en-US" sz="2600" dirty="0">
                <a:latin typeface="Adobe Calson Pro Blod"/>
              </a:rPr>
              <a:t>, interviews (enjoys), screens, and recommends for hire</a:t>
            </a:r>
          </a:p>
          <a:p>
            <a:r>
              <a:rPr lang="en-GB" sz="2600" b="1" dirty="0" smtClean="0">
                <a:solidFill>
                  <a:srgbClr val="C00000"/>
                </a:solidFill>
                <a:latin typeface="Adobe Calson Pro Blod"/>
              </a:rPr>
              <a:t>5-</a:t>
            </a:r>
            <a:r>
              <a:rPr lang="en-GB" sz="2600" dirty="0" smtClean="0">
                <a:latin typeface="Adobe Calson Pro Blod"/>
              </a:rPr>
              <a:t> Telephone </a:t>
            </a:r>
            <a:r>
              <a:rPr lang="en-GB" sz="2600" dirty="0">
                <a:latin typeface="Adobe Calson Pro Blod"/>
              </a:rPr>
              <a:t>and written references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53611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dirty="0" smtClean="0">
                <a:solidFill>
                  <a:srgbClr val="C00000"/>
                </a:solidFill>
                <a:latin typeface="Adobe Calson Pro Blod"/>
              </a:rPr>
              <a:t>6-</a:t>
            </a:r>
            <a:r>
              <a:rPr lang="en-US" sz="2600" dirty="0" smtClean="0">
                <a:latin typeface="Adobe Calson Pro Blod"/>
              </a:rPr>
              <a:t> Processes </a:t>
            </a:r>
            <a:r>
              <a:rPr lang="en-US" sz="2600" dirty="0">
                <a:latin typeface="Adobe Calson Pro Blod"/>
              </a:rPr>
              <a:t>payroll and benefits form</a:t>
            </a:r>
          </a:p>
          <a:p>
            <a:r>
              <a:rPr lang="en-US" sz="2600" b="1" dirty="0" smtClean="0">
                <a:solidFill>
                  <a:srgbClr val="C00000"/>
                </a:solidFill>
                <a:latin typeface="Adobe Calson Pro Blod"/>
              </a:rPr>
              <a:t>7- </a:t>
            </a:r>
            <a:r>
              <a:rPr lang="en-US" sz="2600" dirty="0" smtClean="0">
                <a:latin typeface="Adobe Calson Pro Blod"/>
              </a:rPr>
              <a:t>P&amp;P </a:t>
            </a:r>
            <a:r>
              <a:rPr lang="en-US" sz="2600" dirty="0">
                <a:latin typeface="Adobe Calson Pro Blod"/>
              </a:rPr>
              <a:t>manual; most questions handled by HR mgr. (boss)</a:t>
            </a:r>
          </a:p>
          <a:p>
            <a:r>
              <a:rPr lang="en-GB" sz="2600" b="1" dirty="0" smtClean="0">
                <a:solidFill>
                  <a:srgbClr val="C00000"/>
                </a:solidFill>
                <a:latin typeface="Adobe Calson Pro Blod"/>
              </a:rPr>
              <a:t>8-</a:t>
            </a:r>
            <a:r>
              <a:rPr lang="en-GB" sz="2600" dirty="0" smtClean="0">
                <a:latin typeface="Adobe Calson Pro Blod"/>
              </a:rPr>
              <a:t> No </a:t>
            </a:r>
            <a:r>
              <a:rPr lang="en-GB" sz="2600" dirty="0">
                <a:latin typeface="Adobe Calson Pro Blod"/>
              </a:rPr>
              <a:t>salary admin. </a:t>
            </a:r>
            <a:r>
              <a:rPr lang="en-GB" sz="2600" dirty="0" smtClean="0">
                <a:latin typeface="Adobe Calson Pro Blod"/>
              </a:rPr>
              <a:t>respond.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7347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As consequences of this they are in a position to either greatly enhance or diminish the company’s public image.</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1269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b="1" dirty="0" smtClean="0">
                <a:solidFill>
                  <a:srgbClr val="C00000"/>
                </a:solidFill>
                <a:latin typeface="Adobe Calson Pro Blod"/>
              </a:rPr>
              <a:t>9-</a:t>
            </a:r>
            <a:r>
              <a:rPr lang="en-US" sz="2600" b="1" dirty="0" smtClean="0">
                <a:latin typeface="Adobe Calson Pro Blod"/>
              </a:rPr>
              <a:t> </a:t>
            </a:r>
            <a:r>
              <a:rPr lang="en-US" sz="2600" dirty="0" smtClean="0">
                <a:latin typeface="Adobe Calson Pro Blod"/>
              </a:rPr>
              <a:t>Expressed </a:t>
            </a:r>
            <a:r>
              <a:rPr lang="en-US" sz="2600" dirty="0">
                <a:latin typeface="Adobe Calson Pro Blod"/>
              </a:rPr>
              <a:t>interest in pursuing field of EEO</a:t>
            </a:r>
          </a:p>
          <a:p>
            <a:r>
              <a:rPr lang="en-US" sz="2600" b="1" dirty="0" smtClean="0">
                <a:solidFill>
                  <a:srgbClr val="C00000"/>
                </a:solidFill>
                <a:latin typeface="Adobe Calson Pro Blod"/>
              </a:rPr>
              <a:t>10-</a:t>
            </a:r>
            <a:r>
              <a:rPr lang="en-US" sz="2600" dirty="0" smtClean="0">
                <a:latin typeface="Adobe Calson Pro Blod"/>
              </a:rPr>
              <a:t> Checks </a:t>
            </a:r>
            <a:r>
              <a:rPr lang="en-US" sz="2600" dirty="0">
                <a:latin typeface="Adobe Calson Pro Blod"/>
              </a:rPr>
              <a:t>on accuracy of existing JD’s</a:t>
            </a:r>
          </a:p>
          <a:p>
            <a:r>
              <a:rPr lang="en-US" sz="2600" b="1" dirty="0" smtClean="0">
                <a:solidFill>
                  <a:srgbClr val="C00000"/>
                </a:solidFill>
                <a:latin typeface="Adobe Calson Pro Blod"/>
              </a:rPr>
              <a:t>11-</a:t>
            </a:r>
            <a:r>
              <a:rPr lang="en-US" sz="2600" dirty="0" smtClean="0">
                <a:latin typeface="Adobe Calson Pro Blod"/>
              </a:rPr>
              <a:t> Flow-log </a:t>
            </a:r>
            <a:r>
              <a:rPr lang="en-US" sz="2600" dirty="0">
                <a:latin typeface="Adobe Calson Pro Blod"/>
              </a:rPr>
              <a:t>and employee updates (enjoys least)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7246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b="1" dirty="0" smtClean="0">
                <a:solidFill>
                  <a:srgbClr val="C00000"/>
                </a:solidFill>
                <a:latin typeface="Adobe Calson Pro Blod"/>
              </a:rPr>
              <a:t>12-</a:t>
            </a:r>
            <a:r>
              <a:rPr lang="en-US" sz="2600" dirty="0" smtClean="0">
                <a:latin typeface="Adobe Calson Pro Blod"/>
              </a:rPr>
              <a:t> Exit </a:t>
            </a:r>
            <a:r>
              <a:rPr lang="en-US" sz="2600" dirty="0">
                <a:latin typeface="Adobe Calson Pro Blod"/>
              </a:rPr>
              <a:t>interviews for all nonexempt employees (enjoys)</a:t>
            </a:r>
          </a:p>
          <a:p>
            <a:r>
              <a:rPr lang="en-US" sz="2600" b="1" dirty="0" smtClean="0">
                <a:solidFill>
                  <a:srgbClr val="C00000"/>
                </a:solidFill>
                <a:latin typeface="Adobe Calson Pro Blod"/>
              </a:rPr>
              <a:t>13-</a:t>
            </a:r>
            <a:r>
              <a:rPr lang="en-US" sz="2600" dirty="0" smtClean="0">
                <a:latin typeface="Adobe Calson Pro Blod"/>
              </a:rPr>
              <a:t> Participates </a:t>
            </a:r>
            <a:r>
              <a:rPr lang="en-US" sz="2600" dirty="0">
                <a:latin typeface="Adobe Calson Pro Blod"/>
              </a:rPr>
              <a:t>in monthly orientation </a:t>
            </a:r>
            <a:r>
              <a:rPr lang="en-US" sz="2600" dirty="0" err="1">
                <a:latin typeface="Adobe Calson Pro Blod"/>
              </a:rPr>
              <a:t>prog</a:t>
            </a:r>
            <a:r>
              <a:rPr lang="en-US" sz="2600" dirty="0">
                <a:latin typeface="Adobe Calson Pro Blod"/>
              </a:rPr>
              <a:t>.: ‘‘nervous talking in front of people’’</a:t>
            </a:r>
          </a:p>
          <a:p>
            <a:r>
              <a:rPr lang="en-GB" sz="2600" b="1" dirty="0" smtClean="0">
                <a:solidFill>
                  <a:srgbClr val="C00000"/>
                </a:solidFill>
                <a:latin typeface="Adobe Calson Pro Blod"/>
              </a:rPr>
              <a:t>14-</a:t>
            </a:r>
            <a:r>
              <a:rPr lang="en-GB" sz="2600" dirty="0" smtClean="0">
                <a:latin typeface="Adobe Calson Pro Blod"/>
              </a:rPr>
              <a:t> Least favourite: </a:t>
            </a:r>
            <a:r>
              <a:rPr lang="en-GB" sz="2600" dirty="0">
                <a:latin typeface="Adobe Calson Pro Blod"/>
              </a:rPr>
              <a:t>benefits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4077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493538"/>
          </a:xfrm>
          <a:prstGeom prst="rect">
            <a:avLst/>
          </a:prstGeom>
        </p:spPr>
        <p:txBody>
          <a:bodyPr wrap="square">
            <a:spAutoFit/>
          </a:bodyPr>
          <a:lstStyle/>
          <a:p>
            <a:r>
              <a:rPr lang="en-GB" sz="2600" b="1" dirty="0">
                <a:solidFill>
                  <a:srgbClr val="C00000"/>
                </a:solidFill>
                <a:latin typeface="Cambria" panose="02040503050406030204" pitchFamily="18" charset="0"/>
              </a:rPr>
              <a:t>Summarizing </a:t>
            </a:r>
            <a:r>
              <a:rPr lang="en-GB" sz="2600" b="1" dirty="0" smtClean="0">
                <a:solidFill>
                  <a:srgbClr val="C00000"/>
                </a:solidFill>
                <a:latin typeface="Cambria" panose="02040503050406030204" pitchFamily="18" charset="0"/>
              </a:rPr>
              <a:t>Statement</a:t>
            </a:r>
          </a:p>
          <a:p>
            <a:r>
              <a:rPr lang="en-US" sz="2600" dirty="0">
                <a:latin typeface="Adobe Calson Pro Blod"/>
              </a:rPr>
              <a:t>This job calls for a thorough general knowledge and understanding of </a:t>
            </a:r>
            <a:r>
              <a:rPr lang="en-US" sz="2600" dirty="0" smtClean="0">
                <a:latin typeface="Adobe Calson Pro Blod"/>
              </a:rPr>
              <a:t>human resources</a:t>
            </a:r>
            <a:r>
              <a:rPr lang="en-US" sz="2600" dirty="0">
                <a:latin typeface="Adobe Calson Pro Blod"/>
              </a:rPr>
              <a:t>, as well as prior experience as a nonexempt interviewer.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9344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lod"/>
              </a:rPr>
              <a:t>These statements are all objective, factual, and job-related. Anyone reading them</a:t>
            </a:r>
          </a:p>
          <a:p>
            <a:r>
              <a:rPr lang="en-US" sz="2400" dirty="0">
                <a:latin typeface="Adobe Calson Pro Blod"/>
              </a:rPr>
              <a:t>would have an immediate understanding of the applicant’s skill level as it relates to</a:t>
            </a:r>
          </a:p>
          <a:p>
            <a:r>
              <a:rPr lang="en-US" sz="2400" dirty="0">
                <a:latin typeface="Adobe Calson Pro Blod"/>
              </a:rPr>
              <a:t>the requirements of the job.</a:t>
            </a:r>
            <a:endParaRPr lang="en-GB" sz="24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86202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271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4960" y="3429000"/>
            <a:ext cx="2962656" cy="954107"/>
          </a:xfrm>
          <a:prstGeom prst="rect">
            <a:avLst/>
          </a:prstGeom>
          <a:noFill/>
        </p:spPr>
        <p:txBody>
          <a:bodyPr wrap="square" rtlCol="0">
            <a:spAutoFit/>
          </a:bodyPr>
          <a:lstStyle/>
          <a:p>
            <a:pPr algn="ctr"/>
            <a:r>
              <a:rPr lang="en-US" sz="2800" b="1" dirty="0" smtClean="0">
                <a:solidFill>
                  <a:srgbClr val="C00000"/>
                </a:solidFill>
                <a:latin typeface="Cambria" panose="02040503050406030204" pitchFamily="18" charset="0"/>
                <a:cs typeface="Arial" pitchFamily="34" charset="0"/>
              </a:rPr>
              <a:t>Applicant Evaluation Form</a:t>
            </a:r>
            <a:endParaRPr lang="en-GB" sz="2800" b="1" dirty="0" smtClean="0">
              <a:solidFill>
                <a:srgbClr val="C00000"/>
              </a:solidFill>
              <a:latin typeface="Cambria" panose="02040503050406030204" pitchFamily="18" charset="0"/>
              <a:cs typeface="Arial" pitchFamily="34"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85087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345144261"/>
              </p:ext>
            </p:extLst>
          </p:nvPr>
        </p:nvGraphicFramePr>
        <p:xfrm>
          <a:off x="950976" y="1124712"/>
          <a:ext cx="7242048" cy="5029200"/>
        </p:xfrm>
        <a:graphic>
          <a:graphicData uri="http://schemas.openxmlformats.org/drawingml/2006/table">
            <a:tbl>
              <a:tblPr firstRow="1" bandRow="1">
                <a:tableStyleId>{3C2FFA5D-87B4-456A-9821-1D502468CF0F}</a:tableStyleId>
              </a:tblPr>
              <a:tblGrid>
                <a:gridCol w="2447813"/>
                <a:gridCol w="4794235"/>
              </a:tblGrid>
              <a:tr h="352631">
                <a:tc gridSpan="2">
                  <a:txBody>
                    <a:bodyPr/>
                    <a:lstStyle/>
                    <a:p>
                      <a:pPr algn="ctr"/>
                      <a:r>
                        <a:rPr lang="en-US" sz="1800" dirty="0" smtClean="0">
                          <a:solidFill>
                            <a:schemeClr val="tx1"/>
                          </a:solidFill>
                          <a:latin typeface="Cambria" panose="02040503050406030204" pitchFamily="18" charset="0"/>
                        </a:rPr>
                        <a:t>Confidential</a:t>
                      </a:r>
                      <a:r>
                        <a:rPr lang="en-US" sz="1800" baseline="0" dirty="0" smtClean="0">
                          <a:solidFill>
                            <a:schemeClr val="tx1"/>
                          </a:solidFill>
                          <a:latin typeface="Cambria" panose="02040503050406030204" pitchFamily="18" charset="0"/>
                        </a:rPr>
                        <a:t> </a:t>
                      </a:r>
                      <a:endParaRPr lang="en-GB" sz="18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52631">
                <a:tc>
                  <a:txBody>
                    <a:bodyPr/>
                    <a:lstStyle/>
                    <a:p>
                      <a:r>
                        <a:rPr lang="en-US" sz="1800" dirty="0" smtClean="0">
                          <a:latin typeface="Cambria" panose="02040503050406030204" pitchFamily="18" charset="0"/>
                        </a:rPr>
                        <a:t>Position Applied For</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52631">
                <a:tc>
                  <a:txBody>
                    <a:bodyPr/>
                    <a:lstStyle/>
                    <a:p>
                      <a:r>
                        <a:rPr lang="en-US" sz="1800" dirty="0" smtClean="0">
                          <a:latin typeface="Cambria" panose="02040503050406030204" pitchFamily="18" charset="0"/>
                        </a:rPr>
                        <a:t>Date</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52631">
                <a:tc>
                  <a:txBody>
                    <a:bodyPr/>
                    <a:lstStyle/>
                    <a:p>
                      <a:r>
                        <a:rPr lang="en-US" sz="1800" dirty="0" smtClean="0">
                          <a:latin typeface="Cambria" panose="02040503050406030204" pitchFamily="18" charset="0"/>
                        </a:rPr>
                        <a:t>Interview Location</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52631">
                <a:tc gridSpan="2">
                  <a:txBody>
                    <a:bodyPr/>
                    <a:lstStyle/>
                    <a:p>
                      <a:pPr algn="ctr"/>
                      <a:r>
                        <a:rPr lang="en-US" sz="1800" dirty="0" smtClean="0">
                          <a:latin typeface="Cambria" panose="02040503050406030204" pitchFamily="18" charset="0"/>
                        </a:rPr>
                        <a:t>Personal Information </a:t>
                      </a:r>
                      <a:endParaRPr lang="en-GB" sz="1800" dirty="0">
                        <a:solidFill>
                          <a:schemeClr val="bg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52631">
                <a:tc>
                  <a:txBody>
                    <a:bodyPr/>
                    <a:lstStyle/>
                    <a:p>
                      <a:r>
                        <a:rPr lang="en-US" sz="1800" dirty="0" smtClean="0">
                          <a:latin typeface="Cambria" panose="02040503050406030204" pitchFamily="18" charset="0"/>
                        </a:rPr>
                        <a:t>Surname</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Given Names</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Address</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City</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State</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Postcode</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52631">
                <a:tc>
                  <a:txBody>
                    <a:bodyPr/>
                    <a:lstStyle/>
                    <a:p>
                      <a:r>
                        <a:rPr lang="en-US" sz="1800" dirty="0" smtClean="0">
                          <a:latin typeface="Cambria" panose="02040503050406030204" pitchFamily="18" charset="0"/>
                        </a:rPr>
                        <a:t>Telephone no</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623886">
                <a:tc>
                  <a:txBody>
                    <a:bodyPr/>
                    <a:lstStyle/>
                    <a:p>
                      <a:r>
                        <a:rPr lang="en-US" sz="1800" dirty="0" smtClean="0">
                          <a:latin typeface="Cambria" panose="02040503050406030204" pitchFamily="18" charset="0"/>
                        </a:rPr>
                        <a:t>Education/</a:t>
                      </a:r>
                    </a:p>
                    <a:p>
                      <a:r>
                        <a:rPr lang="en-US" sz="1800" dirty="0" smtClean="0">
                          <a:latin typeface="Cambria" panose="02040503050406030204" pitchFamily="18" charset="0"/>
                        </a:rPr>
                        <a:t>Qualification</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800" dirty="0" smtClean="0">
                        <a:latin typeface="Cambria" panose="02040503050406030204" pitchFamily="18" charset="0"/>
                      </a:endParaRPr>
                    </a:p>
                    <a:p>
                      <a:r>
                        <a:rPr lang="en-US" sz="1800" dirty="0" smtClean="0">
                          <a:latin typeface="Cambria" panose="02040503050406030204" pitchFamily="18" charset="0"/>
                        </a:rPr>
                        <a:t>………………………………….......</a:t>
                      </a:r>
                      <a:endParaRPr lang="en-GB" sz="18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6095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015047054"/>
              </p:ext>
            </p:extLst>
          </p:nvPr>
        </p:nvGraphicFramePr>
        <p:xfrm>
          <a:off x="950976" y="1124712"/>
          <a:ext cx="7242048" cy="4937760"/>
        </p:xfrm>
        <a:graphic>
          <a:graphicData uri="http://schemas.openxmlformats.org/drawingml/2006/table">
            <a:tbl>
              <a:tblPr firstRow="1" bandRow="1">
                <a:tableStyleId>{3C2FFA5D-87B4-456A-9821-1D502468CF0F}</a:tableStyleId>
              </a:tblPr>
              <a:tblGrid>
                <a:gridCol w="816506"/>
                <a:gridCol w="6425542"/>
              </a:tblGrid>
              <a:tr h="455255">
                <a:tc gridSpan="2">
                  <a:txBody>
                    <a:bodyPr/>
                    <a:lstStyle/>
                    <a:p>
                      <a:pPr algn="ctr"/>
                      <a:r>
                        <a:rPr lang="en-US" sz="2000" dirty="0" smtClean="0">
                          <a:solidFill>
                            <a:schemeClr val="tx1"/>
                          </a:solidFill>
                          <a:latin typeface="Cambria" panose="02040503050406030204" pitchFamily="18" charset="0"/>
                        </a:rPr>
                        <a:t>First Impression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455255">
                <a:tc gridSpan="2">
                  <a:txBody>
                    <a:bodyPr/>
                    <a:lstStyle/>
                    <a:p>
                      <a:r>
                        <a:rPr lang="en-US" sz="2000" dirty="0" smtClean="0">
                          <a:latin typeface="Cambria" panose="02040503050406030204" pitchFamily="18" charset="0"/>
                        </a:rPr>
                        <a:t>What</a:t>
                      </a:r>
                      <a:r>
                        <a:rPr lang="en-US" sz="2000" baseline="0" dirty="0" smtClean="0">
                          <a:latin typeface="Cambria" panose="02040503050406030204" pitchFamily="18" charset="0"/>
                        </a:rPr>
                        <a:t> Type of first impression does the applicant make</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0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Very</a:t>
                      </a:r>
                      <a:r>
                        <a:rPr lang="en-US" sz="2000" baseline="0" dirty="0" smtClean="0">
                          <a:latin typeface="Cambria" panose="02040503050406030204" pitchFamily="18" charset="0"/>
                        </a:rPr>
                        <a:t> poor early impression</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0545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Rather poor Early impression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0545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Good impression in some ways</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80545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Good early impression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80545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Very Good</a:t>
                      </a:r>
                      <a:r>
                        <a:rPr lang="en-US" sz="2000" baseline="0" dirty="0" smtClean="0">
                          <a:latin typeface="Cambria" panose="02040503050406030204" pitchFamily="18" charset="0"/>
                        </a:rPr>
                        <a:t> early impression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86117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771388052"/>
              </p:ext>
            </p:extLst>
          </p:nvPr>
        </p:nvGraphicFramePr>
        <p:xfrm>
          <a:off x="950976" y="1661160"/>
          <a:ext cx="7242048" cy="3291840"/>
        </p:xfrm>
        <a:graphic>
          <a:graphicData uri="http://schemas.openxmlformats.org/drawingml/2006/table">
            <a:tbl>
              <a:tblPr firstRow="1" bandRow="1">
                <a:tableStyleId>{3C2FFA5D-87B4-456A-9821-1D502468CF0F}</a:tableStyleId>
              </a:tblPr>
              <a:tblGrid>
                <a:gridCol w="1316736"/>
                <a:gridCol w="5925312"/>
              </a:tblGrid>
              <a:tr h="370840">
                <a:tc gridSpan="2">
                  <a:txBody>
                    <a:bodyPr/>
                    <a:lstStyle/>
                    <a:p>
                      <a:pPr algn="ctr"/>
                      <a:r>
                        <a:rPr lang="en-US" sz="2000" dirty="0" smtClean="0">
                          <a:solidFill>
                            <a:schemeClr val="tx1"/>
                          </a:solidFill>
                          <a:latin typeface="Cambria" panose="02040503050406030204" pitchFamily="18" charset="0"/>
                        </a:rPr>
                        <a:t>Appearance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gridSpan="2">
                  <a:txBody>
                    <a:bodyPr/>
                    <a:lstStyle/>
                    <a:p>
                      <a:r>
                        <a:rPr lang="en-US" sz="2000" dirty="0" smtClean="0">
                          <a:latin typeface="Cambria" panose="02040503050406030204" pitchFamily="18" charset="0"/>
                        </a:rPr>
                        <a:t>How</a:t>
                      </a:r>
                      <a:r>
                        <a:rPr lang="en-US" sz="2000" baseline="0" dirty="0" smtClean="0">
                          <a:latin typeface="Cambria" panose="02040503050406030204" pitchFamily="18" charset="0"/>
                        </a:rPr>
                        <a:t> Does the applicant appearance impress you</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Untidy, Unkempt, Sloppy</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Over Dressed, Flashy</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Professional Appearance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r>
                        <a:rPr lang="en-US" sz="1800" b="1" dirty="0" smtClean="0">
                          <a:latin typeface="Cambria" panose="02040503050406030204" pitchFamily="18" charset="0"/>
                        </a:rPr>
                        <a:t>Comment</a:t>
                      </a:r>
                      <a:endParaRPr lang="en-GB" sz="1800" b="1"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3368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206060770"/>
              </p:ext>
            </p:extLst>
          </p:nvPr>
        </p:nvGraphicFramePr>
        <p:xfrm>
          <a:off x="1033272" y="1074898"/>
          <a:ext cx="7200900" cy="4693920"/>
        </p:xfrm>
        <a:graphic>
          <a:graphicData uri="http://schemas.openxmlformats.org/drawingml/2006/table">
            <a:tbl>
              <a:tblPr firstRow="1" bandRow="1">
                <a:tableStyleId>{3C2FFA5D-87B4-456A-9821-1D502468CF0F}</a:tableStyleId>
              </a:tblPr>
              <a:tblGrid>
                <a:gridCol w="1334998"/>
                <a:gridCol w="5865902"/>
              </a:tblGrid>
              <a:tr h="370840">
                <a:tc gridSpan="2">
                  <a:txBody>
                    <a:bodyPr/>
                    <a:lstStyle/>
                    <a:p>
                      <a:pPr algn="ctr"/>
                      <a:r>
                        <a:rPr lang="en-US" sz="2000" dirty="0" smtClean="0">
                          <a:solidFill>
                            <a:schemeClr val="tx1"/>
                          </a:solidFill>
                          <a:latin typeface="Cambria" panose="02040503050406030204" pitchFamily="18" charset="0"/>
                        </a:rPr>
                        <a:t>Self Expression</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gridSpan="2">
                  <a:txBody>
                    <a:bodyPr/>
                    <a:lstStyle/>
                    <a:p>
                      <a:r>
                        <a:rPr lang="en-US" sz="2000" dirty="0" smtClean="0">
                          <a:latin typeface="Cambria" panose="02040503050406030204" pitchFamily="18" charset="0"/>
                        </a:rPr>
                        <a:t>How well does the applicant use correct English and articulate their views</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Very Poor, Indistinct,</a:t>
                      </a:r>
                      <a:r>
                        <a:rPr lang="en-US" sz="2000" baseline="0" dirty="0" smtClean="0">
                          <a:latin typeface="Cambria" panose="02040503050406030204" pitchFamily="18" charset="0"/>
                        </a:rPr>
                        <a:t> Confused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Poor,</a:t>
                      </a:r>
                      <a:r>
                        <a:rPr lang="en-US" sz="2000" baseline="0" dirty="0" smtClean="0">
                          <a:latin typeface="Cambria" panose="02040503050406030204" pitchFamily="18" charset="0"/>
                        </a:rPr>
                        <a:t> Difficult to understand, Monotonous, Boring</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Average, Fairly easy to understand,</a:t>
                      </a:r>
                      <a:r>
                        <a:rPr lang="en-US" sz="2000" baseline="0" dirty="0" smtClean="0">
                          <a:latin typeface="Cambria" panose="02040503050406030204" pitchFamily="18" charset="0"/>
                        </a:rPr>
                        <a:t> but not fluently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Good, Clear speech, easy to understand</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Very Good, Fluent, Logical,</a:t>
                      </a:r>
                      <a:r>
                        <a:rPr lang="en-US" sz="2000" baseline="0" dirty="0" smtClean="0">
                          <a:latin typeface="Cambria" panose="02040503050406030204" pitchFamily="18" charset="0"/>
                        </a:rPr>
                        <a:t> Persuasive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2962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24</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10662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4722231"/>
              </p:ext>
            </p:extLst>
          </p:nvPr>
        </p:nvGraphicFramePr>
        <p:xfrm>
          <a:off x="950976" y="1371600"/>
          <a:ext cx="7242048" cy="4632960"/>
        </p:xfrm>
        <a:graphic>
          <a:graphicData uri="http://schemas.openxmlformats.org/drawingml/2006/table">
            <a:tbl>
              <a:tblPr firstRow="1" bandRow="1">
                <a:tableStyleId>{3C2FFA5D-87B4-456A-9821-1D502468CF0F}</a:tableStyleId>
              </a:tblPr>
              <a:tblGrid>
                <a:gridCol w="1029507"/>
                <a:gridCol w="6212541"/>
              </a:tblGrid>
              <a:tr h="119654">
                <a:tc gridSpan="2">
                  <a:txBody>
                    <a:bodyPr/>
                    <a:lstStyle/>
                    <a:p>
                      <a:pPr algn="ctr"/>
                      <a:r>
                        <a:rPr lang="en-US" sz="2000" dirty="0" smtClean="0">
                          <a:solidFill>
                            <a:schemeClr val="tx1"/>
                          </a:solidFill>
                          <a:latin typeface="Cambria" panose="02040503050406030204" pitchFamily="18" charset="0"/>
                        </a:rPr>
                        <a:t>Behavior</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119654">
                <a:tc gridSpan="2">
                  <a:txBody>
                    <a:bodyPr/>
                    <a:lstStyle/>
                    <a:p>
                      <a:r>
                        <a:rPr lang="en-US" sz="2000" dirty="0" smtClean="0">
                          <a:latin typeface="Cambria" panose="02040503050406030204" pitchFamily="18" charset="0"/>
                        </a:rPr>
                        <a:t>What was the applicant behavior</a:t>
                      </a:r>
                      <a:r>
                        <a:rPr lang="en-US" sz="2000" baseline="0" dirty="0" smtClean="0">
                          <a:latin typeface="Cambria" panose="02040503050406030204" pitchFamily="18" charset="0"/>
                        </a:rPr>
                        <a:t> during the interview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211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Timid,</a:t>
                      </a:r>
                      <a:r>
                        <a:rPr lang="en-US" sz="2000" baseline="0" dirty="0" smtClean="0">
                          <a:latin typeface="Cambria" panose="02040503050406030204" pitchFamily="18" charset="0"/>
                        </a:rPr>
                        <a:t> Overwhelming, Rude, Arrogant</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211696">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Immature, Ingratiating</a:t>
                      </a:r>
                      <a:r>
                        <a:rPr lang="en-US" sz="2000" baseline="0" dirty="0" smtClean="0">
                          <a:latin typeface="Cambria" panose="02040503050406030204" pitchFamily="18" charset="0"/>
                        </a:rPr>
                        <a:t>, Nervous, Irritating</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211696">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Indifferent,</a:t>
                      </a:r>
                      <a:r>
                        <a:rPr lang="en-US" sz="2000" baseline="0" dirty="0" smtClean="0">
                          <a:latin typeface="Cambria" panose="02040503050406030204" pitchFamily="18" charset="0"/>
                        </a:rPr>
                        <a:t> Aggressive, Confident, Self-Assured</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211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Tactful, Relaxed, Enthusiastic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1196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Friendly,</a:t>
                      </a:r>
                      <a:r>
                        <a:rPr lang="en-US" sz="2000" baseline="0" dirty="0" smtClean="0">
                          <a:latin typeface="Cambria" panose="02040503050406030204" pitchFamily="18" charset="0"/>
                        </a:rPr>
                        <a:t> Pleasant, Passive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193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2120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244194922"/>
              </p:ext>
            </p:extLst>
          </p:nvPr>
        </p:nvGraphicFramePr>
        <p:xfrm>
          <a:off x="950976" y="1618488"/>
          <a:ext cx="7242048" cy="3992880"/>
        </p:xfrm>
        <a:graphic>
          <a:graphicData uri="http://schemas.openxmlformats.org/drawingml/2006/table">
            <a:tbl>
              <a:tblPr firstRow="1" bandRow="1">
                <a:tableStyleId>{3C2FFA5D-87B4-456A-9821-1D502468CF0F}</a:tableStyleId>
              </a:tblPr>
              <a:tblGrid>
                <a:gridCol w="1234440"/>
                <a:gridCol w="6007608"/>
              </a:tblGrid>
              <a:tr h="370840">
                <a:tc gridSpan="2">
                  <a:txBody>
                    <a:bodyPr/>
                    <a:lstStyle/>
                    <a:p>
                      <a:pPr algn="ctr"/>
                      <a:r>
                        <a:rPr lang="en-US" sz="2000" dirty="0" smtClean="0">
                          <a:solidFill>
                            <a:schemeClr val="tx1"/>
                          </a:solidFill>
                          <a:latin typeface="Cambria" panose="02040503050406030204" pitchFamily="18" charset="0"/>
                        </a:rPr>
                        <a:t>Responsiveness</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gridSpan="2">
                  <a:txBody>
                    <a:bodyPr/>
                    <a:lstStyle/>
                    <a:p>
                      <a:r>
                        <a:rPr lang="en-US" sz="2000" dirty="0" smtClean="0">
                          <a:latin typeface="Cambria" panose="02040503050406030204" pitchFamily="18" charset="0"/>
                        </a:rPr>
                        <a:t>How Alert</a:t>
                      </a:r>
                      <a:r>
                        <a:rPr lang="en-US" sz="2000" baseline="0" dirty="0" smtClean="0">
                          <a:latin typeface="Cambria" panose="02040503050406030204" pitchFamily="18" charset="0"/>
                        </a:rPr>
                        <a:t> was the applicant</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With drawn,</a:t>
                      </a:r>
                      <a:r>
                        <a:rPr lang="en-US" sz="2000" baseline="0" dirty="0" smtClean="0">
                          <a:latin typeface="Cambria" panose="02040503050406030204" pitchFamily="18" charset="0"/>
                        </a:rPr>
                        <a:t> Dull, Uninvolved in the interview</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Respond only to direct questions,</a:t>
                      </a:r>
                      <a:r>
                        <a:rPr lang="en-US" sz="2000" baseline="0" dirty="0" smtClean="0">
                          <a:latin typeface="Cambria" panose="02040503050406030204" pitchFamily="18" charset="0"/>
                        </a:rPr>
                        <a:t> Does not volunteer information</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Good Listener, Responds well, Grasps Ideas Quickly</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Alert, Attentive, Ask intelligent Questions, Spontaneous, Quick to grasp Concepts</a:t>
                      </a:r>
                      <a:r>
                        <a:rPr lang="en-US" sz="2000" baseline="0" dirty="0" smtClean="0">
                          <a:latin typeface="Cambria" panose="02040503050406030204" pitchFamily="18" charset="0"/>
                        </a:rPr>
                        <a:t>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760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80759539"/>
              </p:ext>
            </p:extLst>
          </p:nvPr>
        </p:nvGraphicFramePr>
        <p:xfrm>
          <a:off x="868680" y="1618488"/>
          <a:ext cx="7324344" cy="4516175"/>
        </p:xfrm>
        <a:graphic>
          <a:graphicData uri="http://schemas.openxmlformats.org/drawingml/2006/table">
            <a:tbl>
              <a:tblPr firstRow="1" bandRow="1">
                <a:tableStyleId>{3C2FFA5D-87B4-456A-9821-1D502468CF0F}</a:tableStyleId>
              </a:tblPr>
              <a:tblGrid>
                <a:gridCol w="1234440"/>
                <a:gridCol w="6089904"/>
              </a:tblGrid>
              <a:tr h="380550">
                <a:tc gridSpan="2">
                  <a:txBody>
                    <a:bodyPr/>
                    <a:lstStyle/>
                    <a:p>
                      <a:pPr algn="ctr"/>
                      <a:r>
                        <a:rPr lang="en-US" sz="2000" dirty="0" smtClean="0">
                          <a:solidFill>
                            <a:schemeClr val="tx1"/>
                          </a:solidFill>
                          <a:latin typeface="Cambria" panose="02040503050406030204" pitchFamily="18" charset="0"/>
                        </a:rPr>
                        <a:t>Background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673281">
                <a:tc gridSpan="2">
                  <a:txBody>
                    <a:bodyPr/>
                    <a:lstStyle/>
                    <a:p>
                      <a:r>
                        <a:rPr lang="en-US" sz="2000" dirty="0" smtClean="0">
                          <a:latin typeface="Cambria" panose="02040503050406030204" pitchFamily="18" charset="0"/>
                        </a:rPr>
                        <a:t>How well do the applicant’s experience,</a:t>
                      </a:r>
                      <a:r>
                        <a:rPr lang="en-US" sz="2000" baseline="0" dirty="0" smtClean="0">
                          <a:latin typeface="Cambria" panose="02040503050406030204" pitchFamily="18" charset="0"/>
                        </a:rPr>
                        <a:t> education and training fit the job</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673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Little or no relationship between the job, Insufficient Experience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673281">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Background and Education Partly related to the job,</a:t>
                      </a:r>
                      <a:r>
                        <a:rPr lang="en-US" sz="2000" baseline="0" dirty="0" smtClean="0">
                          <a:latin typeface="Cambria" panose="02040503050406030204" pitchFamily="18" charset="0"/>
                        </a:rPr>
                        <a:t> Has adequate education for the job</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673281">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Background</a:t>
                      </a:r>
                      <a:r>
                        <a:rPr lang="en-US" sz="2000" baseline="0" dirty="0" smtClean="0">
                          <a:latin typeface="Cambria" panose="02040503050406030204" pitchFamily="18" charset="0"/>
                        </a:rPr>
                        <a:t> Well suited to the job, appropriate experience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673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Background and education</a:t>
                      </a:r>
                      <a:r>
                        <a:rPr lang="en-US" sz="2000" baseline="0" dirty="0" smtClean="0">
                          <a:latin typeface="Cambria" panose="02040503050406030204" pitchFamily="18" charset="0"/>
                        </a:rPr>
                        <a:t> fit the job exceptionally well</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6147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12633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090458786"/>
              </p:ext>
            </p:extLst>
          </p:nvPr>
        </p:nvGraphicFramePr>
        <p:xfrm>
          <a:off x="950976" y="1618488"/>
          <a:ext cx="7242048" cy="3621023"/>
        </p:xfrm>
        <a:graphic>
          <a:graphicData uri="http://schemas.openxmlformats.org/drawingml/2006/table">
            <a:tbl>
              <a:tblPr firstRow="1" bandRow="1">
                <a:tableStyleId>{3C2FFA5D-87B4-456A-9821-1D502468CF0F}</a:tableStyleId>
              </a:tblPr>
              <a:tblGrid>
                <a:gridCol w="1316736"/>
                <a:gridCol w="5925312"/>
              </a:tblGrid>
              <a:tr h="495508">
                <a:tc gridSpan="2">
                  <a:txBody>
                    <a:bodyPr/>
                    <a:lstStyle/>
                    <a:p>
                      <a:pPr algn="ctr"/>
                      <a:r>
                        <a:rPr lang="en-US" sz="2000" dirty="0" smtClean="0">
                          <a:solidFill>
                            <a:schemeClr val="tx1"/>
                          </a:solidFill>
                          <a:latin typeface="Cambria" panose="02040503050406030204" pitchFamily="18" charset="0"/>
                        </a:rPr>
                        <a:t>Track Record</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8766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Little evidence</a:t>
                      </a:r>
                      <a:r>
                        <a:rPr lang="en-US" sz="2000" baseline="0" dirty="0" smtClean="0">
                          <a:latin typeface="Cambria" panose="02040503050406030204" pitchFamily="18" charset="0"/>
                        </a:rPr>
                        <a:t> of past success , background questionable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76669">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Good record</a:t>
                      </a:r>
                      <a:r>
                        <a:rPr lang="en-US" sz="2000" baseline="0" dirty="0" smtClean="0">
                          <a:latin typeface="Cambria" panose="02040503050406030204" pitchFamily="18" charset="0"/>
                        </a:rPr>
                        <a:t> of accomplishment and potential for the growth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76669">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Outstanding past record,</a:t>
                      </a:r>
                      <a:r>
                        <a:rPr lang="en-US" sz="2000" baseline="0" dirty="0" smtClean="0">
                          <a:latin typeface="Cambria" panose="02040503050406030204" pitchFamily="18" charset="0"/>
                        </a:rPr>
                        <a:t> Exceptional potential for growth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955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6891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381722140"/>
              </p:ext>
            </p:extLst>
          </p:nvPr>
        </p:nvGraphicFramePr>
        <p:xfrm>
          <a:off x="868680" y="1661160"/>
          <a:ext cx="7324344" cy="3496056"/>
        </p:xfrm>
        <a:graphic>
          <a:graphicData uri="http://schemas.openxmlformats.org/drawingml/2006/table">
            <a:tbl>
              <a:tblPr firstRow="1" bandRow="1">
                <a:tableStyleId>{3C2FFA5D-87B4-456A-9821-1D502468CF0F}</a:tableStyleId>
              </a:tblPr>
              <a:tblGrid>
                <a:gridCol w="1234440"/>
                <a:gridCol w="6089904"/>
              </a:tblGrid>
              <a:tr h="420822">
                <a:tc gridSpan="2">
                  <a:txBody>
                    <a:bodyPr/>
                    <a:lstStyle/>
                    <a:p>
                      <a:pPr algn="ctr"/>
                      <a:r>
                        <a:rPr lang="en-US" sz="2000" dirty="0" smtClean="0">
                          <a:solidFill>
                            <a:schemeClr val="tx1"/>
                          </a:solidFill>
                          <a:latin typeface="Cambria" panose="02040503050406030204" pitchFamily="18" charset="0"/>
                        </a:rPr>
                        <a:t>Teamwork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420822">
                <a:tc gridSpan="2">
                  <a:txBody>
                    <a:bodyPr/>
                    <a:lstStyle/>
                    <a:p>
                      <a:r>
                        <a:rPr lang="en-US" sz="2000" dirty="0" smtClean="0">
                          <a:latin typeface="Cambria" panose="02040503050406030204" pitchFamily="18" charset="0"/>
                        </a:rPr>
                        <a:t>Ability to work with othe</a:t>
                      </a:r>
                      <a:r>
                        <a:rPr lang="en-US" sz="2000" baseline="0" dirty="0" smtClean="0">
                          <a:latin typeface="Cambria" panose="02040503050406030204" pitchFamily="18" charset="0"/>
                        </a:rPr>
                        <a:t>r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7445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Evidence of</a:t>
                      </a:r>
                      <a:r>
                        <a:rPr lang="en-US" sz="2000" baseline="0" dirty="0" smtClean="0">
                          <a:latin typeface="Cambria" panose="02040503050406030204" pitchFamily="18" charset="0"/>
                        </a:rPr>
                        <a:t> friction with supervisor peers, subordinates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74453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Appear</a:t>
                      </a:r>
                      <a:r>
                        <a:rPr lang="en-US" sz="2000" baseline="0" dirty="0" smtClean="0">
                          <a:latin typeface="Cambria" panose="02040503050406030204" pitchFamily="18" charset="0"/>
                        </a:rPr>
                        <a:t> to be loner, but able to work with others if required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74453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Appears to be excellent team player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208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1208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3093780"/>
            <a:ext cx="2962656" cy="1569660"/>
          </a:xfrm>
          <a:prstGeom prst="rect">
            <a:avLst/>
          </a:prstGeom>
        </p:spPr>
        <p:txBody>
          <a:bodyPr wrap="square">
            <a:spAutoFit/>
          </a:bodyPr>
          <a:lstStyle/>
          <a:p>
            <a:r>
              <a:rPr lang="en-US" sz="2400" dirty="0" smtClean="0">
                <a:latin typeface="Adobe Calson Pro Blod"/>
              </a:rPr>
              <a:t>In conclusion, these components must need to be in evaluation form.</a:t>
            </a:r>
            <a:endParaRPr lang="en-GB" sz="24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0969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3359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946842638"/>
              </p:ext>
            </p:extLst>
          </p:nvPr>
        </p:nvGraphicFramePr>
        <p:xfrm>
          <a:off x="950976" y="1822704"/>
          <a:ext cx="7242048" cy="3334513"/>
        </p:xfrm>
        <a:graphic>
          <a:graphicData uri="http://schemas.openxmlformats.org/drawingml/2006/table">
            <a:tbl>
              <a:tblPr firstRow="1" bandRow="1">
                <a:tableStyleId>{3C2FFA5D-87B4-456A-9821-1D502468CF0F}</a:tableStyleId>
              </a:tblPr>
              <a:tblGrid>
                <a:gridCol w="1220570"/>
                <a:gridCol w="6021478"/>
              </a:tblGrid>
              <a:tr h="456302">
                <a:tc gridSpan="2">
                  <a:txBody>
                    <a:bodyPr/>
                    <a:lstStyle/>
                    <a:p>
                      <a:pPr algn="ctr"/>
                      <a:r>
                        <a:rPr lang="en-US" sz="2000" dirty="0" smtClean="0">
                          <a:solidFill>
                            <a:schemeClr val="tx1"/>
                          </a:solidFill>
                          <a:latin typeface="Cambria" panose="02040503050406030204" pitchFamily="18" charset="0"/>
                        </a:rPr>
                        <a:t>Plans for Future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8073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Poorly defined goals, Appear</a:t>
                      </a:r>
                      <a:r>
                        <a:rPr lang="en-US" sz="2000" baseline="0" dirty="0" smtClean="0">
                          <a:latin typeface="Cambria" panose="02040503050406030204" pitchFamily="18" charset="0"/>
                        </a:rPr>
                        <a:t> to act without purposes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07303">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Wants the job but</a:t>
                      </a:r>
                      <a:r>
                        <a:rPr lang="en-US" sz="2000" baseline="0" dirty="0" smtClean="0">
                          <a:latin typeface="Cambria" panose="02040503050406030204" pitchFamily="18" charset="0"/>
                        </a:rPr>
                        <a:t> is not thinking beyond it</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07303">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Ambitious,</a:t>
                      </a:r>
                      <a:r>
                        <a:rPr lang="en-US" sz="2000" baseline="0" dirty="0" smtClean="0">
                          <a:latin typeface="Cambria" panose="02040503050406030204" pitchFamily="18" charset="0"/>
                        </a:rPr>
                        <a:t> Industrious and has plans for getting ahead</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563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11750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1605050513"/>
              </p:ext>
            </p:extLst>
          </p:nvPr>
        </p:nvGraphicFramePr>
        <p:xfrm>
          <a:off x="868680" y="1822704"/>
          <a:ext cx="7324344" cy="3474720"/>
        </p:xfrm>
        <a:graphic>
          <a:graphicData uri="http://schemas.openxmlformats.org/drawingml/2006/table">
            <a:tbl>
              <a:tblPr firstRow="1" bandRow="1">
                <a:tableStyleId>{3C2FFA5D-87B4-456A-9821-1D502468CF0F}</a:tableStyleId>
              </a:tblPr>
              <a:tblGrid>
                <a:gridCol w="1316736"/>
                <a:gridCol w="6007608"/>
              </a:tblGrid>
              <a:tr h="370840">
                <a:tc gridSpan="2">
                  <a:txBody>
                    <a:bodyPr/>
                    <a:lstStyle/>
                    <a:p>
                      <a:pPr algn="ctr"/>
                      <a:r>
                        <a:rPr lang="en-US" sz="2000" dirty="0" smtClean="0">
                          <a:solidFill>
                            <a:schemeClr val="tx1"/>
                          </a:solidFill>
                          <a:latin typeface="Cambria" panose="02040503050406030204" pitchFamily="18" charset="0"/>
                        </a:rPr>
                        <a:t>Applicants Motivation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gridSpan="2">
                  <a:txBody>
                    <a:bodyPr/>
                    <a:lstStyle/>
                    <a:p>
                      <a:endParaRPr lang="en-US" sz="2000" dirty="0" smtClean="0">
                        <a:latin typeface="Cambria" panose="02040503050406030204" pitchFamily="18" charset="0"/>
                      </a:endParaRPr>
                    </a:p>
                    <a:p>
                      <a:r>
                        <a:rPr lang="en-US" sz="2000" dirty="0" smtClean="0">
                          <a:latin typeface="Cambria" panose="02040503050406030204" pitchFamily="18" charset="0"/>
                        </a:rPr>
                        <a:t>What</a:t>
                      </a:r>
                      <a:r>
                        <a:rPr lang="en-US" sz="2000" baseline="0" dirty="0" smtClean="0">
                          <a:latin typeface="Cambria" panose="02040503050406030204" pitchFamily="18" charset="0"/>
                        </a:rPr>
                        <a:t> factor appears to be influencing the applicants consideration of a position with our company at this time? Why is the applicant is leaving their present position?</a:t>
                      </a: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9480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71991836"/>
              </p:ext>
            </p:extLst>
          </p:nvPr>
        </p:nvGraphicFramePr>
        <p:xfrm>
          <a:off x="909828" y="1618488"/>
          <a:ext cx="7324344" cy="4084320"/>
        </p:xfrm>
        <a:graphic>
          <a:graphicData uri="http://schemas.openxmlformats.org/drawingml/2006/table">
            <a:tbl>
              <a:tblPr firstRow="1" bandRow="1">
                <a:tableStyleId>{3C2FFA5D-87B4-456A-9821-1D502468CF0F}</a:tableStyleId>
              </a:tblPr>
              <a:tblGrid>
                <a:gridCol w="1440180"/>
                <a:gridCol w="5884164"/>
              </a:tblGrid>
              <a:tr h="370840">
                <a:tc gridSpan="2">
                  <a:txBody>
                    <a:bodyPr/>
                    <a:lstStyle/>
                    <a:p>
                      <a:pPr algn="ctr"/>
                      <a:r>
                        <a:rPr lang="en-US" sz="2000" dirty="0" smtClean="0">
                          <a:solidFill>
                            <a:schemeClr val="tx1"/>
                          </a:solidFill>
                          <a:latin typeface="Cambria" panose="02040503050406030204" pitchFamily="18" charset="0"/>
                        </a:rPr>
                        <a:t>Possible Reservation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gridSpan="2">
                  <a:txBody>
                    <a:bodyPr/>
                    <a:lstStyle/>
                    <a:p>
                      <a:endParaRPr lang="en-US" sz="2000" dirty="0" smtClean="0">
                        <a:latin typeface="Cambria" panose="02040503050406030204" pitchFamily="18" charset="0"/>
                      </a:endParaRPr>
                    </a:p>
                    <a:p>
                      <a:endParaRPr lang="en-US" sz="2000" dirty="0" smtClean="0">
                        <a:latin typeface="Cambria" panose="02040503050406030204" pitchFamily="18" charset="0"/>
                      </a:endParaRPr>
                    </a:p>
                    <a:p>
                      <a:r>
                        <a:rPr lang="en-US" sz="2000" dirty="0" smtClean="0">
                          <a:latin typeface="Cambria" panose="02040503050406030204" pitchFamily="18" charset="0"/>
                        </a:rPr>
                        <a:t>What Reservations or concerns (if any) does</a:t>
                      </a:r>
                      <a:r>
                        <a:rPr lang="en-US" sz="2000" baseline="0" dirty="0" smtClean="0">
                          <a:latin typeface="Cambria" panose="02040503050406030204" pitchFamily="18" charset="0"/>
                        </a:rPr>
                        <a:t> the applicant have about the position (Consider factors such as work location, Travel, Compensation advancement, Opportunities)</a:t>
                      </a:r>
                      <a:endParaRPr lang="en-US" sz="2000" dirty="0" smtClean="0">
                        <a:latin typeface="Cambria" panose="02040503050406030204" pitchFamily="18" charset="0"/>
                      </a:endParaRPr>
                    </a:p>
                    <a:p>
                      <a:endParaRPr lang="en-US" sz="2000" baseline="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23035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69379"/>
            <a:ext cx="2962656" cy="4657685"/>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Write up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a:t>
            </a:r>
          </a:p>
          <a:p>
            <a:r>
              <a:rPr lang="en-US" sz="2600" dirty="0">
                <a:latin typeface="Adobe Calson Pro Blod"/>
              </a:rPr>
              <a:t>One of the biggest deficiency in interviewing is the failure by the interviewer to write up the results of the interview while it is still fresh in their minds. </a:t>
            </a:r>
            <a:endParaRPr lang="en-GB" sz="2600" b="1" dirty="0">
              <a:solidFill>
                <a:srgbClr val="C00000"/>
              </a:solidFill>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80232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837953328"/>
              </p:ext>
            </p:extLst>
          </p:nvPr>
        </p:nvGraphicFramePr>
        <p:xfrm>
          <a:off x="909828" y="1618488"/>
          <a:ext cx="7324344" cy="4239767"/>
        </p:xfrm>
        <a:graphic>
          <a:graphicData uri="http://schemas.openxmlformats.org/drawingml/2006/table">
            <a:tbl>
              <a:tblPr firstRow="1" bandRow="1">
                <a:tableStyleId>{3C2FFA5D-87B4-456A-9821-1D502468CF0F}</a:tableStyleId>
              </a:tblPr>
              <a:tblGrid>
                <a:gridCol w="1399032"/>
                <a:gridCol w="5925312"/>
              </a:tblGrid>
              <a:tr h="414413">
                <a:tc gridSpan="2">
                  <a:txBody>
                    <a:bodyPr/>
                    <a:lstStyle/>
                    <a:p>
                      <a:pPr algn="ctr"/>
                      <a:r>
                        <a:rPr lang="en-US" sz="2000" dirty="0" smtClean="0">
                          <a:solidFill>
                            <a:schemeClr val="tx1"/>
                          </a:solidFill>
                          <a:latin typeface="Cambria" panose="02040503050406030204" pitchFamily="18" charset="0"/>
                        </a:rPr>
                        <a:t>Other Positions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2008311">
                <a:tc gridSpan="2">
                  <a:txBody>
                    <a:bodyPr/>
                    <a:lstStyle/>
                    <a:p>
                      <a:endParaRPr lang="en-US" sz="2000" dirty="0" smtClean="0">
                        <a:latin typeface="Cambria" panose="02040503050406030204" pitchFamily="18" charset="0"/>
                      </a:endParaRPr>
                    </a:p>
                    <a:p>
                      <a:endParaRPr lang="en-US" sz="2000" dirty="0" smtClean="0">
                        <a:latin typeface="Cambria" panose="02040503050406030204" pitchFamily="18" charset="0"/>
                      </a:endParaRPr>
                    </a:p>
                    <a:p>
                      <a:r>
                        <a:rPr lang="en-US" sz="2000" dirty="0" smtClean="0">
                          <a:latin typeface="Cambria" panose="02040503050406030204" pitchFamily="18" charset="0"/>
                        </a:rPr>
                        <a:t>Does the applicant seems to be the more suitable for another position or location ?</a:t>
                      </a:r>
                    </a:p>
                    <a:p>
                      <a:endParaRPr lang="en-US" sz="2000" baseline="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18170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latin typeface="Cambria" panose="020405030504060302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3361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560117690"/>
              </p:ext>
            </p:extLst>
          </p:nvPr>
        </p:nvGraphicFramePr>
        <p:xfrm>
          <a:off x="909828" y="1557483"/>
          <a:ext cx="7324344" cy="4449994"/>
        </p:xfrm>
        <a:graphic>
          <a:graphicData uri="http://schemas.openxmlformats.org/drawingml/2006/table">
            <a:tbl>
              <a:tblPr firstRow="1" bandRow="1">
                <a:tableStyleId>{3C2FFA5D-87B4-456A-9821-1D502468CF0F}</a:tableStyleId>
              </a:tblPr>
              <a:tblGrid>
                <a:gridCol w="2226026"/>
                <a:gridCol w="5098318"/>
              </a:tblGrid>
              <a:tr h="351537">
                <a:tc gridSpan="2">
                  <a:txBody>
                    <a:bodyPr/>
                    <a:lstStyle/>
                    <a:p>
                      <a:pPr algn="ctr"/>
                      <a:r>
                        <a:rPr lang="en-US" sz="2000" dirty="0" smtClean="0">
                          <a:solidFill>
                            <a:schemeClr val="tx1"/>
                          </a:solidFill>
                          <a:latin typeface="Cambria" panose="02040503050406030204" pitchFamily="18" charset="0"/>
                        </a:rPr>
                        <a:t>Apparent assets and limitation</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1703602">
                <a:tc gridSpan="2">
                  <a:txBody>
                    <a:bodyPr/>
                    <a:lstStyle/>
                    <a:p>
                      <a:endParaRPr lang="en-US" sz="2000" dirty="0" smtClean="0">
                        <a:latin typeface="Cambria" panose="02040503050406030204" pitchFamily="18" charset="0"/>
                      </a:endParaRPr>
                    </a:p>
                    <a:p>
                      <a:endParaRPr lang="en-US" sz="2000" dirty="0" smtClean="0">
                        <a:latin typeface="Cambria" panose="02040503050406030204" pitchFamily="18" charset="0"/>
                      </a:endParaRPr>
                    </a:p>
                    <a:p>
                      <a:r>
                        <a:rPr lang="en-US" sz="2000" dirty="0" smtClean="0">
                          <a:latin typeface="Cambria" panose="02040503050406030204" pitchFamily="18" charset="0"/>
                        </a:rPr>
                        <a:t>What are the applicants apparent assets and limitation? What training and</a:t>
                      </a:r>
                      <a:r>
                        <a:rPr lang="en-US" sz="2000" baseline="0" dirty="0" smtClean="0">
                          <a:latin typeface="Cambria" panose="02040503050406030204" pitchFamily="18" charset="0"/>
                        </a:rPr>
                        <a:t> development (if any) is recommended?</a:t>
                      </a:r>
                      <a:r>
                        <a:rPr lang="en-US" sz="2000" dirty="0" smtClean="0">
                          <a:latin typeface="Cambria" panose="02040503050406030204" pitchFamily="18" charset="0"/>
                        </a:rPr>
                        <a:t> </a:t>
                      </a:r>
                    </a:p>
                    <a:p>
                      <a:endParaRPr lang="en-US" sz="2000" baseline="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8923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Additional Comment </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2000" dirty="0" smtClean="0">
                        <a:latin typeface="Cambria" panose="02040503050406030204" pitchFamily="18" charset="0"/>
                      </a:endParaRPr>
                    </a:p>
                    <a:p>
                      <a:endParaRPr lang="en-US"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11276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Date Available</a:t>
                      </a:r>
                      <a:r>
                        <a:rPr lang="en-US" sz="1800" b="1" baseline="0" dirty="0" smtClean="0">
                          <a:latin typeface="Cambria" panose="02040503050406030204" pitchFamily="18" charset="0"/>
                        </a:rPr>
                        <a:t> </a:t>
                      </a:r>
                      <a:endParaRPr lang="en-US"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2000" dirty="0" smtClean="0">
                        <a:latin typeface="Cambria" panose="02040503050406030204" pitchFamily="18" charset="0"/>
                      </a:endParaRPr>
                    </a:p>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8058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807899670"/>
              </p:ext>
            </p:extLst>
          </p:nvPr>
        </p:nvGraphicFramePr>
        <p:xfrm>
          <a:off x="930400" y="1045989"/>
          <a:ext cx="7273405" cy="1981200"/>
        </p:xfrm>
        <a:graphic>
          <a:graphicData uri="http://schemas.openxmlformats.org/drawingml/2006/table">
            <a:tbl>
              <a:tblPr firstRow="1" bandRow="1">
                <a:tableStyleId>{3C2FFA5D-87B4-456A-9821-1D502468CF0F}</a:tableStyleId>
              </a:tblPr>
              <a:tblGrid>
                <a:gridCol w="1296871"/>
                <a:gridCol w="5976534"/>
              </a:tblGrid>
              <a:tr h="370840">
                <a:tc gridSpan="2">
                  <a:txBody>
                    <a:bodyPr/>
                    <a:lstStyle/>
                    <a:p>
                      <a:pPr algn="ctr"/>
                      <a:r>
                        <a:rPr lang="en-US" sz="2000" dirty="0" smtClean="0">
                          <a:solidFill>
                            <a:schemeClr val="tx1"/>
                          </a:solidFill>
                          <a:latin typeface="Cambria" panose="02040503050406030204" pitchFamily="18" charset="0"/>
                        </a:rPr>
                        <a:t>Overall</a:t>
                      </a:r>
                      <a:r>
                        <a:rPr lang="en-US" sz="2000" baseline="0" dirty="0" smtClean="0">
                          <a:solidFill>
                            <a:schemeClr val="tx1"/>
                          </a:solidFill>
                          <a:latin typeface="Cambria" panose="02040503050406030204" pitchFamily="18" charset="0"/>
                        </a:rPr>
                        <a:t> Evaluation </a:t>
                      </a:r>
                      <a:endParaRPr lang="en-GB" sz="2000" dirty="0">
                        <a:solidFill>
                          <a:schemeClr val="tx1"/>
                        </a:solidFill>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en-GB"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Favorable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r>
                        <a:rPr lang="en-US" sz="2000" dirty="0" smtClean="0">
                          <a:latin typeface="Cambria" panose="02040503050406030204" pitchFamily="18" charset="0"/>
                        </a:rPr>
                        <a:t>Marginal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      )</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000" dirty="0" smtClean="0">
                          <a:latin typeface="Cambria" panose="02040503050406030204" pitchFamily="18" charset="0"/>
                        </a:rPr>
                        <a:t>Unfavorable </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203732060"/>
              </p:ext>
            </p:extLst>
          </p:nvPr>
        </p:nvGraphicFramePr>
        <p:xfrm>
          <a:off x="930401" y="3045477"/>
          <a:ext cx="7283197" cy="1889760"/>
        </p:xfrm>
        <a:graphic>
          <a:graphicData uri="http://schemas.openxmlformats.org/drawingml/2006/table">
            <a:tbl>
              <a:tblPr firstRow="1" bandRow="1">
                <a:tableStyleId>{3C2FFA5D-87B4-456A-9821-1D502468CF0F}</a:tableStyleId>
              </a:tblPr>
              <a:tblGrid>
                <a:gridCol w="1913814"/>
                <a:gridCol w="5369383"/>
              </a:tblGrid>
              <a:tr h="37084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Would</a:t>
                      </a:r>
                      <a:r>
                        <a:rPr lang="en-US" sz="2000" baseline="0" dirty="0" smtClean="0">
                          <a:latin typeface="Cambria" panose="02040503050406030204" pitchFamily="18" charset="0"/>
                        </a:rPr>
                        <a:t> You Recommend The Applicant Be Given A</a:t>
                      </a:r>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hMerge="1">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Further Interview</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r>
                        <a:rPr lang="en-GB" sz="2000" baseline="0" dirty="0" smtClean="0">
                          <a:latin typeface="Cambria" panose="02040503050406030204" pitchFamily="18" charset="0"/>
                        </a:rPr>
                        <a:t> </a:t>
                      </a:r>
                      <a:r>
                        <a:rPr lang="en-US" sz="2000" dirty="0" smtClean="0">
                          <a:latin typeface="Cambria" panose="02040503050406030204" pitchFamily="18" charset="0"/>
                        </a:rPr>
                        <a:t>Yes (      )</a:t>
                      </a:r>
                      <a:r>
                        <a:rPr lang="en-GB" sz="2000" baseline="0" dirty="0" smtClean="0">
                          <a:latin typeface="Cambria" panose="02040503050406030204" pitchFamily="18" charset="0"/>
                        </a:rPr>
                        <a:t> NO</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EC234"/>
                    </a:solidFill>
                  </a:tcPr>
                </a:tc>
              </a:tr>
              <a:tr h="370840">
                <a:tc>
                  <a:txBody>
                    <a:bodyPr/>
                    <a:lstStyle/>
                    <a:p>
                      <a:r>
                        <a:rPr lang="en-US" sz="2000" dirty="0" smtClean="0">
                          <a:latin typeface="Cambria" panose="02040503050406030204" pitchFamily="18" charset="0"/>
                        </a:rPr>
                        <a:t>Job</a:t>
                      </a:r>
                      <a:r>
                        <a:rPr lang="en-US" sz="2000" baseline="0" dirty="0" smtClean="0">
                          <a:latin typeface="Cambria" panose="02040503050406030204" pitchFamily="18" charset="0"/>
                        </a:rPr>
                        <a:t> Offer</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ambria" panose="02040503050406030204" pitchFamily="18" charset="0"/>
                        </a:rPr>
                        <a:t>(      )</a:t>
                      </a:r>
                      <a:r>
                        <a:rPr lang="en-GB" sz="2000" baseline="0" dirty="0" smtClean="0">
                          <a:latin typeface="Cambria" panose="02040503050406030204" pitchFamily="18" charset="0"/>
                        </a:rPr>
                        <a:t> </a:t>
                      </a:r>
                      <a:r>
                        <a:rPr lang="en-US" sz="2000" dirty="0" smtClean="0">
                          <a:latin typeface="Cambria" panose="02040503050406030204" pitchFamily="18" charset="0"/>
                        </a:rPr>
                        <a:t>Yes (      )</a:t>
                      </a:r>
                      <a:r>
                        <a:rPr lang="en-GB" sz="2000" baseline="0" dirty="0" smtClean="0">
                          <a:latin typeface="Cambria" panose="02040503050406030204" pitchFamily="18" charset="0"/>
                        </a:rPr>
                        <a:t> NO</a:t>
                      </a:r>
                      <a:endParaRPr lang="en-GB" sz="2000"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mbria" panose="02040503050406030204" pitchFamily="18" charset="0"/>
                        </a:rPr>
                        <a:t>Comment</a:t>
                      </a:r>
                      <a:endParaRPr lang="en-GB" sz="1800" b="1" dirty="0" smtClean="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GB" sz="2000"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31634599"/>
              </p:ext>
            </p:extLst>
          </p:nvPr>
        </p:nvGraphicFramePr>
        <p:xfrm>
          <a:off x="920608" y="4984460"/>
          <a:ext cx="7283198" cy="1280160"/>
        </p:xfrm>
        <a:graphic>
          <a:graphicData uri="http://schemas.openxmlformats.org/drawingml/2006/table">
            <a:tbl>
              <a:tblPr firstRow="1" bandRow="1">
                <a:tableStyleId>{5C22544A-7EE6-4342-B048-85BDC9FD1C3A}</a:tableStyleId>
              </a:tblPr>
              <a:tblGrid>
                <a:gridCol w="3641599"/>
                <a:gridCol w="3641599"/>
              </a:tblGrid>
              <a:tr h="539006">
                <a:tc>
                  <a:txBody>
                    <a:bodyPr/>
                    <a:lstStyle/>
                    <a:p>
                      <a:r>
                        <a:rPr lang="en-US" dirty="0" smtClean="0">
                          <a:solidFill>
                            <a:schemeClr val="tx1"/>
                          </a:solidFill>
                          <a:latin typeface="Cambria" panose="02040503050406030204" pitchFamily="18" charset="0"/>
                        </a:rPr>
                        <a:t>Interviewer Name: ……………………………</a:t>
                      </a:r>
                      <a:endParaRPr lang="en-GB" dirty="0">
                        <a:solidFill>
                          <a:schemeClr val="tx1"/>
                        </a:solidFill>
                        <a:latin typeface="Cambria" panose="02040503050406030204" pitchFamily="18" charset="0"/>
                      </a:endParaRPr>
                    </a:p>
                  </a:txBody>
                  <a:tcPr>
                    <a:solidFill>
                      <a:srgbClr val="7EC234"/>
                    </a:solidFill>
                  </a:tcPr>
                </a:tc>
                <a:tc>
                  <a:txBody>
                    <a:bodyPr/>
                    <a:lstStyle/>
                    <a:p>
                      <a:r>
                        <a:rPr lang="en-US" dirty="0" smtClean="0">
                          <a:solidFill>
                            <a:schemeClr val="tx1"/>
                          </a:solidFill>
                          <a:latin typeface="Cambria" panose="02040503050406030204" pitchFamily="18" charset="0"/>
                        </a:rPr>
                        <a:t>Signature:</a:t>
                      </a:r>
                      <a:r>
                        <a:rPr lang="en-US" baseline="0" dirty="0" smtClean="0">
                          <a:solidFill>
                            <a:schemeClr val="tx1"/>
                          </a:solidFill>
                          <a:latin typeface="Cambria" panose="02040503050406030204" pitchFamily="18" charset="0"/>
                        </a:rPr>
                        <a:t> ……………………………..</a:t>
                      </a:r>
                      <a:endParaRPr lang="en-GB" dirty="0">
                        <a:solidFill>
                          <a:schemeClr val="tx1"/>
                        </a:solidFill>
                        <a:latin typeface="Cambria" panose="02040503050406030204" pitchFamily="18" charset="0"/>
                      </a:endParaRPr>
                    </a:p>
                  </a:txBody>
                  <a:tcPr>
                    <a:solidFill>
                      <a:srgbClr val="7EC234"/>
                    </a:solidFill>
                  </a:tcPr>
                </a:tc>
              </a:tr>
              <a:tr h="539006">
                <a:tc gridSpan="2">
                  <a:txBody>
                    <a:bodyPr/>
                    <a:lstStyle/>
                    <a:p>
                      <a:r>
                        <a:rPr lang="en-US" b="1" dirty="0" smtClean="0">
                          <a:solidFill>
                            <a:schemeClr val="tx1"/>
                          </a:solidFill>
                          <a:latin typeface="Cambria" panose="02040503050406030204" pitchFamily="18" charset="0"/>
                        </a:rPr>
                        <a:t>Interviewer's position: …………………………………………………………………………</a:t>
                      </a:r>
                      <a:endParaRPr lang="en-GB" b="1" dirty="0">
                        <a:solidFill>
                          <a:schemeClr val="tx1"/>
                        </a:solidFill>
                        <a:latin typeface="Cambria" panose="02040503050406030204" pitchFamily="18" charset="0"/>
                      </a:endParaRPr>
                    </a:p>
                  </a:txBody>
                  <a:tcPr>
                    <a:solidFill>
                      <a:srgbClr val="7EC234"/>
                    </a:solidFill>
                  </a:tcPr>
                </a:tc>
                <a:tc hMerge="1">
                  <a:txBody>
                    <a:bodyPr/>
                    <a:lstStyle/>
                    <a:p>
                      <a:endParaRPr lang="en-GB" dirty="0"/>
                    </a:p>
                  </a:txBody>
                  <a:tcPr>
                    <a:solidFill>
                      <a:srgbClr val="7EC234"/>
                    </a:solidFill>
                  </a:tcPr>
                </a:tc>
              </a:tr>
            </a:tbl>
          </a:graphicData>
        </a:graphic>
      </p:graphicFrame>
      <p:sp>
        <p:nvSpPr>
          <p:cNvPr id="7" name="Rectangle 6"/>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7232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042416"/>
            <a:ext cx="3127247" cy="5324535"/>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Evaluate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job</a:t>
            </a:r>
          </a:p>
          <a:p>
            <a:r>
              <a:rPr lang="en-US" sz="2400" dirty="0">
                <a:latin typeface="Adobe Calson Pro Bold"/>
              </a:rPr>
              <a:t>The HR practitioner must ensure that all the information required has been gleaned. That the interview objectives were achieved, that the interview and the interviewing technique are evaluated and the batting average reviewed, </a:t>
            </a:r>
            <a:endParaRPr lang="en-GB" sz="24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5564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124712"/>
            <a:ext cx="3127248" cy="5229573"/>
          </a:xfrm>
          <a:prstGeom prst="rect">
            <a:avLst/>
          </a:prstGeom>
        </p:spPr>
        <p:txBody>
          <a:bodyPr wrap="square">
            <a:spAutoFit/>
          </a:bodyPr>
          <a:lstStyle/>
          <a:p>
            <a:pPr>
              <a:lnSpc>
                <a:spcPct val="107000"/>
              </a:lnSpc>
              <a:spcAft>
                <a:spcPts val="800"/>
              </a:spcAft>
            </a:pPr>
            <a:r>
              <a:rPr lang="en-US" sz="2400" dirty="0" smtClean="0">
                <a:latin typeface="Adobe Calson Pro Bold"/>
                <a:ea typeface="Calibri" panose="020F0502020204030204" pitchFamily="34" charset="0"/>
                <a:cs typeface="Times New Roman" panose="02020603050405020304" pitchFamily="18" charset="0"/>
              </a:rPr>
              <a:t>The </a:t>
            </a:r>
            <a:r>
              <a:rPr lang="en-US" sz="2400" dirty="0">
                <a:latin typeface="Adobe Calson Pro Bold"/>
                <a:ea typeface="Calibri" panose="020F0502020204030204" pitchFamily="34" charset="0"/>
                <a:cs typeface="Times New Roman" panose="02020603050405020304" pitchFamily="18" charset="0"/>
              </a:rPr>
              <a:t>right people being selected? This can be done by looking a labor turnover figures and by comparing performance appraisal assessment against the assessment made during the employment interviews. </a:t>
            </a:r>
            <a:endParaRPr lang="en-GB" sz="24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4636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Medical Examination</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8221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359152"/>
            <a:ext cx="2962656" cy="2954655"/>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Medical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Examination</a:t>
            </a:r>
          </a:p>
          <a:p>
            <a:r>
              <a:rPr lang="en-US" sz="2600" dirty="0">
                <a:latin typeface="Adobe Calson Pro Bold"/>
              </a:rPr>
              <a:t>Examination to determine whether an applicant is physically fit to perform a </a:t>
            </a:r>
            <a:r>
              <a:rPr lang="en-US" sz="2600" dirty="0" smtClean="0">
                <a:latin typeface="Adobe Calson Pro Bold"/>
              </a:rPr>
              <a:t>job</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79966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08762"/>
          </a:xfrm>
          <a:prstGeom prst="rect">
            <a:avLst/>
          </a:prstGeom>
        </p:spPr>
        <p:txBody>
          <a:bodyPr wrap="square">
            <a:spAutoFit/>
          </a:bodyPr>
          <a:lstStyle/>
          <a:p>
            <a:pPr>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Screening for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HIV/AIDS</a:t>
            </a:r>
          </a:p>
          <a:p>
            <a:pPr>
              <a:spcAft>
                <a:spcPts val="0"/>
              </a:spcAft>
            </a:pPr>
            <a:r>
              <a:rPr lang="en-US" sz="2400" dirty="0">
                <a:latin typeface="Adobe Calson Pro Bold"/>
              </a:rPr>
              <a:t>Although private employee association and trade union recommend that employer should unit test </a:t>
            </a:r>
            <a:r>
              <a:rPr lang="en-US" sz="2400" dirty="0" smtClean="0">
                <a:latin typeface="Adobe Calson Pro Bold"/>
              </a:rPr>
              <a:t>for HIV /AIDS. </a:t>
            </a:r>
            <a:endParaRPr lang="en-GB" sz="24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5175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385542"/>
          </a:xfrm>
          <a:prstGeom prst="rect">
            <a:avLst/>
          </a:prstGeom>
        </p:spPr>
        <p:txBody>
          <a:bodyPr wrap="square">
            <a:spAutoFit/>
          </a:bodyPr>
          <a:lstStyle/>
          <a:p>
            <a:pPr>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Screening for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Substance Abuse</a:t>
            </a:r>
          </a:p>
          <a:p>
            <a:r>
              <a:rPr lang="en-US" sz="2600" dirty="0">
                <a:latin typeface="Adobe Calson Pro Bold"/>
              </a:rPr>
              <a:t>The Screening for personnel for the use of alcohol or drugs is also a sensitive issue,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24614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14405"/>
          </a:xfrm>
          <a:prstGeom prst="rect">
            <a:avLst/>
          </a:prstGeom>
        </p:spPr>
        <p:txBody>
          <a:bodyPr wrap="square">
            <a:spAutoFit/>
          </a:bodyPr>
          <a:lstStyle/>
          <a:p>
            <a:pPr>
              <a:lnSpc>
                <a:spcPct val="107000"/>
              </a:lnSpc>
              <a:spcAft>
                <a:spcPts val="0"/>
              </a:spcAft>
            </a:pPr>
            <a:r>
              <a:rPr lang="en-US" sz="2600" dirty="0" smtClean="0">
                <a:latin typeface="Adobe Calson Pro Bold"/>
              </a:rPr>
              <a:t>The companies </a:t>
            </a:r>
            <a:r>
              <a:rPr lang="en-US" sz="2600" dirty="0">
                <a:latin typeface="Adobe Calson Pro Bold"/>
              </a:rPr>
              <a:t>such as Qantas use random drug test arguing that they are necessary to guarantee a safe working environment</a:t>
            </a:r>
            <a:r>
              <a:rPr lang="en-US" sz="2600" dirty="0" smtClean="0">
                <a:latin typeface="Adobe Calson Pro Bold"/>
              </a:rPr>
              <a: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33517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Accuracy is increased if facts and impressions are recorded as soon as possible. Checklist and or rating forms can help make this less onerous job.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889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289304"/>
            <a:ext cx="3044952" cy="5016758"/>
          </a:xfrm>
          <a:prstGeom prst="rect">
            <a:avLst/>
          </a:prstGeom>
        </p:spPr>
        <p:txBody>
          <a:bodyPr wrap="square">
            <a:spAutoFit/>
          </a:bodyPr>
          <a:lstStyle/>
          <a:p>
            <a:pPr>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Genetic Screening </a:t>
            </a:r>
            <a:endPar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400" dirty="0">
                <a:latin typeface="Adobe Calson Pro Bold"/>
              </a:rPr>
              <a:t>Biological testing that can determine whether a job applicant is genetically susceptible to a certain disease such as cancer and heart disease or to specific </a:t>
            </a:r>
            <a:r>
              <a:rPr lang="en-US" sz="2400" dirty="0" smtClean="0">
                <a:latin typeface="Adobe Calson Pro Bold"/>
              </a:rPr>
              <a:t>chemical substances.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8361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453896"/>
            <a:ext cx="2962657" cy="4832092"/>
          </a:xfrm>
          <a:prstGeom prst="rect">
            <a:avLst/>
          </a:prstGeom>
        </p:spPr>
        <p:txBody>
          <a:bodyPr wrap="square">
            <a:spAutoFit/>
          </a:bodyPr>
          <a:lstStyle/>
          <a:p>
            <a:pPr>
              <a:spcAft>
                <a:spcPts val="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Biographical information Banks </a:t>
            </a:r>
            <a:endParaRPr lang="en-US"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300" dirty="0">
                <a:latin typeface="Adobe Calson Pro Bold"/>
              </a:rPr>
              <a:t>A specifically designed application form that is used to obtained comprehensive information about an applicant background attitude habits, sports early life experience and so on</a:t>
            </a:r>
            <a:r>
              <a:rPr lang="en-US" sz="2300" dirty="0" smtClean="0">
                <a:latin typeface="Adobe Calson Pro Bold"/>
              </a:rPr>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Medical Examination</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55023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Other Selection </a:t>
            </a:r>
            <a:r>
              <a:rPr lang="en-US" sz="3200" b="1" dirty="0">
                <a:solidFill>
                  <a:srgbClr val="C00000"/>
                </a:solidFill>
                <a:latin typeface="Cambria" panose="02040503050406030204" pitchFamily="18" charset="0"/>
              </a:rPr>
              <a:t>T</a:t>
            </a:r>
            <a:r>
              <a:rPr lang="en-US" sz="3200" b="1" dirty="0" smtClean="0">
                <a:solidFill>
                  <a:srgbClr val="C00000"/>
                </a:solidFill>
                <a:latin typeface="Cambria" panose="02040503050406030204" pitchFamily="18" charset="0"/>
              </a:rPr>
              <a:t>ools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5135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463209"/>
            <a:ext cx="2962656" cy="2694007"/>
          </a:xfrm>
          <a:prstGeom prst="rect">
            <a:avLst/>
          </a:prstGeom>
        </p:spPr>
        <p:txBody>
          <a:bodyPr wrap="square">
            <a:spAutoFit/>
          </a:bodyPr>
          <a:lstStyle/>
          <a:p>
            <a:pPr>
              <a:lnSpc>
                <a:spcPct val="107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Panel interviews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Interview in which a group of interviewers questions the applicant.</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3302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359152"/>
            <a:ext cx="2962656" cy="3089244"/>
          </a:xfrm>
          <a:prstGeom prst="rect">
            <a:avLst/>
          </a:prstGeom>
        </p:spPr>
        <p:txBody>
          <a:bodyPr wrap="square">
            <a:spAutoFit/>
          </a:bodyPr>
          <a:lstStyle/>
          <a:p>
            <a:pPr>
              <a:lnSpc>
                <a:spcPct val="107000"/>
              </a:lnSpc>
              <a:spcAft>
                <a:spcPts val="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Group Interview</a:t>
            </a:r>
            <a:endPar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Meetings in which several job interact in the presence of one or more company representative.</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7393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707699"/>
          </a:xfrm>
          <a:prstGeom prst="rect">
            <a:avLst/>
          </a:prstGeom>
        </p:spPr>
        <p:txBody>
          <a:bodyPr wrap="square">
            <a:spAutoFit/>
          </a:bodyPr>
          <a:lstStyle/>
          <a:p>
            <a:pPr>
              <a:lnSpc>
                <a:spcPct val="107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Computer Screening </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400" dirty="0">
                <a:latin typeface="Adobe Calson Pro Bold"/>
                <a:ea typeface="Calibri" panose="020F0502020204030204" pitchFamily="34" charset="0"/>
                <a:cs typeface="Times New Roman" panose="02020603050405020304" pitchFamily="18" charset="0"/>
              </a:rPr>
              <a:t>A recent interviewing innovation is the use of computers to screen applicant via resume scanning and to conduct preliminary screening interviews and online testing. </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69590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old"/>
                <a:ea typeface="Calibri" panose="020F0502020204030204" pitchFamily="34" charset="0"/>
                <a:cs typeface="Times New Roman" panose="02020603050405020304" pitchFamily="18" charset="0"/>
              </a:rPr>
              <a:t>The typical computer-aided interviews have about 100 questions and can be completed in less than 20 minutes.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8389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12264"/>
            <a:ext cx="2962656" cy="3517373"/>
          </a:xfrm>
          <a:prstGeom prst="rect">
            <a:avLst/>
          </a:prstGeom>
        </p:spPr>
        <p:txBody>
          <a:bodyPr wrap="square">
            <a:spAutoFit/>
          </a:bodyPr>
          <a:lstStyle/>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A big advantage is that a lot of information can be obtained quickly and economically from a larger number of candidates</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1045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39540"/>
          </a:xfrm>
          <a:prstGeom prst="rect">
            <a:avLst/>
          </a:prstGeom>
        </p:spPr>
        <p:txBody>
          <a:bodyPr wrap="square">
            <a:spAutoFit/>
          </a:bodyPr>
          <a:lstStyle/>
          <a:p>
            <a:pPr>
              <a:lnSpc>
                <a:spcPts val="3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Video Interviewing</a:t>
            </a:r>
            <a:r>
              <a:rPr lang="en-US" sz="2800" b="1" dirty="0">
                <a:solidFill>
                  <a:srgbClr val="C00000"/>
                </a:solidFill>
                <a:latin typeface="Adobe Calson Pro Bold"/>
                <a:ea typeface="Calibri" panose="020F0502020204030204" pitchFamily="34" charset="0"/>
                <a:cs typeface="Times New Roman" panose="02020603050405020304" pitchFamily="18" charset="0"/>
              </a:rPr>
              <a:t> </a:t>
            </a:r>
            <a:endParaRPr lang="en-GB" sz="2800" b="1" dirty="0">
              <a:solidFill>
                <a:srgbClr val="C00000"/>
              </a:solidFill>
              <a:latin typeface="Adobe Calson Pro Bold"/>
              <a:ea typeface="Calibri" panose="020F0502020204030204" pitchFamily="34" charset="0"/>
              <a:cs typeface="Times New Roman" panose="02020603050405020304" pitchFamily="18" charset="0"/>
            </a:endParaRPr>
          </a:p>
          <a:p>
            <a:pPr>
              <a:lnSpc>
                <a:spcPts val="3000"/>
              </a:lnSpc>
            </a:pPr>
            <a:r>
              <a:rPr lang="en-US" sz="2600" dirty="0">
                <a:latin typeface="Adobe Calson Pro Bold"/>
                <a:ea typeface="Calibri" panose="020F0502020204030204" pitchFamily="34" charset="0"/>
                <a:cs typeface="Times New Roman" panose="02020603050405020304" pitchFamily="18" charset="0"/>
              </a:rPr>
              <a:t>This particularly advantageous for the organizations  wanting to conduct interviews with applicants who reside interstate or oversee.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4005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59640"/>
            <a:ext cx="2962656" cy="2232984"/>
          </a:xfrm>
          <a:prstGeom prst="rect">
            <a:avLst/>
          </a:prstGeom>
        </p:spPr>
        <p:txBody>
          <a:bodyPr wrap="square">
            <a:spAutoFit/>
          </a:bodyPr>
          <a:lstStyle/>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Management at the hiring </a:t>
            </a:r>
            <a:r>
              <a:rPr lang="en-US" sz="2600" dirty="0" smtClean="0">
                <a:latin typeface="Adobe Calson Pro Bold"/>
                <a:ea typeface="Calibri" panose="020F0502020204030204" pitchFamily="34" charset="0"/>
                <a:cs typeface="Times New Roman" panose="02020603050405020304" pitchFamily="18" charset="0"/>
              </a:rPr>
              <a:t>organization </a:t>
            </a:r>
            <a:r>
              <a:rPr lang="en-US" sz="2600" dirty="0">
                <a:latin typeface="Adobe Calson Pro Bold"/>
                <a:ea typeface="Calibri" panose="020F0502020204030204" pitchFamily="34" charset="0"/>
                <a:cs typeface="Times New Roman" panose="02020603050405020304" pitchFamily="18" charset="0"/>
              </a:rPr>
              <a:t>can evaluate the video candidates.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6233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661113"/>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Finally accurate records are vital in proving that the selection decision  was not discriminatory.</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24308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Other Selection Tools 2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2710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89675"/>
            <a:ext cx="2962656" cy="4555093"/>
          </a:xfrm>
          <a:prstGeom prst="rect">
            <a:avLst/>
          </a:prstGeom>
        </p:spPr>
        <p:txBody>
          <a:bodyPr wrap="square">
            <a:spAutoFit/>
          </a:bodyPr>
          <a:lstStyle/>
          <a:p>
            <a:pPr>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Assessment centers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US" sz="2600" dirty="0">
                <a:latin typeface="Adobe Calson Pro Bold"/>
                <a:ea typeface="Calibri" panose="020F0502020204030204" pitchFamily="34" charset="0"/>
                <a:cs typeface="Times New Roman" panose="02020603050405020304" pitchFamily="18" charset="0"/>
              </a:rPr>
              <a:t>Techniques that use interviews group discussions, tests, simulations games, and observation to evaluate an individual potential.</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82356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29402"/>
            <a:ext cx="2962656" cy="4615366"/>
          </a:xfrm>
          <a:prstGeom prst="rect">
            <a:avLst/>
          </a:prstGeom>
        </p:spPr>
        <p:txBody>
          <a:bodyPr wrap="square">
            <a:spAutoFit/>
          </a:bodyPr>
          <a:lstStyle/>
          <a:p>
            <a:pPr>
              <a:lnSpc>
                <a:spcPct val="107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In-Basket Exercises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2600" dirty="0">
                <a:latin typeface="Adobe Calson Pro Bold"/>
                <a:ea typeface="Calibri" panose="020F0502020204030204" pitchFamily="34" charset="0"/>
                <a:cs typeface="Times New Roman" panose="02020603050405020304" pitchFamily="18" charset="0"/>
              </a:rPr>
              <a:t>A simulation in which the participant is asked to establish priorities for handling a number of business papers such as </a:t>
            </a:r>
            <a:r>
              <a:rPr lang="en-US" sz="2600" dirty="0" smtClean="0">
                <a:latin typeface="Adobe Calson Pro Bold"/>
                <a:ea typeface="Calibri" panose="020F0502020204030204" pitchFamily="34" charset="0"/>
                <a:cs typeface="Times New Roman" panose="02020603050405020304" pitchFamily="18" charset="0"/>
              </a:rPr>
              <a:t>memoranda…</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6188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78399"/>
            <a:ext cx="2962656" cy="2661113"/>
          </a:xfrm>
          <a:prstGeom prst="rect">
            <a:avLst/>
          </a:prstGeom>
        </p:spPr>
        <p:txBody>
          <a:bodyPr wrap="square">
            <a:spAutoFit/>
          </a:bodyPr>
          <a:lstStyle/>
          <a:p>
            <a:pPr>
              <a:lnSpc>
                <a:spcPct val="107000"/>
              </a:lnSpc>
              <a:spcAft>
                <a:spcPts val="0"/>
              </a:spcAft>
            </a:pPr>
            <a:r>
              <a:rPr lang="en-US" sz="2600" dirty="0" smtClean="0">
                <a:latin typeface="Adobe Calson Pro Bold"/>
                <a:ea typeface="Calibri" panose="020F0502020204030204" pitchFamily="34" charset="0"/>
                <a:cs typeface="Times New Roman" panose="02020603050405020304" pitchFamily="18" charset="0"/>
              </a:rPr>
              <a:t>….Reports </a:t>
            </a:r>
            <a:r>
              <a:rPr lang="en-US" sz="2600" dirty="0">
                <a:latin typeface="Adobe Calson Pro Bold"/>
                <a:ea typeface="Calibri" panose="020F0502020204030204" pitchFamily="34" charset="0"/>
                <a:cs typeface="Times New Roman" panose="02020603050405020304" pitchFamily="18" charset="0"/>
              </a:rPr>
              <a:t>and telephone messages that would typically cross a managers desk.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766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26747"/>
            <a:ext cx="2962656" cy="2265877"/>
          </a:xfrm>
          <a:prstGeom prst="rect">
            <a:avLst/>
          </a:prstGeom>
        </p:spPr>
        <p:txBody>
          <a:bodyPr wrap="square">
            <a:spAutoFit/>
          </a:bodyPr>
          <a:lstStyle/>
          <a:p>
            <a:pPr>
              <a:lnSpc>
                <a:spcPct val="107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Business Games</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Simulation that represent actual business simulation </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56348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pPr>
              <a:spcAft>
                <a:spcPts val="0"/>
              </a:spcAft>
            </a:pPr>
            <a:r>
              <a:rPr lang="en-US" sz="26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Polygraph</a:t>
            </a:r>
            <a:endPar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spcAft>
                <a:spcPts val="0"/>
              </a:spcAft>
            </a:pPr>
            <a:r>
              <a:rPr lang="en-US" sz="2600" dirty="0">
                <a:latin typeface="Adobe Calson Pro Bold"/>
                <a:ea typeface="Calibri" panose="020F0502020204030204" pitchFamily="34" charset="0"/>
                <a:cs typeface="Times New Roman" panose="02020603050405020304" pitchFamily="18" charset="0"/>
              </a:rPr>
              <a:t>Lie Detector that record changes in a person’s physiology (Such as heart rate blood pressure) in response to structured set of </a:t>
            </a:r>
            <a:r>
              <a:rPr lang="en-US" sz="2600" dirty="0" smtClean="0">
                <a:latin typeface="Adobe Calson Pro Bold"/>
                <a:ea typeface="Calibri" panose="020F0502020204030204" pitchFamily="34" charset="0"/>
                <a:cs typeface="Times New Roman" panose="02020603050405020304" pitchFamily="18" charset="0"/>
              </a:rPr>
              <a:t>questions.</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31169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63209"/>
            <a:ext cx="2962656" cy="2694007"/>
          </a:xfrm>
          <a:prstGeom prst="rect">
            <a:avLst/>
          </a:prstGeom>
        </p:spPr>
        <p:txBody>
          <a:bodyPr wrap="square">
            <a:spAutoFit/>
          </a:bodyPr>
          <a:lstStyle/>
          <a:p>
            <a:pPr>
              <a:lnSpc>
                <a:spcPct val="107000"/>
              </a:lnSpc>
              <a:spcAft>
                <a:spcPts val="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Graphology</a:t>
            </a:r>
            <a:endParaRPr lang="en-GB"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The study of handwriting for the purpose of measuring personality.</a:t>
            </a:r>
            <a:endParaRPr lang="en-GB" sz="2600" dirty="0">
              <a:effectLst/>
              <a:latin typeface="Adobe Calson Pro Bol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9403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1536192"/>
            <a:ext cx="2962656" cy="4708981"/>
          </a:xfrm>
          <a:prstGeom prst="rect">
            <a:avLst/>
          </a:prstGeom>
        </p:spPr>
        <p:txBody>
          <a:bodyPr wrap="square">
            <a:spAutoFit/>
          </a:bodyPr>
          <a:lstStyle/>
          <a:p>
            <a:pPr>
              <a:lnSpc>
                <a:spcPts val="3000"/>
              </a:lnSpc>
              <a:spcAft>
                <a:spcPts val="0"/>
              </a:spcAft>
            </a:pPr>
            <a:r>
              <a:rPr lang="en-US"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Check Reference </a:t>
            </a:r>
            <a:endParaRPr lang="en-GB" sz="260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ts val="3000"/>
              </a:lnSpc>
            </a:pPr>
            <a:r>
              <a:rPr lang="en-US" sz="2600" dirty="0" smtClean="0">
                <a:latin typeface="Adobe Calson Pro Bold"/>
                <a:ea typeface="Calibri" panose="020F0502020204030204" pitchFamily="34" charset="0"/>
                <a:cs typeface="Times New Roman" panose="02020603050405020304" pitchFamily="18" charset="0"/>
              </a:rPr>
              <a:t>The </a:t>
            </a:r>
            <a:r>
              <a:rPr lang="en-US" sz="2600" dirty="0">
                <a:latin typeface="Adobe Calson Pro Bold"/>
                <a:ea typeface="Calibri" panose="020F0502020204030204" pitchFamily="34" charset="0"/>
                <a:cs typeface="Times New Roman" panose="02020603050405020304" pitchFamily="18" charset="0"/>
              </a:rPr>
              <a:t>interviewer should wait until the interview is over before making a decision and should never make a job offer until a thorough reference check has been completed.</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5852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old"/>
                <a:ea typeface="Calibri" panose="020F0502020204030204" pitchFamily="34" charset="0"/>
                <a:cs typeface="Times New Roman" panose="02020603050405020304" pitchFamily="18" charset="0"/>
              </a:rPr>
              <a:t>One of the biggest mistake in reference checking is to talk to only one referee. The interviewer should talk to a cross section of people, peers, superiors formers bosses customers and compare the responses. </a:t>
            </a:r>
            <a:r>
              <a:rPr lang="en-US" sz="2400" dirty="0" smtClean="0">
                <a:latin typeface="Adobe Calson Pro Bold"/>
                <a:ea typeface="Calibri" panose="020F0502020204030204" pitchFamily="34" charset="0"/>
                <a:cs typeface="Times New Roman" panose="02020603050405020304" pitchFamily="18" charset="0"/>
              </a:rPr>
              <a:t> </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4881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945504"/>
          </a:xfrm>
          <a:prstGeom prst="rect">
            <a:avLst/>
          </a:prstGeom>
        </p:spPr>
        <p:txBody>
          <a:bodyPr wrap="square">
            <a:spAutoFit/>
          </a:bodyPr>
          <a:lstStyle/>
          <a:p>
            <a:pPr>
              <a:lnSpc>
                <a:spcPct val="107000"/>
              </a:lnSpc>
              <a:spcAft>
                <a:spcPts val="0"/>
              </a:spcAft>
            </a:pPr>
            <a:r>
              <a:rPr lang="en-US" sz="2600" dirty="0">
                <a:latin typeface="Adobe Calson Pro Bold"/>
                <a:ea typeface="Calibri" panose="020F0502020204030204" pitchFamily="34" charset="0"/>
                <a:cs typeface="Times New Roman" panose="02020603050405020304" pitchFamily="18" charset="0"/>
              </a:rPr>
              <a:t>Research indicate that the validity is best when the referee is well acquainted with the applicants work or the applicant's supervisor. </a:t>
            </a:r>
            <a:endParaRPr lang="en-GB" sz="2600" dirty="0">
              <a:effectLst/>
              <a:latin typeface="Adobe Calson Pro Bol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Other Selection Tools 2</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519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Comments regarding key selection criteria. In particular, are </a:t>
            </a:r>
            <a:r>
              <a:rPr lang="en-US" sz="2600" dirty="0" smtClean="0">
                <a:latin typeface="Adobe Calson Pro Blod"/>
                <a:ea typeface="Calibri" panose="020F0502020204030204" pitchFamily="34" charset="0"/>
                <a:cs typeface="Times New Roman" panose="02020603050405020304" pitchFamily="18" charset="0"/>
              </a:rPr>
              <a:t>invaluable </a:t>
            </a:r>
            <a:r>
              <a:rPr lang="en-US" sz="2600" dirty="0">
                <a:latin typeface="Adobe Calson Pro Blod"/>
                <a:ea typeface="Calibri" panose="020F0502020204030204" pitchFamily="34" charset="0"/>
                <a:cs typeface="Times New Roman" panose="02020603050405020304" pitchFamily="18" charset="0"/>
              </a:rPr>
              <a:t>in this </a:t>
            </a:r>
            <a:r>
              <a:rPr lang="en-US" sz="2600" dirty="0" smtClean="0">
                <a:latin typeface="Adobe Calson Pro Blod"/>
                <a:ea typeface="Calibri" panose="020F0502020204030204" pitchFamily="34" charset="0"/>
                <a:cs typeface="Times New Roman" panose="02020603050405020304" pitchFamily="18" charset="0"/>
              </a:rPr>
              <a:t>respect.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2286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077218"/>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Reference Checks Policy </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3856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old"/>
                <a:ea typeface="Calibri" panose="020F0502020204030204" pitchFamily="34" charset="0"/>
                <a:cs typeface="Times New Roman" panose="02020603050405020304" pitchFamily="18" charset="0"/>
              </a:rPr>
              <a:t>Failure to conduct an adequate background check can be expensive and embarrassing. The facts must be known before a decision to hire is made. </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6641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700784"/>
            <a:ext cx="2962657" cy="4278094"/>
          </a:xfrm>
          <a:prstGeom prst="rect">
            <a:avLst/>
          </a:prstGeom>
        </p:spPr>
        <p:txBody>
          <a:bodyPr wrap="square">
            <a:spAutoFit/>
          </a:bodyPr>
          <a:lstStyle/>
          <a:p>
            <a:r>
              <a:rPr lang="en-GB" sz="2800" b="1" dirty="0">
                <a:solidFill>
                  <a:srgbClr val="C00000"/>
                </a:solidFill>
                <a:latin typeface="Cambria" panose="02040503050406030204" pitchFamily="18" charset="0"/>
              </a:rPr>
              <a:t>Background Checks </a:t>
            </a:r>
            <a:r>
              <a:rPr lang="en-GB" sz="2800" b="1" dirty="0" smtClean="0">
                <a:solidFill>
                  <a:srgbClr val="C00000"/>
                </a:solidFill>
                <a:latin typeface="Cambria" panose="02040503050406030204" pitchFamily="18" charset="0"/>
              </a:rPr>
              <a:t>Policy</a:t>
            </a:r>
          </a:p>
          <a:p>
            <a:r>
              <a:rPr lang="en-US" sz="2400" dirty="0">
                <a:latin typeface="Adobe Calson Pro Bold"/>
              </a:rPr>
              <a:t>Organizations that intend to conduct their own background checks should have a</a:t>
            </a:r>
          </a:p>
          <a:p>
            <a:r>
              <a:rPr lang="en-US" sz="2400" dirty="0">
                <a:latin typeface="Adobe Calson Pro Bold"/>
              </a:rPr>
              <a:t>written policy, along with accompanying procedures, for HR or others to follow</a:t>
            </a:r>
            <a:r>
              <a:rPr lang="en-US" dirty="0"/>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6841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52928"/>
            <a:ext cx="2962656" cy="2123658"/>
          </a:xfrm>
          <a:prstGeom prst="rect">
            <a:avLst/>
          </a:prstGeom>
        </p:spPr>
        <p:txBody>
          <a:bodyPr wrap="square">
            <a:spAutoFit/>
          </a:bodyPr>
          <a:lstStyle/>
          <a:p>
            <a:r>
              <a:rPr lang="en-GB" sz="2800" b="1" dirty="0">
                <a:solidFill>
                  <a:srgbClr val="C00000"/>
                </a:solidFill>
                <a:latin typeface="Cambria" panose="02040503050406030204" pitchFamily="18" charset="0"/>
              </a:rPr>
              <a:t>Purpose</a:t>
            </a:r>
          </a:p>
          <a:p>
            <a:r>
              <a:rPr lang="en-US" sz="2600" dirty="0">
                <a:latin typeface="Adobe Calson Pro Bold"/>
              </a:rPr>
              <a:t>The policy should begin by stating its overall purpose. For example</a:t>
            </a:r>
            <a:r>
              <a:rPr lang="en-US" sz="2600" dirty="0" smtClean="0">
                <a:latin typeface="Adobe Calson Pro Bold"/>
              </a:rPr>
              <a:t>:</a:t>
            </a:r>
            <a:endParaRPr lang="en-US"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59603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old"/>
              </a:rPr>
              <a:t>Avedon Industries is committed to hiring individuals whose skills</a:t>
            </a:r>
          </a:p>
          <a:p>
            <a:r>
              <a:rPr lang="en-US" sz="2600" dirty="0">
                <a:latin typeface="Adobe Calson Pro Bold"/>
              </a:rPr>
              <a:t>and backgrounds are compatible with the position for which they</a:t>
            </a:r>
          </a:p>
          <a:p>
            <a:r>
              <a:rPr lang="en-GB" sz="2600" dirty="0">
                <a:latin typeface="Adobe Calson Pro Bold"/>
              </a:rPr>
              <a:t>are applying.</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8704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81930"/>
            <a:ext cx="2962656" cy="2492990"/>
          </a:xfrm>
          <a:prstGeom prst="rect">
            <a:avLst/>
          </a:prstGeom>
        </p:spPr>
        <p:txBody>
          <a:bodyPr wrap="square">
            <a:spAutoFit/>
          </a:bodyPr>
          <a:lstStyle/>
          <a:p>
            <a:r>
              <a:rPr lang="en-US" sz="2600" dirty="0">
                <a:latin typeface="Adobe Calson Pro Bold"/>
              </a:rPr>
              <a:t>In addition, we are obliged to provide a </a:t>
            </a:r>
            <a:r>
              <a:rPr lang="en-US" sz="2600" dirty="0" smtClean="0">
                <a:latin typeface="Adobe Calson Pro Bold"/>
              </a:rPr>
              <a:t>safe environment</a:t>
            </a:r>
            <a:endParaRPr lang="en-US" sz="2600" dirty="0">
              <a:latin typeface="Adobe Calson Pro Bold"/>
            </a:endParaRPr>
          </a:p>
          <a:p>
            <a:r>
              <a:rPr lang="en-US" sz="2600" dirty="0">
                <a:latin typeface="Adobe Calson Pro Bold"/>
              </a:rPr>
              <a:t>in which our employees work.</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11056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GB" sz="2600" dirty="0">
                <a:latin typeface="Adobe Calson Pro Bold"/>
              </a:rPr>
              <a:t>Accordingly, background</a:t>
            </a:r>
          </a:p>
          <a:p>
            <a:r>
              <a:rPr lang="en-US" sz="2600" dirty="0">
                <a:latin typeface="Adobe Calson Pro Bold"/>
              </a:rPr>
              <a:t>checks will enable Avedon Industries to obtain and confirm </a:t>
            </a:r>
            <a:r>
              <a:rPr lang="en-US" sz="2600" dirty="0" smtClean="0">
                <a:latin typeface="Adobe Calson Pro Bold"/>
              </a:rPr>
              <a:t>job-related</a:t>
            </a:r>
            <a:endParaRPr lang="en-US" sz="2600" dirty="0">
              <a:latin typeface="Adobe Calson Pro Bold"/>
            </a:endParaRPr>
          </a:p>
          <a:p>
            <a:r>
              <a:rPr lang="en-GB" sz="2600" dirty="0">
                <a:latin typeface="Adobe Calson Pro Bold"/>
              </a:rPr>
              <a:t>information</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9033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smtClean="0">
                <a:latin typeface="Adobe Calson Pro Bold"/>
              </a:rPr>
              <a:t>That </a:t>
            </a:r>
            <a:r>
              <a:rPr lang="en-US" sz="2600" dirty="0">
                <a:latin typeface="Adobe Calson Pro Bold"/>
              </a:rPr>
              <a:t>will, in turn, help us determine an applicant’s</a:t>
            </a:r>
          </a:p>
          <a:p>
            <a:r>
              <a:rPr lang="en-US" sz="2600" dirty="0">
                <a:latin typeface="Adobe Calson Pro Bold"/>
              </a:rPr>
              <a:t>overall employability, ensure the protection of Avedon’s</a:t>
            </a:r>
          </a:p>
          <a:p>
            <a:r>
              <a:rPr lang="en-US" sz="2600" dirty="0">
                <a:latin typeface="Adobe Calson Pro Bold"/>
              </a:rPr>
              <a:t>employees and its property and information.</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1393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81930"/>
            <a:ext cx="2962656" cy="2492990"/>
          </a:xfrm>
          <a:prstGeom prst="rect">
            <a:avLst/>
          </a:prstGeom>
        </p:spPr>
        <p:txBody>
          <a:bodyPr wrap="square">
            <a:spAutoFit/>
          </a:bodyPr>
          <a:lstStyle/>
          <a:p>
            <a:r>
              <a:rPr lang="en-GB" sz="2600" b="1" dirty="0" smtClean="0">
                <a:solidFill>
                  <a:srgbClr val="C00000"/>
                </a:solidFill>
                <a:latin typeface="Cambria" panose="02040503050406030204" pitchFamily="18" charset="0"/>
              </a:rPr>
              <a:t>Contents</a:t>
            </a:r>
          </a:p>
          <a:p>
            <a:r>
              <a:rPr lang="en-US" sz="2600" dirty="0">
                <a:latin typeface="Adobe Calson Pro Bold"/>
              </a:rPr>
              <a:t>The policy should next identify what background checks could cover.</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2068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3127248" cy="4093428"/>
          </a:xfrm>
          <a:prstGeom prst="rect">
            <a:avLst/>
          </a:prstGeom>
        </p:spPr>
        <p:txBody>
          <a:bodyPr wrap="square">
            <a:spAutoFit/>
          </a:bodyPr>
          <a:lstStyle/>
          <a:p>
            <a:r>
              <a:rPr lang="en-GB" sz="2600" dirty="0">
                <a:latin typeface="Adobe Calson Pro Bold"/>
              </a:rPr>
              <a:t>List those areas</a:t>
            </a:r>
          </a:p>
          <a:p>
            <a:r>
              <a:rPr lang="en-US" sz="2600" dirty="0">
                <a:latin typeface="Adobe Calson Pro Bold"/>
              </a:rPr>
              <a:t>likely to be investigated, </a:t>
            </a:r>
            <a:endParaRPr lang="en-US" sz="2600" dirty="0" smtClean="0">
              <a:latin typeface="Adobe Calson Pro Bold"/>
            </a:endParaRPr>
          </a:p>
          <a:p>
            <a:r>
              <a:rPr lang="en-US" sz="2600" dirty="0" smtClean="0">
                <a:latin typeface="Adobe Calson Pro Bold"/>
              </a:rPr>
              <a:t>such </a:t>
            </a:r>
            <a:r>
              <a:rPr lang="en-US" sz="2600" dirty="0">
                <a:latin typeface="Adobe Calson Pro Bold"/>
              </a:rPr>
              <a:t>as prior employment history, educational experiences,</a:t>
            </a:r>
          </a:p>
          <a:p>
            <a:r>
              <a:rPr lang="en-US" sz="2600" dirty="0">
                <a:latin typeface="Adobe Calson Pro Bold"/>
              </a:rPr>
              <a:t>and, if desired, personal references.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7018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smtClean="0">
                <a:latin typeface="Adobe Calson Pro Blod"/>
                <a:ea typeface="Calibri" panose="020F0502020204030204" pitchFamily="34" charset="0"/>
                <a:cs typeface="Times New Roman" panose="02020603050405020304" pitchFamily="18" charset="0"/>
              </a:rPr>
              <a:t>For example, if excellent communication skills are an essential job requirement</a:t>
            </a:r>
            <a:r>
              <a:rPr lang="en-US" sz="2600" dirty="0">
                <a:latin typeface="Adobe Calson Pro Blod"/>
                <a:ea typeface="Calibri" panose="020F0502020204030204" pitchFamily="34" charset="0"/>
                <a:cs typeface="Times New Roman" panose="02020603050405020304" pitchFamily="18" charset="0"/>
              </a:rPr>
              <a:t>, record examples of the applicants poor English.</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46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dirty="0">
                <a:latin typeface="Adobe Calson Pro Bold"/>
              </a:rPr>
              <a:t>Be sure to stipulate that you are only collecting</a:t>
            </a:r>
          </a:p>
          <a:p>
            <a:r>
              <a:rPr lang="en-US" sz="2600" dirty="0">
                <a:latin typeface="Adobe Calson Pro Bold"/>
              </a:rPr>
              <a:t>information that pertains to the quality and quantity of work performed.</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3688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47672"/>
            <a:ext cx="2962656" cy="3785652"/>
          </a:xfrm>
          <a:prstGeom prst="rect">
            <a:avLst/>
          </a:prstGeom>
        </p:spPr>
        <p:txBody>
          <a:bodyPr wrap="square">
            <a:spAutoFit/>
          </a:bodyPr>
          <a:lstStyle/>
          <a:p>
            <a:r>
              <a:rPr lang="en-GB" sz="2400" dirty="0">
                <a:latin typeface="Adobe Calson Pro Bold"/>
              </a:rPr>
              <a:t>If you are</a:t>
            </a:r>
          </a:p>
          <a:p>
            <a:r>
              <a:rPr lang="en-US" sz="2400" dirty="0">
                <a:latin typeface="Adobe Calson Pro Bold"/>
              </a:rPr>
              <a:t>planning on going beyond the ‘‘basics’’ and will be using a third-party agency to</a:t>
            </a:r>
          </a:p>
          <a:p>
            <a:r>
              <a:rPr lang="en-US" sz="2400" dirty="0">
                <a:latin typeface="Adobe Calson Pro Bold"/>
              </a:rPr>
              <a:t>gather information about an individual’s criminal record, credit, character, </a:t>
            </a:r>
            <a:r>
              <a:rPr lang="en-US" sz="2400" dirty="0" smtClean="0">
                <a:latin typeface="Adobe Calson Pro Bold"/>
              </a:rPr>
              <a:t>finances.</a:t>
            </a:r>
            <a:endParaRPr lang="en-GB" sz="24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8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smtClean="0">
                <a:latin typeface="Adobe Calson Pro Bold"/>
              </a:rPr>
              <a:t>Be </a:t>
            </a:r>
            <a:r>
              <a:rPr lang="en-US" sz="2600" dirty="0">
                <a:latin typeface="Adobe Calson Pro Bold"/>
              </a:rPr>
              <a:t>certain to reference the required steps for compliance with </a:t>
            </a:r>
            <a:r>
              <a:rPr lang="en-US" sz="2600" dirty="0" smtClean="0">
                <a:latin typeface="Adobe Calson Pro Bold"/>
              </a:rPr>
              <a:t>the </a:t>
            </a:r>
            <a:r>
              <a:rPr lang="en-GB" sz="2600" dirty="0" smtClean="0">
                <a:latin typeface="Adobe Calson Pro Bold"/>
              </a:rPr>
              <a:t>laws, </a:t>
            </a:r>
            <a:r>
              <a:rPr lang="en-GB" sz="2600" dirty="0">
                <a:latin typeface="Adobe Calson Pro Bold"/>
              </a:rPr>
              <a:t>as described earlier</a:t>
            </a:r>
            <a:r>
              <a:rPr lang="en-GB" dirty="0">
                <a:latin typeface="IowanOldStyleBT-Roman"/>
              </a:rPr>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0173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42896"/>
            <a:ext cx="2962656" cy="4154984"/>
          </a:xfrm>
          <a:prstGeom prst="rect">
            <a:avLst/>
          </a:prstGeom>
        </p:spPr>
        <p:txBody>
          <a:bodyPr wrap="square">
            <a:spAutoFit/>
          </a:bodyPr>
          <a:lstStyle/>
          <a:p>
            <a:r>
              <a:rPr lang="en-GB" sz="2800" b="1" dirty="0">
                <a:solidFill>
                  <a:srgbClr val="C00000"/>
                </a:solidFill>
                <a:latin typeface="Cambria" panose="02040503050406030204" pitchFamily="18" charset="0"/>
              </a:rPr>
              <a:t>Dissemination of the </a:t>
            </a:r>
            <a:r>
              <a:rPr lang="en-GB" sz="2800" b="1" dirty="0" smtClean="0">
                <a:solidFill>
                  <a:srgbClr val="C00000"/>
                </a:solidFill>
                <a:latin typeface="Cambria" panose="02040503050406030204" pitchFamily="18" charset="0"/>
              </a:rPr>
              <a:t>Policy</a:t>
            </a:r>
          </a:p>
          <a:p>
            <a:r>
              <a:rPr lang="en-US" sz="2600" dirty="0">
                <a:latin typeface="Adobe Calson Pro Bold"/>
              </a:rPr>
              <a:t>Organizational policies concerning background checks should be clearly communicated</a:t>
            </a:r>
          </a:p>
          <a:p>
            <a:r>
              <a:rPr lang="en-GB" sz="2600" dirty="0">
                <a:latin typeface="Adobe Calson Pro Bold"/>
              </a:rPr>
              <a:t>to all applicants</a:t>
            </a:r>
            <a:r>
              <a:rPr lang="en-GB" sz="2600" dirty="0" smtClean="0">
                <a:latin typeface="Adobe Calson Pro Bold"/>
              </a:rPr>
              <a:t>.</a:t>
            </a:r>
            <a:endParaRPr lang="en-GB" sz="2600" b="1" i="1" dirty="0" smtClean="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15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old"/>
              </a:rPr>
              <a:t>The most obvious location for this information is the employment</a:t>
            </a:r>
          </a:p>
          <a:p>
            <a:r>
              <a:rPr lang="en-US" sz="2600" dirty="0">
                <a:latin typeface="Adobe Calson Pro Bold"/>
              </a:rPr>
              <a:t>application form. Here’s a sample statement:</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31878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a:latin typeface="Adobe Calson Pro Bold"/>
              </a:rPr>
              <a:t>Generally, there are separate statements for permission to contact an applicant’s</a:t>
            </a:r>
          </a:p>
          <a:p>
            <a:r>
              <a:rPr lang="en-US" sz="2600" dirty="0">
                <a:latin typeface="Adobe Calson Pro Bold"/>
              </a:rPr>
              <a:t>current employer and to acquire educational records.</a:t>
            </a:r>
            <a:endParaRPr lang="en-GB" sz="2600" dirty="0">
              <a:latin typeface="Adobe Calson Pro Bol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2668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old"/>
              </a:rPr>
              <a:t>Finally, it is worth noting that some businesses also place this kind of notice </a:t>
            </a:r>
            <a:r>
              <a:rPr lang="en-US" sz="2400" dirty="0" smtClean="0">
                <a:latin typeface="Adobe Calson Pro Bold"/>
              </a:rPr>
              <a:t>in their </a:t>
            </a:r>
            <a:r>
              <a:rPr lang="en-US" sz="2400" dirty="0">
                <a:latin typeface="Adobe Calson Pro Bold"/>
              </a:rPr>
              <a:t>employee handbook, reasoning that some promotions of employees could </a:t>
            </a:r>
            <a:r>
              <a:rPr lang="en-US" sz="2400" dirty="0" smtClean="0">
                <a:latin typeface="Adobe Calson Pro Bold"/>
              </a:rPr>
              <a:t>warrant </a:t>
            </a:r>
            <a:r>
              <a:rPr lang="en-GB" sz="2400" dirty="0" smtClean="0">
                <a:latin typeface="Adobe Calson Pro Bold"/>
              </a:rPr>
              <a:t>a </a:t>
            </a:r>
            <a:r>
              <a:rPr lang="en-GB" sz="2400" dirty="0">
                <a:latin typeface="Adobe Calson Pro Bold"/>
              </a:rPr>
              <a:t>background check.</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3597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63637"/>
            <a:ext cx="2962656" cy="4216539"/>
          </a:xfrm>
          <a:prstGeom prst="rect">
            <a:avLst/>
          </a:prstGeom>
        </p:spPr>
        <p:txBody>
          <a:bodyPr wrap="square">
            <a:spAutoFit/>
          </a:bodyPr>
          <a:lstStyle/>
          <a:p>
            <a:r>
              <a:rPr lang="en-GB" sz="2800" b="1" dirty="0">
                <a:solidFill>
                  <a:srgbClr val="C00000"/>
                </a:solidFill>
                <a:latin typeface="Cambria" panose="02040503050406030204" pitchFamily="18" charset="0"/>
              </a:rPr>
              <a:t>Record </a:t>
            </a:r>
            <a:r>
              <a:rPr lang="en-GB" sz="2800" b="1" dirty="0" smtClean="0">
                <a:solidFill>
                  <a:srgbClr val="C00000"/>
                </a:solidFill>
                <a:latin typeface="Cambria" panose="02040503050406030204" pitchFamily="18" charset="0"/>
              </a:rPr>
              <a:t>Keeping</a:t>
            </a:r>
          </a:p>
          <a:p>
            <a:r>
              <a:rPr lang="en-US" sz="2400" dirty="0">
                <a:latin typeface="Adobe Calson Pro Bold"/>
              </a:rPr>
              <a:t>Your policy should clearly stipulate that the information acquired as a result of </a:t>
            </a:r>
            <a:r>
              <a:rPr lang="en-US" sz="2400" dirty="0" smtClean="0">
                <a:latin typeface="Adobe Calson Pro Bold"/>
              </a:rPr>
              <a:t>any background </a:t>
            </a:r>
            <a:r>
              <a:rPr lang="en-US" sz="2400" dirty="0">
                <a:latin typeface="Adobe Calson Pro Bold"/>
              </a:rPr>
              <a:t>check will only be used as part of the selection process and will be kept</a:t>
            </a:r>
          </a:p>
          <a:p>
            <a:r>
              <a:rPr lang="en-GB" sz="2400" dirty="0">
                <a:latin typeface="Adobe Calson Pro Bold"/>
              </a:rPr>
              <a:t>strictly confidential.</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Reference Checks Policy</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7134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Lack of fluency,  and so on are invaluable. Likewise are examples of the applicant good English fluency articulation and so on.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29986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3127248" cy="4524315"/>
          </a:xfrm>
          <a:prstGeom prst="rect">
            <a:avLst/>
          </a:prstGeom>
        </p:spPr>
        <p:txBody>
          <a:bodyPr wrap="square">
            <a:spAutoFit/>
          </a:bodyPr>
          <a:lstStyle/>
          <a:p>
            <a:r>
              <a:rPr lang="en-US" sz="2400" dirty="0">
                <a:latin typeface="Adobe Calson Pro Blod"/>
                <a:ea typeface="Calibri" panose="020F0502020204030204" pitchFamily="34" charset="0"/>
                <a:cs typeface="Times New Roman" panose="02020603050405020304" pitchFamily="18" charset="0"/>
              </a:rPr>
              <a:t>Assessment supported by objectives accurately recorded evidence give credibility to the selection interview process and ensure that any question regarding a selection decision can be justified if subjected to external scrutiny. </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12502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77256" y="2029968"/>
            <a:ext cx="2962656" cy="3652859"/>
          </a:xfrm>
          <a:prstGeom prst="rect">
            <a:avLst/>
          </a:prstGeom>
        </p:spPr>
        <p:txBody>
          <a:bodyPr wrap="square">
            <a:spAutoFit/>
          </a:bodyPr>
          <a:lstStyle/>
          <a:p>
            <a:pPr>
              <a:lnSpc>
                <a:spcPct val="107000"/>
              </a:lnSpc>
              <a:spcAft>
                <a:spcPts val="800"/>
              </a:spcAft>
            </a:pPr>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Explain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Job</a:t>
            </a:r>
          </a:p>
          <a:p>
            <a:pPr>
              <a:lnSpc>
                <a:spcPct val="107000"/>
              </a:lnSpc>
              <a:spcAft>
                <a:spcPts val="800"/>
              </a:spcAft>
            </a:pPr>
            <a:r>
              <a:rPr lang="en-US" sz="2600" dirty="0">
                <a:latin typeface="Adobe Calson Pro Blod"/>
              </a:rPr>
              <a:t>The interviewer must explain the key aspect of the job and where fits in. </a:t>
            </a:r>
            <a:r>
              <a:rPr lang="en-US" sz="2600" dirty="0" smtClean="0">
                <a:latin typeface="Adobe Calson Pro Blod"/>
              </a:rPr>
              <a:t>This </a:t>
            </a:r>
            <a:r>
              <a:rPr lang="en-US" sz="2600" dirty="0">
                <a:latin typeface="Adobe Calson Pro Blod"/>
              </a:rPr>
              <a:t>should be done without overselling the job</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1920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33619"/>
            <a:ext cx="2962656" cy="3517373"/>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Post interview write ups are mark as professional interviewer and should be done automatically at the end of the each interview.</a:t>
            </a:r>
            <a:endParaRPr lang="en-GB" sz="2600" dirty="0">
              <a:effectLst/>
              <a:latin typeface="Adobe Calson Pro Blod"/>
              <a:ea typeface="Calibri" panose="020F0502020204030204" pitchFamily="34" charset="0"/>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24</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054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25</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50444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916859"/>
            <a:ext cx="2962656" cy="3816429"/>
          </a:xfrm>
          <a:prstGeom prst="rect">
            <a:avLst/>
          </a:prstGeom>
        </p:spPr>
        <p:txBody>
          <a:bodyPr wrap="square">
            <a:spAutoFit/>
          </a:bodyPr>
          <a:lstStyle/>
          <a:p>
            <a:r>
              <a:rPr lang="en-US" sz="2800" b="1" dirty="0">
                <a:solidFill>
                  <a:srgbClr val="C00000"/>
                </a:solidFill>
                <a:latin typeface="Cambria" panose="02040503050406030204" pitchFamily="18" charset="0"/>
              </a:rPr>
              <a:t>The Role of Documentation in the Selection </a:t>
            </a:r>
            <a:r>
              <a:rPr lang="en-US" sz="2800" b="1" dirty="0" smtClean="0">
                <a:solidFill>
                  <a:srgbClr val="C00000"/>
                </a:solidFill>
                <a:latin typeface="Cambria" panose="02040503050406030204" pitchFamily="18" charset="0"/>
              </a:rPr>
              <a:t>Process</a:t>
            </a:r>
          </a:p>
          <a:p>
            <a:r>
              <a:rPr lang="en-US" sz="2600" dirty="0">
                <a:latin typeface="Adobe Calson Pro Blod"/>
              </a:rPr>
              <a:t>Some interviewers believe that note taking will offend applicants or make them uneasy</a:t>
            </a:r>
            <a:r>
              <a:rPr lang="en-US" sz="2600" dirty="0" smtClean="0">
                <a:latin typeface="Adobe Calson Pro Blod"/>
              </a:rPr>
              <a:t>.</a:t>
            </a:r>
            <a:endParaRPr lang="en-US"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6508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3127248" cy="4893647"/>
          </a:xfrm>
          <a:prstGeom prst="rect">
            <a:avLst/>
          </a:prstGeom>
        </p:spPr>
        <p:txBody>
          <a:bodyPr wrap="square">
            <a:spAutoFit/>
          </a:bodyPr>
          <a:lstStyle/>
          <a:p>
            <a:r>
              <a:rPr lang="en-US" sz="2600" dirty="0" smtClean="0">
                <a:latin typeface="Adobe Calson Pro Blod"/>
              </a:rPr>
              <a:t>If </a:t>
            </a:r>
            <a:r>
              <a:rPr lang="en-US" sz="2600" dirty="0">
                <a:latin typeface="Adobe Calson Pro Blod"/>
              </a:rPr>
              <a:t>you feel this way, tell the applicant at the beginning of the interview that</a:t>
            </a:r>
          </a:p>
          <a:p>
            <a:r>
              <a:rPr lang="en-US" sz="2600" dirty="0">
                <a:latin typeface="Adobe Calson Pro Blod"/>
              </a:rPr>
              <a:t>you’ll be taking some notes to make certain that you have sufficient information</a:t>
            </a:r>
          </a:p>
          <a:p>
            <a:r>
              <a:rPr lang="en-US" sz="2600" dirty="0">
                <a:latin typeface="Adobe Calson Pro Blod"/>
              </a:rPr>
              <a:t>upon which to base an effective evaluation.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9946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3191"/>
            <a:ext cx="2962656" cy="3293209"/>
          </a:xfrm>
          <a:prstGeom prst="rect">
            <a:avLst/>
          </a:prstGeom>
        </p:spPr>
        <p:txBody>
          <a:bodyPr wrap="square">
            <a:spAutoFit/>
          </a:bodyPr>
          <a:lstStyle/>
          <a:p>
            <a:r>
              <a:rPr lang="en-US" sz="2600" dirty="0">
                <a:latin typeface="Adobe Calson Pro Blod"/>
              </a:rPr>
              <a:t>Most applicants will not mind, even</a:t>
            </a:r>
          </a:p>
          <a:p>
            <a:r>
              <a:rPr lang="en-US" sz="2600" dirty="0">
                <a:latin typeface="Adobe Calson Pro Blod"/>
              </a:rPr>
              <a:t>preferring that you do take notes. After all, jobs have many applicants competing for</a:t>
            </a:r>
          </a:p>
          <a:p>
            <a:r>
              <a:rPr lang="en-GB" sz="2600" dirty="0">
                <a:latin typeface="Adobe Calson Pro Blod"/>
              </a:rPr>
              <a:t>them</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26400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558897"/>
            <a:ext cx="3209545" cy="4585871"/>
          </a:xfrm>
          <a:prstGeom prst="rect">
            <a:avLst/>
          </a:prstGeom>
        </p:spPr>
        <p:txBody>
          <a:bodyPr wrap="square">
            <a:spAutoFit/>
          </a:bodyPr>
          <a:lstStyle/>
          <a:p>
            <a:r>
              <a:rPr lang="en-GB" sz="2800" b="1" dirty="0">
                <a:solidFill>
                  <a:srgbClr val="C00000"/>
                </a:solidFill>
                <a:latin typeface="Cambria" panose="02040503050406030204" pitchFamily="18" charset="0"/>
              </a:rPr>
              <a:t>Avoiding Subjective </a:t>
            </a:r>
            <a:r>
              <a:rPr lang="en-GB" sz="2800" b="1" dirty="0" smtClean="0">
                <a:solidFill>
                  <a:srgbClr val="C00000"/>
                </a:solidFill>
                <a:latin typeface="Cambria" panose="02040503050406030204" pitchFamily="18" charset="0"/>
              </a:rPr>
              <a:t>Language</a:t>
            </a:r>
          </a:p>
          <a:p>
            <a:r>
              <a:rPr lang="en-US" sz="2600" dirty="0">
                <a:latin typeface="Adobe Calson Pro Blod"/>
              </a:rPr>
              <a:t>Effective post-interview documentation should avoid the use of subjective language,</a:t>
            </a:r>
          </a:p>
          <a:p>
            <a:r>
              <a:rPr lang="en-US" sz="2600" dirty="0">
                <a:latin typeface="Adobe Calson Pro Blod"/>
              </a:rPr>
              <a:t>even if complimentary. </a:t>
            </a:r>
            <a:endParaRPr lang="en-GB" sz="26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1152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dirty="0" smtClean="0">
                <a:latin typeface="Adobe Calson Pro Blod"/>
              </a:rPr>
              <a:t>All </a:t>
            </a:r>
            <a:r>
              <a:rPr lang="en-US" sz="2600" dirty="0">
                <a:latin typeface="Adobe Calson Pro Blod"/>
              </a:rPr>
              <a:t>language that is written down </a:t>
            </a:r>
            <a:r>
              <a:rPr lang="en-US" sz="2600" dirty="0" smtClean="0">
                <a:latin typeface="Adobe Calson Pro Blod"/>
              </a:rPr>
              <a:t>should  be </a:t>
            </a:r>
            <a:r>
              <a:rPr lang="en-US" sz="2600" dirty="0">
                <a:latin typeface="Adobe Calson Pro Blod"/>
              </a:rPr>
              <a:t>objective. </a:t>
            </a:r>
            <a:endParaRPr lang="en-US" sz="2600" dirty="0" smtClean="0">
              <a:latin typeface="Adobe Calson Pro Blod"/>
            </a:endParaRPr>
          </a:p>
          <a:p>
            <a:r>
              <a:rPr lang="en-US" sz="2600" dirty="0" smtClean="0">
                <a:latin typeface="Adobe Calson Pro Blod"/>
              </a:rPr>
              <a:t>For </a:t>
            </a:r>
            <a:r>
              <a:rPr lang="en-US" sz="2600" dirty="0">
                <a:latin typeface="Adobe Calson Pro Blod"/>
              </a:rPr>
              <a:t>example, saying that an applicant is attractive is a subjective statement.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836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lod"/>
              </a:rPr>
              <a:t>On the other hand, writing that ‘‘the applicant’s appearance is consistent with</a:t>
            </a:r>
          </a:p>
          <a:p>
            <a:r>
              <a:rPr lang="en-US" sz="2600" dirty="0">
                <a:latin typeface="Adobe Calson Pro Blod"/>
              </a:rPr>
              <a:t>the employee image desired by the organization for this position’’ would be objective.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0552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400" dirty="0">
                <a:latin typeface="Adobe Calson Pro Blod"/>
              </a:rPr>
              <a:t>As you can see from this example, objective language generally takes longer </a:t>
            </a:r>
            <a:r>
              <a:rPr lang="en-US" sz="2400" dirty="0" smtClean="0">
                <a:latin typeface="Adobe Calson Pro Blod"/>
              </a:rPr>
              <a:t>to write </a:t>
            </a:r>
            <a:r>
              <a:rPr lang="en-US" sz="2400" dirty="0">
                <a:latin typeface="Adobe Calson Pro Blod"/>
              </a:rPr>
              <a:t>and requires greater effort. It’s easier to say that someone is attractive than it</a:t>
            </a:r>
          </a:p>
          <a:p>
            <a:r>
              <a:rPr lang="en-US" sz="2400" dirty="0">
                <a:latin typeface="Adobe Calson Pro Blod"/>
              </a:rPr>
              <a:t>is to write the objective version of the very same thought.</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5854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770632"/>
            <a:ext cx="2962656" cy="2092881"/>
          </a:xfrm>
          <a:prstGeom prst="rect">
            <a:avLst/>
          </a:prstGeom>
        </p:spPr>
        <p:txBody>
          <a:bodyPr wrap="square">
            <a:spAutoFit/>
          </a:bodyPr>
          <a:lstStyle/>
          <a:p>
            <a:r>
              <a:rPr lang="en-GB" sz="2600" dirty="0">
                <a:latin typeface="Adobe Calson Pro Blod"/>
              </a:rPr>
              <a:t>However, the term </a:t>
            </a:r>
            <a:r>
              <a:rPr lang="en-GB" sz="2600" i="1" dirty="0" smtClean="0">
                <a:latin typeface="Adobe Calson Pro Blod"/>
              </a:rPr>
              <a:t>attractive </a:t>
            </a:r>
            <a:r>
              <a:rPr lang="en-US" sz="2600" dirty="0" smtClean="0">
                <a:latin typeface="Adobe Calson Pro Blod"/>
              </a:rPr>
              <a:t>may </a:t>
            </a:r>
            <a:r>
              <a:rPr lang="en-US" sz="2600" dirty="0">
                <a:latin typeface="Adobe Calson Pro Blod"/>
              </a:rPr>
              <a:t>not mean the same thing to everyone as it does to </a:t>
            </a:r>
            <a:r>
              <a:rPr lang="en-US" sz="2600" dirty="0" smtClean="0">
                <a:latin typeface="Adobe Calson Pro Blod"/>
              </a:rPr>
              <a:t>you.</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3329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The employment condition for the company as this only leads to later dissatisfaction and makes people more likely to quit. To make a decision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022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3939540"/>
          </a:xfrm>
          <a:prstGeom prst="rect">
            <a:avLst/>
          </a:prstGeom>
        </p:spPr>
        <p:txBody>
          <a:bodyPr wrap="square">
            <a:spAutoFit/>
          </a:bodyPr>
          <a:lstStyle/>
          <a:p>
            <a:r>
              <a:rPr lang="en-GB" sz="2500" dirty="0" smtClean="0">
                <a:latin typeface="Adobe Calson Pro Blod"/>
              </a:rPr>
              <a:t>Hence</a:t>
            </a:r>
            <a:r>
              <a:rPr lang="en-GB" sz="2500" dirty="0">
                <a:latin typeface="Adobe Calson Pro Blod"/>
              </a:rPr>
              <a:t>, it would not</a:t>
            </a:r>
          </a:p>
          <a:p>
            <a:r>
              <a:rPr lang="en-US" sz="2500" dirty="0">
                <a:latin typeface="Adobe Calson Pro Blod"/>
              </a:rPr>
              <a:t>be useful to future interviewers reviewing your notes or even to you, since your</a:t>
            </a:r>
          </a:p>
          <a:p>
            <a:r>
              <a:rPr lang="en-US" sz="2500" dirty="0">
                <a:latin typeface="Adobe Calson Pro Blod"/>
              </a:rPr>
              <a:t>opinion as to what constitutes attractiveness may change over time.</a:t>
            </a:r>
            <a:endParaRPr lang="en-GB" sz="25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25</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389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26</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2539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GB" sz="2600" dirty="0">
                <a:latin typeface="Adobe Calson Pro Blod"/>
              </a:rPr>
              <a:t>In addition, it</a:t>
            </a:r>
          </a:p>
          <a:p>
            <a:r>
              <a:rPr lang="en-US" sz="2600" dirty="0">
                <a:latin typeface="Adobe Calson Pro Blod"/>
              </a:rPr>
              <a:t>could create an issue in an EEO investigation.</a:t>
            </a:r>
          </a:p>
          <a:p>
            <a:r>
              <a:rPr lang="en-US" sz="2600" dirty="0">
                <a:latin typeface="Adobe Calson Pro Blod"/>
              </a:rPr>
              <a:t>Following are some additional examples of subjective language that should be</a:t>
            </a:r>
          </a:p>
          <a:p>
            <a:r>
              <a:rPr lang="en-GB" sz="2600" dirty="0">
                <a:latin typeface="Adobe Calson Pro Blod"/>
              </a:rPr>
              <a:t>a</a:t>
            </a:r>
            <a:r>
              <a:rPr lang="en-GB" sz="2600" dirty="0" smtClean="0">
                <a:latin typeface="Adobe Calson Pro Blod"/>
              </a:rPr>
              <a:t>voided.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4141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89822"/>
            <a:ext cx="9144000" cy="5868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135934859"/>
              </p:ext>
            </p:extLst>
          </p:nvPr>
        </p:nvGraphicFramePr>
        <p:xfrm>
          <a:off x="968581" y="1513043"/>
          <a:ext cx="7242048" cy="4733523"/>
        </p:xfrm>
        <a:graphic>
          <a:graphicData uri="http://schemas.openxmlformats.org/drawingml/2006/table">
            <a:tbl>
              <a:tblPr firstRow="1" bandRow="1">
                <a:tableStyleId>{EB344D84-9AFB-497E-A393-DC336BA19D2E}</a:tableStyleId>
              </a:tblPr>
              <a:tblGrid>
                <a:gridCol w="2414016"/>
                <a:gridCol w="2414016"/>
                <a:gridCol w="2414016"/>
              </a:tblGrid>
              <a:tr h="822556">
                <a:tc>
                  <a:txBody>
                    <a:bodyPr/>
                    <a:lstStyle/>
                    <a:p>
                      <a:r>
                        <a:rPr lang="en-GB" sz="2600" u="none" strike="noStrike" kern="1200" baseline="0" dirty="0" smtClean="0">
                          <a:latin typeface="Cambria" panose="02040503050406030204" pitchFamily="18" charset="0"/>
                        </a:rPr>
                        <a:t>Abrasive</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Acted high</a:t>
                      </a:r>
                      <a:endParaRPr lang="en-GB" sz="2600" dirty="0">
                        <a:latin typeface="Cambria" panose="02040503050406030204" pitchFamily="18" charset="0"/>
                      </a:endParaRPr>
                    </a:p>
                  </a:txBody>
                  <a:tcPr/>
                </a:tc>
                <a:tc>
                  <a:txBody>
                    <a:bodyPr/>
                    <a:lstStyle/>
                    <a:p>
                      <a:r>
                        <a:rPr lang="en-US" sz="2600" u="none" strike="noStrike" kern="1200" baseline="0" dirty="0" smtClean="0">
                          <a:latin typeface="Cambria" panose="02040503050406030204" pitchFamily="18" charset="0"/>
                        </a:rPr>
                        <a:t>Acted like a real</a:t>
                      </a:r>
                      <a:endParaRPr lang="en-GB" sz="2600" dirty="0">
                        <a:latin typeface="Cambria" panose="02040503050406030204" pitchFamily="18" charset="0"/>
                      </a:endParaRPr>
                    </a:p>
                  </a:txBody>
                  <a:tcPr/>
                </a:tc>
              </a:tr>
              <a:tr h="822556">
                <a:tc>
                  <a:txBody>
                    <a:bodyPr/>
                    <a:lstStyle/>
                    <a:p>
                      <a:r>
                        <a:rPr lang="en-GB" sz="2600" u="none" strike="noStrike" kern="1200" baseline="0" dirty="0" smtClean="0">
                          <a:latin typeface="Cambria" panose="02040503050406030204" pitchFamily="18" charset="0"/>
                        </a:rPr>
                        <a:t>Appears to be rich</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A real sales job</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A real workaholic</a:t>
                      </a:r>
                      <a:endParaRPr lang="en-GB" sz="2600" dirty="0">
                        <a:latin typeface="Cambria" panose="02040503050406030204" pitchFamily="18" charset="0"/>
                      </a:endParaRPr>
                    </a:p>
                  </a:txBody>
                  <a:tcPr/>
                </a:tc>
              </a:tr>
              <a:tr h="592286">
                <a:tc>
                  <a:txBody>
                    <a:bodyPr/>
                    <a:lstStyle/>
                    <a:p>
                      <a:r>
                        <a:rPr lang="en-GB" sz="2600" u="none" strike="noStrike" kern="1200" baseline="0" dirty="0" smtClean="0">
                          <a:latin typeface="Cambria" panose="02040503050406030204" pitchFamily="18" charset="0"/>
                        </a:rPr>
                        <a:t>Arrogant</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Bad dresser</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Boring</a:t>
                      </a:r>
                      <a:endParaRPr lang="en-GB" sz="2600" dirty="0">
                        <a:latin typeface="Cambria" panose="02040503050406030204" pitchFamily="18" charset="0"/>
                      </a:endParaRPr>
                    </a:p>
                  </a:txBody>
                  <a:tcPr/>
                </a:tc>
              </a:tr>
              <a:tr h="897191">
                <a:tc>
                  <a:txBody>
                    <a:bodyPr/>
                    <a:lstStyle/>
                    <a:p>
                      <a:r>
                        <a:rPr lang="en-GB" sz="2600" u="none" strike="noStrike" kern="1200" baseline="0" dirty="0" smtClean="0">
                          <a:latin typeface="Cambria" panose="02040503050406030204" pitchFamily="18" charset="0"/>
                        </a:rPr>
                        <a:t>Calculating</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Careless</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Chip on his shoulder</a:t>
                      </a:r>
                      <a:endParaRPr lang="en-GB" sz="2600" dirty="0">
                        <a:latin typeface="Cambria" panose="02040503050406030204" pitchFamily="18" charset="0"/>
                      </a:endParaRPr>
                    </a:p>
                  </a:txBody>
                  <a:tcPr/>
                </a:tc>
              </a:tr>
              <a:tr h="592286">
                <a:tc>
                  <a:txBody>
                    <a:bodyPr/>
                    <a:lstStyle/>
                    <a:p>
                      <a:r>
                        <a:rPr lang="en-GB" sz="2600" u="none" strike="noStrike" kern="1200" baseline="0" dirty="0" smtClean="0">
                          <a:latin typeface="Cambria" panose="02040503050406030204" pitchFamily="18" charset="0"/>
                        </a:rPr>
                        <a:t>Cocky</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Cultured</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Curt</a:t>
                      </a:r>
                      <a:endParaRPr lang="en-GB" sz="2600" dirty="0">
                        <a:latin typeface="Cambria" panose="02040503050406030204" pitchFamily="18" charset="0"/>
                      </a:endParaRPr>
                    </a:p>
                  </a:txBody>
                  <a:tcPr/>
                </a:tc>
              </a:tr>
              <a:tr h="822556">
                <a:tc>
                  <a:txBody>
                    <a:bodyPr/>
                    <a:lstStyle/>
                    <a:p>
                      <a:r>
                        <a:rPr lang="en-GB" sz="2600" u="none" strike="noStrike" kern="1200" baseline="0" dirty="0" smtClean="0">
                          <a:latin typeface="Cambria" panose="02040503050406030204" pitchFamily="18" charset="0"/>
                        </a:rPr>
                        <a:t>Diligent</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Easily distracted</a:t>
                      </a:r>
                      <a:endParaRPr lang="en-GB" sz="2600" dirty="0">
                        <a:latin typeface="Cambria" panose="02040503050406030204" pitchFamily="18" charset="0"/>
                      </a:endParaRPr>
                    </a:p>
                  </a:txBody>
                  <a:tcPr/>
                </a:tc>
                <a:tc>
                  <a:txBody>
                    <a:bodyPr/>
                    <a:lstStyle/>
                    <a:p>
                      <a:r>
                        <a:rPr lang="en-GB" sz="2600" u="none" strike="noStrike" kern="1200" baseline="0" dirty="0" smtClean="0">
                          <a:latin typeface="Cambria" panose="02040503050406030204" pitchFamily="18" charset="0"/>
                        </a:rPr>
                        <a:t>Eccentric</a:t>
                      </a:r>
                      <a:endParaRPr lang="en-GB" sz="2600" dirty="0">
                        <a:latin typeface="Cambria" panose="02040503050406030204" pitchFamily="18" charset="0"/>
                      </a:endParaRPr>
                    </a:p>
                  </a:txBody>
                  <a:tcPr/>
                </a:tc>
              </a:tr>
            </a:tbl>
          </a:graphicData>
        </a:graphic>
      </p:graphicFrame>
      <p:sp>
        <p:nvSpPr>
          <p:cNvPr id="5" name="TextBox 4"/>
          <p:cNvSpPr txBox="1"/>
          <p:nvPr/>
        </p:nvSpPr>
        <p:spPr>
          <a:xfrm>
            <a:off x="226143" y="989822"/>
            <a:ext cx="7982712" cy="523220"/>
          </a:xfrm>
          <a:prstGeom prst="rect">
            <a:avLst/>
          </a:prstGeom>
          <a:noFill/>
        </p:spPr>
        <p:txBody>
          <a:bodyPr wrap="square" rtlCol="0">
            <a:spAutoFit/>
          </a:bodyPr>
          <a:lstStyle/>
          <a:p>
            <a:r>
              <a:rPr lang="en-US" sz="2800" b="1" dirty="0" smtClean="0">
                <a:solidFill>
                  <a:srgbClr val="C00000"/>
                </a:solidFill>
                <a:latin typeface="Cambria" panose="02040503050406030204" pitchFamily="18" charset="0"/>
                <a:cs typeface="Arial" pitchFamily="34" charset="0"/>
              </a:rPr>
              <a:t>	Examples of Subjective Language</a:t>
            </a:r>
            <a:endParaRPr lang="en-GB" sz="2800" b="1" dirty="0" smtClean="0">
              <a:solidFill>
                <a:srgbClr val="C00000"/>
              </a:solidFill>
              <a:latin typeface="Cambria" panose="02040503050406030204" pitchFamily="18" charset="0"/>
              <a:cs typeface="Arial" pitchFamily="34" charset="0"/>
            </a:endParaRPr>
          </a:p>
        </p:txBody>
      </p:sp>
      <p:sp>
        <p:nvSpPr>
          <p:cNvPr id="6" name="Rectangle 5"/>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891821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2770632"/>
            <a:ext cx="2962656" cy="2246769"/>
          </a:xfrm>
          <a:prstGeom prst="rect">
            <a:avLst/>
          </a:prstGeom>
        </p:spPr>
        <p:txBody>
          <a:bodyPr wrap="square">
            <a:spAutoFit/>
          </a:bodyPr>
          <a:lstStyle/>
          <a:p>
            <a:pPr algn="ctr"/>
            <a:r>
              <a:rPr lang="en-US" sz="2800" b="1" dirty="0">
                <a:solidFill>
                  <a:srgbClr val="C00000"/>
                </a:solidFill>
                <a:latin typeface="Cambria" panose="02040503050406030204" pitchFamily="18" charset="0"/>
              </a:rPr>
              <a:t>In contrast, here are some examples of objective </a:t>
            </a:r>
            <a:r>
              <a:rPr lang="en-US" sz="2800" b="1" dirty="0" smtClean="0">
                <a:solidFill>
                  <a:srgbClr val="C00000"/>
                </a:solidFill>
                <a:latin typeface="Cambria" panose="02040503050406030204" pitchFamily="18" charset="0"/>
              </a:rPr>
              <a:t>language</a:t>
            </a:r>
            <a:endParaRPr lang="en-GB" sz="2800" b="1"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84186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b="1" i="1" dirty="0" smtClean="0">
                <a:solidFill>
                  <a:srgbClr val="FF0000"/>
                </a:solidFill>
                <a:latin typeface="Adobe Calson Pro Blod"/>
              </a:rPr>
              <a:t>1-</a:t>
            </a:r>
            <a:r>
              <a:rPr lang="en-US" sz="2600" dirty="0" smtClean="0">
                <a:latin typeface="Adobe Calson Pro Blod"/>
              </a:rPr>
              <a:t> This </a:t>
            </a:r>
            <a:r>
              <a:rPr lang="en-US" sz="2600" dirty="0">
                <a:latin typeface="Adobe Calson Pro Blod"/>
              </a:rPr>
              <a:t>job requires prior customer service experience; applicant has two </a:t>
            </a:r>
            <a:r>
              <a:rPr lang="en-US" sz="2600" dirty="0" smtClean="0">
                <a:latin typeface="Adobe Calson Pro Blod"/>
              </a:rPr>
              <a:t>years’ </a:t>
            </a:r>
            <a:r>
              <a:rPr lang="en-GB" sz="2600" dirty="0" smtClean="0">
                <a:latin typeface="Adobe Calson Pro Blod"/>
              </a:rPr>
              <a:t>experience </a:t>
            </a:r>
            <a:r>
              <a:rPr lang="en-GB" sz="2600" dirty="0">
                <a:latin typeface="Adobe Calson Pro Blod"/>
              </a:rPr>
              <a:t>as a customer service representative</a:t>
            </a:r>
            <a:r>
              <a:rPr lang="en-GB" sz="2600" dirty="0" smtClean="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628283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i="1" dirty="0" smtClean="0">
                <a:solidFill>
                  <a:srgbClr val="FF0000"/>
                </a:solidFill>
                <a:latin typeface="Adobe Calson Pro Blod"/>
              </a:rPr>
              <a:t>2-</a:t>
            </a:r>
            <a:r>
              <a:rPr lang="en-US" sz="2600" dirty="0" smtClean="0">
                <a:solidFill>
                  <a:srgbClr val="C00000"/>
                </a:solidFill>
                <a:latin typeface="Adobe Calson Pro Blod"/>
              </a:rPr>
              <a:t> </a:t>
            </a:r>
            <a:r>
              <a:rPr lang="en-US" sz="2600" dirty="0" smtClean="0">
                <a:latin typeface="Adobe Calson Pro Blod"/>
              </a:rPr>
              <a:t>This </a:t>
            </a:r>
            <a:r>
              <a:rPr lang="en-US" sz="2600" dirty="0">
                <a:latin typeface="Adobe Calson Pro Blod"/>
              </a:rPr>
              <a:t>job calls for excellent verbal skills; applicant exhibited clear and </a:t>
            </a:r>
            <a:r>
              <a:rPr lang="en-US" sz="2600" dirty="0" smtClean="0">
                <a:latin typeface="Adobe Calson Pro Blod"/>
              </a:rPr>
              <a:t>concise verbal </a:t>
            </a:r>
            <a:r>
              <a:rPr lang="en-US" sz="2600" dirty="0">
                <a:latin typeface="Adobe Calson Pro Blod"/>
              </a:rPr>
              <a:t>skills during our sixty-minute interview.</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8427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i="1" dirty="0" smtClean="0">
                <a:solidFill>
                  <a:srgbClr val="FF0000"/>
                </a:solidFill>
                <a:latin typeface="Adobe Calson Pro Blod"/>
              </a:rPr>
              <a:t>3-</a:t>
            </a:r>
            <a:r>
              <a:rPr lang="en-US" sz="2600" dirty="0" smtClean="0">
                <a:latin typeface="Adobe Calson Pro Blod"/>
              </a:rPr>
              <a:t> This </a:t>
            </a:r>
            <a:r>
              <a:rPr lang="en-US" sz="2600" dirty="0">
                <a:latin typeface="Adobe Calson Pro Blod"/>
              </a:rPr>
              <a:t>job includes working with highly confidential matters; applicant </a:t>
            </a:r>
            <a:r>
              <a:rPr lang="en-US" sz="2600" dirty="0" smtClean="0">
                <a:latin typeface="Adobe Calson Pro Blod"/>
              </a:rPr>
              <a:t>has never </a:t>
            </a:r>
            <a:r>
              <a:rPr lang="en-US" sz="2600" dirty="0">
                <a:latin typeface="Adobe Calson Pro Blod"/>
              </a:rPr>
              <a:t>worked with confidential matters before.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05160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b="1" i="1" dirty="0" smtClean="0">
                <a:solidFill>
                  <a:srgbClr val="FF0000"/>
                </a:solidFill>
                <a:latin typeface="Adobe Calson Pro Blod"/>
              </a:rPr>
              <a:t>4- </a:t>
            </a:r>
            <a:r>
              <a:rPr lang="en-US" sz="2600" dirty="0" smtClean="0">
                <a:latin typeface="Adobe Calson Pro Blod"/>
              </a:rPr>
              <a:t>This </a:t>
            </a:r>
            <a:r>
              <a:rPr lang="en-US" sz="2600" dirty="0">
                <a:latin typeface="Adobe Calson Pro Blod"/>
              </a:rPr>
              <a:t>job requires employees to be on-call; applicant said one of the </a:t>
            </a:r>
            <a:r>
              <a:rPr lang="en-US" sz="2600" dirty="0" smtClean="0">
                <a:latin typeface="Adobe Calson Pro Blod"/>
              </a:rPr>
              <a:t>reasons he </a:t>
            </a:r>
            <a:r>
              <a:rPr lang="en-US" sz="2600" dirty="0">
                <a:latin typeface="Adobe Calson Pro Blod"/>
              </a:rPr>
              <a:t>was leaving his current job was because he was on-call and found </a:t>
            </a:r>
            <a:r>
              <a:rPr lang="en-US" sz="2600" dirty="0" smtClean="0">
                <a:latin typeface="Adobe Calson Pro Blod"/>
              </a:rPr>
              <a:t>it ‘‘</a:t>
            </a:r>
            <a:r>
              <a:rPr lang="en-US" sz="2600" dirty="0">
                <a:latin typeface="Adobe Calson Pro Blod"/>
              </a:rPr>
              <a:t>disruptive’’</a:t>
            </a:r>
          </a:p>
          <a:p>
            <a:r>
              <a:rPr lang="en-GB" sz="2600" dirty="0">
                <a:latin typeface="Adobe Calson Pro Blod"/>
              </a:rPr>
              <a:t>to his personal life.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26</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86912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27</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1081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3127248" cy="4834400"/>
          </a:xfrm>
          <a:prstGeom prst="rect">
            <a:avLst/>
          </a:prstGeom>
        </p:spPr>
        <p:txBody>
          <a:bodyPr wrap="square">
            <a:spAutoFit/>
          </a:bodyPr>
          <a:lstStyle/>
          <a:p>
            <a:pPr>
              <a:lnSpc>
                <a:spcPct val="107000"/>
              </a:lnSpc>
              <a:spcAft>
                <a:spcPts val="800"/>
              </a:spcAft>
            </a:pPr>
            <a:r>
              <a:rPr lang="en-US" sz="2400" dirty="0">
                <a:latin typeface="Adobe Calson Pro Blod"/>
                <a:ea typeface="Calibri" panose="020F0502020204030204" pitchFamily="34" charset="0"/>
                <a:cs typeface="Times New Roman" panose="02020603050405020304" pitchFamily="18" charset="0"/>
              </a:rPr>
              <a:t>The candidate needs accurate information about the job, The organization and terms and conditions of the employment. The interviewer should always ask candidates if they have any questions or need any more information.</a:t>
            </a:r>
            <a:endParaRPr lang="en-GB" sz="24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8864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31873"/>
          </a:xfrm>
          <a:prstGeom prst="rect">
            <a:avLst/>
          </a:prstGeom>
        </p:spPr>
        <p:txBody>
          <a:bodyPr wrap="square">
            <a:spAutoFit/>
          </a:bodyPr>
          <a:lstStyle/>
          <a:p>
            <a:r>
              <a:rPr lang="en-GB" sz="2800" b="1" dirty="0">
                <a:solidFill>
                  <a:srgbClr val="C00000"/>
                </a:solidFill>
                <a:latin typeface="Cambria" panose="02040503050406030204" pitchFamily="18" charset="0"/>
              </a:rPr>
              <a:t>Avoiding Recording Unsubstantiated </a:t>
            </a:r>
            <a:r>
              <a:rPr lang="en-GB" sz="2800" b="1" dirty="0" smtClean="0">
                <a:solidFill>
                  <a:srgbClr val="C00000"/>
                </a:solidFill>
                <a:latin typeface="Cambria" panose="02040503050406030204" pitchFamily="18" charset="0"/>
              </a:rPr>
              <a:t>Opinions</a:t>
            </a:r>
          </a:p>
          <a:p>
            <a:r>
              <a:rPr lang="en-US" sz="2400" dirty="0">
                <a:latin typeface="Adobe Calson Pro Blod"/>
              </a:rPr>
              <a:t>Interviewers are cautioned against recording their opinions without sufficient </a:t>
            </a:r>
            <a:r>
              <a:rPr lang="en-US" sz="2400" dirty="0" smtClean="0">
                <a:latin typeface="Adobe Calson Pro Blod"/>
              </a:rPr>
              <a:t>job-related</a:t>
            </a:r>
            <a:endParaRPr lang="en-US" sz="2400" dirty="0">
              <a:latin typeface="Adobe Calson Pro Blod"/>
            </a:endParaRPr>
          </a:p>
          <a:p>
            <a:r>
              <a:rPr lang="en-GB" sz="2400" dirty="0">
                <a:latin typeface="Adobe Calson Pro Blod"/>
              </a:rPr>
              <a:t>backup.</a:t>
            </a:r>
            <a:endParaRPr lang="en-GB" sz="24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2485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lod"/>
              </a:rPr>
              <a:t>Opinions that stand alone without concrete support imply that </a:t>
            </a:r>
            <a:r>
              <a:rPr lang="en-US" sz="2600" dirty="0" smtClean="0">
                <a:latin typeface="Adobe Calson Pro Blod"/>
              </a:rPr>
              <a:t>the interviewer </a:t>
            </a:r>
            <a:r>
              <a:rPr lang="en-US" sz="2600" dirty="0">
                <a:latin typeface="Adobe Calson Pro Blod"/>
              </a:rPr>
              <a:t>has drawn some conclusions, but fail to identify what information these</a:t>
            </a:r>
          </a:p>
          <a:p>
            <a:r>
              <a:rPr lang="en-GB" sz="2600" dirty="0">
                <a:latin typeface="Adobe Calson Pro Blod"/>
              </a:rPr>
              <a:t>conclusions were based on.</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26862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b="1" dirty="0">
                <a:solidFill>
                  <a:srgbClr val="C00000"/>
                </a:solidFill>
                <a:latin typeface="Cambria" panose="02040503050406030204" pitchFamily="18" charset="0"/>
              </a:rPr>
              <a:t>These statements generally begin with phrases such </a:t>
            </a:r>
            <a:r>
              <a:rPr lang="en-US" sz="2600" b="1" dirty="0" smtClean="0">
                <a:solidFill>
                  <a:srgbClr val="C00000"/>
                </a:solidFill>
                <a:latin typeface="Cambria" panose="02040503050406030204" pitchFamily="18" charset="0"/>
              </a:rPr>
              <a:t>as</a:t>
            </a:r>
          </a:p>
          <a:p>
            <a:r>
              <a:rPr lang="en-US" sz="2600" b="1" dirty="0" smtClean="0">
                <a:solidFill>
                  <a:srgbClr val="C00000"/>
                </a:solidFill>
                <a:latin typeface="Adobe Calson Pro Blod"/>
              </a:rPr>
              <a:t>1- </a:t>
            </a:r>
            <a:r>
              <a:rPr lang="en-GB" sz="2600" dirty="0" smtClean="0">
                <a:latin typeface="Adobe Calson Pro Blod"/>
              </a:rPr>
              <a:t>I </a:t>
            </a:r>
            <a:r>
              <a:rPr lang="en-GB" sz="2600" dirty="0">
                <a:latin typeface="Adobe Calson Pro Blod"/>
              </a:rPr>
              <a:t>feel . . </a:t>
            </a:r>
            <a:r>
              <a:rPr lang="en-GB" sz="2600" dirty="0" smtClean="0">
                <a:latin typeface="Adobe Calson Pro Blod"/>
              </a:rPr>
              <a:t>.</a:t>
            </a:r>
            <a:endParaRPr lang="en-GB" sz="2600" dirty="0">
              <a:latin typeface="Adobe Calson Pro Blod"/>
            </a:endParaRPr>
          </a:p>
          <a:p>
            <a:r>
              <a:rPr lang="en-GB" sz="2600" b="1" dirty="0" smtClean="0">
                <a:solidFill>
                  <a:srgbClr val="C00000"/>
                </a:solidFill>
                <a:latin typeface="Adobe Calson Pro Blod"/>
              </a:rPr>
              <a:t>2-</a:t>
            </a:r>
            <a:r>
              <a:rPr lang="en-GB" sz="2600" dirty="0" smtClean="0">
                <a:latin typeface="Adobe Calson Pro Blod"/>
              </a:rPr>
              <a:t> In </a:t>
            </a:r>
            <a:r>
              <a:rPr lang="en-GB" sz="2600" dirty="0">
                <a:latin typeface="Adobe Calson Pro Blod"/>
              </a:rPr>
              <a:t>my opinion . . </a:t>
            </a:r>
          </a:p>
          <a:p>
            <a:r>
              <a:rPr lang="en-GB" sz="2600" b="1" dirty="0" smtClean="0">
                <a:solidFill>
                  <a:srgbClr val="C00000"/>
                </a:solidFill>
                <a:latin typeface="Adobe Calson Pro Blod"/>
              </a:rPr>
              <a:t>3-</a:t>
            </a:r>
            <a:r>
              <a:rPr lang="en-GB" sz="2600" dirty="0" smtClean="0">
                <a:latin typeface="Adobe Calson Pro Blod"/>
              </a:rPr>
              <a:t> I </a:t>
            </a:r>
            <a:r>
              <a:rPr lang="en-GB" sz="2600" dirty="0">
                <a:latin typeface="Adobe Calson Pro Blod"/>
              </a:rPr>
              <a:t>believe . . </a:t>
            </a:r>
            <a:r>
              <a:rPr lang="en-GB" sz="2600" dirty="0" smtClean="0">
                <a:latin typeface="Adobe Calson Pro Blod"/>
              </a:rPr>
              <a:t>.</a:t>
            </a:r>
            <a:endParaRPr lang="en-GB" sz="26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8440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dirty="0" smtClean="0">
                <a:solidFill>
                  <a:srgbClr val="C00000"/>
                </a:solidFill>
                <a:latin typeface="Adobe Calson Pro Blod"/>
              </a:rPr>
              <a:t>4-</a:t>
            </a:r>
            <a:r>
              <a:rPr lang="en-US" sz="2600" b="1" dirty="0" smtClean="0">
                <a:latin typeface="Adobe Calson Pro Blod"/>
              </a:rPr>
              <a:t> </a:t>
            </a:r>
            <a:r>
              <a:rPr lang="en-US" sz="2600" dirty="0" smtClean="0">
                <a:latin typeface="Adobe Calson Pro Blod"/>
              </a:rPr>
              <a:t>‘‘</a:t>
            </a:r>
            <a:r>
              <a:rPr lang="en-US" sz="2600" dirty="0">
                <a:latin typeface="Adobe Calson Pro Blod"/>
              </a:rPr>
              <a:t>It is apparent to me that . . .’’</a:t>
            </a:r>
          </a:p>
          <a:p>
            <a:r>
              <a:rPr lang="en-GB" sz="2600" b="1" dirty="0" smtClean="0">
                <a:solidFill>
                  <a:srgbClr val="C00000"/>
                </a:solidFill>
                <a:latin typeface="Adobe Calson Pro Blod"/>
              </a:rPr>
              <a:t>5-</a:t>
            </a:r>
            <a:r>
              <a:rPr lang="en-GB" sz="2600" dirty="0" smtClean="0">
                <a:solidFill>
                  <a:srgbClr val="C00000"/>
                </a:solidFill>
                <a:latin typeface="Adobe Calson Pro Blod"/>
              </a:rPr>
              <a:t> </a:t>
            </a:r>
            <a:r>
              <a:rPr lang="en-GB" sz="2600" dirty="0" smtClean="0">
                <a:latin typeface="Adobe Calson Pro Blod"/>
              </a:rPr>
              <a:t>‘‘</a:t>
            </a:r>
            <a:r>
              <a:rPr lang="en-GB" sz="2600" dirty="0">
                <a:latin typeface="Adobe Calson Pro Blod"/>
              </a:rPr>
              <a:t>In my judgment . . .’’</a:t>
            </a:r>
          </a:p>
          <a:p>
            <a:r>
              <a:rPr lang="en-US" sz="2600" b="1" dirty="0" smtClean="0">
                <a:solidFill>
                  <a:srgbClr val="C00000"/>
                </a:solidFill>
                <a:latin typeface="Adobe Calson Pro Blod"/>
              </a:rPr>
              <a:t>6-</a:t>
            </a:r>
            <a:r>
              <a:rPr lang="en-US" sz="2600" dirty="0" smtClean="0">
                <a:latin typeface="Adobe Calson Pro Blod"/>
              </a:rPr>
              <a:t> ‘‘</a:t>
            </a:r>
            <a:r>
              <a:rPr lang="en-US" sz="2600" dirty="0">
                <a:latin typeface="Adobe Calson Pro Blod"/>
              </a:rPr>
              <a:t>I am of the opinion that . . .’’</a:t>
            </a:r>
          </a:p>
          <a:p>
            <a:r>
              <a:rPr lang="en-GB" sz="2600" b="1" dirty="0" smtClean="0">
                <a:solidFill>
                  <a:srgbClr val="C00000"/>
                </a:solidFill>
                <a:latin typeface="Adobe Calson Pro Blod"/>
              </a:rPr>
              <a:t>7-</a:t>
            </a:r>
            <a:r>
              <a:rPr lang="en-GB" sz="2600" dirty="0" smtClean="0">
                <a:latin typeface="Adobe Calson Pro Blod"/>
              </a:rPr>
              <a:t> ‘‘</a:t>
            </a:r>
            <a:r>
              <a:rPr lang="en-GB" sz="2600" dirty="0">
                <a:latin typeface="Adobe Calson Pro Blod"/>
              </a:rPr>
              <a:t>I think . . .’’</a:t>
            </a:r>
          </a:p>
          <a:p>
            <a:r>
              <a:rPr lang="en-US" sz="2600" b="1" dirty="0" smtClean="0">
                <a:solidFill>
                  <a:srgbClr val="C00000"/>
                </a:solidFill>
                <a:latin typeface="Adobe Calson Pro Blod"/>
              </a:rPr>
              <a:t>8-</a:t>
            </a:r>
            <a:r>
              <a:rPr lang="en-US" sz="2600" dirty="0" smtClean="0">
                <a:latin typeface="Adobe Calson Pro Blod"/>
              </a:rPr>
              <a:t> ‘‘</a:t>
            </a:r>
            <a:r>
              <a:rPr lang="en-US" sz="2600" dirty="0">
                <a:latin typeface="Adobe Calson Pro Blod"/>
              </a:rPr>
              <a:t>It is my view that . .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96752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b="1" dirty="0" smtClean="0">
                <a:solidFill>
                  <a:srgbClr val="C00000"/>
                </a:solidFill>
                <a:latin typeface="Adobe Calson Pro Blod"/>
              </a:rPr>
              <a:t>9-</a:t>
            </a:r>
            <a:r>
              <a:rPr lang="en-US" sz="2600" dirty="0" smtClean="0">
                <a:latin typeface="Adobe Calson Pro Blod"/>
              </a:rPr>
              <a:t>‘‘</a:t>
            </a:r>
            <a:r>
              <a:rPr lang="en-US" sz="2600" dirty="0">
                <a:latin typeface="Adobe Calson Pro Blod"/>
              </a:rPr>
              <a:t>It is my view that . . .’’</a:t>
            </a:r>
          </a:p>
          <a:p>
            <a:r>
              <a:rPr lang="en-US" sz="2600" b="1" dirty="0" smtClean="0">
                <a:solidFill>
                  <a:srgbClr val="C00000"/>
                </a:solidFill>
                <a:latin typeface="Adobe Calson Pro Blod"/>
              </a:rPr>
              <a:t>10-</a:t>
            </a:r>
            <a:r>
              <a:rPr lang="en-US" sz="2600" dirty="0" smtClean="0">
                <a:latin typeface="Adobe Calson Pro Blod"/>
              </a:rPr>
              <a:t> ‘‘</a:t>
            </a:r>
            <a:r>
              <a:rPr lang="en-US" sz="2600" dirty="0">
                <a:latin typeface="Adobe Calson Pro Blod"/>
              </a:rPr>
              <a:t>To my way of thinking . . .’’</a:t>
            </a:r>
          </a:p>
          <a:p>
            <a:r>
              <a:rPr lang="en-US" sz="2600" b="1" dirty="0" smtClean="0">
                <a:solidFill>
                  <a:srgbClr val="C00000"/>
                </a:solidFill>
                <a:latin typeface="Adobe Calson Pro Blod"/>
              </a:rPr>
              <a:t>11-</a:t>
            </a:r>
            <a:r>
              <a:rPr lang="en-US" sz="2600" dirty="0" smtClean="0">
                <a:latin typeface="Adobe Calson Pro Blod"/>
              </a:rPr>
              <a:t> ‘‘</a:t>
            </a:r>
            <a:r>
              <a:rPr lang="en-US" sz="2600" dirty="0">
                <a:latin typeface="Adobe Calson Pro Blod"/>
              </a:rPr>
              <a:t>It is obvious to me that . . .’’</a:t>
            </a:r>
          </a:p>
          <a:p>
            <a:r>
              <a:rPr lang="en-US" sz="2600" b="1" dirty="0" smtClean="0">
                <a:solidFill>
                  <a:srgbClr val="C00000"/>
                </a:solidFill>
                <a:latin typeface="Adobe Calson Pro Blod"/>
              </a:rPr>
              <a:t>12-</a:t>
            </a:r>
            <a:r>
              <a:rPr lang="en-US" sz="2600" dirty="0" smtClean="0">
                <a:latin typeface="Adobe Calson Pro Blod"/>
              </a:rPr>
              <a:t> ‘‘</a:t>
            </a:r>
            <a:r>
              <a:rPr lang="en-US" sz="2600" dirty="0">
                <a:latin typeface="Adobe Calson Pro Blod"/>
              </a:rPr>
              <a:t>To me it is clear that . .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42886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28708"/>
            <a:ext cx="2962656" cy="2893100"/>
          </a:xfrm>
          <a:prstGeom prst="rect">
            <a:avLst/>
          </a:prstGeom>
        </p:spPr>
        <p:txBody>
          <a:bodyPr wrap="square">
            <a:spAutoFit/>
          </a:bodyPr>
          <a:lstStyle/>
          <a:p>
            <a:r>
              <a:rPr lang="en-US" sz="2600" dirty="0">
                <a:latin typeface="Adobe Calson Pro Blod"/>
              </a:rPr>
              <a:t>Such broad, summarizing statements do not refer to specific requirements and</a:t>
            </a:r>
          </a:p>
          <a:p>
            <a:r>
              <a:rPr lang="en-US" sz="2600" dirty="0">
                <a:latin typeface="Adobe Calson Pro Blod"/>
              </a:rPr>
              <a:t>matching qualifications.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8624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5487"/>
            <a:ext cx="2962656" cy="3293209"/>
          </a:xfrm>
          <a:prstGeom prst="rect">
            <a:avLst/>
          </a:prstGeom>
        </p:spPr>
        <p:txBody>
          <a:bodyPr wrap="square">
            <a:spAutoFit/>
          </a:bodyPr>
          <a:lstStyle/>
          <a:p>
            <a:r>
              <a:rPr lang="en-US" sz="2600" dirty="0" smtClean="0">
                <a:latin typeface="Adobe Calson Pro Blod"/>
              </a:rPr>
              <a:t>Interview </a:t>
            </a:r>
            <a:r>
              <a:rPr lang="en-US" sz="2600" dirty="0">
                <a:latin typeface="Adobe Calson Pro Blod"/>
              </a:rPr>
              <a:t>notes containing statements such as these would</a:t>
            </a:r>
          </a:p>
          <a:p>
            <a:r>
              <a:rPr lang="en-US" sz="2600" dirty="0">
                <a:latin typeface="Adobe Calson Pro Blod"/>
              </a:rPr>
              <a:t>not be useful in determining the applicant’s job suitability.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8015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rPr>
              <a:t>You can abbreviate the preferred versions of each of these statements by eliminating</a:t>
            </a:r>
          </a:p>
          <a:p>
            <a:r>
              <a:rPr lang="en-US" sz="2600" dirty="0">
                <a:latin typeface="Adobe Calson Pro Blod"/>
              </a:rPr>
              <a:t>their opinion lead-in portions altogether.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8740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36192"/>
            <a:ext cx="2962656" cy="4493538"/>
          </a:xfrm>
          <a:prstGeom prst="rect">
            <a:avLst/>
          </a:prstGeom>
        </p:spPr>
        <p:txBody>
          <a:bodyPr wrap="square">
            <a:spAutoFit/>
          </a:bodyPr>
          <a:lstStyle/>
          <a:p>
            <a:r>
              <a:rPr lang="en-US" sz="2600" dirty="0" smtClean="0">
                <a:latin typeface="Adobe Calson Pro Blod"/>
              </a:rPr>
              <a:t>For </a:t>
            </a:r>
            <a:r>
              <a:rPr lang="en-US" sz="2600" dirty="0">
                <a:latin typeface="Adobe Calson Pro Blod"/>
              </a:rPr>
              <a:t>example, instead of writing,</a:t>
            </a:r>
          </a:p>
          <a:p>
            <a:r>
              <a:rPr lang="en-US" sz="2600" dirty="0">
                <a:latin typeface="Adobe Calson Pro Blod"/>
              </a:rPr>
              <a:t>‘‘It is my view that Ms. Heller will do quite well as a data processing operator after</a:t>
            </a:r>
          </a:p>
          <a:p>
            <a:r>
              <a:rPr lang="en-US" sz="2600" dirty="0">
                <a:latin typeface="Adobe Calson Pro Blod"/>
              </a:rPr>
              <a:t>having worked in this capacity for the past two years,’’</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27</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70576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28</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3226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Selection is a two way process. In fact some writers recommends that the term employment decision should be used instead of selection decision. </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14123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893647"/>
          </a:xfrm>
          <a:prstGeom prst="rect">
            <a:avLst/>
          </a:prstGeom>
        </p:spPr>
        <p:txBody>
          <a:bodyPr wrap="square">
            <a:spAutoFit/>
          </a:bodyPr>
          <a:lstStyle/>
          <a:p>
            <a:r>
              <a:rPr lang="en-GB" sz="2600" b="1" dirty="0">
                <a:solidFill>
                  <a:srgbClr val="C00000"/>
                </a:solidFill>
                <a:latin typeface="Cambria" panose="02040503050406030204" pitchFamily="18" charset="0"/>
              </a:rPr>
              <a:t>Referring to Job-Related </a:t>
            </a:r>
            <a:r>
              <a:rPr lang="en-GB" sz="2600" b="1" dirty="0" smtClean="0">
                <a:solidFill>
                  <a:srgbClr val="C00000"/>
                </a:solidFill>
                <a:latin typeface="Cambria" panose="02040503050406030204" pitchFamily="18" charset="0"/>
              </a:rPr>
              <a:t>Facts</a:t>
            </a:r>
          </a:p>
          <a:p>
            <a:r>
              <a:rPr lang="en-US" sz="2600" dirty="0">
                <a:latin typeface="Adobe Calson Pro Blod"/>
              </a:rPr>
              <a:t>There are two documentation techniques that best enable interviewers to assess job</a:t>
            </a:r>
          </a:p>
          <a:p>
            <a:r>
              <a:rPr lang="en-US" sz="2600" dirty="0">
                <a:latin typeface="Adobe Calson Pro Blod"/>
              </a:rPr>
              <a:t>suitability, compare the qualifications of several applicants</a:t>
            </a:r>
            <a:endParaRPr lang="en-GB" sz="26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781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86748"/>
            <a:ext cx="2962656" cy="4093428"/>
          </a:xfrm>
          <a:prstGeom prst="rect">
            <a:avLst/>
          </a:prstGeom>
        </p:spPr>
        <p:txBody>
          <a:bodyPr wrap="square">
            <a:spAutoFit/>
          </a:bodyPr>
          <a:lstStyle/>
          <a:p>
            <a:r>
              <a:rPr lang="en-GB" sz="2600" dirty="0" smtClean="0">
                <a:latin typeface="Adobe Calson Pro Blod"/>
              </a:rPr>
              <a:t>Measure </a:t>
            </a:r>
            <a:r>
              <a:rPr lang="en-GB" sz="2600" dirty="0">
                <a:latin typeface="Adobe Calson Pro Blod"/>
              </a:rPr>
              <a:t>the applicant</a:t>
            </a:r>
          </a:p>
          <a:p>
            <a:r>
              <a:rPr lang="en-US" sz="2600" dirty="0">
                <a:latin typeface="Adobe Calson Pro Blod"/>
              </a:rPr>
              <a:t>for future job matches, and preclude the possibility of referencing any information</a:t>
            </a:r>
          </a:p>
          <a:p>
            <a:r>
              <a:rPr lang="en-US" sz="2600" dirty="0">
                <a:latin typeface="Adobe Calson Pro Blod"/>
              </a:rPr>
              <a:t>that might violate EEO laws.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91090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a:latin typeface="Adobe Calson Pro Blod"/>
              </a:rPr>
              <a:t>The more effective of these two techniques requires referring only to job-related</a:t>
            </a:r>
          </a:p>
          <a:p>
            <a:r>
              <a:rPr lang="en-GB" sz="2600" dirty="0">
                <a:latin typeface="Adobe Calson Pro Blod"/>
              </a:rPr>
              <a:t>facts.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331954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lod"/>
              </a:rPr>
              <a:t>This is a rather simple process, especially if the job descriptions are well written</a:t>
            </a:r>
          </a:p>
          <a:p>
            <a:r>
              <a:rPr lang="en-US" sz="2600" dirty="0">
                <a:latin typeface="Adobe Calson Pro Blod"/>
              </a:rPr>
              <a:t>and if you practiced active listening techniques throughout the interview.</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36136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lod"/>
              </a:rPr>
              <a:t>The latter </a:t>
            </a:r>
            <a:r>
              <a:rPr lang="en-US" sz="2400" dirty="0" smtClean="0">
                <a:latin typeface="Adobe Calson Pro Blod"/>
              </a:rPr>
              <a:t>technique directly </a:t>
            </a:r>
            <a:r>
              <a:rPr lang="en-US" sz="2400" dirty="0">
                <a:latin typeface="Adobe Calson Pro Blod"/>
              </a:rPr>
              <a:t>quoting the </a:t>
            </a:r>
            <a:r>
              <a:rPr lang="en-US" sz="2400" dirty="0" smtClean="0">
                <a:latin typeface="Adobe Calson Pro Blod"/>
              </a:rPr>
              <a:t>applicant is </a:t>
            </a:r>
            <a:r>
              <a:rPr lang="en-US" sz="2400" dirty="0">
                <a:latin typeface="Adobe Calson Pro Blod"/>
              </a:rPr>
              <a:t>of particular significance</a:t>
            </a:r>
          </a:p>
          <a:p>
            <a:r>
              <a:rPr lang="en-US" sz="2400" dirty="0">
                <a:latin typeface="Adobe Calson Pro Blod"/>
              </a:rPr>
              <a:t>when an applicant possesses all of the concrete requirements of the job but is </a:t>
            </a:r>
            <a:r>
              <a:rPr lang="en-US" sz="2400" dirty="0" smtClean="0">
                <a:latin typeface="Adobe Calson Pro Blod"/>
              </a:rPr>
              <a:t>lacking in </a:t>
            </a:r>
            <a:r>
              <a:rPr lang="en-US" sz="2400" dirty="0">
                <a:latin typeface="Adobe Calson Pro Blod"/>
              </a:rPr>
              <a:t>some intangible, </a:t>
            </a:r>
            <a:r>
              <a:rPr lang="en-US" sz="2400" dirty="0" smtClean="0">
                <a:latin typeface="Adobe Calson Pro Blod"/>
              </a:rPr>
              <a:t>no recordable </a:t>
            </a:r>
            <a:r>
              <a:rPr lang="en-US" sz="2400" dirty="0">
                <a:latin typeface="Adobe Calson Pro Blod"/>
              </a:rPr>
              <a:t>quality.</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19289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dirty="0">
                <a:latin typeface="Adobe Calson Pro Blod"/>
              </a:rPr>
              <a:t>For example, you’re about </a:t>
            </a:r>
            <a:r>
              <a:rPr lang="en-US" sz="2600" dirty="0" smtClean="0">
                <a:latin typeface="Adobe Calson Pro Blod"/>
              </a:rPr>
              <a:t>three-quarters of </a:t>
            </a:r>
            <a:r>
              <a:rPr lang="en-US" sz="2600" dirty="0">
                <a:latin typeface="Adobe Calson Pro Blod"/>
              </a:rPr>
              <a:t>the way through an interview; even though the applicant can clearly handle the</a:t>
            </a:r>
          </a:p>
          <a:p>
            <a:r>
              <a:rPr lang="en-GB" sz="2600" dirty="0">
                <a:latin typeface="Adobe Calson Pro Blod"/>
              </a:rPr>
              <a:t>duties of the </a:t>
            </a:r>
            <a:r>
              <a:rPr lang="en-GB" sz="2600" dirty="0" smtClean="0">
                <a:latin typeface="Adobe Calson Pro Blod"/>
              </a:rPr>
              <a:t>job.</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4076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a:latin typeface="Adobe Calson Pro Blod"/>
              </a:rPr>
              <a:t>you have an uneasy feeling about her attitude concerning a </a:t>
            </a:r>
            <a:r>
              <a:rPr lang="en-US" sz="2600" dirty="0" smtClean="0">
                <a:latin typeface="Adobe Calson Pro Blod"/>
              </a:rPr>
              <a:t>number of </a:t>
            </a:r>
            <a:r>
              <a:rPr lang="en-US" sz="2600" dirty="0">
                <a:latin typeface="Adobe Calson Pro Blod"/>
              </a:rPr>
              <a:t>tasks. Since recording that the applicant has a ‘‘bad attitude</a:t>
            </a:r>
            <a:r>
              <a:rPr lang="en-US" sz="2600" dirty="0" smtClean="0">
                <a:latin typeface="Adobe Calson Pro Blod"/>
              </a:rPr>
              <a:t>’’ </a:t>
            </a:r>
            <a:r>
              <a:rPr lang="en-GB" sz="2600" dirty="0">
                <a:latin typeface="Adobe Calson Pro Blod"/>
              </a:rPr>
              <a:t>would be subjective</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8812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093428"/>
          </a:xfrm>
          <a:prstGeom prst="rect">
            <a:avLst/>
          </a:prstGeom>
        </p:spPr>
        <p:txBody>
          <a:bodyPr wrap="square">
            <a:spAutoFit/>
          </a:bodyPr>
          <a:lstStyle/>
          <a:p>
            <a:r>
              <a:rPr lang="en-US" sz="2600" dirty="0">
                <a:latin typeface="Adobe Calson Pro Blod"/>
              </a:rPr>
              <a:t>Y</a:t>
            </a:r>
            <a:r>
              <a:rPr lang="en-US" sz="2600" dirty="0" smtClean="0">
                <a:latin typeface="Adobe Calson Pro Blod"/>
              </a:rPr>
              <a:t>ou </a:t>
            </a:r>
            <a:r>
              <a:rPr lang="en-US" sz="2600" dirty="0">
                <a:latin typeface="Adobe Calson Pro Blod"/>
              </a:rPr>
              <a:t>continue to probe until you either resolve or confirm your sense of uneasiness</a:t>
            </a:r>
          </a:p>
          <a:p>
            <a:r>
              <a:rPr lang="en-US" sz="2600" dirty="0">
                <a:latin typeface="Adobe Calson Pro Blod"/>
              </a:rPr>
              <a:t>by discovering some job-related reason for rejecting her.</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076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lson Pro Blod"/>
              </a:rPr>
              <a:t>For example, among other</a:t>
            </a:r>
          </a:p>
          <a:p>
            <a:r>
              <a:rPr lang="en-US" sz="2600" dirty="0" smtClean="0">
                <a:latin typeface="Adobe Calson Pro Blod"/>
              </a:rPr>
              <a:t>things, you explore with her the fact that this job requires extensive overtime with</a:t>
            </a:r>
          </a:p>
          <a:p>
            <a:r>
              <a:rPr lang="en-GB" sz="2600" dirty="0" smtClean="0">
                <a:latin typeface="Adobe Calson Pro Blod"/>
              </a:rPr>
              <a:t>little advance notice.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42297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3209544" cy="4154984"/>
          </a:xfrm>
          <a:prstGeom prst="rect">
            <a:avLst/>
          </a:prstGeom>
        </p:spPr>
        <p:txBody>
          <a:bodyPr wrap="square">
            <a:spAutoFit/>
          </a:bodyPr>
          <a:lstStyle/>
          <a:p>
            <a:r>
              <a:rPr lang="en-US" sz="2400" dirty="0">
                <a:latin typeface="Adobe Calson Pro Blod"/>
              </a:rPr>
              <a:t>Let’s consider another, more comprehensive illustration of the usefulness of referring</a:t>
            </a:r>
          </a:p>
          <a:p>
            <a:r>
              <a:rPr lang="en-US" sz="2400" dirty="0">
                <a:latin typeface="Adobe Calson Pro Blod"/>
              </a:rPr>
              <a:t>directly to the position’s duties and requirements and recording direct </a:t>
            </a:r>
            <a:r>
              <a:rPr lang="en-US" sz="2400" dirty="0" smtClean="0">
                <a:latin typeface="Adobe Calson Pro Blod"/>
              </a:rPr>
              <a:t>quotes </a:t>
            </a:r>
            <a:r>
              <a:rPr lang="en-GB" sz="2400" dirty="0" smtClean="0">
                <a:latin typeface="Adobe Calson Pro Blod"/>
              </a:rPr>
              <a:t>made </a:t>
            </a:r>
            <a:r>
              <a:rPr lang="en-GB" sz="2400" dirty="0">
                <a:latin typeface="Adobe Calson Pro Blod"/>
              </a:rPr>
              <a:t>by the applicant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7114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lod"/>
                <a:ea typeface="Calibri" panose="020F0502020204030204" pitchFamily="34" charset="0"/>
                <a:cs typeface="Times New Roman" panose="02020603050405020304" pitchFamily="18" charset="0"/>
              </a:rPr>
              <a:t>Because the later implies a one way decision making process in which organizations evaluate candidates and make decision about who will be accepted or rejected.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1691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880360" cy="2492990"/>
          </a:xfrm>
          <a:prstGeom prst="rect">
            <a:avLst/>
          </a:prstGeom>
        </p:spPr>
        <p:txBody>
          <a:bodyPr wrap="square">
            <a:spAutoFit/>
          </a:bodyPr>
          <a:lstStyle/>
          <a:p>
            <a:r>
              <a:rPr lang="en-US" sz="2600" dirty="0" smtClean="0">
                <a:latin typeface="Adobe Calson Pro Blod"/>
              </a:rPr>
              <a:t>Nobody </a:t>
            </a:r>
            <a:r>
              <a:rPr lang="en-US" sz="2600" dirty="0">
                <a:latin typeface="Adobe Calson Pro Blod"/>
              </a:rPr>
              <a:t>is trying to fill the position of administrative assistant </a:t>
            </a:r>
            <a:r>
              <a:rPr lang="en-US" sz="2600" dirty="0" smtClean="0">
                <a:latin typeface="Adobe Calson Pro Blod"/>
              </a:rPr>
              <a:t>to the </a:t>
            </a:r>
            <a:r>
              <a:rPr lang="en-US" sz="2600" dirty="0">
                <a:latin typeface="Adobe Calson Pro Blod"/>
              </a:rPr>
              <a:t>president of your company.</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182644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dirty="0">
                <a:latin typeface="Adobe Calson Pro Blod"/>
              </a:rPr>
              <a:t>Here is a partial list of essential duties and responsibilities</a:t>
            </a:r>
          </a:p>
          <a:p>
            <a:r>
              <a:rPr lang="en-US" sz="2600" dirty="0">
                <a:latin typeface="Adobe Calson Pro Blod"/>
              </a:rPr>
              <a:t>that encompass approximately 85 percent of the job:</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3204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65376"/>
            <a:ext cx="2962656" cy="4093428"/>
          </a:xfrm>
          <a:prstGeom prst="rect">
            <a:avLst/>
          </a:prstGeom>
        </p:spPr>
        <p:txBody>
          <a:bodyPr wrap="square">
            <a:spAutoFit/>
          </a:bodyPr>
          <a:lstStyle/>
          <a:p>
            <a:r>
              <a:rPr lang="en-US" sz="2600" b="1" dirty="0" smtClean="0">
                <a:solidFill>
                  <a:srgbClr val="C00000"/>
                </a:solidFill>
                <a:latin typeface="Adobe Calson Pro Blod"/>
              </a:rPr>
              <a:t>1-</a:t>
            </a:r>
            <a:r>
              <a:rPr lang="en-US" sz="2600" dirty="0" smtClean="0">
                <a:latin typeface="Adobe Calson Pro Blod"/>
              </a:rPr>
              <a:t> Schedules </a:t>
            </a:r>
            <a:r>
              <a:rPr lang="en-US" sz="2600" dirty="0">
                <a:latin typeface="Adobe Calson Pro Blod"/>
              </a:rPr>
              <a:t>all appointments and meetings for the president</a:t>
            </a:r>
          </a:p>
          <a:p>
            <a:r>
              <a:rPr lang="en-US" sz="2600" b="1" dirty="0" smtClean="0">
                <a:solidFill>
                  <a:srgbClr val="C00000"/>
                </a:solidFill>
                <a:latin typeface="Adobe Calson Pro Blod"/>
              </a:rPr>
              <a:t>2-</a:t>
            </a:r>
            <a:r>
              <a:rPr lang="en-US" sz="2600" dirty="0" smtClean="0">
                <a:solidFill>
                  <a:srgbClr val="C00000"/>
                </a:solidFill>
                <a:latin typeface="Adobe Calson Pro Blod"/>
              </a:rPr>
              <a:t> </a:t>
            </a:r>
            <a:r>
              <a:rPr lang="en-US" sz="2600" dirty="0" smtClean="0">
                <a:latin typeface="Adobe Calson Pro Blod"/>
              </a:rPr>
              <a:t> </a:t>
            </a:r>
            <a:r>
              <a:rPr lang="en-US" sz="2600" dirty="0">
                <a:latin typeface="Adobe Calson Pro Blod"/>
              </a:rPr>
              <a:t>Arranges the president’s travel itinerary, including commuting, </a:t>
            </a:r>
            <a:r>
              <a:rPr lang="en-US" sz="2600" dirty="0" smtClean="0">
                <a:latin typeface="Adobe Calson Pro Blod"/>
              </a:rPr>
              <a:t>reservations, </a:t>
            </a:r>
            <a:r>
              <a:rPr lang="en-GB" sz="2600" dirty="0" smtClean="0">
                <a:latin typeface="Adobe Calson Pro Blod"/>
              </a:rPr>
              <a:t>and accommodations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9434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b="1" dirty="0" smtClean="0">
                <a:solidFill>
                  <a:srgbClr val="C00000"/>
                </a:solidFill>
                <a:latin typeface="Adobe Calson Pro Blod"/>
              </a:rPr>
              <a:t>3-</a:t>
            </a:r>
            <a:r>
              <a:rPr lang="en-US" sz="2600" dirty="0" smtClean="0">
                <a:solidFill>
                  <a:srgbClr val="C00000"/>
                </a:solidFill>
                <a:latin typeface="Adobe Calson Pro Blod"/>
              </a:rPr>
              <a:t> </a:t>
            </a:r>
            <a:r>
              <a:rPr lang="en-US" sz="2600" dirty="0" smtClean="0">
                <a:latin typeface="Adobe Calson Pro Blod"/>
              </a:rPr>
              <a:t>Screens </a:t>
            </a:r>
            <a:r>
              <a:rPr lang="en-US" sz="2600" dirty="0">
                <a:latin typeface="Adobe Calson Pro Blod"/>
              </a:rPr>
              <a:t>all calls and visitors to the president’s office</a:t>
            </a:r>
          </a:p>
          <a:p>
            <a:r>
              <a:rPr lang="en-US" sz="2600" b="1" dirty="0" smtClean="0">
                <a:solidFill>
                  <a:srgbClr val="C00000"/>
                </a:solidFill>
                <a:latin typeface="Adobe Calson Pro Blod"/>
              </a:rPr>
              <a:t>4-</a:t>
            </a:r>
            <a:r>
              <a:rPr lang="en-US" sz="2600" dirty="0" smtClean="0">
                <a:solidFill>
                  <a:srgbClr val="C00000"/>
                </a:solidFill>
                <a:latin typeface="Adobe Calson Pro Blod"/>
              </a:rPr>
              <a:t> </a:t>
            </a:r>
            <a:r>
              <a:rPr lang="en-US" sz="2600" dirty="0" smtClean="0">
                <a:latin typeface="Adobe Calson Pro Blod"/>
              </a:rPr>
              <a:t>Opens, reroutes</a:t>
            </a:r>
            <a:r>
              <a:rPr lang="en-US" sz="2600" dirty="0">
                <a:latin typeface="Adobe Calson Pro Blod"/>
              </a:rPr>
              <a:t>, and disposes of all electronic and paper correspondence</a:t>
            </a:r>
          </a:p>
          <a:p>
            <a:r>
              <a:rPr lang="en-GB" sz="2600" dirty="0">
                <a:latin typeface="Adobe Calson Pro Blod"/>
              </a:rPr>
              <a:t>directed to the president</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687815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b="1" dirty="0" smtClean="0">
                <a:solidFill>
                  <a:srgbClr val="C00000"/>
                </a:solidFill>
                <a:latin typeface="Adobe Calson Pro Blod"/>
              </a:rPr>
              <a:t>5-</a:t>
            </a:r>
            <a:r>
              <a:rPr lang="en-GB" sz="2600" dirty="0" smtClean="0">
                <a:solidFill>
                  <a:srgbClr val="C00000"/>
                </a:solidFill>
                <a:latin typeface="Adobe Calson Pro Blod"/>
              </a:rPr>
              <a:t> </a:t>
            </a:r>
            <a:r>
              <a:rPr lang="en-GB" sz="2600" dirty="0" smtClean="0">
                <a:latin typeface="Adobe Calson Pro Blod"/>
              </a:rPr>
              <a:t>Replies </a:t>
            </a:r>
            <a:r>
              <a:rPr lang="en-GB" sz="2600" dirty="0">
                <a:latin typeface="Adobe Calson Pro Blod"/>
              </a:rPr>
              <a:t>to routine inquiries</a:t>
            </a:r>
          </a:p>
          <a:p>
            <a:r>
              <a:rPr lang="en-US" sz="2600" b="1" dirty="0" smtClean="0">
                <a:solidFill>
                  <a:srgbClr val="C00000"/>
                </a:solidFill>
                <a:latin typeface="Adobe Calson Pro Blod"/>
              </a:rPr>
              <a:t>6-</a:t>
            </a:r>
            <a:r>
              <a:rPr lang="en-US" sz="2600" dirty="0" smtClean="0">
                <a:latin typeface="Adobe Calson Pro Blod"/>
              </a:rPr>
              <a:t> </a:t>
            </a:r>
            <a:r>
              <a:rPr lang="en-US" sz="2600" dirty="0">
                <a:latin typeface="Adobe Calson Pro Blod"/>
              </a:rPr>
              <a:t>Supervises maintenance of all correspondence and reports sent in and out of</a:t>
            </a:r>
          </a:p>
          <a:p>
            <a:r>
              <a:rPr lang="en-US" sz="2600" dirty="0">
                <a:latin typeface="Adobe Calson Pro Blod"/>
              </a:rPr>
              <a:t>the president’s office, including confidential information</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98101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b="1" dirty="0" smtClean="0">
                <a:solidFill>
                  <a:srgbClr val="C00000"/>
                </a:solidFill>
                <a:latin typeface="Adobe Calson Pro Blod"/>
              </a:rPr>
              <a:t>7- </a:t>
            </a:r>
            <a:r>
              <a:rPr lang="en-US" sz="2600" dirty="0" smtClean="0">
                <a:latin typeface="Adobe Calson Pro Blod"/>
              </a:rPr>
              <a:t>Supervises </a:t>
            </a:r>
            <a:r>
              <a:rPr lang="en-US" sz="2600" dirty="0">
                <a:latin typeface="Adobe Calson Pro Blod"/>
              </a:rPr>
              <a:t>the work of the president’s clerical staff</a:t>
            </a:r>
          </a:p>
          <a:p>
            <a:r>
              <a:rPr lang="en-US" sz="2600" b="1" dirty="0" smtClean="0">
                <a:solidFill>
                  <a:srgbClr val="C00000"/>
                </a:solidFill>
                <a:latin typeface="Adobe Calson Pro Blod"/>
              </a:rPr>
              <a:t>8-</a:t>
            </a:r>
            <a:r>
              <a:rPr lang="en-US" sz="2600" dirty="0" smtClean="0">
                <a:solidFill>
                  <a:srgbClr val="C00000"/>
                </a:solidFill>
                <a:latin typeface="Adobe Calson Pro Blod"/>
              </a:rPr>
              <a:t> </a:t>
            </a:r>
            <a:r>
              <a:rPr lang="en-US" sz="2600" dirty="0">
                <a:latin typeface="Adobe Calson Pro Blod"/>
              </a:rPr>
              <a:t>Prepares formal minutes of all board of directors meetings, as well as shareholders</a:t>
            </a:r>
          </a:p>
          <a:p>
            <a:r>
              <a:rPr lang="en-GB" sz="2600" dirty="0">
                <a:latin typeface="Adobe Calson Pro Blod"/>
              </a:rPr>
              <a:t>and executive committee meetings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4927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dirty="0" smtClean="0">
                <a:solidFill>
                  <a:srgbClr val="C00000"/>
                </a:solidFill>
                <a:latin typeface="Adobe Calson Pro Blod"/>
              </a:rPr>
              <a:t>9-</a:t>
            </a:r>
            <a:r>
              <a:rPr lang="en-US" sz="2600" dirty="0" smtClean="0">
                <a:solidFill>
                  <a:srgbClr val="C00000"/>
                </a:solidFill>
                <a:latin typeface="Adobe Calson Pro Blod"/>
              </a:rPr>
              <a:t> </a:t>
            </a:r>
            <a:r>
              <a:rPr lang="en-US" sz="2600" dirty="0" smtClean="0">
                <a:latin typeface="Adobe Calson Pro Blod"/>
              </a:rPr>
              <a:t>Prepares </a:t>
            </a:r>
            <a:r>
              <a:rPr lang="en-US" sz="2600" dirty="0">
                <a:latin typeface="Adobe Calson Pro Blod"/>
              </a:rPr>
              <a:t>various reports required for meetings of the board of directors,</a:t>
            </a:r>
          </a:p>
          <a:p>
            <a:r>
              <a:rPr lang="en-GB" sz="2600" dirty="0">
                <a:latin typeface="Adobe Calson Pro Blod"/>
              </a:rPr>
              <a:t>shareholders, and executive committee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28</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525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29</a:t>
            </a:r>
          </a:p>
        </p:txBody>
      </p:sp>
      <p:sp>
        <p:nvSpPr>
          <p:cNvPr id="6" name="Rectangle 5"/>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540556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GB" sz="2600" b="1" dirty="0">
                <a:solidFill>
                  <a:srgbClr val="C00000"/>
                </a:solidFill>
                <a:latin typeface="Cambria" panose="02040503050406030204" pitchFamily="18" charset="0"/>
              </a:rPr>
              <a:t>Being </a:t>
            </a:r>
            <a:r>
              <a:rPr lang="en-GB" sz="2600" b="1" dirty="0" smtClean="0">
                <a:solidFill>
                  <a:srgbClr val="C00000"/>
                </a:solidFill>
                <a:latin typeface="Cambria" panose="02040503050406030204" pitchFamily="18" charset="0"/>
              </a:rPr>
              <a:t>Descriptive</a:t>
            </a:r>
          </a:p>
          <a:p>
            <a:r>
              <a:rPr lang="en-US" sz="2600" dirty="0">
                <a:latin typeface="Adobe Calson Pro Blod"/>
              </a:rPr>
              <a:t>A second documentation technique enables interviewers to better recall specific applicants</a:t>
            </a:r>
            <a:r>
              <a:rPr lang="en-US" dirty="0"/>
              <a:t>.</a:t>
            </a:r>
            <a:endParaRPr lang="en-GB" dirty="0"/>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47150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400" dirty="0">
                <a:latin typeface="Adobe Calson Pro Blod"/>
              </a:rPr>
              <a:t>It entails recording a description of the applicant’s behavior, speech, attire,</a:t>
            </a:r>
          </a:p>
          <a:p>
            <a:r>
              <a:rPr lang="en-US" sz="2400" dirty="0">
                <a:latin typeface="Adobe Calson Pro Blod"/>
              </a:rPr>
              <a:t>or appearance. Interviewers conducting interviews for entry-level jobs as well as </a:t>
            </a:r>
            <a:r>
              <a:rPr lang="en-US" sz="2400" dirty="0" smtClean="0">
                <a:latin typeface="Adobe Calson Pro Blod"/>
              </a:rPr>
              <a:t>volume interviews </a:t>
            </a:r>
            <a:r>
              <a:rPr lang="en-US" sz="2400" dirty="0">
                <a:latin typeface="Adobe Calson Pro Blod"/>
              </a:rPr>
              <a:t>in excess of twenty a week may find this technique helpful.</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7476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0176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In reality a two way decision making process exists in which candidates are involved in decision making A candidate if offered a job has the right to accept or reject it.</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8627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GB" sz="2600" dirty="0" smtClean="0">
                <a:latin typeface="Adobe Calson Pro Blod"/>
              </a:rPr>
              <a:t>After </a:t>
            </a:r>
            <a:r>
              <a:rPr lang="en-US" sz="2600" dirty="0" smtClean="0">
                <a:latin typeface="Adobe Calson Pro Blod"/>
              </a:rPr>
              <a:t>meeting </a:t>
            </a:r>
            <a:r>
              <a:rPr lang="en-US" sz="2600" dirty="0">
                <a:latin typeface="Adobe Calson Pro Blod"/>
              </a:rPr>
              <a:t>with so many people, interviewers may have difficulty differentiating one</a:t>
            </a:r>
          </a:p>
          <a:p>
            <a:r>
              <a:rPr lang="en-US" sz="2600" dirty="0">
                <a:latin typeface="Adobe Calson Pro Blod"/>
              </a:rPr>
              <a:t>applicant from another when referring to each person’s application or resume alone.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06916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276856"/>
            <a:ext cx="2962656" cy="3293209"/>
          </a:xfrm>
          <a:prstGeom prst="rect">
            <a:avLst/>
          </a:prstGeom>
        </p:spPr>
        <p:txBody>
          <a:bodyPr wrap="square">
            <a:spAutoFit/>
          </a:bodyPr>
          <a:lstStyle/>
          <a:p>
            <a:r>
              <a:rPr lang="en-US" sz="2600" dirty="0">
                <a:latin typeface="Adobe Calson Pro Blod"/>
              </a:rPr>
              <a:t>Even notes that are objective, factual, and job-related may not succeed in jogging</a:t>
            </a:r>
          </a:p>
          <a:p>
            <a:r>
              <a:rPr lang="en-US" sz="2600" dirty="0">
                <a:latin typeface="Adobe Calson Pro Blod"/>
              </a:rPr>
              <a:t>their recollection of a </a:t>
            </a:r>
            <a:r>
              <a:rPr lang="en-US" sz="2600" dirty="0" smtClean="0">
                <a:latin typeface="Adobe Calson Pro Blod"/>
              </a:rPr>
              <a:t>specific applicant</a:t>
            </a:r>
            <a:r>
              <a:rPr lang="en-US" sz="2600" dirty="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12278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20453"/>
            <a:ext cx="2962656" cy="4524315"/>
          </a:xfrm>
          <a:prstGeom prst="rect">
            <a:avLst/>
          </a:prstGeom>
        </p:spPr>
        <p:txBody>
          <a:bodyPr wrap="square">
            <a:spAutoFit/>
          </a:bodyPr>
          <a:lstStyle/>
          <a:p>
            <a:r>
              <a:rPr lang="en-US" sz="2400" dirty="0">
                <a:latin typeface="Adobe Calson Pro Blod"/>
              </a:rPr>
              <a:t>To help you better recall specifics, consider the occasional use of </a:t>
            </a:r>
            <a:r>
              <a:rPr lang="en-US" sz="2400" dirty="0" smtClean="0">
                <a:latin typeface="Adobe Calson Pro Blod"/>
              </a:rPr>
              <a:t>descriptive phrases</a:t>
            </a:r>
            <a:r>
              <a:rPr lang="en-US" sz="2400" dirty="0">
                <a:latin typeface="Adobe Calson Pro Blod"/>
              </a:rPr>
              <a:t>. Their purpose is limited to identifying the person and aiding you in remembering</a:t>
            </a:r>
          </a:p>
          <a:p>
            <a:r>
              <a:rPr lang="en-GB" sz="2400" dirty="0">
                <a:latin typeface="Adobe Calson Pro Blod"/>
              </a:rPr>
              <a:t>the particular interview.</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28709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783080"/>
            <a:ext cx="2962656" cy="4154984"/>
          </a:xfrm>
          <a:prstGeom prst="rect">
            <a:avLst/>
          </a:prstGeom>
        </p:spPr>
        <p:txBody>
          <a:bodyPr wrap="square">
            <a:spAutoFit/>
          </a:bodyPr>
          <a:lstStyle/>
          <a:p>
            <a:r>
              <a:rPr lang="en-US" sz="2400" dirty="0">
                <a:latin typeface="Adobe Calson Pro Blod"/>
              </a:rPr>
              <a:t>Take care when using such phrases for two primary</a:t>
            </a:r>
          </a:p>
          <a:p>
            <a:r>
              <a:rPr lang="en-US" sz="2400" dirty="0">
                <a:latin typeface="Adobe Calson Pro Blod"/>
              </a:rPr>
              <a:t>reasons: First, descriptive phrases can easily become subjective; and second, even</a:t>
            </a:r>
          </a:p>
          <a:p>
            <a:r>
              <a:rPr lang="en-US" sz="2400" dirty="0">
                <a:latin typeface="Adobe Calson Pro Blod"/>
              </a:rPr>
              <a:t>though factual, they’re not job-related.</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90451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dirty="0">
                <a:latin typeface="Adobe Calson Pro Blod"/>
              </a:rPr>
              <a:t>For example, noting that the ‘‘applicant was</a:t>
            </a:r>
          </a:p>
          <a:p>
            <a:r>
              <a:rPr lang="en-US" sz="2600" dirty="0">
                <a:latin typeface="Adobe Calson Pro Blod"/>
              </a:rPr>
              <a:t>dressed entirely in yellow’’ is an objective descriptive phrase. The addition of </a:t>
            </a:r>
            <a:r>
              <a:rPr lang="en-US" sz="2600" dirty="0" smtClean="0">
                <a:latin typeface="Adobe Calson Pro Blod"/>
              </a:rPr>
              <a:t>just one </a:t>
            </a:r>
            <a:r>
              <a:rPr lang="en-US" sz="2600" dirty="0">
                <a:latin typeface="Adobe Calson Pro Blod"/>
              </a:rPr>
              <a:t>word, however, makes it subjective:</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3211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606040"/>
            <a:ext cx="2962656" cy="2492990"/>
          </a:xfrm>
          <a:prstGeom prst="rect">
            <a:avLst/>
          </a:prstGeom>
        </p:spPr>
        <p:txBody>
          <a:bodyPr wrap="square">
            <a:spAutoFit/>
          </a:bodyPr>
          <a:lstStyle/>
          <a:p>
            <a:r>
              <a:rPr lang="en-US" sz="2600" dirty="0">
                <a:latin typeface="Adobe Calson Pro Blod"/>
              </a:rPr>
              <a:t>‘‘Applicant was garishly dressed entirely </a:t>
            </a:r>
            <a:r>
              <a:rPr lang="en-US" sz="2600" dirty="0" smtClean="0">
                <a:latin typeface="Adobe Calson Pro Blod"/>
              </a:rPr>
              <a:t>in yellow</a:t>
            </a:r>
            <a:r>
              <a:rPr lang="en-US" sz="2600" dirty="0">
                <a:latin typeface="Adobe Calson Pro Blod"/>
              </a:rPr>
              <a:t>.’’ Even the objective version, however, is not job-related.</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8018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523744"/>
            <a:ext cx="2962656" cy="2677656"/>
          </a:xfrm>
          <a:prstGeom prst="rect">
            <a:avLst/>
          </a:prstGeom>
        </p:spPr>
        <p:txBody>
          <a:bodyPr wrap="square">
            <a:spAutoFit/>
          </a:bodyPr>
          <a:lstStyle/>
          <a:p>
            <a:r>
              <a:rPr lang="en-US" sz="2800" b="1" dirty="0">
                <a:solidFill>
                  <a:srgbClr val="C00000"/>
                </a:solidFill>
                <a:latin typeface="Cambria" panose="02040503050406030204" pitchFamily="18" charset="0"/>
              </a:rPr>
              <a:t>Here are additional examples of objective descriptive phrases:</a:t>
            </a:r>
            <a:endParaRPr lang="en-GB" sz="2800" b="1"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44423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293209"/>
          </a:xfrm>
          <a:prstGeom prst="rect">
            <a:avLst/>
          </a:prstGeom>
        </p:spPr>
        <p:txBody>
          <a:bodyPr wrap="square">
            <a:spAutoFit/>
          </a:bodyPr>
          <a:lstStyle/>
          <a:p>
            <a:r>
              <a:rPr lang="en-US" sz="2600" b="1" dirty="0" smtClean="0">
                <a:solidFill>
                  <a:srgbClr val="C00000"/>
                </a:solidFill>
                <a:latin typeface="Adobe Calson Pro Blod"/>
              </a:rPr>
              <a:t>1-</a:t>
            </a:r>
            <a:r>
              <a:rPr lang="en-US" sz="2600" b="1" dirty="0" smtClean="0">
                <a:latin typeface="Adobe Calson Pro Blod"/>
              </a:rPr>
              <a:t> </a:t>
            </a:r>
            <a:r>
              <a:rPr lang="en-US" sz="2600" dirty="0" smtClean="0">
                <a:latin typeface="Adobe Calson Pro Blod"/>
              </a:rPr>
              <a:t>Smiled </a:t>
            </a:r>
            <a:r>
              <a:rPr lang="en-US" sz="2600" dirty="0">
                <a:latin typeface="Adobe Calson Pro Blod"/>
              </a:rPr>
              <a:t>during the entire thirty minutes of the interview</a:t>
            </a:r>
          </a:p>
          <a:p>
            <a:r>
              <a:rPr lang="en-GB" sz="2600" b="1" dirty="0" smtClean="0">
                <a:solidFill>
                  <a:srgbClr val="C00000"/>
                </a:solidFill>
                <a:latin typeface="Adobe Calson Pro Blod"/>
              </a:rPr>
              <a:t>2-</a:t>
            </a:r>
            <a:r>
              <a:rPr lang="en-GB" sz="2600" dirty="0" smtClean="0">
                <a:latin typeface="Adobe Calson Pro Blod"/>
              </a:rPr>
              <a:t> Hair </a:t>
            </a:r>
            <a:r>
              <a:rPr lang="en-GB" sz="2600" dirty="0">
                <a:latin typeface="Adobe Calson Pro Blod"/>
              </a:rPr>
              <a:t>extended below waist</a:t>
            </a:r>
          </a:p>
          <a:p>
            <a:r>
              <a:rPr lang="en-GB" sz="2600" b="1" dirty="0" smtClean="0">
                <a:solidFill>
                  <a:srgbClr val="C00000"/>
                </a:solidFill>
                <a:latin typeface="Adobe Calson Pro Blod"/>
              </a:rPr>
              <a:t>3-</a:t>
            </a:r>
            <a:r>
              <a:rPr lang="en-GB" sz="2600" dirty="0" smtClean="0">
                <a:latin typeface="Adobe Calson Pro Blod"/>
              </a:rPr>
              <a:t> Wore </a:t>
            </a:r>
            <a:r>
              <a:rPr lang="en-GB" sz="2600" dirty="0">
                <a:latin typeface="Adobe Calson Pro Blod"/>
              </a:rPr>
              <a:t>black nail polish</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282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GB" sz="2600" b="1" dirty="0" smtClean="0">
                <a:solidFill>
                  <a:srgbClr val="C00000"/>
                </a:solidFill>
                <a:latin typeface="Adobe Calson Pro Blod"/>
              </a:rPr>
              <a:t>4-</a:t>
            </a:r>
            <a:r>
              <a:rPr lang="en-GB" sz="2600" dirty="0" smtClean="0">
                <a:solidFill>
                  <a:srgbClr val="C00000"/>
                </a:solidFill>
                <a:latin typeface="Adobe Calson Pro Blod"/>
              </a:rPr>
              <a:t> </a:t>
            </a:r>
            <a:r>
              <a:rPr lang="en-GB" sz="2600" dirty="0" smtClean="0">
                <a:latin typeface="Adobe Calson Pro Blod"/>
              </a:rPr>
              <a:t>Wore </a:t>
            </a:r>
            <a:r>
              <a:rPr lang="en-GB" sz="2600" dirty="0">
                <a:latin typeface="Adobe Calson Pro Blod"/>
              </a:rPr>
              <a:t>pearl cuff links</a:t>
            </a:r>
          </a:p>
          <a:p>
            <a:r>
              <a:rPr lang="en-US" sz="2600" b="1" dirty="0" smtClean="0">
                <a:solidFill>
                  <a:srgbClr val="C00000"/>
                </a:solidFill>
                <a:latin typeface="Adobe Calson Pro Blod"/>
              </a:rPr>
              <a:t>5-</a:t>
            </a:r>
            <a:r>
              <a:rPr lang="en-US" sz="2600" dirty="0" smtClean="0">
                <a:solidFill>
                  <a:srgbClr val="C00000"/>
                </a:solidFill>
                <a:latin typeface="Adobe Calson Pro Blod"/>
              </a:rPr>
              <a:t> </a:t>
            </a:r>
            <a:r>
              <a:rPr lang="en-US" sz="2600" dirty="0" smtClean="0">
                <a:latin typeface="Adobe Calson Pro Blod"/>
              </a:rPr>
              <a:t>Twirled </a:t>
            </a:r>
            <a:r>
              <a:rPr lang="en-US" sz="2600" dirty="0">
                <a:latin typeface="Adobe Calson Pro Blod"/>
              </a:rPr>
              <a:t>hair through entire ninety minutes of the interview</a:t>
            </a:r>
          </a:p>
          <a:p>
            <a:r>
              <a:rPr lang="en-GB" sz="2600" b="1" dirty="0" smtClean="0">
                <a:solidFill>
                  <a:srgbClr val="C00000"/>
                </a:solidFill>
                <a:latin typeface="Adobe Calson Pro Blod"/>
              </a:rPr>
              <a:t>6- </a:t>
            </a:r>
            <a:r>
              <a:rPr lang="en-GB" sz="2600" dirty="0" smtClean="0">
                <a:latin typeface="Adobe Calson Pro Blod"/>
              </a:rPr>
              <a:t>Played </a:t>
            </a:r>
            <a:r>
              <a:rPr lang="en-GB" sz="2600" dirty="0">
                <a:latin typeface="Adobe Calson Pro Blod"/>
              </a:rPr>
              <a:t>with paper clips</a:t>
            </a:r>
          </a:p>
          <a:p>
            <a:r>
              <a:rPr lang="en-GB" sz="2600" b="1" dirty="0" smtClean="0">
                <a:solidFill>
                  <a:srgbClr val="C00000"/>
                </a:solidFill>
                <a:latin typeface="Adobe Calson Pro Blod"/>
              </a:rPr>
              <a:t>7-</a:t>
            </a:r>
            <a:r>
              <a:rPr lang="en-GB" sz="2600" dirty="0" smtClean="0">
                <a:latin typeface="Adobe Calson Pro Blod"/>
              </a:rPr>
              <a:t> Tapped </a:t>
            </a:r>
            <a:r>
              <a:rPr lang="en-GB" sz="2600" dirty="0">
                <a:latin typeface="Adobe Calson Pro Blod"/>
              </a:rPr>
              <a:t>fingers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41828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12664" y="2359152"/>
            <a:ext cx="2962656" cy="3693319"/>
          </a:xfrm>
          <a:prstGeom prst="rect">
            <a:avLst/>
          </a:prstGeom>
        </p:spPr>
        <p:txBody>
          <a:bodyPr wrap="square">
            <a:spAutoFit/>
          </a:bodyPr>
          <a:lstStyle/>
          <a:p>
            <a:r>
              <a:rPr lang="en-US" sz="2600" dirty="0" smtClean="0">
                <a:solidFill>
                  <a:srgbClr val="C00000"/>
                </a:solidFill>
                <a:latin typeface="Adobe Calson Pro Blod"/>
              </a:rPr>
              <a:t>8- </a:t>
            </a:r>
            <a:r>
              <a:rPr lang="en-US" sz="2600" dirty="0" smtClean="0">
                <a:latin typeface="Adobe Calson Pro Blod"/>
              </a:rPr>
              <a:t>Taller </a:t>
            </a:r>
            <a:r>
              <a:rPr lang="en-US" sz="2600" dirty="0">
                <a:latin typeface="Adobe Calson Pro Blod"/>
              </a:rPr>
              <a:t>than six-foot-six (the same height as the office doorway)</a:t>
            </a:r>
          </a:p>
          <a:p>
            <a:r>
              <a:rPr lang="en-GB" sz="2600" dirty="0" smtClean="0">
                <a:solidFill>
                  <a:srgbClr val="C00000"/>
                </a:solidFill>
                <a:latin typeface="Adobe Calson Pro Blod"/>
              </a:rPr>
              <a:t>9-</a:t>
            </a:r>
            <a:r>
              <a:rPr lang="en-GB" sz="2600" dirty="0" smtClean="0">
                <a:latin typeface="Adobe Calson Pro Blod"/>
              </a:rPr>
              <a:t> Laughed </a:t>
            </a:r>
            <a:r>
              <a:rPr lang="en-GB" sz="2600" dirty="0">
                <a:latin typeface="Adobe Calson Pro Blod"/>
              </a:rPr>
              <a:t>frequently</a:t>
            </a:r>
          </a:p>
          <a:p>
            <a:r>
              <a:rPr lang="en-GB" sz="2600" dirty="0" smtClean="0">
                <a:solidFill>
                  <a:srgbClr val="C00000"/>
                </a:solidFill>
                <a:latin typeface="Adobe Calson Pro Blod"/>
              </a:rPr>
              <a:t>10- </a:t>
            </a:r>
            <a:r>
              <a:rPr lang="en-GB" sz="2600" dirty="0" smtClean="0">
                <a:latin typeface="Adobe Calson Pro Blod"/>
              </a:rPr>
              <a:t>Chewed </a:t>
            </a:r>
            <a:r>
              <a:rPr lang="en-GB" sz="2600" dirty="0">
                <a:latin typeface="Adobe Calson Pro Blod"/>
              </a:rPr>
              <a:t>gum</a:t>
            </a:r>
          </a:p>
          <a:p>
            <a:r>
              <a:rPr lang="en-GB" sz="2600" dirty="0" smtClean="0">
                <a:solidFill>
                  <a:srgbClr val="C00000"/>
                </a:solidFill>
                <a:latin typeface="Adobe Calson Pro Blod"/>
              </a:rPr>
              <a:t>11-</a:t>
            </a:r>
            <a:r>
              <a:rPr lang="en-GB" sz="2600" dirty="0" smtClean="0">
                <a:latin typeface="Adobe Calson Pro Blod"/>
              </a:rPr>
              <a:t> Rocked </a:t>
            </a:r>
            <a:r>
              <a:rPr lang="en-GB" sz="2600" dirty="0">
                <a:latin typeface="Adobe Calson Pro Blod"/>
              </a:rPr>
              <a:t>in chair</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29</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12181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4955203"/>
          </a:xfrm>
          <a:prstGeom prst="rect">
            <a:avLst/>
          </a:prstGeom>
        </p:spPr>
        <p:txBody>
          <a:bodyPr wrap="square">
            <a:spAutoFit/>
          </a:bodyPr>
          <a:lstStyle/>
          <a:p>
            <a:r>
              <a:rPr lang="en-US" sz="280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Close the </a:t>
            </a:r>
            <a:r>
              <a:rPr lang="en-US" sz="2800" b="1" dirty="0" smtClean="0">
                <a:solidFill>
                  <a:srgbClr val="C00000"/>
                </a:solidFill>
                <a:latin typeface="Cambria" panose="02040503050406030204" pitchFamily="18" charset="0"/>
                <a:ea typeface="Calibri" panose="020F0502020204030204" pitchFamily="34" charset="0"/>
                <a:cs typeface="Times New Roman" panose="02020603050405020304" pitchFamily="18" charset="0"/>
              </a:rPr>
              <a:t>Interview</a:t>
            </a:r>
          </a:p>
          <a:p>
            <a:r>
              <a:rPr lang="en-US" sz="2600" dirty="0">
                <a:latin typeface="Adobe Calson Pro Blod"/>
              </a:rPr>
              <a:t>Closing the interview should be done in a friendly way. If the applicant is clearly not the person the interviewer is seeking, They should be told tactfully. </a:t>
            </a:r>
            <a:endParaRPr lang="en-GB" sz="2600" b="1" dirty="0">
              <a:solidFill>
                <a:srgbClr val="C00000"/>
              </a:solidFill>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2091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30</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54086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558897"/>
            <a:ext cx="2962656" cy="4585871"/>
          </a:xfrm>
          <a:prstGeom prst="rect">
            <a:avLst/>
          </a:prstGeom>
        </p:spPr>
        <p:txBody>
          <a:bodyPr wrap="square">
            <a:spAutoFit/>
          </a:bodyPr>
          <a:lstStyle/>
          <a:p>
            <a:r>
              <a:rPr lang="en-GB" sz="2600" b="1" dirty="0">
                <a:solidFill>
                  <a:srgbClr val="C00000"/>
                </a:solidFill>
                <a:latin typeface="Cambria" panose="02040503050406030204" pitchFamily="18" charset="0"/>
              </a:rPr>
              <a:t>Notes Versus </a:t>
            </a:r>
            <a:r>
              <a:rPr lang="en-GB" sz="2600" b="1" dirty="0" smtClean="0">
                <a:solidFill>
                  <a:srgbClr val="C00000"/>
                </a:solidFill>
                <a:latin typeface="Cambria" panose="02040503050406030204" pitchFamily="18" charset="0"/>
              </a:rPr>
              <a:t>Forms</a:t>
            </a:r>
          </a:p>
          <a:p>
            <a:r>
              <a:rPr lang="en-US" sz="2400" dirty="0">
                <a:latin typeface="Adobe Calson Pro Blod"/>
              </a:rPr>
              <a:t>Interviewers should have three documents in front of them at the beginning of every</a:t>
            </a:r>
          </a:p>
          <a:p>
            <a:r>
              <a:rPr lang="en-US" sz="2400" dirty="0">
                <a:latin typeface="Adobe Calson Pro Blod"/>
              </a:rPr>
              <a:t>interview: the applicant’s resume and/or application; the corresponding job description</a:t>
            </a:r>
            <a:r>
              <a:rPr lang="en-US" sz="2400" dirty="0" smtClean="0">
                <a:latin typeface="Adobe Calson Pro Blod"/>
              </a:rPr>
              <a:t>;</a:t>
            </a:r>
            <a:endParaRPr lang="en-US"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6584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53896"/>
            <a:ext cx="2962656" cy="4893647"/>
          </a:xfrm>
          <a:prstGeom prst="rect">
            <a:avLst/>
          </a:prstGeom>
        </p:spPr>
        <p:txBody>
          <a:bodyPr wrap="square">
            <a:spAutoFit/>
          </a:bodyPr>
          <a:lstStyle/>
          <a:p>
            <a:r>
              <a:rPr lang="en-US" sz="2600" dirty="0">
                <a:latin typeface="Adobe Calson Pro Blod"/>
              </a:rPr>
              <a:t>Interviewers who are comfortable with a piece of paper need to restrict </a:t>
            </a:r>
            <a:r>
              <a:rPr lang="en-US" sz="2600" dirty="0" smtClean="0">
                <a:latin typeface="Adobe Calson Pro Blod"/>
              </a:rPr>
              <a:t>their </a:t>
            </a:r>
            <a:r>
              <a:rPr lang="en-US" sz="2600" dirty="0">
                <a:latin typeface="Adobe Calson Pro Blod"/>
              </a:rPr>
              <a:t>comments to objective, factual, and job-related information, with occasional distinguishing</a:t>
            </a:r>
          </a:p>
          <a:p>
            <a:r>
              <a:rPr lang="en-GB" sz="2600" dirty="0">
                <a:latin typeface="Adobe Calson Pro Blod"/>
              </a:rPr>
              <a:t>notes as needed.</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81437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US" sz="2600" dirty="0">
                <a:latin typeface="Adobe Calson Pro Blod"/>
              </a:rPr>
              <a:t>Many interviewers, however, feel anxious about the </a:t>
            </a:r>
            <a:r>
              <a:rPr lang="en-US" sz="2600" dirty="0" smtClean="0">
                <a:latin typeface="Adobe Calson Pro Blod"/>
              </a:rPr>
              <a:t>sight of </a:t>
            </a:r>
            <a:r>
              <a:rPr lang="en-US" sz="2600" dirty="0">
                <a:latin typeface="Adobe Calson Pro Blod"/>
              </a:rPr>
              <a:t>a blank piece of paper and are uncomfortable about being left on their own to</a:t>
            </a:r>
          </a:p>
          <a:p>
            <a:r>
              <a:rPr lang="en-GB" sz="2600" dirty="0">
                <a:latin typeface="Adobe Calson Pro Blod"/>
              </a:rPr>
              <a:t>write notes.</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0307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524315"/>
          </a:xfrm>
          <a:prstGeom prst="rect">
            <a:avLst/>
          </a:prstGeom>
        </p:spPr>
        <p:txBody>
          <a:bodyPr wrap="square">
            <a:spAutoFit/>
          </a:bodyPr>
          <a:lstStyle/>
          <a:p>
            <a:r>
              <a:rPr lang="en-US" sz="2400" dirty="0">
                <a:latin typeface="Adobe Calson Pro Blod"/>
              </a:rPr>
              <a:t>They prefer instead to have some guidance by way of a form, especially</a:t>
            </a:r>
          </a:p>
          <a:p>
            <a:r>
              <a:rPr lang="en-US" sz="2400" dirty="0">
                <a:latin typeface="Adobe Calson Pro Blod"/>
              </a:rPr>
              <a:t>one </a:t>
            </a:r>
            <a:r>
              <a:rPr lang="en-US" sz="2400" dirty="0" smtClean="0">
                <a:latin typeface="Adobe Calson Pro Blod"/>
              </a:rPr>
              <a:t>that incorporates </a:t>
            </a:r>
            <a:r>
              <a:rPr lang="en-US" sz="2400" dirty="0">
                <a:latin typeface="Adobe Calson Pro Blod"/>
              </a:rPr>
              <a:t>a point system. In this method, the interviewer typically </a:t>
            </a:r>
            <a:r>
              <a:rPr lang="en-US" sz="2400" dirty="0" smtClean="0">
                <a:latin typeface="Adobe Calson Pro Blod"/>
              </a:rPr>
              <a:t>assigns a </a:t>
            </a:r>
            <a:r>
              <a:rPr lang="en-US" sz="2400" dirty="0">
                <a:latin typeface="Adobe Calson Pro Blod"/>
              </a:rPr>
              <a:t>numerical value to each factor evaluated.</a:t>
            </a:r>
            <a:endParaRPr lang="en-GB"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538261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194560"/>
            <a:ext cx="2962656" cy="3416320"/>
          </a:xfrm>
          <a:prstGeom prst="rect">
            <a:avLst/>
          </a:prstGeom>
        </p:spPr>
        <p:txBody>
          <a:bodyPr wrap="square">
            <a:spAutoFit/>
          </a:bodyPr>
          <a:lstStyle/>
          <a:p>
            <a:r>
              <a:rPr lang="en-US" sz="2400" dirty="0">
                <a:latin typeface="Adobe Calson Pro Blod"/>
              </a:rPr>
              <a:t>Each individual factor might be evaluated according to a five-point scale</a:t>
            </a:r>
            <a:r>
              <a:rPr lang="en-US" sz="2400" dirty="0" smtClean="0">
                <a:latin typeface="Adobe Calson Pro Blod"/>
              </a:rPr>
              <a:t>:</a:t>
            </a:r>
          </a:p>
          <a:p>
            <a:r>
              <a:rPr lang="en-GB" sz="2400" b="1" dirty="0">
                <a:solidFill>
                  <a:srgbClr val="C00000"/>
                </a:solidFill>
                <a:latin typeface="Adobe Calson Pro Blod"/>
              </a:rPr>
              <a:t>1</a:t>
            </a:r>
            <a:r>
              <a:rPr lang="en-GB" sz="2400" b="1" dirty="0">
                <a:latin typeface="Adobe Calson Pro Blod"/>
              </a:rPr>
              <a:t> Outstanding</a:t>
            </a:r>
          </a:p>
          <a:p>
            <a:r>
              <a:rPr lang="en-GB" sz="2400" b="1" dirty="0">
                <a:solidFill>
                  <a:srgbClr val="C00000"/>
                </a:solidFill>
                <a:latin typeface="Adobe Calson Pro Blod"/>
              </a:rPr>
              <a:t>2</a:t>
            </a:r>
            <a:r>
              <a:rPr lang="en-GB" sz="2400" b="1" dirty="0">
                <a:latin typeface="Adobe Calson Pro Blod"/>
              </a:rPr>
              <a:t> Very good</a:t>
            </a:r>
          </a:p>
          <a:p>
            <a:r>
              <a:rPr lang="en-GB" sz="2400" b="1" dirty="0">
                <a:solidFill>
                  <a:srgbClr val="C00000"/>
                </a:solidFill>
                <a:latin typeface="Adobe Calson Pro Blod"/>
              </a:rPr>
              <a:t>3</a:t>
            </a:r>
            <a:r>
              <a:rPr lang="en-GB" sz="2400" b="1" dirty="0">
                <a:latin typeface="Adobe Calson Pro Blod"/>
              </a:rPr>
              <a:t> Good</a:t>
            </a:r>
          </a:p>
          <a:p>
            <a:r>
              <a:rPr lang="en-GB" sz="2400" b="1" dirty="0">
                <a:solidFill>
                  <a:srgbClr val="C00000"/>
                </a:solidFill>
                <a:latin typeface="Adobe Calson Pro Blod"/>
              </a:rPr>
              <a:t>4</a:t>
            </a:r>
            <a:r>
              <a:rPr lang="en-GB" sz="2400" b="1" dirty="0">
                <a:latin typeface="Adobe Calson Pro Blod"/>
              </a:rPr>
              <a:t> Fair</a:t>
            </a:r>
          </a:p>
          <a:p>
            <a:r>
              <a:rPr lang="en-GB" sz="2400" b="1" dirty="0">
                <a:solidFill>
                  <a:srgbClr val="C00000"/>
                </a:solidFill>
                <a:latin typeface="Adobe Calson Pro Blod"/>
              </a:rPr>
              <a:t>5</a:t>
            </a:r>
            <a:r>
              <a:rPr lang="en-GB" sz="2400" b="1" dirty="0">
                <a:latin typeface="Adobe Calson Pro Blod"/>
              </a:rPr>
              <a:t> Poor</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537625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371600"/>
            <a:ext cx="2962656" cy="5016758"/>
          </a:xfrm>
          <a:prstGeom prst="rect">
            <a:avLst/>
          </a:prstGeom>
        </p:spPr>
        <p:txBody>
          <a:bodyPr wrap="square">
            <a:spAutoFit/>
          </a:bodyPr>
          <a:lstStyle/>
          <a:p>
            <a:r>
              <a:rPr lang="en-US" sz="2400" b="1" dirty="0">
                <a:solidFill>
                  <a:srgbClr val="C00000"/>
                </a:solidFill>
                <a:latin typeface="Cambria" panose="02040503050406030204" pitchFamily="18" charset="0"/>
              </a:rPr>
              <a:t>The overall rating for a five-point value system might look like </a:t>
            </a:r>
            <a:r>
              <a:rPr lang="en-US" sz="2400" b="1" dirty="0" smtClean="0">
                <a:solidFill>
                  <a:srgbClr val="C00000"/>
                </a:solidFill>
                <a:latin typeface="Cambria" panose="02040503050406030204" pitchFamily="18" charset="0"/>
              </a:rPr>
              <a:t>this</a:t>
            </a:r>
          </a:p>
          <a:p>
            <a:r>
              <a:rPr lang="en-US" sz="2400" dirty="0">
                <a:solidFill>
                  <a:srgbClr val="C00000"/>
                </a:solidFill>
                <a:latin typeface="Adobe Calson Pro Blod"/>
              </a:rPr>
              <a:t>1</a:t>
            </a:r>
            <a:r>
              <a:rPr lang="en-US" sz="2400" dirty="0">
                <a:latin typeface="Adobe Calson Pro Blod"/>
              </a:rPr>
              <a:t> Superior overall skills and qualifications</a:t>
            </a:r>
          </a:p>
          <a:p>
            <a:r>
              <a:rPr lang="en-US" sz="2400" dirty="0">
                <a:solidFill>
                  <a:srgbClr val="C00000"/>
                </a:solidFill>
                <a:latin typeface="Adobe Calson Pro Blod"/>
              </a:rPr>
              <a:t>2</a:t>
            </a:r>
            <a:r>
              <a:rPr lang="en-US" sz="2400" dirty="0">
                <a:latin typeface="Adobe Calson Pro Blod"/>
              </a:rPr>
              <a:t> Above-average skills and qualifications</a:t>
            </a:r>
          </a:p>
          <a:p>
            <a:r>
              <a:rPr lang="en-US" sz="2400" dirty="0">
                <a:solidFill>
                  <a:srgbClr val="C00000"/>
                </a:solidFill>
                <a:latin typeface="Adobe Calson Pro Blod"/>
              </a:rPr>
              <a:t>3</a:t>
            </a:r>
            <a:r>
              <a:rPr lang="en-US" sz="2400" dirty="0">
                <a:latin typeface="Adobe Calson Pro Blod"/>
              </a:rPr>
              <a:t> Meets the requirements of the </a:t>
            </a:r>
            <a:r>
              <a:rPr lang="en-US" sz="2400" dirty="0" smtClean="0">
                <a:latin typeface="Adobe Calson Pro Blod"/>
              </a:rPr>
              <a:t>job</a:t>
            </a:r>
            <a:endParaRPr lang="en-US" sz="24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80519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51230"/>
            <a:ext cx="2962656" cy="4493538"/>
          </a:xfrm>
          <a:prstGeom prst="rect">
            <a:avLst/>
          </a:prstGeom>
        </p:spPr>
        <p:txBody>
          <a:bodyPr wrap="square">
            <a:spAutoFit/>
          </a:bodyPr>
          <a:lstStyle/>
          <a:p>
            <a:r>
              <a:rPr lang="en-US" sz="2600" dirty="0">
                <a:latin typeface="Adobe Calson Pro Blod"/>
              </a:rPr>
              <a:t>There are four primary problems with this kind of system</a:t>
            </a:r>
            <a:r>
              <a:rPr lang="en-US" sz="2600" dirty="0" smtClean="0">
                <a:latin typeface="Adobe Calson Pro Blod"/>
              </a:rPr>
              <a:t>:</a:t>
            </a:r>
          </a:p>
          <a:p>
            <a:r>
              <a:rPr lang="en-US" sz="2600" b="1" dirty="0" smtClean="0">
                <a:solidFill>
                  <a:srgbClr val="C00000"/>
                </a:solidFill>
                <a:latin typeface="Adobe Calson Pro Blod"/>
              </a:rPr>
              <a:t>1-</a:t>
            </a:r>
            <a:r>
              <a:rPr lang="en-US" sz="2600" dirty="0" smtClean="0">
                <a:solidFill>
                  <a:srgbClr val="C00000"/>
                </a:solidFill>
                <a:latin typeface="Adobe Calson Pro Blod"/>
              </a:rPr>
              <a:t> </a:t>
            </a:r>
            <a:r>
              <a:rPr lang="en-US" sz="2600" dirty="0" smtClean="0">
                <a:latin typeface="Adobe Calson Pro Blod"/>
              </a:rPr>
              <a:t>The </a:t>
            </a:r>
            <a:r>
              <a:rPr lang="en-US" sz="2600" dirty="0">
                <a:latin typeface="Adobe Calson Pro Blod"/>
              </a:rPr>
              <a:t>accompanying point value form may contain factors that are subjective and</a:t>
            </a:r>
          </a:p>
          <a:p>
            <a:r>
              <a:rPr lang="en-GB" sz="2600" dirty="0">
                <a:latin typeface="Adobe Calson Pro Blod"/>
              </a:rPr>
              <a:t>not </a:t>
            </a:r>
            <a:r>
              <a:rPr lang="en-GB" sz="2600" dirty="0" smtClean="0">
                <a:latin typeface="Adobe Calson Pro Blod"/>
              </a:rPr>
              <a:t>job-related</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65042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b="1" dirty="0">
                <a:solidFill>
                  <a:srgbClr val="C00000"/>
                </a:solidFill>
                <a:latin typeface="Adobe Calson Pro Blod"/>
              </a:rPr>
              <a:t>2-</a:t>
            </a:r>
            <a:r>
              <a:rPr lang="en-US" sz="2600" dirty="0">
                <a:solidFill>
                  <a:srgbClr val="C00000"/>
                </a:solidFill>
                <a:latin typeface="Adobe Calson Pro Blod"/>
              </a:rPr>
              <a:t> </a:t>
            </a:r>
            <a:r>
              <a:rPr lang="en-US" sz="2600" dirty="0">
                <a:latin typeface="Adobe Calson Pro Blod"/>
              </a:rPr>
              <a:t>Using subjective terms such as outstanding or poor to judge someone is meaningless.</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379608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415713"/>
            <a:ext cx="2962656" cy="4893647"/>
          </a:xfrm>
          <a:prstGeom prst="rect">
            <a:avLst/>
          </a:prstGeom>
        </p:spPr>
        <p:txBody>
          <a:bodyPr wrap="square">
            <a:spAutoFit/>
          </a:bodyPr>
          <a:lstStyle/>
          <a:p>
            <a:r>
              <a:rPr lang="en-US" sz="2600" b="1" dirty="0" smtClean="0">
                <a:solidFill>
                  <a:srgbClr val="C00000"/>
                </a:solidFill>
                <a:latin typeface="Adobe Calson Pro Blod"/>
              </a:rPr>
              <a:t>3-</a:t>
            </a:r>
            <a:r>
              <a:rPr lang="en-US" sz="2600" b="1" dirty="0" smtClean="0">
                <a:latin typeface="Adobe Calson Pro Blod"/>
              </a:rPr>
              <a:t> </a:t>
            </a:r>
            <a:r>
              <a:rPr lang="en-US" sz="2600" dirty="0" smtClean="0">
                <a:latin typeface="Adobe Calson Pro Blod"/>
              </a:rPr>
              <a:t>Busy </a:t>
            </a:r>
            <a:r>
              <a:rPr lang="en-US" sz="2600" dirty="0">
                <a:latin typeface="Adobe Calson Pro Blod"/>
              </a:rPr>
              <a:t>interviewers who are relying on forms with several preprinted </a:t>
            </a:r>
            <a:r>
              <a:rPr lang="en-US" sz="2600" dirty="0" smtClean="0">
                <a:latin typeface="Adobe Calson Pro Blod"/>
              </a:rPr>
              <a:t>categories tend </a:t>
            </a:r>
            <a:r>
              <a:rPr lang="en-US" sz="2600" dirty="0">
                <a:latin typeface="Adobe Calson Pro Blod"/>
              </a:rPr>
              <a:t>to check off boxes quickly, without giving ample thought to each person’s</a:t>
            </a:r>
          </a:p>
          <a:p>
            <a:r>
              <a:rPr lang="en-GB" sz="2600" dirty="0">
                <a:latin typeface="Adobe Calson Pro Blod"/>
              </a:rPr>
              <a:t>actual skill level.</a:t>
            </a: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03526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841936"/>
            <a:ext cx="2962656" cy="2232984"/>
          </a:xfrm>
          <a:prstGeom prst="rect">
            <a:avLst/>
          </a:prstGeom>
        </p:spPr>
        <p:txBody>
          <a:bodyPr wrap="square">
            <a:spAutoFit/>
          </a:bodyPr>
          <a:lstStyle/>
          <a:p>
            <a:pPr>
              <a:lnSpc>
                <a:spcPct val="107000"/>
              </a:lnSpc>
              <a:spcAft>
                <a:spcPts val="800"/>
              </a:spcAft>
            </a:pPr>
            <a:r>
              <a:rPr lang="en-US" sz="2600" dirty="0">
                <a:latin typeface="Adobe Calson Pro Blod"/>
                <a:ea typeface="Calibri" panose="020F0502020204030204" pitchFamily="34" charset="0"/>
                <a:cs typeface="Times New Roman" panose="02020603050405020304" pitchFamily="18" charset="0"/>
              </a:rPr>
              <a:t>The interviewer should say </a:t>
            </a:r>
            <a:r>
              <a:rPr lang="en-US" sz="2600" dirty="0" smtClean="0">
                <a:latin typeface="Adobe Calson Pro Blod"/>
                <a:ea typeface="Calibri" panose="020F0502020204030204" pitchFamily="34" charset="0"/>
                <a:cs typeface="Times New Roman" panose="02020603050405020304" pitchFamily="18" charset="0"/>
              </a:rPr>
              <a:t>when </a:t>
            </a:r>
            <a:r>
              <a:rPr lang="en-US" sz="2600" dirty="0">
                <a:latin typeface="Adobe Calson Pro Blod"/>
                <a:ea typeface="Calibri" panose="020F0502020204030204" pitchFamily="34" charset="0"/>
                <a:cs typeface="Times New Roman" panose="02020603050405020304" pitchFamily="18" charset="0"/>
              </a:rPr>
              <a:t>the applicant may expect to hear from the company.</a:t>
            </a:r>
            <a:endParaRPr lang="en-GB" sz="2600" dirty="0">
              <a:effectLst/>
              <a:latin typeface="Adobe Calson Pro Blod"/>
              <a:ea typeface="Calibri" panose="020F0502020204030204" pitchFamily="34" charset="0"/>
              <a:cs typeface="Times New Roman" panose="020206030504050203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23</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421942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29968"/>
            <a:ext cx="2962656" cy="3693319"/>
          </a:xfrm>
          <a:prstGeom prst="rect">
            <a:avLst/>
          </a:prstGeom>
        </p:spPr>
        <p:txBody>
          <a:bodyPr wrap="square">
            <a:spAutoFit/>
          </a:bodyPr>
          <a:lstStyle/>
          <a:p>
            <a:r>
              <a:rPr lang="en-US" sz="2600" b="1" dirty="0" smtClean="0">
                <a:solidFill>
                  <a:srgbClr val="C00000"/>
                </a:solidFill>
                <a:latin typeface="Adobe Calson Pro Blod"/>
              </a:rPr>
              <a:t>4-</a:t>
            </a:r>
            <a:r>
              <a:rPr lang="en-US" sz="2600" dirty="0" smtClean="0">
                <a:latin typeface="Adobe Calson Pro Blod"/>
              </a:rPr>
              <a:t> </a:t>
            </a:r>
            <a:r>
              <a:rPr lang="en-US" sz="2600" dirty="0">
                <a:latin typeface="Adobe Calson Pro Blod"/>
              </a:rPr>
              <a:t>Without written details concerning each applicant, it will be extremely </a:t>
            </a:r>
            <a:r>
              <a:rPr lang="en-US" sz="2600" dirty="0" smtClean="0">
                <a:latin typeface="Adobe Calson Pro Blod"/>
              </a:rPr>
              <a:t>difficult to </a:t>
            </a:r>
            <a:r>
              <a:rPr lang="en-US" sz="2600" dirty="0">
                <a:latin typeface="Adobe Calson Pro Blod"/>
              </a:rPr>
              <a:t>distinguish one person from another at a later date.</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30</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7350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4960" y="3264408"/>
            <a:ext cx="2962656" cy="1569660"/>
          </a:xfrm>
          <a:prstGeom prst="rect">
            <a:avLst/>
          </a:prstGeom>
        </p:spPr>
        <p:txBody>
          <a:bodyPr wrap="square">
            <a:spAutoFit/>
          </a:bodyPr>
          <a:lstStyle/>
          <a:p>
            <a:pPr algn="ctr"/>
            <a:r>
              <a:rPr lang="en-US" sz="3200" b="1" dirty="0" smtClean="0">
                <a:solidFill>
                  <a:srgbClr val="C00000"/>
                </a:solidFill>
                <a:latin typeface="Cambria" panose="02040503050406030204" pitchFamily="18" charset="0"/>
              </a:rPr>
              <a:t>Interview Components 31</a:t>
            </a:r>
          </a:p>
        </p:txBody>
      </p:sp>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68626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618488"/>
            <a:ext cx="2962657" cy="4585871"/>
          </a:xfrm>
          <a:prstGeom prst="rect">
            <a:avLst/>
          </a:prstGeom>
        </p:spPr>
        <p:txBody>
          <a:bodyPr wrap="square">
            <a:spAutoFit/>
          </a:bodyPr>
          <a:lstStyle/>
          <a:p>
            <a:r>
              <a:rPr lang="en-GB" sz="2600" b="1" dirty="0">
                <a:solidFill>
                  <a:srgbClr val="C00000"/>
                </a:solidFill>
                <a:latin typeface="Cambria" panose="02040503050406030204" pitchFamily="18" charset="0"/>
              </a:rPr>
              <a:t>Effective Versus Ineffective </a:t>
            </a:r>
            <a:r>
              <a:rPr lang="en-GB" sz="2600" b="1" dirty="0" smtClean="0">
                <a:solidFill>
                  <a:srgbClr val="C00000"/>
                </a:solidFill>
                <a:latin typeface="Cambria" panose="02040503050406030204" pitchFamily="18" charset="0"/>
              </a:rPr>
              <a:t>Notes</a:t>
            </a:r>
          </a:p>
          <a:p>
            <a:r>
              <a:rPr lang="en-US" sz="2400" dirty="0">
                <a:latin typeface="Adobe Calson Pro Blod"/>
              </a:rPr>
              <a:t>At this point it’s helpful to illustrate both effective and ineffective note taking. </a:t>
            </a:r>
            <a:r>
              <a:rPr lang="en-US" sz="2400" dirty="0" smtClean="0">
                <a:latin typeface="Adobe Calson Pro Blod"/>
              </a:rPr>
              <a:t>Let’s revisit </a:t>
            </a:r>
            <a:r>
              <a:rPr lang="en-US" sz="2400" dirty="0">
                <a:latin typeface="Adobe Calson Pro Blod"/>
              </a:rPr>
              <a:t>the abridged job description for the position of assistant to the director </a:t>
            </a:r>
            <a:r>
              <a:rPr lang="en-US" sz="2400" dirty="0" smtClean="0">
                <a:latin typeface="Adobe Calson Pro Blod"/>
              </a:rPr>
              <a:t>of </a:t>
            </a:r>
            <a:r>
              <a:rPr lang="en-GB" sz="2400" dirty="0" smtClean="0">
                <a:latin typeface="Adobe Calson Pro Blod"/>
              </a:rPr>
              <a:t>human </a:t>
            </a:r>
            <a:r>
              <a:rPr lang="en-GB" sz="2400" dirty="0">
                <a:latin typeface="Adobe Calson Pro Blod"/>
              </a:rPr>
              <a:t>resources,</a:t>
            </a:r>
            <a:endParaRPr lang="en-GB" sz="2400" b="1"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129385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039969"/>
            <a:ext cx="2962656" cy="3693319"/>
          </a:xfrm>
          <a:prstGeom prst="rect">
            <a:avLst/>
          </a:prstGeom>
        </p:spPr>
        <p:txBody>
          <a:bodyPr wrap="square">
            <a:spAutoFit/>
          </a:bodyPr>
          <a:lstStyle/>
          <a:p>
            <a:r>
              <a:rPr lang="en-GB" sz="2600" dirty="0" smtClean="0">
                <a:latin typeface="Adobe Calson Pro Blod"/>
              </a:rPr>
              <a:t>They </a:t>
            </a:r>
            <a:r>
              <a:rPr lang="en-US" sz="2600" dirty="0" smtClean="0">
                <a:latin typeface="Adobe Calson Pro Blod"/>
              </a:rPr>
              <a:t>do </a:t>
            </a:r>
            <a:r>
              <a:rPr lang="en-US" sz="2600" dirty="0">
                <a:latin typeface="Adobe Calson Pro Blod"/>
              </a:rPr>
              <a:t>not include detailed information provided about the job and the company, nor do</a:t>
            </a:r>
          </a:p>
          <a:p>
            <a:r>
              <a:rPr lang="en-US" sz="2600" dirty="0">
                <a:latin typeface="Adobe Calson Pro Blod"/>
              </a:rPr>
              <a:t>they include questions asked by the applicant.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399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4960" y="3052965"/>
            <a:ext cx="2962656" cy="1692771"/>
          </a:xfrm>
          <a:prstGeom prst="rect">
            <a:avLst/>
          </a:prstGeom>
        </p:spPr>
        <p:txBody>
          <a:bodyPr wrap="square">
            <a:spAutoFit/>
          </a:bodyPr>
          <a:lstStyle/>
          <a:p>
            <a:pPr algn="ctr"/>
            <a:r>
              <a:rPr lang="en-US" sz="2600" b="1" dirty="0">
                <a:solidFill>
                  <a:srgbClr val="C00000"/>
                </a:solidFill>
                <a:latin typeface="Cambria" panose="02040503050406030204" pitchFamily="18" charset="0"/>
              </a:rPr>
              <a:t>Job Description for the Assistant to the Director of Human Resources</a:t>
            </a:r>
            <a:endParaRPr lang="en-GB" sz="2600" dirty="0">
              <a:solidFill>
                <a:srgbClr val="C00000"/>
              </a:solidFill>
              <a:latin typeface="Cambria" panose="02040503050406030204" pitchFamily="18" charset="0"/>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288994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2441448"/>
            <a:ext cx="2962656" cy="2893100"/>
          </a:xfrm>
          <a:prstGeom prst="rect">
            <a:avLst/>
          </a:prstGeom>
        </p:spPr>
        <p:txBody>
          <a:bodyPr wrap="square">
            <a:spAutoFit/>
          </a:bodyPr>
          <a:lstStyle/>
          <a:p>
            <a:r>
              <a:rPr lang="en-US" sz="2600" b="1" dirty="0">
                <a:solidFill>
                  <a:srgbClr val="C00000"/>
                </a:solidFill>
                <a:latin typeface="Adobe Calson Pro Blod"/>
              </a:rPr>
              <a:t>1. </a:t>
            </a:r>
            <a:r>
              <a:rPr lang="en-US" sz="2600" dirty="0">
                <a:latin typeface="Adobe Calson Pro Blod"/>
              </a:rPr>
              <a:t>Recruits applicants for nonexempt-level positions using various recruitment</a:t>
            </a:r>
          </a:p>
          <a:p>
            <a:r>
              <a:rPr lang="en-GB" sz="2600" dirty="0">
                <a:latin typeface="Adobe Calson Pro Blod"/>
              </a:rPr>
              <a:t>sources</a:t>
            </a:r>
            <a:r>
              <a:rPr lang="en-GB" sz="2600" dirty="0" smtClean="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3013010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b="1" dirty="0">
                <a:solidFill>
                  <a:srgbClr val="C00000"/>
                </a:solidFill>
                <a:latin typeface="Adobe Calson Pro Blod"/>
              </a:rPr>
              <a:t>2. </a:t>
            </a:r>
            <a:r>
              <a:rPr lang="en-US" sz="2600" dirty="0">
                <a:latin typeface="Adobe Calson Pro Blod"/>
              </a:rPr>
              <a:t>Interviews and screens all applicants for nonexempt positions; refers qualified</a:t>
            </a:r>
          </a:p>
          <a:p>
            <a:r>
              <a:rPr lang="en-US" sz="2600" dirty="0">
                <a:latin typeface="Adobe Calson Pro Blod"/>
              </a:rPr>
              <a:t>applicants to appropriate department manager</a:t>
            </a:r>
            <a:r>
              <a:rPr lang="en-US" sz="2600" dirty="0" smtClean="0">
                <a:latin typeface="Adobe Calson Pro Blod"/>
              </a:rPr>
              <a:t>/</a:t>
            </a:r>
          </a:p>
          <a:p>
            <a:r>
              <a:rPr lang="en-US" sz="2600" dirty="0" smtClean="0">
                <a:latin typeface="Adobe Calson Pro Blod"/>
              </a:rPr>
              <a:t>supervisor</a:t>
            </a:r>
            <a:r>
              <a:rPr lang="en-US" sz="2600" dirty="0">
                <a:latin typeface="Adobe Calson Pro Blod"/>
              </a:rPr>
              <a:t>.</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176628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618488"/>
            <a:ext cx="2962656" cy="4493538"/>
          </a:xfrm>
          <a:prstGeom prst="rect">
            <a:avLst/>
          </a:prstGeom>
        </p:spPr>
        <p:txBody>
          <a:bodyPr wrap="square">
            <a:spAutoFit/>
          </a:bodyPr>
          <a:lstStyle/>
          <a:p>
            <a:r>
              <a:rPr lang="en-US" sz="2600" b="1" dirty="0">
                <a:solidFill>
                  <a:srgbClr val="C00000"/>
                </a:solidFill>
                <a:latin typeface="Adobe Calson Pro Blod"/>
              </a:rPr>
              <a:t>3. </a:t>
            </a:r>
            <a:r>
              <a:rPr lang="en-US" sz="2600" dirty="0">
                <a:latin typeface="Adobe Calson Pro Blod"/>
              </a:rPr>
              <a:t>Assists department manager/supervisor with hiring decisions.</a:t>
            </a:r>
          </a:p>
          <a:p>
            <a:r>
              <a:rPr lang="en-US" sz="2600" b="1" dirty="0">
                <a:solidFill>
                  <a:srgbClr val="C00000"/>
                </a:solidFill>
                <a:latin typeface="Adobe Calson Pro Blod"/>
              </a:rPr>
              <a:t>4. </a:t>
            </a:r>
            <a:r>
              <a:rPr lang="en-US" sz="2600" dirty="0">
                <a:latin typeface="Adobe Calson Pro Blod"/>
              </a:rPr>
              <a:t>Performs reference checks on potential employees, by telephone and in writing.</a:t>
            </a:r>
            <a:endParaRPr lang="en-GB" sz="2600" dirty="0">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95044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5" y="1415713"/>
            <a:ext cx="2962657" cy="4893647"/>
          </a:xfrm>
          <a:prstGeom prst="rect">
            <a:avLst/>
          </a:prstGeom>
        </p:spPr>
        <p:txBody>
          <a:bodyPr wrap="square">
            <a:spAutoFit/>
          </a:bodyPr>
          <a:lstStyle/>
          <a:p>
            <a:r>
              <a:rPr lang="en-GB" sz="2600" b="1" dirty="0">
                <a:solidFill>
                  <a:srgbClr val="C00000"/>
                </a:solidFill>
                <a:latin typeface="Cambria" panose="02040503050406030204" pitchFamily="18" charset="0"/>
              </a:rPr>
              <a:t>Prior Experience and/or </a:t>
            </a:r>
            <a:r>
              <a:rPr lang="en-GB" sz="2600" b="1" dirty="0" smtClean="0">
                <a:solidFill>
                  <a:srgbClr val="C00000"/>
                </a:solidFill>
                <a:latin typeface="Cambria" panose="02040503050406030204" pitchFamily="18" charset="0"/>
              </a:rPr>
              <a:t>Education</a:t>
            </a:r>
          </a:p>
          <a:p>
            <a:r>
              <a:rPr lang="en-US" sz="2600" b="1" dirty="0">
                <a:solidFill>
                  <a:srgbClr val="C00000"/>
                </a:solidFill>
                <a:latin typeface="Adobe Calson Pro Blod"/>
              </a:rPr>
              <a:t>1. </a:t>
            </a:r>
            <a:r>
              <a:rPr lang="en-US" sz="2600" dirty="0">
                <a:latin typeface="Adobe Calson Pro Blod"/>
              </a:rPr>
              <a:t>Thorough general knowledge and understanding of the HR function</a:t>
            </a:r>
          </a:p>
          <a:p>
            <a:r>
              <a:rPr lang="en-US" sz="2600" b="1" dirty="0">
                <a:solidFill>
                  <a:srgbClr val="C00000"/>
                </a:solidFill>
                <a:latin typeface="Adobe Calson Pro Blod"/>
              </a:rPr>
              <a:t>2. </a:t>
            </a:r>
            <a:r>
              <a:rPr lang="en-US" sz="2600" dirty="0">
                <a:latin typeface="Adobe Calson Pro Blod"/>
              </a:rPr>
              <a:t>Prior experience as a nonexempt interviewer, preferably in a manufacturing environment</a:t>
            </a:r>
            <a:endParaRPr lang="en-GB" sz="2600" dirty="0">
              <a:solidFill>
                <a:srgbClr val="C00000"/>
              </a:solidFill>
              <a:latin typeface="Adobe Calson Pro Blod"/>
            </a:endParaRPr>
          </a:p>
        </p:txBody>
      </p:sp>
      <p:sp>
        <p:nvSpPr>
          <p:cNvPr id="4" name="Rectangle 3"/>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202743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7256" y="1804452"/>
            <a:ext cx="2962656" cy="4093428"/>
          </a:xfrm>
          <a:prstGeom prst="rect">
            <a:avLst/>
          </a:prstGeom>
        </p:spPr>
        <p:txBody>
          <a:bodyPr wrap="square">
            <a:spAutoFit/>
          </a:bodyPr>
          <a:lstStyle/>
          <a:p>
            <a:r>
              <a:rPr lang="en-US" sz="2600" b="1" dirty="0">
                <a:solidFill>
                  <a:srgbClr val="C00000"/>
                </a:solidFill>
                <a:latin typeface="Adobe Calson Pro Blod"/>
              </a:rPr>
              <a:t>3. </a:t>
            </a:r>
            <a:r>
              <a:rPr lang="en-US" sz="2600" dirty="0">
                <a:latin typeface="Adobe Calson Pro Blod"/>
              </a:rPr>
              <a:t>Ability to work effectively with all levels of management and large numbers of</a:t>
            </a:r>
          </a:p>
          <a:p>
            <a:r>
              <a:rPr lang="en-GB" sz="2600" dirty="0">
                <a:latin typeface="Adobe Calson Pro Blod"/>
              </a:rPr>
              <a:t>employees</a:t>
            </a:r>
          </a:p>
          <a:p>
            <a:r>
              <a:rPr lang="en-US" sz="2600" b="1" dirty="0">
                <a:solidFill>
                  <a:srgbClr val="C00000"/>
                </a:solidFill>
                <a:latin typeface="Adobe Calson Pro Blod"/>
              </a:rPr>
              <a:t>4. </a:t>
            </a:r>
            <a:r>
              <a:rPr lang="en-US" sz="2600" dirty="0">
                <a:latin typeface="Adobe Calson Pro Blod"/>
              </a:rPr>
              <a:t>Ability to deal effectively with applicants and referral sources</a:t>
            </a:r>
            <a:endParaRPr lang="en-GB" sz="2600" dirty="0">
              <a:latin typeface="Adobe Calson Pro Blod"/>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527" y="6062472"/>
            <a:ext cx="854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68680" y="284037"/>
            <a:ext cx="7324344" cy="677108"/>
          </a:xfrm>
          <a:prstGeom prst="rect">
            <a:avLst/>
          </a:prstGeom>
        </p:spPr>
        <p:txBody>
          <a:bodyPr wrap="square">
            <a:spAutoFit/>
          </a:bodyPr>
          <a:lstStyle/>
          <a:p>
            <a:pPr algn="ctr"/>
            <a:r>
              <a:rPr lang="en-US" sz="3800" dirty="0" smtClean="0">
                <a:latin typeface="Britannic Bold" panose="020B0903060703020204" pitchFamily="34" charset="0"/>
                <a:cs typeface="Arial" panose="020B0604020202020204" pitchFamily="34" charset="0"/>
              </a:rPr>
              <a:t>Interview Components 31</a:t>
            </a:r>
            <a:endParaRPr lang="en-US" sz="3800" dirty="0">
              <a:latin typeface="Britannic Bold" panose="020B0903060703020204" pitchFamily="34" charset="0"/>
              <a:cs typeface="Arial" panose="020B0604020202020204" pitchFamily="34" charset="0"/>
            </a:endParaRPr>
          </a:p>
        </p:txBody>
      </p:sp>
    </p:spTree>
    <p:extLst>
      <p:ext uri="{BB962C8B-B14F-4D97-AF65-F5344CB8AC3E}">
        <p14:creationId xmlns:p14="http://schemas.microsoft.com/office/powerpoint/2010/main" val="77692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17790</TotalTime>
  <Words>4891</Words>
  <Application>Microsoft Office PowerPoint</Application>
  <PresentationFormat>On-screen Show (4:3)</PresentationFormat>
  <Paragraphs>863</Paragraphs>
  <Slides>177</Slides>
  <Notes>177</Notes>
  <HiddenSlides>0</HiddenSlides>
  <MMClips>0</MMClips>
  <ScaleCrop>false</ScaleCrop>
  <HeadingPairs>
    <vt:vector size="4" baseType="variant">
      <vt:variant>
        <vt:lpstr>Theme</vt:lpstr>
      </vt:variant>
      <vt:variant>
        <vt:i4>1</vt:i4>
      </vt:variant>
      <vt:variant>
        <vt:lpstr>Slide Titles</vt:lpstr>
      </vt:variant>
      <vt:variant>
        <vt:i4>177</vt:i4>
      </vt:variant>
    </vt:vector>
  </HeadingPairs>
  <TitlesOfParts>
    <vt:vector size="17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Tariq Mansuri</dc:creator>
  <cp:lastModifiedBy>MyUserName</cp:lastModifiedBy>
  <cp:revision>923</cp:revision>
  <dcterms:created xsi:type="dcterms:W3CDTF">2006-08-16T00:00:00Z</dcterms:created>
  <dcterms:modified xsi:type="dcterms:W3CDTF">2016-04-23T16:25:10Z</dcterms:modified>
</cp:coreProperties>
</file>