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06"/>
  </p:notesMasterIdLst>
  <p:sldIdLst>
    <p:sldId id="908" r:id="rId2"/>
    <p:sldId id="716" r:id="rId3"/>
    <p:sldId id="912" r:id="rId4"/>
    <p:sldId id="717" r:id="rId5"/>
    <p:sldId id="718" r:id="rId6"/>
    <p:sldId id="719" r:id="rId7"/>
    <p:sldId id="720" r:id="rId8"/>
    <p:sldId id="721" r:id="rId9"/>
    <p:sldId id="722" r:id="rId10"/>
    <p:sldId id="723" r:id="rId11"/>
    <p:sldId id="724" r:id="rId12"/>
    <p:sldId id="725" r:id="rId13"/>
    <p:sldId id="726" r:id="rId14"/>
    <p:sldId id="727" r:id="rId15"/>
    <p:sldId id="909" r:id="rId16"/>
    <p:sldId id="728" r:id="rId17"/>
    <p:sldId id="729" r:id="rId18"/>
    <p:sldId id="730" r:id="rId19"/>
    <p:sldId id="731" r:id="rId20"/>
    <p:sldId id="732" r:id="rId21"/>
    <p:sldId id="733" r:id="rId22"/>
    <p:sldId id="734" r:id="rId23"/>
    <p:sldId id="735" r:id="rId24"/>
    <p:sldId id="736" r:id="rId25"/>
    <p:sldId id="737" r:id="rId26"/>
    <p:sldId id="738" r:id="rId27"/>
    <p:sldId id="910" r:id="rId28"/>
    <p:sldId id="739" r:id="rId29"/>
    <p:sldId id="740" r:id="rId30"/>
    <p:sldId id="741" r:id="rId31"/>
    <p:sldId id="742" r:id="rId32"/>
    <p:sldId id="743" r:id="rId33"/>
    <p:sldId id="744" r:id="rId34"/>
    <p:sldId id="745" r:id="rId35"/>
    <p:sldId id="746" r:id="rId36"/>
    <p:sldId id="747" r:id="rId37"/>
    <p:sldId id="748" r:id="rId38"/>
    <p:sldId id="980" r:id="rId39"/>
    <p:sldId id="749" r:id="rId40"/>
    <p:sldId id="750" r:id="rId41"/>
    <p:sldId id="751" r:id="rId42"/>
    <p:sldId id="752" r:id="rId43"/>
    <p:sldId id="753" r:id="rId44"/>
    <p:sldId id="754" r:id="rId45"/>
    <p:sldId id="755" r:id="rId46"/>
    <p:sldId id="756" r:id="rId47"/>
    <p:sldId id="757" r:id="rId48"/>
    <p:sldId id="758" r:id="rId49"/>
    <p:sldId id="759" r:id="rId50"/>
    <p:sldId id="760" r:id="rId51"/>
    <p:sldId id="761" r:id="rId52"/>
    <p:sldId id="981" r:id="rId53"/>
    <p:sldId id="913" r:id="rId54"/>
    <p:sldId id="914" r:id="rId55"/>
    <p:sldId id="915" r:id="rId56"/>
    <p:sldId id="916" r:id="rId57"/>
    <p:sldId id="917" r:id="rId58"/>
    <p:sldId id="918" r:id="rId59"/>
    <p:sldId id="919" r:id="rId60"/>
    <p:sldId id="920" r:id="rId61"/>
    <p:sldId id="921" r:id="rId62"/>
    <p:sldId id="982" r:id="rId63"/>
    <p:sldId id="922" r:id="rId64"/>
    <p:sldId id="923" r:id="rId65"/>
    <p:sldId id="924" r:id="rId66"/>
    <p:sldId id="925" r:id="rId67"/>
    <p:sldId id="926" r:id="rId68"/>
    <p:sldId id="927" r:id="rId69"/>
    <p:sldId id="928" r:id="rId70"/>
    <p:sldId id="929" r:id="rId71"/>
    <p:sldId id="930" r:id="rId72"/>
    <p:sldId id="931" r:id="rId73"/>
    <p:sldId id="983" r:id="rId74"/>
    <p:sldId id="932" r:id="rId75"/>
    <p:sldId id="933" r:id="rId76"/>
    <p:sldId id="934" r:id="rId77"/>
    <p:sldId id="935" r:id="rId78"/>
    <p:sldId id="936" r:id="rId79"/>
    <p:sldId id="937" r:id="rId80"/>
    <p:sldId id="938" r:id="rId81"/>
    <p:sldId id="939" r:id="rId82"/>
    <p:sldId id="940" r:id="rId83"/>
    <p:sldId id="941" r:id="rId84"/>
    <p:sldId id="984" r:id="rId85"/>
    <p:sldId id="942" r:id="rId86"/>
    <p:sldId id="943" r:id="rId87"/>
    <p:sldId id="944" r:id="rId88"/>
    <p:sldId id="945" r:id="rId89"/>
    <p:sldId id="946" r:id="rId90"/>
    <p:sldId id="947" r:id="rId91"/>
    <p:sldId id="948" r:id="rId92"/>
    <p:sldId id="949" r:id="rId93"/>
    <p:sldId id="950" r:id="rId94"/>
    <p:sldId id="951" r:id="rId95"/>
    <p:sldId id="952" r:id="rId96"/>
    <p:sldId id="953" r:id="rId97"/>
    <p:sldId id="954" r:id="rId98"/>
    <p:sldId id="985" r:id="rId99"/>
    <p:sldId id="955" r:id="rId100"/>
    <p:sldId id="956" r:id="rId101"/>
    <p:sldId id="957" r:id="rId102"/>
    <p:sldId id="958" r:id="rId103"/>
    <p:sldId id="959" r:id="rId104"/>
    <p:sldId id="960" r:id="rId10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15" autoAdjust="0"/>
    <p:restoredTop sz="94316" autoAdjust="0"/>
  </p:normalViewPr>
  <p:slideViewPr>
    <p:cSldViewPr snapToObjects="1">
      <p:cViewPr varScale="1">
        <p:scale>
          <a:sx n="69" d="100"/>
          <a:sy n="69" d="100"/>
        </p:scale>
        <p:origin x="-11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9629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024963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02830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44308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153077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385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84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517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694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832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0946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0377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4831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069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298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947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7785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280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5020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0954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4285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1900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3452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126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298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7883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903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7129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6891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01497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918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1040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7810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221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00496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866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25629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4949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28565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31671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50994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86879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7814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0340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827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96524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0640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15427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66824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11137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19132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22017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87636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716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345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45633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75196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9857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45904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77197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3997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91186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3831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02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63754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27585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17819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9729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2266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52095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292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3187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76675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7774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08962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89147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04314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193336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1238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01562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26223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91898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95774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167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279864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980609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80416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559435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21970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561686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617143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635464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826398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07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Components 14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37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09192"/>
            <a:ext cx="296265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Summarize</a:t>
            </a:r>
          </a:p>
          <a:p>
            <a:r>
              <a:rPr lang="en-US" sz="2600" dirty="0" smtClean="0">
                <a:latin typeface="Adobe Calson Pro Blod"/>
              </a:rPr>
              <a:t>Like </a:t>
            </a:r>
            <a:r>
              <a:rPr lang="en-US" sz="2600" dirty="0">
                <a:latin typeface="Adobe Calson Pro Blod"/>
              </a:rPr>
              <a:t>repetition, summarization allows the applicant to clarify </a:t>
            </a:r>
            <a:r>
              <a:rPr lang="en-US" sz="2600" dirty="0" smtClean="0">
                <a:latin typeface="Adobe Calson Pro Blod"/>
              </a:rPr>
              <a:t>points made </a:t>
            </a:r>
            <a:r>
              <a:rPr lang="en-US" sz="2600" dirty="0">
                <a:latin typeface="Adobe Calson Pro Blod"/>
              </a:rPr>
              <a:t>thus far in the interview and to elaborate as necessary.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5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53824"/>
            <a:ext cx="2962656" cy="4044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How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do you measure your own success?</a:t>
            </a:r>
            <a:endParaRPr lang="en-GB" sz="24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is the most interesting thing you’ve done in the past three years</a:t>
            </a:r>
            <a:endParaRPr lang="en-GB" sz="24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are your short term and log term career goals?</a:t>
            </a:r>
            <a:endParaRPr lang="en-GB" sz="24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33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4-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Why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should we hire you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US" sz="26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responsibility do you want and what kind of results do you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expect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achieve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in your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next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job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82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71135"/>
            <a:ext cx="2962656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do you think it takes to be successful in a company like ours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6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How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did the best manager you ever had motivate you to perform well? Why did that method work.</a:t>
            </a:r>
            <a:endParaRPr lang="en-GB" sz="26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9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96265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is the best thing a previous employer did that you wished every one do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en-US" sz="2600" b="1" i="1" dirty="0" smtClean="0">
                <a:solidFill>
                  <a:srgbClr val="FF0000"/>
                </a:solidFill>
                <a:effectLst/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600" dirty="0" smtClean="0">
                <a:solidFill>
                  <a:srgbClr val="C00000"/>
                </a:solidFill>
                <a:effectLst/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effectLst/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are you most proud of </a:t>
            </a:r>
            <a:endParaRPr lang="en-GB" sz="26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48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07596"/>
            <a:ext cx="2962656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10-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do you expect to find in our company that you don’t have now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11-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there anything you wanted me to know about you that we haven’t discussed 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9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18083"/>
            <a:ext cx="31272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lson Pro Blod"/>
              </a:rPr>
              <a:t>It further ensures</a:t>
            </a:r>
          </a:p>
          <a:p>
            <a:r>
              <a:rPr lang="en-US" sz="2500" dirty="0">
                <a:latin typeface="Adobe Calson Pro Blod"/>
              </a:rPr>
              <a:t>an accurate understanding on your part. Summarization may be used at </a:t>
            </a:r>
            <a:r>
              <a:rPr lang="en-US" sz="2500" dirty="0" smtClean="0">
                <a:latin typeface="Adobe Calson Pro Blod"/>
              </a:rPr>
              <a:t>specific time </a:t>
            </a:r>
            <a:r>
              <a:rPr lang="en-US" sz="2500" dirty="0">
                <a:latin typeface="Adobe Calson Pro Blod"/>
              </a:rPr>
              <a:t>intervals in the interview—say, every ten minutes or after a certain </a:t>
            </a:r>
            <a:r>
              <a:rPr lang="en-US" sz="2500" dirty="0" smtClean="0">
                <a:latin typeface="Adobe Calson Pro Blod"/>
              </a:rPr>
              <a:t>topic </a:t>
            </a:r>
            <a:r>
              <a:rPr lang="en-GB" sz="2500" dirty="0" smtClean="0">
                <a:latin typeface="Adobe Calson Pro Blod"/>
              </a:rPr>
              <a:t>has </a:t>
            </a:r>
            <a:r>
              <a:rPr lang="en-GB" sz="2500" dirty="0">
                <a:latin typeface="Adobe Calson Pro Blod"/>
              </a:rPr>
              <a:t>been fully discussed.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0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For instance, you and the applicant may have just </a:t>
            </a:r>
            <a:r>
              <a:rPr lang="en-US" sz="2600" dirty="0" smtClean="0">
                <a:latin typeface="Adobe Calson Pro Blod"/>
              </a:rPr>
              <a:t>devoted ten </a:t>
            </a:r>
            <a:r>
              <a:rPr lang="en-US" sz="2600" dirty="0">
                <a:latin typeface="Adobe Calson Pro Blod"/>
              </a:rPr>
              <a:t>minutes to reviewing his prior work experience as it relates to the</a:t>
            </a:r>
          </a:p>
          <a:p>
            <a:r>
              <a:rPr lang="en-GB" sz="2600" dirty="0">
                <a:latin typeface="Adobe Calson Pro Blod"/>
              </a:rPr>
              <a:t>available position.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1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At that point, you might say: ‘‘Let me make certain that I</a:t>
            </a:r>
          </a:p>
          <a:p>
            <a:r>
              <a:rPr lang="en-US" sz="2600" dirty="0">
                <a:latin typeface="Adobe Calson Pro Blod"/>
              </a:rPr>
              <a:t>understand what you’ve said thus far. All of your employment since high </a:t>
            </a:r>
            <a:r>
              <a:rPr lang="en-US" sz="2600" dirty="0" smtClean="0">
                <a:latin typeface="Adobe Calson Pro Blod"/>
              </a:rPr>
              <a:t>school has </a:t>
            </a:r>
            <a:r>
              <a:rPr lang="en-US" sz="2600" dirty="0">
                <a:latin typeface="Adobe Calson Pro Blod"/>
              </a:rPr>
              <a:t>been as a mechanic.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07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This includes the time that you spent in the </a:t>
            </a:r>
            <a:r>
              <a:rPr lang="en-US" sz="2400" dirty="0" smtClean="0">
                <a:latin typeface="Adobe Calson Pro Blod"/>
              </a:rPr>
              <a:t>Marine Corps</a:t>
            </a:r>
            <a:r>
              <a:rPr lang="en-US" sz="2400" dirty="0">
                <a:latin typeface="Adobe Calson Pro Blod"/>
              </a:rPr>
              <a:t>. You enjoy this line of work and want to continue doing it. However, </a:t>
            </a:r>
            <a:r>
              <a:rPr lang="en-US" sz="2400" dirty="0" smtClean="0">
                <a:latin typeface="Adobe Calson Pro Blod"/>
              </a:rPr>
              <a:t>you feel </a:t>
            </a:r>
            <a:r>
              <a:rPr lang="en-US" sz="2400" dirty="0">
                <a:latin typeface="Adobe Calson Pro Blod"/>
              </a:rPr>
              <a:t>that you were underpaid at your last job and that’s why you left. Is all of </a:t>
            </a:r>
            <a:r>
              <a:rPr lang="en-US" sz="2400" dirty="0" smtClean="0">
                <a:latin typeface="Adobe Calson Pro Blod"/>
              </a:rPr>
              <a:t>this </a:t>
            </a:r>
            <a:r>
              <a:rPr lang="en-GB" sz="2400" dirty="0" smtClean="0">
                <a:latin typeface="Adobe Calson Pro Blod"/>
              </a:rPr>
              <a:t>correct</a:t>
            </a:r>
            <a:r>
              <a:rPr lang="en-GB" sz="2400" dirty="0">
                <a:latin typeface="Adobe Calson Pro Blod"/>
              </a:rPr>
              <a:t>?’’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93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Components 15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35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Ask close-ended questions</a:t>
            </a:r>
            <a:r>
              <a:rPr lang="en-US" i="1" dirty="0"/>
              <a:t>. </a:t>
            </a:r>
            <a:endParaRPr lang="en-US" i="1" dirty="0" smtClean="0"/>
          </a:p>
          <a:p>
            <a:r>
              <a:rPr lang="en-US" sz="2400" dirty="0" smtClean="0">
                <a:latin typeface="Adobe Calson Pro Blod"/>
              </a:rPr>
              <a:t>Asking </a:t>
            </a:r>
            <a:r>
              <a:rPr lang="en-US" sz="2400" dirty="0">
                <a:latin typeface="Adobe Calson Pro Blod"/>
              </a:rPr>
              <a:t>competency-based questions will yield the most</a:t>
            </a:r>
          </a:p>
          <a:p>
            <a:r>
              <a:rPr lang="en-US" sz="2400" dirty="0">
                <a:latin typeface="Adobe Calson Pro Blod"/>
              </a:rPr>
              <a:t>information, but some applicants have difficulty talking and may initially respond</a:t>
            </a:r>
          </a:p>
          <a:p>
            <a:r>
              <a:rPr lang="en-US" sz="2400" dirty="0">
                <a:latin typeface="Adobe Calson Pro Blod"/>
              </a:rPr>
              <a:t>better to a series of direct, close-ended questions</a:t>
            </a:r>
            <a:r>
              <a:rPr lang="en-US" sz="2400" i="1" dirty="0">
                <a:latin typeface="Adobe Calson Pro Blod"/>
              </a:rPr>
              <a:t>.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07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on Pro Blod"/>
              </a:rPr>
              <a:t>Such questions are effective</a:t>
            </a:r>
          </a:p>
          <a:p>
            <a:r>
              <a:rPr lang="en-US" sz="2400" dirty="0">
                <a:latin typeface="Adobe Calson Pro Blod"/>
              </a:rPr>
              <a:t>when used for the limited purpose of allowing the applicant to achieve </a:t>
            </a:r>
            <a:r>
              <a:rPr lang="en-US" sz="2400" dirty="0" smtClean="0">
                <a:latin typeface="Adobe Calson Pro Blod"/>
              </a:rPr>
              <a:t>a certain </a:t>
            </a:r>
            <a:r>
              <a:rPr lang="en-US" sz="2400" dirty="0">
                <a:latin typeface="Adobe Calson Pro Blod"/>
              </a:rPr>
              <a:t>comfort level before moving on to more information-producing forms of</a:t>
            </a:r>
          </a:p>
          <a:p>
            <a:r>
              <a:rPr lang="en-GB" sz="2400" dirty="0">
                <a:latin typeface="Adobe Calson Pro Blod"/>
              </a:rPr>
              <a:t>inquiry.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39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2749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 </a:t>
            </a: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certain phrases to encourage applicants to continue talking.</a:t>
            </a:r>
            <a:r>
              <a:rPr lang="en-US" i="1" dirty="0">
                <a:latin typeface="IowanOldStyleBT-Italic"/>
              </a:rPr>
              <a:t> </a:t>
            </a:r>
            <a:endParaRPr lang="en-US" i="1" dirty="0" smtClean="0">
              <a:latin typeface="IowanOldStyleBT-Italic"/>
            </a:endParaRPr>
          </a:p>
          <a:p>
            <a:r>
              <a:rPr lang="en-US" sz="2400" dirty="0" smtClean="0">
                <a:latin typeface="Adobe Calson Pro Blod"/>
              </a:rPr>
              <a:t>These </a:t>
            </a:r>
            <a:r>
              <a:rPr lang="en-US" sz="2400" dirty="0">
                <a:latin typeface="Adobe Calson Pro Blod"/>
              </a:rPr>
              <a:t>phrases </a:t>
            </a:r>
            <a:r>
              <a:rPr lang="en-US" sz="2400" dirty="0" smtClean="0">
                <a:latin typeface="Adobe Calson Pro Blod"/>
              </a:rPr>
              <a:t>include ‘‘</a:t>
            </a:r>
            <a:r>
              <a:rPr lang="en-US" sz="2400" dirty="0">
                <a:latin typeface="Adobe Calson Pro Blod"/>
              </a:rPr>
              <a:t>I see,’’ ‘‘How interesting,’’ ‘‘Is that right?’’ ‘‘Really?’’ and ‘‘I didn’t know</a:t>
            </a:r>
          </a:p>
          <a:p>
            <a:r>
              <a:rPr lang="en-GB" sz="2400" dirty="0">
                <a:latin typeface="Adobe Calson Pro Blod"/>
              </a:rPr>
              <a:t>that.’’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20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It’s important to note that none of these phrases express an opinion or</a:t>
            </a:r>
          </a:p>
          <a:p>
            <a:r>
              <a:rPr lang="en-US" sz="2600" dirty="0">
                <a:latin typeface="Adobe Calson Pro Blod"/>
              </a:rPr>
              <a:t>show agreement or disagreement; they merely show interest and understanding.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60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0135"/>
            <a:ext cx="2962656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Interpreting Nonverbal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Communication</a:t>
            </a:r>
          </a:p>
          <a:p>
            <a:r>
              <a:rPr lang="en-US" sz="2500" dirty="0">
                <a:latin typeface="Adobe Calson Pro Blod"/>
              </a:rPr>
              <a:t>One of the greatest challenges for an interviewer is encouraging applicants to talk</a:t>
            </a:r>
            <a:r>
              <a:rPr lang="en-US" sz="2500" dirty="0" smtClean="0">
                <a:latin typeface="Adobe Calson Pro Blod"/>
              </a:rPr>
              <a:t>.</a:t>
            </a:r>
            <a:endParaRPr lang="en-US" sz="25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99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12664" y="178308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Use encouraging body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language</a:t>
            </a:r>
          </a:p>
          <a:p>
            <a:r>
              <a:rPr lang="en-US" sz="2600" dirty="0" smtClean="0">
                <a:latin typeface="Adobe Calson Pro Blod"/>
              </a:rPr>
              <a:t>In </a:t>
            </a:r>
            <a:r>
              <a:rPr lang="en-US" sz="2600" dirty="0">
                <a:latin typeface="Adobe Calson Pro Blod"/>
              </a:rPr>
              <a:t>order for these phrases of understanding to </a:t>
            </a:r>
            <a:r>
              <a:rPr lang="en-US" sz="2600" dirty="0" smtClean="0">
                <a:latin typeface="Adobe Calson Pro Blod"/>
              </a:rPr>
              <a:t>be effective</a:t>
            </a:r>
            <a:r>
              <a:rPr lang="en-US" sz="2600" dirty="0">
                <a:latin typeface="Adobe Calson Pro Blod"/>
              </a:rPr>
              <a:t>, they must be accompanied by body language that expresses encouragement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67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3127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Conveying these nonverbal </a:t>
            </a:r>
            <a:r>
              <a:rPr lang="en-US" sz="2400" dirty="0" smtClean="0">
                <a:latin typeface="Adobe Calson Pro Blod"/>
              </a:rPr>
              <a:t>messages consistently </a:t>
            </a:r>
            <a:r>
              <a:rPr lang="en-US" sz="2400" dirty="0">
                <a:latin typeface="Adobe Calson Pro Blod"/>
              </a:rPr>
              <a:t>throughout the </a:t>
            </a:r>
            <a:r>
              <a:rPr lang="en-US" sz="2400" dirty="0" smtClean="0">
                <a:latin typeface="Adobe Calson Pro Blod"/>
              </a:rPr>
              <a:t>interview will </a:t>
            </a:r>
            <a:r>
              <a:rPr lang="en-US" sz="2400" dirty="0">
                <a:latin typeface="Adobe Calson Pro Blod"/>
              </a:rPr>
              <a:t>establish your interest in what the applicant is saying, thereby </a:t>
            </a:r>
            <a:r>
              <a:rPr lang="en-US" sz="2400" dirty="0" smtClean="0">
                <a:latin typeface="Adobe Calson Pro Blod"/>
              </a:rPr>
              <a:t>encouraging the </a:t>
            </a:r>
            <a:r>
              <a:rPr lang="en-US" sz="2400" dirty="0">
                <a:latin typeface="Adobe Calson Pro Blod"/>
              </a:rPr>
              <a:t>person to provide </a:t>
            </a:r>
            <a:r>
              <a:rPr lang="en-US" sz="2400" dirty="0" smtClean="0">
                <a:latin typeface="Adobe Calson Pro Blod"/>
              </a:rPr>
              <a:t>additional information</a:t>
            </a:r>
            <a:r>
              <a:rPr lang="en-US" sz="2400" dirty="0">
                <a:latin typeface="Adobe Calson Pro Blod"/>
              </a:rPr>
              <a:t>.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96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Try silence.</a:t>
            </a:r>
            <a:r>
              <a:rPr lang="en-US" i="1" dirty="0">
                <a:latin typeface="IowanOldStyleBT-Italic"/>
              </a:rPr>
              <a:t> </a:t>
            </a:r>
            <a:endParaRPr lang="en-US" i="1" dirty="0" smtClean="0">
              <a:latin typeface="IowanOldStyleBT-Italic"/>
            </a:endParaRPr>
          </a:p>
          <a:p>
            <a:r>
              <a:rPr lang="en-US" sz="2600" dirty="0" smtClean="0">
                <a:latin typeface="Adobe Calson Pro Blod"/>
              </a:rPr>
              <a:t>Most </a:t>
            </a:r>
            <a:r>
              <a:rPr lang="en-US" sz="2600" dirty="0">
                <a:latin typeface="Adobe Calson Pro Blod"/>
              </a:rPr>
              <a:t>people find silence to be awkward and uncomfortable. Consequently,</a:t>
            </a:r>
          </a:p>
          <a:p>
            <a:r>
              <a:rPr lang="en-US" sz="2600" dirty="0">
                <a:latin typeface="Adobe Calson Pro Blod"/>
              </a:rPr>
              <a:t>interviewers often feel compelled to talk whenever the applicant stops.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01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However, unless prepared to ask another question, talking when you need additional</a:t>
            </a:r>
          </a:p>
          <a:p>
            <a:r>
              <a:rPr lang="en-US" sz="2600" dirty="0">
                <a:latin typeface="Adobe Calson Pro Blod"/>
              </a:rPr>
              <a:t>information from the applicant will not help you reach a hiring decision.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62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When the applicant stops talking and you want him to continue, try silently and</a:t>
            </a:r>
          </a:p>
          <a:p>
            <a:r>
              <a:rPr lang="en-US" sz="2600" dirty="0">
                <a:latin typeface="Adobe Calson Pro Blod"/>
              </a:rPr>
              <a:t>slowly counting to five before speaking. This pause often compels an </a:t>
            </a:r>
            <a:r>
              <a:rPr lang="en-US" sz="2600" dirty="0" smtClean="0">
                <a:latin typeface="Adobe Calson Pro Blod"/>
              </a:rPr>
              <a:t>applicant </a:t>
            </a:r>
            <a:r>
              <a:rPr lang="en-GB" sz="2600" dirty="0" smtClean="0">
                <a:latin typeface="Adobe Calson Pro Blod"/>
              </a:rPr>
              <a:t>to </a:t>
            </a:r>
            <a:r>
              <a:rPr lang="en-GB" sz="2600" dirty="0">
                <a:latin typeface="Adobe Calson Pro Blod"/>
              </a:rPr>
              <a:t>go 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84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Of course, you must be careful not to carry silence too far. The interview</a:t>
            </a:r>
          </a:p>
          <a:p>
            <a:r>
              <a:rPr lang="en-US" sz="2400" dirty="0">
                <a:latin typeface="Adobe Calson Pro Blod"/>
              </a:rPr>
              <a:t>can easily become a stressful situation if you simply continue to stare at an </a:t>
            </a:r>
            <a:r>
              <a:rPr lang="en-US" sz="2400" dirty="0" smtClean="0">
                <a:latin typeface="Adobe Calson Pro Blod"/>
              </a:rPr>
              <a:t>applicant </a:t>
            </a:r>
            <a:r>
              <a:rPr lang="en-US" sz="2400" dirty="0">
                <a:latin typeface="Adobe Calson Pro Blod"/>
              </a:rPr>
              <a:t>who has nothing more to say or needs your encouragement to continue.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33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However, if you combine silence with positive body language, the </a:t>
            </a:r>
            <a:r>
              <a:rPr lang="en-US" sz="2400" dirty="0" smtClean="0">
                <a:latin typeface="Adobe Calson Pro Blod"/>
              </a:rPr>
              <a:t>applicant should </a:t>
            </a:r>
            <a:r>
              <a:rPr lang="en-US" sz="2400" dirty="0">
                <a:latin typeface="Adobe Calson Pro Blod"/>
              </a:rPr>
              <a:t>continue talking within a few seconds. Silence clearly conveys the </a:t>
            </a:r>
            <a:r>
              <a:rPr lang="en-US" sz="2400" dirty="0" smtClean="0">
                <a:latin typeface="Adobe Calson Pro Blod"/>
              </a:rPr>
              <a:t>message that </a:t>
            </a:r>
            <a:r>
              <a:rPr lang="en-US" sz="2400" dirty="0">
                <a:latin typeface="Adobe Calson Pro Blod"/>
              </a:rPr>
              <a:t>more information is wanted.</a:t>
            </a:r>
            <a:endParaRPr lang="en-GB" sz="2400" dirty="0">
              <a:latin typeface="Adobe Calson Pro Blo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04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Components 16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80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58897"/>
            <a:ext cx="296265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Keeping Applicants On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Track</a:t>
            </a:r>
          </a:p>
          <a:p>
            <a:r>
              <a:rPr lang="en-US" sz="2600" dirty="0">
                <a:latin typeface="Adobe Calson Pro Blod"/>
              </a:rPr>
              <a:t>During most interviews, applicants are responsive to the questions asked and the</a:t>
            </a:r>
          </a:p>
          <a:p>
            <a:r>
              <a:rPr lang="en-US" sz="2600" dirty="0">
                <a:latin typeface="Adobe Calson Pro Blod"/>
              </a:rPr>
              <a:t>format laid out by their interviewers.</a:t>
            </a:r>
            <a:endParaRPr lang="en-GB" sz="2600" b="1" dirty="0">
              <a:solidFill>
                <a:srgbClr val="C00000"/>
              </a:solidFill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62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6856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Sometimes, however, applicants try to </a:t>
            </a:r>
            <a:r>
              <a:rPr lang="en-US" sz="2600" dirty="0" smtClean="0">
                <a:latin typeface="Adobe Calson Pro Blod"/>
              </a:rPr>
              <a:t>take over </a:t>
            </a:r>
            <a:r>
              <a:rPr lang="en-US" sz="2600" dirty="0">
                <a:latin typeface="Adobe Calson Pro Blod"/>
              </a:rPr>
              <a:t>or distract the interviewer by going off on a tangent.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17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Interpreting Nonverbal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Communication</a:t>
            </a:r>
          </a:p>
          <a:p>
            <a:r>
              <a:rPr lang="en-US" sz="2500" dirty="0" smtClean="0">
                <a:latin typeface="Adobe Calson Pro Blod"/>
              </a:rPr>
              <a:t>Of </a:t>
            </a:r>
            <a:r>
              <a:rPr lang="en-US" sz="2500" dirty="0">
                <a:latin typeface="Adobe Calson Pro Blod"/>
              </a:rPr>
              <a:t>course, some applicants are well prepared, self-confident, and more than </a:t>
            </a:r>
            <a:r>
              <a:rPr lang="en-US" sz="2500" dirty="0" smtClean="0">
                <a:latin typeface="Adobe Calson Pro Blod"/>
              </a:rPr>
              <a:t>willing </a:t>
            </a:r>
            <a:r>
              <a:rPr lang="en-GB" sz="2500" dirty="0" smtClean="0">
                <a:latin typeface="Adobe Calson Pro Blod"/>
              </a:rPr>
              <a:t>to </a:t>
            </a:r>
            <a:r>
              <a:rPr lang="en-GB" sz="2500" dirty="0">
                <a:latin typeface="Adobe Calson Pro Blod"/>
              </a:rPr>
              <a:t>answer your questions.</a:t>
            </a:r>
            <a:endParaRPr lang="en-GB" sz="2500" b="1" dirty="0" smtClean="0">
              <a:solidFill>
                <a:srgbClr val="C00000"/>
              </a:solidFill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00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Following are ten situations during which applicants may try to divert your attention</a:t>
            </a:r>
          </a:p>
          <a:p>
            <a:r>
              <a:rPr lang="en-US" sz="2600" dirty="0">
                <a:latin typeface="Adobe Calson Pro Blod"/>
              </a:rPr>
              <a:t>from a discussion of their qualifications, and suggestions for keeping them on track: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72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3127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Adobe Calson Pro Blod"/>
              </a:rPr>
              <a:t>1. </a:t>
            </a:r>
            <a:r>
              <a:rPr lang="en-US" sz="2400" dirty="0">
                <a:latin typeface="Adobe Calson Pro Blod"/>
              </a:rPr>
              <a:t>When an applicant asks you to elaborate on your history with the company, say:</a:t>
            </a:r>
          </a:p>
          <a:p>
            <a:r>
              <a:rPr lang="en-US" sz="2400" dirty="0">
                <a:latin typeface="Adobe Calson Pro Blod"/>
              </a:rPr>
              <a:t>‘‘Perhaps we could talk about my history with the company at another time</a:t>
            </a:r>
            <a:r>
              <a:rPr lang="en-US" sz="2400" dirty="0" smtClean="0">
                <a:latin typeface="Adobe Calson Pro Blod"/>
              </a:rPr>
              <a:t>. </a:t>
            </a:r>
            <a:r>
              <a:rPr lang="en-GB" sz="2400" dirty="0">
                <a:latin typeface="Adobe Calson Pro Blod"/>
              </a:rPr>
              <a:t>This</a:t>
            </a:r>
          </a:p>
          <a:p>
            <a:r>
              <a:rPr lang="en-US" sz="2400" dirty="0">
                <a:latin typeface="Adobe Calson Pro Blod"/>
              </a:rPr>
              <a:t>is your opportunity to convince me that you’re the best person for this job. 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42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Adobe Calson Pro Blod"/>
              </a:rPr>
              <a:t>2. </a:t>
            </a:r>
            <a:r>
              <a:rPr lang="en-US" sz="2400" dirty="0">
                <a:latin typeface="Adobe Calson Pro Blod"/>
              </a:rPr>
              <a:t>When an applicant tries to change the subject from a discussion of her </a:t>
            </a:r>
            <a:r>
              <a:rPr lang="en-US" sz="2400" dirty="0" smtClean="0">
                <a:latin typeface="Adobe Calson Pro Blod"/>
              </a:rPr>
              <a:t>qualifications, to </a:t>
            </a:r>
            <a:r>
              <a:rPr lang="en-US" sz="2400" dirty="0">
                <a:latin typeface="Adobe Calson Pro Blod"/>
              </a:rPr>
              <a:t>the pictures on your desk, </a:t>
            </a:r>
            <a:r>
              <a:rPr lang="en-US" sz="2400" dirty="0" smtClean="0">
                <a:latin typeface="Adobe Calson Pro Blod"/>
              </a:rPr>
              <a:t>ask</a:t>
            </a:r>
            <a:r>
              <a:rPr lang="en-US" sz="2400" dirty="0">
                <a:latin typeface="Adobe Calson Pro Blod"/>
              </a:rPr>
              <a:t> </a:t>
            </a:r>
            <a:r>
              <a:rPr lang="en-US" sz="2400" dirty="0" smtClean="0">
                <a:latin typeface="Adobe Calson Pro Blod"/>
              </a:rPr>
              <a:t>him to focus on main question.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24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Adobe Calson Pro Blod"/>
              </a:rPr>
              <a:t>3.</a:t>
            </a:r>
            <a:r>
              <a:rPr lang="en-US" sz="2400" dirty="0">
                <a:solidFill>
                  <a:srgbClr val="C00000"/>
                </a:solidFill>
                <a:latin typeface="Adobe Calson Pro Blod"/>
              </a:rPr>
              <a:t> </a:t>
            </a:r>
            <a:r>
              <a:rPr lang="en-US" sz="2400" dirty="0">
                <a:latin typeface="Adobe Calson Pro Blod"/>
              </a:rPr>
              <a:t>When an applicant goes off on a tangent while answering a question, interject </a:t>
            </a:r>
            <a:r>
              <a:rPr lang="en-US" sz="2400" dirty="0" smtClean="0">
                <a:latin typeface="Adobe Calson Pro Blod"/>
              </a:rPr>
              <a:t>by saying</a:t>
            </a:r>
            <a:r>
              <a:rPr lang="en-US" sz="2400" dirty="0">
                <a:latin typeface="Adobe Calson Pro Blod"/>
              </a:rPr>
              <a:t>, ‘‘I’m not sure I see how what you’re saying relates to the question </a:t>
            </a:r>
            <a:r>
              <a:rPr lang="en-US" sz="2400" dirty="0" smtClean="0">
                <a:latin typeface="Adobe Calson Pro Blod"/>
              </a:rPr>
              <a:t>I asked</a:t>
            </a:r>
            <a:r>
              <a:rPr lang="en-US" sz="2400" dirty="0">
                <a:latin typeface="Adobe Calson Pro Blod"/>
              </a:rPr>
              <a:t>. Allow me to restate it.’’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17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25192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Adobe Calson Pro Blod"/>
              </a:rPr>
              <a:t>4. </a:t>
            </a:r>
            <a:r>
              <a:rPr lang="en-US" sz="2400" dirty="0">
                <a:latin typeface="Adobe Calson Pro Blod"/>
              </a:rPr>
              <a:t>When an applicant answers your questions with questions of her own, say: ‘‘It</a:t>
            </a:r>
          </a:p>
          <a:p>
            <a:r>
              <a:rPr lang="en-US" sz="2400" dirty="0">
                <a:latin typeface="Adobe Calson Pro Blod"/>
              </a:rPr>
              <a:t>would be beneficial to us both if you could just answer my question before </a:t>
            </a:r>
            <a:r>
              <a:rPr lang="en-US" sz="2400" dirty="0" smtClean="0">
                <a:latin typeface="Adobe Calson Pro Blod"/>
              </a:rPr>
              <a:t>asking </a:t>
            </a:r>
            <a:r>
              <a:rPr lang="en-GB" sz="2400" dirty="0" smtClean="0">
                <a:latin typeface="Adobe Calson Pro Blod"/>
              </a:rPr>
              <a:t>one </a:t>
            </a:r>
            <a:r>
              <a:rPr lang="en-GB" sz="2400" dirty="0">
                <a:latin typeface="Adobe Calson Pro Blod"/>
              </a:rPr>
              <a:t>of your own.’’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23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4820"/>
            <a:ext cx="29626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5. </a:t>
            </a:r>
            <a:r>
              <a:rPr lang="en-US" sz="2400" dirty="0" smtClean="0">
                <a:latin typeface="Adobe Calson Pro Blod"/>
              </a:rPr>
              <a:t>When an applicant insists on discussing positions other than the one she’s applying for, pull out the job description and ask that she review it. 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16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3127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dirty="0">
                <a:solidFill>
                  <a:srgbClr val="FF0000"/>
                </a:solidFill>
                <a:latin typeface="Adobe Calson Pro Blod"/>
              </a:rPr>
              <a:t>6. </a:t>
            </a:r>
            <a:r>
              <a:rPr lang="en-US" sz="2400" dirty="0">
                <a:latin typeface="Adobe Calson Pro Blod"/>
              </a:rPr>
              <a:t>When an applicant presses for an answer as to whether you’re going to hire </a:t>
            </a:r>
            <a:r>
              <a:rPr lang="en-US" sz="2400" dirty="0" smtClean="0">
                <a:latin typeface="Adobe Calson Pro Blod"/>
              </a:rPr>
              <a:t>her, say</a:t>
            </a:r>
            <a:r>
              <a:rPr lang="en-US" sz="2400" dirty="0">
                <a:latin typeface="Adobe Calson Pro Blod"/>
              </a:rPr>
              <a:t>: ‘‘I’m sure you can appreciate the fact that I need to weigh each </a:t>
            </a:r>
            <a:r>
              <a:rPr lang="en-US" sz="2400" dirty="0" smtClean="0">
                <a:latin typeface="Adobe Calson Pro Blod"/>
              </a:rPr>
              <a:t>applicant’s responses </a:t>
            </a:r>
            <a:r>
              <a:rPr lang="en-US" sz="2400" dirty="0">
                <a:latin typeface="Adobe Calson Pro Blod"/>
              </a:rPr>
              <a:t>to key questions before I can make a decision.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86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12664" y="1453896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Keep your body language neutral throughout instances such as these and remain</a:t>
            </a:r>
          </a:p>
          <a:p>
            <a:r>
              <a:rPr lang="en-US" sz="2400" dirty="0">
                <a:latin typeface="Adobe Calson Pro Blod"/>
              </a:rPr>
              <a:t>calm. Remember that you’re in charge of the interview and it won’t take more </a:t>
            </a:r>
            <a:r>
              <a:rPr lang="en-US" sz="2400" dirty="0" smtClean="0">
                <a:latin typeface="Adobe Calson Pro Blod"/>
              </a:rPr>
              <a:t>than a </a:t>
            </a:r>
            <a:r>
              <a:rPr lang="en-US" sz="2400" dirty="0">
                <a:latin typeface="Adobe Calson Pro Blod"/>
              </a:rPr>
              <a:t>statement or two by you to get an applicant back on track.</a:t>
            </a:r>
            <a:endParaRPr lang="en-GB" sz="2400" dirty="0">
              <a:latin typeface="Adobe Calson Pro Blo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5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Components 17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34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Providing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Information</a:t>
            </a:r>
          </a:p>
          <a:p>
            <a:r>
              <a:rPr lang="en-US" sz="2400" dirty="0">
                <a:latin typeface="Adobe Calson Pro Blod"/>
              </a:rPr>
              <a:t>Ascertaining information about the applicant is only part of the interview; providing</a:t>
            </a:r>
          </a:p>
          <a:p>
            <a:r>
              <a:rPr lang="en-US" sz="2400" dirty="0">
                <a:latin typeface="Adobe Calson Pro Blod"/>
              </a:rPr>
              <a:t>information to the applicant is also important. 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58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Indeed, it’s difficult to prevent some of them from talking</a:t>
            </a:r>
          </a:p>
          <a:p>
            <a:r>
              <a:rPr lang="en-US" sz="2600" dirty="0">
                <a:latin typeface="Adobe Calson Pro Blod"/>
              </a:rPr>
              <a:t>too much and for too long. With others, however, talking to an interviewer can be</a:t>
            </a:r>
          </a:p>
          <a:p>
            <a:r>
              <a:rPr lang="en-GB" sz="2600" dirty="0">
                <a:latin typeface="Adobe Calson Pro Blod"/>
              </a:rPr>
              <a:t>intimidating and </a:t>
            </a:r>
            <a:r>
              <a:rPr lang="en-GB" sz="2600" dirty="0" smtClean="0">
                <a:latin typeface="Adobe Calson Pro Blod"/>
              </a:rPr>
              <a:t>unnerving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07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33417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lod"/>
              </a:rPr>
              <a:t>Applicants </a:t>
            </a:r>
            <a:r>
              <a:rPr lang="en-US" sz="2600" dirty="0">
                <a:latin typeface="Adobe Calson Pro Blod"/>
              </a:rPr>
              <a:t>too must decide whether the job </a:t>
            </a:r>
            <a:r>
              <a:rPr lang="en-US" sz="2600" dirty="0" smtClean="0">
                <a:latin typeface="Adobe Calson Pro Blod"/>
              </a:rPr>
              <a:t>and </a:t>
            </a:r>
            <a:r>
              <a:rPr lang="en-US" sz="2600" dirty="0">
                <a:latin typeface="Adobe Calson Pro Blod"/>
              </a:rPr>
              <a:t>company are right for them. This is particularly true when unemployment is low </a:t>
            </a:r>
            <a:r>
              <a:rPr lang="en-US" sz="2600" dirty="0" smtClean="0">
                <a:latin typeface="Adobe Calson Pro Blod"/>
              </a:rPr>
              <a:t>and applicants </a:t>
            </a:r>
            <a:r>
              <a:rPr lang="en-US" sz="2600" dirty="0">
                <a:latin typeface="Adobe Calson Pro Blod"/>
              </a:rPr>
              <a:t>can afford to be selective about job opportunities.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25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Many interviewers assume that applicants come to the interview armed with</a:t>
            </a:r>
          </a:p>
          <a:p>
            <a:r>
              <a:rPr lang="en-US" sz="2600" dirty="0">
                <a:latin typeface="Adobe Calson Pro Blod"/>
              </a:rPr>
              <a:t>information about both the company and the job opening.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58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3044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Perhaps there was a </a:t>
            </a:r>
            <a:r>
              <a:rPr lang="en-US" sz="2400" dirty="0" smtClean="0">
                <a:latin typeface="Adobe Calson Pro Blod"/>
              </a:rPr>
              <a:t>detailed description </a:t>
            </a:r>
            <a:r>
              <a:rPr lang="en-US" sz="2400" dirty="0">
                <a:latin typeface="Adobe Calson Pro Blod"/>
              </a:rPr>
              <a:t>in the newspaper </a:t>
            </a:r>
            <a:r>
              <a:rPr lang="en-US" sz="2400" dirty="0" smtClean="0">
                <a:latin typeface="Adobe Calson Pro Blod"/>
              </a:rPr>
              <a:t>ad </a:t>
            </a:r>
            <a:r>
              <a:rPr lang="en-US" sz="2400" dirty="0">
                <a:latin typeface="Adobe Calson Pro Blod"/>
              </a:rPr>
              <a:t>to which the applicant responded;</a:t>
            </a:r>
          </a:p>
          <a:p>
            <a:r>
              <a:rPr lang="en-US" sz="2400" dirty="0">
                <a:latin typeface="Adobe Calson Pro Blod"/>
              </a:rPr>
              <a:t>maybe the applicant has been referred by a </a:t>
            </a:r>
            <a:r>
              <a:rPr lang="en-US" sz="2400" dirty="0" smtClean="0">
                <a:latin typeface="Adobe Calson Pro Blod"/>
              </a:rPr>
              <a:t>long-term employee </a:t>
            </a:r>
            <a:r>
              <a:rPr lang="en-US" sz="2400" dirty="0">
                <a:latin typeface="Adobe Calson Pro Blod"/>
              </a:rPr>
              <a:t>who has </a:t>
            </a:r>
            <a:r>
              <a:rPr lang="en-US" sz="2400" dirty="0" smtClean="0">
                <a:latin typeface="Adobe Calson Pro Blod"/>
              </a:rPr>
              <a:t>extensive knowledge </a:t>
            </a:r>
            <a:r>
              <a:rPr lang="en-US" sz="2400" dirty="0">
                <a:latin typeface="Adobe Calson Pro Blod"/>
              </a:rPr>
              <a:t>of the company and the available job;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9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33417"/>
            <a:ext cx="31272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Generally, interviewers should inform applicants about what the </a:t>
            </a:r>
            <a:r>
              <a:rPr lang="en-US" sz="2400" dirty="0" smtClean="0">
                <a:latin typeface="Adobe Calson Pro Blod"/>
              </a:rPr>
              <a:t>organization does </a:t>
            </a:r>
            <a:r>
              <a:rPr lang="en-US" sz="2400" dirty="0">
                <a:latin typeface="Adobe Calson Pro Blod"/>
              </a:rPr>
              <a:t>and how long it’s been in business, as well as provide brief statements </a:t>
            </a:r>
            <a:r>
              <a:rPr lang="en-US" sz="2400" dirty="0" smtClean="0">
                <a:latin typeface="Adobe Calson Pro Blod"/>
              </a:rPr>
              <a:t>about its </a:t>
            </a:r>
            <a:r>
              <a:rPr lang="en-US" sz="2400" dirty="0">
                <a:latin typeface="Adobe Calson Pro Blod"/>
              </a:rPr>
              <a:t>origins, current standing among competitors, and projected growth.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19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This naturally leads to a description of the specific job opening, details of </a:t>
            </a:r>
            <a:r>
              <a:rPr lang="en-US" sz="2600" dirty="0" smtClean="0">
                <a:latin typeface="Adobe Calson Pro Blod"/>
              </a:rPr>
              <a:t>which may </a:t>
            </a:r>
            <a:r>
              <a:rPr lang="en-US" sz="2600" dirty="0">
                <a:latin typeface="Adobe Calson Pro Blod"/>
              </a:rPr>
              <a:t>be offered by providing the applicant with a copy of the job description.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02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lod"/>
              </a:rPr>
              <a:t>Allow </a:t>
            </a:r>
            <a:r>
              <a:rPr lang="en-US" sz="2600" dirty="0" smtClean="0">
                <a:latin typeface="Adobe Calson Pro Blod"/>
              </a:rPr>
              <a:t>him </a:t>
            </a:r>
            <a:r>
              <a:rPr lang="en-US" sz="2600" dirty="0">
                <a:latin typeface="Adobe Calson Pro Blod"/>
              </a:rPr>
              <a:t>a few moments to read it and then encourage questions based on its contents.</a:t>
            </a:r>
          </a:p>
          <a:p>
            <a:r>
              <a:rPr lang="en-US" sz="2600" dirty="0">
                <a:latin typeface="Adobe Calson Pro Blod"/>
              </a:rPr>
              <a:t>If the job description is comprehensive and well written,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52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58340"/>
            <a:ext cx="296265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lod"/>
              </a:rPr>
              <a:t>Whether salary is discussed depends on your company’s policy. It’s advisable for</a:t>
            </a:r>
          </a:p>
          <a:p>
            <a:r>
              <a:rPr lang="en-US" sz="2500" dirty="0">
                <a:latin typeface="Adobe Calson Pro Blod"/>
              </a:rPr>
              <a:t>interviewers to provide at least general information about the range for an given job.</a:t>
            </a:r>
            <a:endParaRPr lang="en-GB" sz="25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97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Whether salary is discussed depends on your company’s policy. It’s advisable for</a:t>
            </a:r>
          </a:p>
          <a:p>
            <a:r>
              <a:rPr lang="en-US" sz="2600" dirty="0">
                <a:latin typeface="Adobe Calson Pro Blod"/>
              </a:rPr>
              <a:t>interviewers to provide at least general information about the range for an given job.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Finally, be certain to inform the applicant what will happen after the interview</a:t>
            </a:r>
          </a:p>
          <a:p>
            <a:r>
              <a:rPr lang="en-US" sz="2600" dirty="0">
                <a:latin typeface="Adobe Calson Pro Blod"/>
              </a:rPr>
              <a:t>is over. State approximately when the applicant may expect to hear from </a:t>
            </a:r>
            <a:r>
              <a:rPr lang="en-US" sz="2600" dirty="0" smtClean="0">
                <a:latin typeface="Adobe Calson Pro Blod"/>
              </a:rPr>
              <a:t>you.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lod"/>
              </a:rPr>
              <a:t>Whether it’s likely that there will be additional interviews, and what to do if she has</a:t>
            </a:r>
          </a:p>
          <a:p>
            <a:r>
              <a:rPr lang="en-GB" sz="2600" dirty="0" smtClean="0">
                <a:latin typeface="Adobe Calson Pro Blod"/>
              </a:rPr>
              <a:t>additional questions.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39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lson Pro Blod"/>
              </a:rPr>
              <a:t>Regardless </a:t>
            </a:r>
            <a:r>
              <a:rPr lang="en-US" sz="2400" dirty="0">
                <a:latin typeface="Adobe Calson Pro Blod"/>
              </a:rPr>
              <a:t>of how much they may want the job, </a:t>
            </a:r>
            <a:r>
              <a:rPr lang="en-US" sz="2400" dirty="0" smtClean="0">
                <a:latin typeface="Adobe Calson Pro Blod"/>
              </a:rPr>
              <a:t>selling themselves </a:t>
            </a:r>
            <a:r>
              <a:rPr lang="en-US" sz="2400" dirty="0">
                <a:latin typeface="Adobe Calson Pro Blod"/>
              </a:rPr>
              <a:t>may be very difficult. Therefore, they’re going to need your help. </a:t>
            </a:r>
            <a:r>
              <a:rPr lang="en-US" sz="2400" dirty="0" smtClean="0">
                <a:latin typeface="Adobe Calson Pro Blod"/>
              </a:rPr>
              <a:t>Here are </a:t>
            </a:r>
            <a:r>
              <a:rPr lang="en-US" sz="2400" dirty="0">
                <a:latin typeface="Adobe Calson Pro Blod"/>
              </a:rPr>
              <a:t>six ways in which you can encourage applicants to speak freely: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93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6856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Be certain you have a current telephone number and </a:t>
            </a:r>
            <a:r>
              <a:rPr lang="en-US" sz="2600" dirty="0" smtClean="0">
                <a:latin typeface="Adobe Calson Pro Blod"/>
              </a:rPr>
              <a:t>address </a:t>
            </a:r>
            <a:r>
              <a:rPr lang="en-US" sz="2600" dirty="0">
                <a:latin typeface="Adobe Calson Pro Blod"/>
              </a:rPr>
              <a:t>so that there will be no problem with future communication.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15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lod"/>
              </a:rPr>
              <a:t>If you’re concerned</a:t>
            </a:r>
          </a:p>
          <a:p>
            <a:r>
              <a:rPr lang="en-US" sz="2600" dirty="0">
                <a:latin typeface="Adobe Calson Pro Blod"/>
              </a:rPr>
              <a:t>that all of this will take too long, prepare a fact sheet that you can hand to an applicant</a:t>
            </a:r>
          </a:p>
          <a:p>
            <a:r>
              <a:rPr lang="en-GB" sz="2600" dirty="0">
                <a:latin typeface="Adobe Calson Pro Blod"/>
              </a:rPr>
              <a:t>before concluding the interview.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36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Components 18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67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783080"/>
            <a:ext cx="3127248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Perception</a:t>
            </a:r>
          </a:p>
          <a:p>
            <a:r>
              <a:rPr lang="en-US" sz="2600" dirty="0">
                <a:latin typeface="Adobe Calson Pro Blod"/>
              </a:rPr>
              <a:t>Before meeting an applicant, interviewers should briefly review the four </a:t>
            </a:r>
            <a:r>
              <a:rPr lang="en-US" sz="2600" dirty="0" smtClean="0">
                <a:latin typeface="Adobe Calson Pro Blod"/>
              </a:rPr>
              <a:t>primary ways </a:t>
            </a:r>
            <a:r>
              <a:rPr lang="en-US" sz="2600" dirty="0">
                <a:latin typeface="Adobe Calson Pro Blod"/>
              </a:rPr>
              <a:t>in which </a:t>
            </a:r>
            <a:r>
              <a:rPr lang="en-US" sz="2600" dirty="0" smtClean="0">
                <a:latin typeface="Adobe Calson Pro Blod"/>
              </a:rPr>
              <a:t>we formulate </a:t>
            </a:r>
            <a:r>
              <a:rPr lang="en-US" sz="2600" dirty="0">
                <a:latin typeface="Adobe Calson Pro Blod"/>
              </a:rPr>
              <a:t>our perceptions and ideas about people.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lod"/>
              </a:rPr>
              <a:t>These four</a:t>
            </a:r>
          </a:p>
          <a:p>
            <a:r>
              <a:rPr lang="en-US" sz="2600" dirty="0">
                <a:latin typeface="Adobe Calson Pro Blod"/>
              </a:rPr>
              <a:t>aspects of perception-first impressions, information from others, single statements,</a:t>
            </a:r>
          </a:p>
          <a:p>
            <a:r>
              <a:rPr lang="en-US" sz="2600" dirty="0">
                <a:latin typeface="Adobe Calson Pro Blod"/>
              </a:rPr>
              <a:t>and ethnocentrism together form a valuable interview component.</a:t>
            </a:r>
            <a:r>
              <a:rPr lang="en-US" sz="2600" dirty="0" smtClean="0">
                <a:latin typeface="Adobe Calson Pro Blod"/>
              </a:rPr>
              <a:t>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97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112264"/>
            <a:ext cx="312724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First Impressions</a:t>
            </a:r>
            <a:r>
              <a:rPr lang="en-GB" sz="2800" dirty="0">
                <a:solidFill>
                  <a:srgbClr val="C00000"/>
                </a:solidFill>
                <a:latin typeface="Cambria" panose="02040503050406030204" pitchFamily="18" charset="0"/>
              </a:rPr>
              <a:t/>
            </a:r>
            <a:br>
              <a:rPr lang="en-GB" sz="2800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en-US" sz="2600" dirty="0">
                <a:latin typeface="Adobe Calson Pro Blod"/>
              </a:rPr>
              <a:t>This is the most prevalent and often most damaging way of formulating ideas about people, since we often form first impressions without even realizing it.</a:t>
            </a:r>
            <a:endParaRPr lang="en-GB" sz="2600" dirty="0"/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24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lod"/>
              </a:rPr>
              <a:t>Interviewers</a:t>
            </a:r>
          </a:p>
          <a:p>
            <a:r>
              <a:rPr lang="en-US" sz="2600" dirty="0">
                <a:latin typeface="Adobe Calson Pro Blod"/>
              </a:rPr>
              <a:t>unaware of the importance of perception frequently boast, ‘‘The minute he </a:t>
            </a:r>
            <a:r>
              <a:rPr lang="en-US" sz="2600" dirty="0" smtClean="0">
                <a:latin typeface="Adobe Calson Pro Blod"/>
              </a:rPr>
              <a:t>walked in </a:t>
            </a:r>
            <a:r>
              <a:rPr lang="en-US" sz="2600" dirty="0">
                <a:latin typeface="Adobe Calson Pro Blod"/>
              </a:rPr>
              <a:t>the door, I could tell he was right for the job.’’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40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This is a mistake. You cannot determine job suitability by sizing up people in a</a:t>
            </a:r>
          </a:p>
          <a:p>
            <a:r>
              <a:rPr lang="en-US" sz="2600" dirty="0">
                <a:latin typeface="Adobe Calson Pro Blod"/>
              </a:rPr>
              <a:t>split second based on their appearance. Of course, appearance </a:t>
            </a:r>
            <a:r>
              <a:rPr lang="en-US" sz="2600" dirty="0" smtClean="0">
                <a:latin typeface="Adobe Calson Pro Blod"/>
              </a:rPr>
              <a:t>does </a:t>
            </a:r>
            <a:r>
              <a:rPr lang="en-US" sz="2600" dirty="0">
                <a:latin typeface="Adobe Calson Pro Blod"/>
              </a:rPr>
              <a:t>play a role in the selection process.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45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lod"/>
              </a:rPr>
              <a:t>After all, employees represent</a:t>
            </a:r>
          </a:p>
          <a:p>
            <a:r>
              <a:rPr lang="en-US" sz="2600" dirty="0">
                <a:latin typeface="Adobe Calson Pro Blod"/>
              </a:rPr>
              <a:t>an organization, therefore the image that they project is a direct reflection on</a:t>
            </a:r>
          </a:p>
          <a:p>
            <a:r>
              <a:rPr lang="en-US" sz="2600" dirty="0">
                <a:latin typeface="Adobe Calson Pro Blod"/>
              </a:rPr>
              <a:t>that company. 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30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First impressions should play a role in your decision-making process, but not </a:t>
            </a:r>
            <a:r>
              <a:rPr lang="en-US" sz="2600" dirty="0" smtClean="0">
                <a:latin typeface="Adobe Calson Pro Blod"/>
              </a:rPr>
              <a:t>at the </a:t>
            </a:r>
            <a:r>
              <a:rPr lang="en-US" sz="2600" dirty="0">
                <a:latin typeface="Adobe Calson Pro Blod"/>
              </a:rPr>
              <a:t>exclusion of all the other factors to be examined. Don’t allow them to act as </a:t>
            </a:r>
            <a:r>
              <a:rPr lang="en-US" sz="2600" dirty="0" smtClean="0">
                <a:latin typeface="Adobe Calson Pro Blod"/>
              </a:rPr>
              <a:t>a </a:t>
            </a:r>
            <a:r>
              <a:rPr lang="en-GB" sz="2600" dirty="0" smtClean="0">
                <a:latin typeface="Adobe Calson Pro Blod"/>
              </a:rPr>
              <a:t>substitute </a:t>
            </a:r>
            <a:r>
              <a:rPr lang="en-GB" sz="2600" dirty="0">
                <a:latin typeface="Adobe Calson Pro Blod"/>
              </a:rPr>
              <a:t>for judgment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33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Use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repetition</a:t>
            </a:r>
            <a:endParaRPr lang="en-US" sz="2800" b="1" i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lod"/>
              </a:rPr>
              <a:t>This </a:t>
            </a:r>
            <a:r>
              <a:rPr lang="en-US" sz="2600" dirty="0">
                <a:latin typeface="Adobe Calson Pro Blod"/>
              </a:rPr>
              <a:t>encourages applicants to continue talking and also helps </a:t>
            </a:r>
            <a:r>
              <a:rPr lang="en-US" sz="2600" dirty="0" smtClean="0">
                <a:latin typeface="Adobe Calson Pro Blod"/>
              </a:rPr>
              <a:t>to </a:t>
            </a:r>
            <a:r>
              <a:rPr lang="en-GB" sz="2600" dirty="0" smtClean="0">
                <a:latin typeface="Adobe Calson Pro Blod"/>
              </a:rPr>
              <a:t>clarify </a:t>
            </a:r>
            <a:r>
              <a:rPr lang="en-GB" sz="2600" dirty="0">
                <a:latin typeface="Adobe Calson Pro Blod"/>
              </a:rPr>
              <a:t>certain points.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98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497342"/>
            <a:ext cx="312724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Information from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Others</a:t>
            </a:r>
          </a:p>
          <a:p>
            <a:r>
              <a:rPr lang="en-US" sz="2400" dirty="0">
                <a:latin typeface="Adobe Calson Pro Blod"/>
              </a:rPr>
              <a:t>An applicant who comes highly recommended by someone for whom you have high</a:t>
            </a:r>
          </a:p>
          <a:p>
            <a:r>
              <a:rPr lang="en-US" sz="2400" dirty="0">
                <a:latin typeface="Adobe Calson Pro Blod"/>
              </a:rPr>
              <a:t>regard can elicit a positive response from you even before the actual </a:t>
            </a:r>
            <a:r>
              <a:rPr lang="en-US" sz="2400" dirty="0" smtClean="0">
                <a:latin typeface="Adobe Calson Pro Blod"/>
              </a:rPr>
              <a:t>face-to-face </a:t>
            </a:r>
            <a:r>
              <a:rPr lang="en-GB" sz="2400" dirty="0">
                <a:latin typeface="Adobe Calson Pro Blod"/>
              </a:rPr>
              <a:t>meeting.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86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On the other hand, someone you dislike may make a referral to you, automatically</a:t>
            </a:r>
          </a:p>
          <a:p>
            <a:r>
              <a:rPr lang="en-US" sz="2600" dirty="0">
                <a:latin typeface="Adobe Calson Pro Blod"/>
              </a:rPr>
              <a:t>creating a negative bias toward the person being recommended. </a:t>
            </a:r>
            <a:endParaRPr lang="en-GB" sz="2600" dirty="0">
              <a:latin typeface="Adobe Calson Pro Blo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9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Components 19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61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54157"/>
            <a:ext cx="296265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Single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Statements</a:t>
            </a:r>
          </a:p>
          <a:p>
            <a:r>
              <a:rPr lang="en-US" sz="2600" dirty="0">
                <a:latin typeface="Adobe Calson Pro Blod"/>
              </a:rPr>
              <a:t>Suppose an applicant’s response to one of your questions rubs you the wrong </a:t>
            </a:r>
            <a:r>
              <a:rPr lang="en-US" sz="2600" dirty="0" smtClean="0">
                <a:latin typeface="Adobe Calson Pro Blod"/>
              </a:rPr>
              <a:t>way. If </a:t>
            </a:r>
            <a:r>
              <a:rPr lang="en-US" sz="2600" dirty="0">
                <a:latin typeface="Adobe Calson Pro Blod"/>
              </a:rPr>
              <a:t>you’re unaware of the impact that a single statement can have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85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lod"/>
              </a:rPr>
              <a:t>It </a:t>
            </a:r>
            <a:r>
              <a:rPr lang="en-GB" sz="2600" dirty="0">
                <a:latin typeface="Adobe Calson Pro Blod"/>
              </a:rPr>
              <a:t>could bother you</a:t>
            </a:r>
          </a:p>
          <a:p>
            <a:r>
              <a:rPr lang="en-US" sz="2600" dirty="0">
                <a:latin typeface="Adobe Calson Pro Blod"/>
              </a:rPr>
              <a:t>to the extent that you eliminate the person from further consideration, even though</a:t>
            </a:r>
          </a:p>
          <a:p>
            <a:r>
              <a:rPr lang="en-US" sz="2600" dirty="0">
                <a:latin typeface="Adobe Calson Pro Blod"/>
              </a:rPr>
              <a:t>the comment doesn’t constitute a valid reason for rejection.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87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lod"/>
              </a:rPr>
              <a:t>Be particularly careful if</a:t>
            </a:r>
          </a:p>
          <a:p>
            <a:r>
              <a:rPr lang="en-US" sz="2600" dirty="0">
                <a:latin typeface="Adobe Calson Pro Blod"/>
              </a:rPr>
              <a:t>this should happen during the initial stage of the interview, when you’re trying to</a:t>
            </a:r>
          </a:p>
          <a:p>
            <a:r>
              <a:rPr lang="en-US" sz="2600" dirty="0">
                <a:latin typeface="Adobe Calson Pro Blod"/>
              </a:rPr>
              <a:t>put the applicant at ease and establish rapport.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08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Ethnocentrism</a:t>
            </a:r>
          </a:p>
          <a:p>
            <a:r>
              <a:rPr lang="en-US" sz="2400" dirty="0">
                <a:latin typeface="Adobe Calson Pro Blod"/>
              </a:rPr>
              <a:t>Ethnocentrism refers to applying our values, standards, and beliefs to judge or </a:t>
            </a:r>
            <a:r>
              <a:rPr lang="en-US" sz="2400" dirty="0" smtClean="0">
                <a:latin typeface="Adobe Calson Pro Blod"/>
              </a:rPr>
              <a:t>evaluate others</a:t>
            </a:r>
            <a:r>
              <a:rPr lang="en-US" sz="2400" dirty="0">
                <a:latin typeface="Adobe Calson Pro Blod"/>
              </a:rPr>
              <a:t>. Overall, this is a perfectly natural result of the cultural conditioning</a:t>
            </a:r>
          </a:p>
          <a:p>
            <a:r>
              <a:rPr lang="en-US" sz="2400" dirty="0">
                <a:latin typeface="Adobe Calson Pro Blod"/>
              </a:rPr>
              <a:t>process to which we are all exposed.</a:t>
            </a:r>
            <a:endParaRPr lang="en-GB" sz="2400" dirty="0">
              <a:latin typeface="Adobe Calson Pro Blo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00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In our early years, well-intentioned parents,</a:t>
            </a:r>
          </a:p>
          <a:p>
            <a:r>
              <a:rPr lang="en-US" sz="2600" dirty="0">
                <a:latin typeface="Adobe Calson Pro Blod"/>
              </a:rPr>
              <a:t>teachers, and religious leaders teach us to think and act according to certain guidelines.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52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3044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Keep in mind that ethnocentrism does not pertain to </a:t>
            </a:r>
            <a:r>
              <a:rPr lang="en-US" sz="2400" dirty="0" smtClean="0">
                <a:latin typeface="Adobe Calson Pro Blod"/>
              </a:rPr>
              <a:t>work-related standards </a:t>
            </a:r>
            <a:r>
              <a:rPr lang="en-US" sz="2400" dirty="0">
                <a:latin typeface="Adobe Calson Pro Blod"/>
              </a:rPr>
              <a:t>established by the company; rather, it comes into play through the </a:t>
            </a:r>
            <a:r>
              <a:rPr lang="en-US" sz="2400" dirty="0" smtClean="0">
                <a:latin typeface="Adobe Calson Pro Blod"/>
              </a:rPr>
              <a:t>intangible qualities </a:t>
            </a:r>
            <a:r>
              <a:rPr lang="en-US" sz="2400" dirty="0">
                <a:latin typeface="Adobe Calson Pro Blod"/>
              </a:rPr>
              <a:t>of an individual’s style and approach to doing work.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15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7" y="2852928"/>
            <a:ext cx="2962655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Questions to Reveal Integrity/ Honesty/Trustworthiness </a:t>
            </a:r>
            <a:endParaRPr lang="en-GB" sz="28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76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lod"/>
              </a:rPr>
              <a:t>Repeating the last few words of an applicant’s </a:t>
            </a:r>
            <a:r>
              <a:rPr lang="en-US" sz="2500" dirty="0" smtClean="0">
                <a:latin typeface="Adobe Calson Pro Blod"/>
              </a:rPr>
              <a:t>statement and </a:t>
            </a:r>
            <a:r>
              <a:rPr lang="en-US" sz="2500" dirty="0">
                <a:latin typeface="Adobe Calson Pro Blod"/>
              </a:rPr>
              <a:t>letting your voice trail off as a question mark will encourage the person to</a:t>
            </a:r>
          </a:p>
          <a:p>
            <a:r>
              <a:rPr lang="en-GB" sz="2500" dirty="0">
                <a:latin typeface="Adobe Calson Pro Blod"/>
              </a:rPr>
              <a:t>elaborate.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7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88839"/>
            <a:ext cx="2962656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6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Discussed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a time when your integrity was challenged. How did you handle it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6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would you do if some one ask you to do something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Unethical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07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Have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ever experienced a loss for doing what is right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4-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Have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ever asked for forgiveness for doing something wrong </a:t>
            </a:r>
            <a:endParaRPr lang="en-GB" sz="26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24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620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5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US" sz="25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sz="25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business situation do you feel honesty would be in appropriate </a:t>
            </a:r>
            <a:endParaRPr lang="en-GB" sz="2500" dirty="0" smtClean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5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6-</a:t>
            </a:r>
            <a:r>
              <a:rPr lang="en-GB" sz="25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US" sz="25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saw a colleague doing </a:t>
            </a:r>
            <a:r>
              <a:rPr lang="en-US" sz="25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something dishonest</a:t>
            </a:r>
            <a:r>
              <a:rPr lang="en-US" sz="25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.  Would you tell your boss. What would you about it</a:t>
            </a:r>
            <a:endParaRPr lang="en-GB" sz="25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82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Components 20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54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824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Question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reveal personality/ Temperament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Ability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work with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others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85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88839"/>
            <a:ext cx="2962656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6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look out a full page ad and had to describe yourself in only three words. </a:t>
            </a:r>
            <a:endParaRPr lang="en-US" sz="2600" dirty="0" smtClean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words those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be?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2-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How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would you describe your personality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83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71332"/>
            <a:ext cx="2962656" cy="4208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5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3- </a:t>
            </a:r>
            <a:r>
              <a:rPr lang="en-US" sz="25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5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motivates you the most</a:t>
            </a:r>
            <a:endParaRPr lang="en-GB" sz="25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5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4- </a:t>
            </a:r>
            <a:r>
              <a:rPr lang="en-US" sz="25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US" sz="25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 call your reference what will they say about you</a:t>
            </a:r>
            <a:endParaRPr lang="en-GB" sz="25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5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US" sz="25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US" sz="25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consider your-self a risk taker? Describe a situation in which you had to take risk</a:t>
            </a:r>
            <a:endParaRPr lang="en-GB" sz="25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63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24396"/>
            <a:ext cx="2962656" cy="4784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6- 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kind of environment would you like to work with</a:t>
            </a:r>
            <a:endParaRPr lang="en-GB" sz="24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7- </a:t>
            </a:r>
            <a:r>
              <a:rPr lang="en-US" sz="23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3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kind of responsibilities would you like to avoid in your next job</a:t>
            </a:r>
            <a:endParaRPr lang="en-GB" sz="23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8-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are two or three examples of tasks that you do not particularly enjoy doing.</a:t>
            </a:r>
            <a:endParaRPr lang="en-GB" sz="24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29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9-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kinds of people bug you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10-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Tell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me about a work situation that irritated you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11-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Have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ever had to resolve a conflict with a colleague or client. How did you resolve it.</a:t>
            </a:r>
            <a:endParaRPr lang="en-GB" sz="26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37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74960"/>
            <a:ext cx="3127248" cy="483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12-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Describe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the appropriate relationship between a supervisor and subordinate </a:t>
            </a:r>
            <a:endParaRPr lang="en-GB" sz="24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13-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What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sort of relationship do you have with your subordinates. Both at the same level and above and below you.</a:t>
            </a:r>
            <a:endParaRPr lang="en-GB" sz="24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05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312724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The applicant might then reply, ‘‘Well, not directly. I was in </a:t>
            </a:r>
            <a:r>
              <a:rPr lang="en-US" sz="2600" dirty="0" smtClean="0">
                <a:latin typeface="Adobe Calson Pro Blod"/>
              </a:rPr>
              <a:t>charge of three supervisors</a:t>
            </a:r>
            <a:r>
              <a:rPr lang="en-US" sz="2600" dirty="0">
                <a:latin typeface="Adobe Calson Pro Blod"/>
              </a:rPr>
              <a:t>, each of </a:t>
            </a:r>
            <a:r>
              <a:rPr lang="en-US" sz="2600" dirty="0" smtClean="0">
                <a:latin typeface="Adobe Calson Pro Blod"/>
              </a:rPr>
              <a:t>whom monitored </a:t>
            </a:r>
            <a:r>
              <a:rPr lang="en-US" sz="2600" dirty="0">
                <a:latin typeface="Adobe Calson Pro Blod"/>
              </a:rPr>
              <a:t>the work of about seven workers.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40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74960"/>
            <a:ext cx="3127248" cy="483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14- 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Describe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the appropriate relationship between a supervisor and subordinate </a:t>
            </a:r>
            <a:endParaRPr lang="en-GB" sz="24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15-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What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sort of relationship do you have with your subordinates. Both at the same level and above and below you.</a:t>
            </a:r>
            <a:endParaRPr lang="en-GB" sz="24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15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59552" y="1453896"/>
            <a:ext cx="2962656" cy="483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16-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As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a manager have you ever had to fire any one? If so what were the circumstances and how did you 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handle</a:t>
            </a:r>
            <a:endParaRPr lang="en-GB" sz="24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17-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Have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ever been in a situation here a project was returned for errors. What effect did it have on you.</a:t>
            </a:r>
            <a:endParaRPr lang="en-GB" sz="24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52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18-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previous jobs was the most satisfying and why.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19-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job was most frustrating and why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20-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Tell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me about the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best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boss you ever had now tell me about the worst boss</a:t>
            </a:r>
            <a:endParaRPr lang="en-GB" sz="26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69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78399"/>
            <a:ext cx="2962656" cy="2661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21-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do you think you owe to your employers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22-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does your employer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owe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to you.</a:t>
            </a:r>
            <a:endParaRPr lang="en-GB" sz="26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61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Components 21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72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3278445"/>
            <a:ext cx="2962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Questions to reveal past mistakes 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65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12264"/>
            <a:ext cx="2962656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Tell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me about an objective in your last job that you failed to meet and why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6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When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were the last time you were criticized? 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68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947672"/>
            <a:ext cx="2962656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3-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have you learned from your mistakes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4-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Tell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me about a situation where you blew it. How did you resolve r correct it to save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face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91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5-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could change one what would that be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6-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Tell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me of time when you had to work on project that didn’t work out they way it should have.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71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45629"/>
            <a:ext cx="2962656" cy="2858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Question to reveal creativity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creative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thinking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Problem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Solving</a:t>
            </a:r>
            <a:endParaRPr lang="en-GB" sz="2800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90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To further clarify, you might then say: ‘‘So, you were directly responsible for</a:t>
            </a:r>
          </a:p>
          <a:p>
            <a:r>
              <a:rPr lang="en-US" sz="2600" dirty="0">
                <a:latin typeface="Adobe Calson Pro Blod"/>
              </a:rPr>
              <a:t>supervising three people. Is this correct?’’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3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01865"/>
            <a:ext cx="2962656" cy="5089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When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was the last time you broke the rules and how did you do it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2-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have you done that was innovative?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was the wildest idea you had in the past year? What do you do about it?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91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59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5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4-</a:t>
            </a:r>
            <a:r>
              <a:rPr lang="en-US" sz="25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Give </a:t>
            </a:r>
            <a:r>
              <a:rPr lang="en-US" sz="25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me an example of when someone brought you a new idea particularly one that was od or unusual what did  you do.</a:t>
            </a:r>
            <a:endParaRPr lang="en-GB" sz="25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5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US" sz="25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If </a:t>
            </a:r>
            <a:r>
              <a:rPr lang="en-US" sz="25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could anything in the word what would you do</a:t>
            </a:r>
            <a:endParaRPr lang="en-GB" sz="25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9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07596"/>
            <a:ext cx="2962656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6-</a:t>
            </a:r>
            <a:r>
              <a:rPr lang="en-US" sz="26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Describe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a situation in which you had a difficult problem how you solved it.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7-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was the most difficult decision you had to make? How did you arrive at your decision </a:t>
            </a:r>
            <a:endParaRPr lang="en-GB" sz="26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50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34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600" dirty="0" smtClean="0">
                <a:solidFill>
                  <a:srgbClr val="C0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Were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ever in a situation in which you had to meet to different deadlines given to you by two different people and you couldn’t do both? What did you do </a:t>
            </a:r>
            <a:endParaRPr lang="en-GB" sz="26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41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9-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type of approach to solving work problems seems to work best for you give me an example of when you solved a tough problem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56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10-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When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talking on a new task do you like to have a great deal of feedback and responsibility at the outset. Or do you like to try your own approach</a:t>
            </a:r>
            <a:endParaRPr lang="en-GB" sz="26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96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15713"/>
            <a:ext cx="31272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11- </a:t>
            </a:r>
            <a:r>
              <a:rPr lang="en-US" sz="24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You </a:t>
            </a:r>
            <a:r>
              <a:rPr lang="en-US" sz="24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are on the phone with another department resolving a problem the intercom pages you for a customer on hold. Your manager return you report with a red pen marking and demands corrections within the hour what would you do.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13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12-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 Describe 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a sales presentation when you had the </a:t>
            </a: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right product/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600" dirty="0" smtClean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services</a:t>
            </a:r>
            <a:r>
              <a:rPr lang="en-US" sz="2600" dirty="0">
                <a:latin typeface="Adobe Calson Pro Blod"/>
                <a:ea typeface="Calibri" panose="020F0502020204030204" pitchFamily="34" charset="0"/>
                <a:cs typeface="Times New Roman" panose="02020603050405020304" pitchFamily="18" charset="0"/>
              </a:rPr>
              <a:t>, and the customer wanted it but wouldn’t buy it. What did you do next?</a:t>
            </a:r>
            <a:endParaRPr lang="en-GB" sz="2600" dirty="0">
              <a:effectLst/>
              <a:latin typeface="Adobe Calson Pro Blo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9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Components 22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19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3303367"/>
            <a:ext cx="2962656" cy="948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Miscellaneous Good Questions </a:t>
            </a:r>
            <a:endParaRPr lang="en-GB" sz="2600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Components 22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16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16789</TotalTime>
  <Words>3247</Words>
  <Application>Microsoft Office PowerPoint</Application>
  <PresentationFormat>On-screen Show (4:3)</PresentationFormat>
  <Paragraphs>407</Paragraphs>
  <Slides>104</Slides>
  <Notes>104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size="10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873</cp:revision>
  <dcterms:created xsi:type="dcterms:W3CDTF">2006-08-16T00:00:00Z</dcterms:created>
  <dcterms:modified xsi:type="dcterms:W3CDTF">2016-04-14T14:54:24Z</dcterms:modified>
</cp:coreProperties>
</file>