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10"/>
  </p:notesMasterIdLst>
  <p:sldIdLst>
    <p:sldId id="886" r:id="rId2"/>
    <p:sldId id="617" r:id="rId3"/>
    <p:sldId id="618" r:id="rId4"/>
    <p:sldId id="619" r:id="rId5"/>
    <p:sldId id="620" r:id="rId6"/>
    <p:sldId id="621" r:id="rId7"/>
    <p:sldId id="887" r:id="rId8"/>
    <p:sldId id="911" r:id="rId9"/>
    <p:sldId id="622" r:id="rId10"/>
    <p:sldId id="623" r:id="rId11"/>
    <p:sldId id="624" r:id="rId12"/>
    <p:sldId id="625" r:id="rId13"/>
    <p:sldId id="626" r:id="rId14"/>
    <p:sldId id="627" r:id="rId15"/>
    <p:sldId id="628" r:id="rId16"/>
    <p:sldId id="629" r:id="rId17"/>
    <p:sldId id="630" r:id="rId18"/>
    <p:sldId id="888" r:id="rId19"/>
    <p:sldId id="643" r:id="rId20"/>
    <p:sldId id="644" r:id="rId21"/>
    <p:sldId id="645" r:id="rId22"/>
    <p:sldId id="646" r:id="rId23"/>
    <p:sldId id="647" r:id="rId24"/>
    <p:sldId id="648" r:id="rId25"/>
    <p:sldId id="649" r:id="rId26"/>
    <p:sldId id="650" r:id="rId27"/>
    <p:sldId id="651" r:id="rId28"/>
    <p:sldId id="652" r:id="rId29"/>
    <p:sldId id="653" r:id="rId30"/>
    <p:sldId id="902" r:id="rId31"/>
    <p:sldId id="889" r:id="rId32"/>
    <p:sldId id="890" r:id="rId33"/>
    <p:sldId id="891" r:id="rId34"/>
    <p:sldId id="892" r:id="rId35"/>
    <p:sldId id="893" r:id="rId36"/>
    <p:sldId id="894" r:id="rId37"/>
    <p:sldId id="895" r:id="rId38"/>
    <p:sldId id="896" r:id="rId39"/>
    <p:sldId id="897" r:id="rId40"/>
    <p:sldId id="898" r:id="rId41"/>
    <p:sldId id="899" r:id="rId42"/>
    <p:sldId id="900" r:id="rId43"/>
    <p:sldId id="901" r:id="rId44"/>
    <p:sldId id="903" r:id="rId45"/>
    <p:sldId id="654" r:id="rId46"/>
    <p:sldId id="655" r:id="rId47"/>
    <p:sldId id="656" r:id="rId48"/>
    <p:sldId id="657" r:id="rId49"/>
    <p:sldId id="658" r:id="rId50"/>
    <p:sldId id="659" r:id="rId51"/>
    <p:sldId id="660" r:id="rId52"/>
    <p:sldId id="661" r:id="rId53"/>
    <p:sldId id="662" r:id="rId54"/>
    <p:sldId id="663" r:id="rId55"/>
    <p:sldId id="665" r:id="rId56"/>
    <p:sldId id="666" r:id="rId57"/>
    <p:sldId id="667" r:id="rId58"/>
    <p:sldId id="904" r:id="rId59"/>
    <p:sldId id="668" r:id="rId60"/>
    <p:sldId id="669" r:id="rId61"/>
    <p:sldId id="670" r:id="rId62"/>
    <p:sldId id="671" r:id="rId63"/>
    <p:sldId id="672" r:id="rId64"/>
    <p:sldId id="673" r:id="rId65"/>
    <p:sldId id="674" r:id="rId66"/>
    <p:sldId id="675" r:id="rId67"/>
    <p:sldId id="905" r:id="rId68"/>
    <p:sldId id="676" r:id="rId69"/>
    <p:sldId id="677" r:id="rId70"/>
    <p:sldId id="678" r:id="rId71"/>
    <p:sldId id="679" r:id="rId72"/>
    <p:sldId id="680" r:id="rId73"/>
    <p:sldId id="681" r:id="rId74"/>
    <p:sldId id="682" r:id="rId75"/>
    <p:sldId id="683" r:id="rId76"/>
    <p:sldId id="685" r:id="rId77"/>
    <p:sldId id="686" r:id="rId78"/>
    <p:sldId id="687" r:id="rId79"/>
    <p:sldId id="906" r:id="rId80"/>
    <p:sldId id="688" r:id="rId81"/>
    <p:sldId id="689" r:id="rId82"/>
    <p:sldId id="690" r:id="rId83"/>
    <p:sldId id="691" r:id="rId84"/>
    <p:sldId id="692" r:id="rId85"/>
    <p:sldId id="693" r:id="rId86"/>
    <p:sldId id="694" r:id="rId87"/>
    <p:sldId id="695" r:id="rId88"/>
    <p:sldId id="696" r:id="rId89"/>
    <p:sldId id="697" r:id="rId90"/>
    <p:sldId id="698" r:id="rId91"/>
    <p:sldId id="699" r:id="rId92"/>
    <p:sldId id="700" r:id="rId93"/>
    <p:sldId id="907" r:id="rId94"/>
    <p:sldId id="701" r:id="rId95"/>
    <p:sldId id="702" r:id="rId96"/>
    <p:sldId id="703" r:id="rId97"/>
    <p:sldId id="704" r:id="rId98"/>
    <p:sldId id="705" r:id="rId99"/>
    <p:sldId id="706" r:id="rId100"/>
    <p:sldId id="707" r:id="rId101"/>
    <p:sldId id="708" r:id="rId102"/>
    <p:sldId id="709" r:id="rId103"/>
    <p:sldId id="710" r:id="rId104"/>
    <p:sldId id="711" r:id="rId105"/>
    <p:sldId id="712" r:id="rId106"/>
    <p:sldId id="713" r:id="rId107"/>
    <p:sldId id="714" r:id="rId108"/>
    <p:sldId id="715" r:id="rId10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056"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7EC234"/>
    <a:srgbClr val="6BA42C"/>
    <a:srgbClr val="E20000"/>
    <a:srgbClr val="00A7E2"/>
    <a:srgbClr val="33889F"/>
    <a:srgbClr val="2C8C16"/>
    <a:srgbClr val="267713"/>
    <a:srgbClr val="339F19"/>
    <a:srgbClr val="008E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015" autoAdjust="0"/>
    <p:restoredTop sz="94316" autoAdjust="0"/>
  </p:normalViewPr>
  <p:slideViewPr>
    <p:cSldViewPr snapToObjects="1">
      <p:cViewPr>
        <p:scale>
          <a:sx n="70" d="100"/>
          <a:sy n="70" d="100"/>
        </p:scale>
        <p:origin x="-1128" y="-84"/>
      </p:cViewPr>
      <p:guideLst>
        <p:guide orient="horz" pos="2160"/>
        <p:guide pos="2880"/>
      </p:guideLst>
    </p:cSldViewPr>
  </p:slideViewPr>
  <p:notesTextViewPr>
    <p:cViewPr>
      <p:scale>
        <a:sx n="100" d="100"/>
        <a:sy n="100" d="100"/>
      </p:scale>
      <p:origin x="0" y="0"/>
    </p:cViewPr>
  </p:notesTextViewPr>
  <p:gridSpacing cx="82296" cy="82296"/>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FFD6A8-C9F9-4026-8BA0-75ECCD0F0EAF}" type="datetimeFigureOut">
              <a:rPr lang="en-US" smtClean="0"/>
              <a:t>4/12/2016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A36DE9-3BAB-43D7-A8E2-A1DD2A558FCA}" type="slidenum">
              <a:rPr lang="en-US" smtClean="0"/>
              <a:t>‹#›</a:t>
            </a:fld>
            <a:endParaRPr lang="en-US"/>
          </a:p>
        </p:txBody>
      </p:sp>
    </p:spTree>
    <p:extLst>
      <p:ext uri="{BB962C8B-B14F-4D97-AF65-F5344CB8AC3E}">
        <p14:creationId xmlns:p14="http://schemas.microsoft.com/office/powerpoint/2010/main" val="2607091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a:t>
            </a:fld>
            <a:endParaRPr lang="en-US"/>
          </a:p>
        </p:txBody>
      </p:sp>
    </p:spTree>
    <p:extLst>
      <p:ext uri="{BB962C8B-B14F-4D97-AF65-F5344CB8AC3E}">
        <p14:creationId xmlns:p14="http://schemas.microsoft.com/office/powerpoint/2010/main" val="170090069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100</a:t>
            </a:fld>
            <a:endParaRPr lang="en-US"/>
          </a:p>
        </p:txBody>
      </p:sp>
    </p:spTree>
    <p:extLst>
      <p:ext uri="{BB962C8B-B14F-4D97-AF65-F5344CB8AC3E}">
        <p14:creationId xmlns:p14="http://schemas.microsoft.com/office/powerpoint/2010/main" val="44775285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101</a:t>
            </a:fld>
            <a:endParaRPr lang="en-US"/>
          </a:p>
        </p:txBody>
      </p:sp>
    </p:spTree>
    <p:extLst>
      <p:ext uri="{BB962C8B-B14F-4D97-AF65-F5344CB8AC3E}">
        <p14:creationId xmlns:p14="http://schemas.microsoft.com/office/powerpoint/2010/main" val="370062775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102</a:t>
            </a:fld>
            <a:endParaRPr lang="en-US"/>
          </a:p>
        </p:txBody>
      </p:sp>
    </p:spTree>
    <p:extLst>
      <p:ext uri="{BB962C8B-B14F-4D97-AF65-F5344CB8AC3E}">
        <p14:creationId xmlns:p14="http://schemas.microsoft.com/office/powerpoint/2010/main" val="374584230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103</a:t>
            </a:fld>
            <a:endParaRPr lang="en-US"/>
          </a:p>
        </p:txBody>
      </p:sp>
    </p:spTree>
    <p:extLst>
      <p:ext uri="{BB962C8B-B14F-4D97-AF65-F5344CB8AC3E}">
        <p14:creationId xmlns:p14="http://schemas.microsoft.com/office/powerpoint/2010/main" val="269550271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104</a:t>
            </a:fld>
            <a:endParaRPr lang="en-US"/>
          </a:p>
        </p:txBody>
      </p:sp>
    </p:spTree>
    <p:extLst>
      <p:ext uri="{BB962C8B-B14F-4D97-AF65-F5344CB8AC3E}">
        <p14:creationId xmlns:p14="http://schemas.microsoft.com/office/powerpoint/2010/main" val="142105309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105</a:t>
            </a:fld>
            <a:endParaRPr lang="en-US"/>
          </a:p>
        </p:txBody>
      </p:sp>
    </p:spTree>
    <p:extLst>
      <p:ext uri="{BB962C8B-B14F-4D97-AF65-F5344CB8AC3E}">
        <p14:creationId xmlns:p14="http://schemas.microsoft.com/office/powerpoint/2010/main" val="10842832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106</a:t>
            </a:fld>
            <a:endParaRPr lang="en-US"/>
          </a:p>
        </p:txBody>
      </p:sp>
    </p:spTree>
    <p:extLst>
      <p:ext uri="{BB962C8B-B14F-4D97-AF65-F5344CB8AC3E}">
        <p14:creationId xmlns:p14="http://schemas.microsoft.com/office/powerpoint/2010/main" val="415873812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107</a:t>
            </a:fld>
            <a:endParaRPr lang="en-US"/>
          </a:p>
        </p:txBody>
      </p:sp>
    </p:spTree>
    <p:extLst>
      <p:ext uri="{BB962C8B-B14F-4D97-AF65-F5344CB8AC3E}">
        <p14:creationId xmlns:p14="http://schemas.microsoft.com/office/powerpoint/2010/main" val="30835802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108</a:t>
            </a:fld>
            <a:endParaRPr lang="en-US"/>
          </a:p>
        </p:txBody>
      </p:sp>
    </p:spTree>
    <p:extLst>
      <p:ext uri="{BB962C8B-B14F-4D97-AF65-F5344CB8AC3E}">
        <p14:creationId xmlns:p14="http://schemas.microsoft.com/office/powerpoint/2010/main" val="9611657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a:t>
            </a:fld>
            <a:endParaRPr lang="en-US"/>
          </a:p>
        </p:txBody>
      </p:sp>
    </p:spTree>
    <p:extLst>
      <p:ext uri="{BB962C8B-B14F-4D97-AF65-F5344CB8AC3E}">
        <p14:creationId xmlns:p14="http://schemas.microsoft.com/office/powerpoint/2010/main" val="595807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a:t>
            </a:fld>
            <a:endParaRPr lang="en-US"/>
          </a:p>
        </p:txBody>
      </p:sp>
    </p:spTree>
    <p:extLst>
      <p:ext uri="{BB962C8B-B14F-4D97-AF65-F5344CB8AC3E}">
        <p14:creationId xmlns:p14="http://schemas.microsoft.com/office/powerpoint/2010/main" val="547427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a:t>
            </a:fld>
            <a:endParaRPr lang="en-US"/>
          </a:p>
        </p:txBody>
      </p:sp>
    </p:spTree>
    <p:extLst>
      <p:ext uri="{BB962C8B-B14F-4D97-AF65-F5344CB8AC3E}">
        <p14:creationId xmlns:p14="http://schemas.microsoft.com/office/powerpoint/2010/main" val="1057167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a:t>
            </a:fld>
            <a:endParaRPr lang="en-US"/>
          </a:p>
        </p:txBody>
      </p:sp>
    </p:spTree>
    <p:extLst>
      <p:ext uri="{BB962C8B-B14F-4D97-AF65-F5344CB8AC3E}">
        <p14:creationId xmlns:p14="http://schemas.microsoft.com/office/powerpoint/2010/main" val="18287215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a:t>
            </a:fld>
            <a:endParaRPr lang="en-US"/>
          </a:p>
        </p:txBody>
      </p:sp>
    </p:spTree>
    <p:extLst>
      <p:ext uri="{BB962C8B-B14F-4D97-AF65-F5344CB8AC3E}">
        <p14:creationId xmlns:p14="http://schemas.microsoft.com/office/powerpoint/2010/main" val="35482779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a:t>
            </a:fld>
            <a:endParaRPr lang="en-US"/>
          </a:p>
        </p:txBody>
      </p:sp>
    </p:spTree>
    <p:extLst>
      <p:ext uri="{BB962C8B-B14F-4D97-AF65-F5344CB8AC3E}">
        <p14:creationId xmlns:p14="http://schemas.microsoft.com/office/powerpoint/2010/main" val="8919982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a:t>
            </a:fld>
            <a:endParaRPr lang="en-US"/>
          </a:p>
        </p:txBody>
      </p:sp>
    </p:spTree>
    <p:extLst>
      <p:ext uri="{BB962C8B-B14F-4D97-AF65-F5344CB8AC3E}">
        <p14:creationId xmlns:p14="http://schemas.microsoft.com/office/powerpoint/2010/main" val="17483660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a:t>
            </a:fld>
            <a:endParaRPr lang="en-US"/>
          </a:p>
        </p:txBody>
      </p:sp>
    </p:spTree>
    <p:extLst>
      <p:ext uri="{BB962C8B-B14F-4D97-AF65-F5344CB8AC3E}">
        <p14:creationId xmlns:p14="http://schemas.microsoft.com/office/powerpoint/2010/main" val="1107048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a:t>
            </a:fld>
            <a:endParaRPr lang="en-US"/>
          </a:p>
        </p:txBody>
      </p:sp>
    </p:spTree>
    <p:extLst>
      <p:ext uri="{BB962C8B-B14F-4D97-AF65-F5344CB8AC3E}">
        <p14:creationId xmlns:p14="http://schemas.microsoft.com/office/powerpoint/2010/main" val="35907695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20</a:t>
            </a:fld>
            <a:endParaRPr lang="en-US"/>
          </a:p>
        </p:txBody>
      </p:sp>
    </p:spTree>
    <p:extLst>
      <p:ext uri="{BB962C8B-B14F-4D97-AF65-F5344CB8AC3E}">
        <p14:creationId xmlns:p14="http://schemas.microsoft.com/office/powerpoint/2010/main" val="26705510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21</a:t>
            </a:fld>
            <a:endParaRPr lang="en-US"/>
          </a:p>
        </p:txBody>
      </p:sp>
    </p:spTree>
    <p:extLst>
      <p:ext uri="{BB962C8B-B14F-4D97-AF65-F5344CB8AC3E}">
        <p14:creationId xmlns:p14="http://schemas.microsoft.com/office/powerpoint/2010/main" val="19874418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22</a:t>
            </a:fld>
            <a:endParaRPr lang="en-US"/>
          </a:p>
        </p:txBody>
      </p:sp>
    </p:spTree>
    <p:extLst>
      <p:ext uri="{BB962C8B-B14F-4D97-AF65-F5344CB8AC3E}">
        <p14:creationId xmlns:p14="http://schemas.microsoft.com/office/powerpoint/2010/main" val="16199893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23</a:t>
            </a:fld>
            <a:endParaRPr lang="en-US"/>
          </a:p>
        </p:txBody>
      </p:sp>
    </p:spTree>
    <p:extLst>
      <p:ext uri="{BB962C8B-B14F-4D97-AF65-F5344CB8AC3E}">
        <p14:creationId xmlns:p14="http://schemas.microsoft.com/office/powerpoint/2010/main" val="29042195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24</a:t>
            </a:fld>
            <a:endParaRPr lang="en-US"/>
          </a:p>
        </p:txBody>
      </p:sp>
    </p:spTree>
    <p:extLst>
      <p:ext uri="{BB962C8B-B14F-4D97-AF65-F5344CB8AC3E}">
        <p14:creationId xmlns:p14="http://schemas.microsoft.com/office/powerpoint/2010/main" val="14333056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25</a:t>
            </a:fld>
            <a:endParaRPr lang="en-US"/>
          </a:p>
        </p:txBody>
      </p:sp>
    </p:spTree>
    <p:extLst>
      <p:ext uri="{BB962C8B-B14F-4D97-AF65-F5344CB8AC3E}">
        <p14:creationId xmlns:p14="http://schemas.microsoft.com/office/powerpoint/2010/main" val="7579926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26</a:t>
            </a:fld>
            <a:endParaRPr lang="en-US"/>
          </a:p>
        </p:txBody>
      </p:sp>
    </p:spTree>
    <p:extLst>
      <p:ext uri="{BB962C8B-B14F-4D97-AF65-F5344CB8AC3E}">
        <p14:creationId xmlns:p14="http://schemas.microsoft.com/office/powerpoint/2010/main" val="181482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27</a:t>
            </a:fld>
            <a:endParaRPr lang="en-US"/>
          </a:p>
        </p:txBody>
      </p:sp>
    </p:spTree>
    <p:extLst>
      <p:ext uri="{BB962C8B-B14F-4D97-AF65-F5344CB8AC3E}">
        <p14:creationId xmlns:p14="http://schemas.microsoft.com/office/powerpoint/2010/main" val="4014419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28</a:t>
            </a:fld>
            <a:endParaRPr lang="en-US"/>
          </a:p>
        </p:txBody>
      </p:sp>
    </p:spTree>
    <p:extLst>
      <p:ext uri="{BB962C8B-B14F-4D97-AF65-F5344CB8AC3E}">
        <p14:creationId xmlns:p14="http://schemas.microsoft.com/office/powerpoint/2010/main" val="12462822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29</a:t>
            </a:fld>
            <a:endParaRPr lang="en-US"/>
          </a:p>
        </p:txBody>
      </p:sp>
    </p:spTree>
    <p:extLst>
      <p:ext uri="{BB962C8B-B14F-4D97-AF65-F5344CB8AC3E}">
        <p14:creationId xmlns:p14="http://schemas.microsoft.com/office/powerpoint/2010/main" val="942648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a:t>
            </a:fld>
            <a:endParaRPr lang="en-US"/>
          </a:p>
        </p:txBody>
      </p:sp>
    </p:spTree>
    <p:extLst>
      <p:ext uri="{BB962C8B-B14F-4D97-AF65-F5344CB8AC3E}">
        <p14:creationId xmlns:p14="http://schemas.microsoft.com/office/powerpoint/2010/main" val="37586241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30</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31</a:t>
            </a:fld>
            <a:endParaRPr lang="en-US"/>
          </a:p>
        </p:txBody>
      </p:sp>
    </p:spTree>
    <p:extLst>
      <p:ext uri="{BB962C8B-B14F-4D97-AF65-F5344CB8AC3E}">
        <p14:creationId xmlns:p14="http://schemas.microsoft.com/office/powerpoint/2010/main" val="24292710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32</a:t>
            </a:fld>
            <a:endParaRPr lang="en-US"/>
          </a:p>
        </p:txBody>
      </p:sp>
    </p:spTree>
    <p:extLst>
      <p:ext uri="{BB962C8B-B14F-4D97-AF65-F5344CB8AC3E}">
        <p14:creationId xmlns:p14="http://schemas.microsoft.com/office/powerpoint/2010/main" val="349394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33</a:t>
            </a:fld>
            <a:endParaRPr lang="en-US"/>
          </a:p>
        </p:txBody>
      </p:sp>
    </p:spTree>
    <p:extLst>
      <p:ext uri="{BB962C8B-B14F-4D97-AF65-F5344CB8AC3E}">
        <p14:creationId xmlns:p14="http://schemas.microsoft.com/office/powerpoint/2010/main" val="2035557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34</a:t>
            </a:fld>
            <a:endParaRPr lang="en-US"/>
          </a:p>
        </p:txBody>
      </p:sp>
    </p:spTree>
    <p:extLst>
      <p:ext uri="{BB962C8B-B14F-4D97-AF65-F5344CB8AC3E}">
        <p14:creationId xmlns:p14="http://schemas.microsoft.com/office/powerpoint/2010/main" val="12249172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35</a:t>
            </a:fld>
            <a:endParaRPr lang="en-US"/>
          </a:p>
        </p:txBody>
      </p:sp>
    </p:spTree>
    <p:extLst>
      <p:ext uri="{BB962C8B-B14F-4D97-AF65-F5344CB8AC3E}">
        <p14:creationId xmlns:p14="http://schemas.microsoft.com/office/powerpoint/2010/main" val="24598414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36</a:t>
            </a:fld>
            <a:endParaRPr lang="en-US"/>
          </a:p>
        </p:txBody>
      </p:sp>
    </p:spTree>
    <p:extLst>
      <p:ext uri="{BB962C8B-B14F-4D97-AF65-F5344CB8AC3E}">
        <p14:creationId xmlns:p14="http://schemas.microsoft.com/office/powerpoint/2010/main" val="6122146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37</a:t>
            </a:fld>
            <a:endParaRPr lang="en-US"/>
          </a:p>
        </p:txBody>
      </p:sp>
    </p:spTree>
    <p:extLst>
      <p:ext uri="{BB962C8B-B14F-4D97-AF65-F5344CB8AC3E}">
        <p14:creationId xmlns:p14="http://schemas.microsoft.com/office/powerpoint/2010/main" val="4906093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38</a:t>
            </a:fld>
            <a:endParaRPr lang="en-US"/>
          </a:p>
        </p:txBody>
      </p:sp>
    </p:spTree>
    <p:extLst>
      <p:ext uri="{BB962C8B-B14F-4D97-AF65-F5344CB8AC3E}">
        <p14:creationId xmlns:p14="http://schemas.microsoft.com/office/powerpoint/2010/main" val="16137685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39</a:t>
            </a:fld>
            <a:endParaRPr lang="en-US"/>
          </a:p>
        </p:txBody>
      </p:sp>
    </p:spTree>
    <p:extLst>
      <p:ext uri="{BB962C8B-B14F-4D97-AF65-F5344CB8AC3E}">
        <p14:creationId xmlns:p14="http://schemas.microsoft.com/office/powerpoint/2010/main" val="2309392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a:t>
            </a:fld>
            <a:endParaRPr lang="en-US"/>
          </a:p>
        </p:txBody>
      </p:sp>
    </p:spTree>
    <p:extLst>
      <p:ext uri="{BB962C8B-B14F-4D97-AF65-F5344CB8AC3E}">
        <p14:creationId xmlns:p14="http://schemas.microsoft.com/office/powerpoint/2010/main" val="38425692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40</a:t>
            </a:fld>
            <a:endParaRPr lang="en-US"/>
          </a:p>
        </p:txBody>
      </p:sp>
    </p:spTree>
    <p:extLst>
      <p:ext uri="{BB962C8B-B14F-4D97-AF65-F5344CB8AC3E}">
        <p14:creationId xmlns:p14="http://schemas.microsoft.com/office/powerpoint/2010/main" val="32356940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41</a:t>
            </a:fld>
            <a:endParaRPr lang="en-US"/>
          </a:p>
        </p:txBody>
      </p:sp>
    </p:spTree>
    <p:extLst>
      <p:ext uri="{BB962C8B-B14F-4D97-AF65-F5344CB8AC3E}">
        <p14:creationId xmlns:p14="http://schemas.microsoft.com/office/powerpoint/2010/main" val="28448915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42</a:t>
            </a:fld>
            <a:endParaRPr lang="en-US"/>
          </a:p>
        </p:txBody>
      </p:sp>
    </p:spTree>
    <p:extLst>
      <p:ext uri="{BB962C8B-B14F-4D97-AF65-F5344CB8AC3E}">
        <p14:creationId xmlns:p14="http://schemas.microsoft.com/office/powerpoint/2010/main" val="27129927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43</a:t>
            </a:fld>
            <a:endParaRPr lang="en-US"/>
          </a:p>
        </p:txBody>
      </p:sp>
    </p:spTree>
    <p:extLst>
      <p:ext uri="{BB962C8B-B14F-4D97-AF65-F5344CB8AC3E}">
        <p14:creationId xmlns:p14="http://schemas.microsoft.com/office/powerpoint/2010/main" val="1246664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44</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45</a:t>
            </a:fld>
            <a:endParaRPr lang="en-US"/>
          </a:p>
        </p:txBody>
      </p:sp>
    </p:spTree>
    <p:extLst>
      <p:ext uri="{BB962C8B-B14F-4D97-AF65-F5344CB8AC3E}">
        <p14:creationId xmlns:p14="http://schemas.microsoft.com/office/powerpoint/2010/main" val="10224707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46</a:t>
            </a:fld>
            <a:endParaRPr lang="en-US"/>
          </a:p>
        </p:txBody>
      </p:sp>
    </p:spTree>
    <p:extLst>
      <p:ext uri="{BB962C8B-B14F-4D97-AF65-F5344CB8AC3E}">
        <p14:creationId xmlns:p14="http://schemas.microsoft.com/office/powerpoint/2010/main" val="4802141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47</a:t>
            </a:fld>
            <a:endParaRPr lang="en-US"/>
          </a:p>
        </p:txBody>
      </p:sp>
    </p:spTree>
    <p:extLst>
      <p:ext uri="{BB962C8B-B14F-4D97-AF65-F5344CB8AC3E}">
        <p14:creationId xmlns:p14="http://schemas.microsoft.com/office/powerpoint/2010/main" val="36001134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48</a:t>
            </a:fld>
            <a:endParaRPr lang="en-US"/>
          </a:p>
        </p:txBody>
      </p:sp>
    </p:spTree>
    <p:extLst>
      <p:ext uri="{BB962C8B-B14F-4D97-AF65-F5344CB8AC3E}">
        <p14:creationId xmlns:p14="http://schemas.microsoft.com/office/powerpoint/2010/main" val="18539413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49</a:t>
            </a:fld>
            <a:endParaRPr lang="en-US"/>
          </a:p>
        </p:txBody>
      </p:sp>
    </p:spTree>
    <p:extLst>
      <p:ext uri="{BB962C8B-B14F-4D97-AF65-F5344CB8AC3E}">
        <p14:creationId xmlns:p14="http://schemas.microsoft.com/office/powerpoint/2010/main" val="2400986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a:t>
            </a:fld>
            <a:endParaRPr lang="en-US"/>
          </a:p>
        </p:txBody>
      </p:sp>
    </p:spTree>
    <p:extLst>
      <p:ext uri="{BB962C8B-B14F-4D97-AF65-F5344CB8AC3E}">
        <p14:creationId xmlns:p14="http://schemas.microsoft.com/office/powerpoint/2010/main" val="32591775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50</a:t>
            </a:fld>
            <a:endParaRPr lang="en-US"/>
          </a:p>
        </p:txBody>
      </p:sp>
    </p:spTree>
    <p:extLst>
      <p:ext uri="{BB962C8B-B14F-4D97-AF65-F5344CB8AC3E}">
        <p14:creationId xmlns:p14="http://schemas.microsoft.com/office/powerpoint/2010/main" val="133816785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51</a:t>
            </a:fld>
            <a:endParaRPr lang="en-US"/>
          </a:p>
        </p:txBody>
      </p:sp>
    </p:spTree>
    <p:extLst>
      <p:ext uri="{BB962C8B-B14F-4D97-AF65-F5344CB8AC3E}">
        <p14:creationId xmlns:p14="http://schemas.microsoft.com/office/powerpoint/2010/main" val="39757580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52</a:t>
            </a:fld>
            <a:endParaRPr lang="en-US"/>
          </a:p>
        </p:txBody>
      </p:sp>
    </p:spTree>
    <p:extLst>
      <p:ext uri="{BB962C8B-B14F-4D97-AF65-F5344CB8AC3E}">
        <p14:creationId xmlns:p14="http://schemas.microsoft.com/office/powerpoint/2010/main" val="12895137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53</a:t>
            </a:fld>
            <a:endParaRPr lang="en-US"/>
          </a:p>
        </p:txBody>
      </p:sp>
    </p:spTree>
    <p:extLst>
      <p:ext uri="{BB962C8B-B14F-4D97-AF65-F5344CB8AC3E}">
        <p14:creationId xmlns:p14="http://schemas.microsoft.com/office/powerpoint/2010/main" val="66566018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54</a:t>
            </a:fld>
            <a:endParaRPr lang="en-US"/>
          </a:p>
        </p:txBody>
      </p:sp>
    </p:spTree>
    <p:extLst>
      <p:ext uri="{BB962C8B-B14F-4D97-AF65-F5344CB8AC3E}">
        <p14:creationId xmlns:p14="http://schemas.microsoft.com/office/powerpoint/2010/main" val="307232496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55</a:t>
            </a:fld>
            <a:endParaRPr lang="en-US"/>
          </a:p>
        </p:txBody>
      </p:sp>
    </p:spTree>
    <p:extLst>
      <p:ext uri="{BB962C8B-B14F-4D97-AF65-F5344CB8AC3E}">
        <p14:creationId xmlns:p14="http://schemas.microsoft.com/office/powerpoint/2010/main" val="230804253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56</a:t>
            </a:fld>
            <a:endParaRPr lang="en-US"/>
          </a:p>
        </p:txBody>
      </p:sp>
    </p:spTree>
    <p:extLst>
      <p:ext uri="{BB962C8B-B14F-4D97-AF65-F5344CB8AC3E}">
        <p14:creationId xmlns:p14="http://schemas.microsoft.com/office/powerpoint/2010/main" val="316592576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57</a:t>
            </a:fld>
            <a:endParaRPr lang="en-US"/>
          </a:p>
        </p:txBody>
      </p:sp>
    </p:spTree>
    <p:extLst>
      <p:ext uri="{BB962C8B-B14F-4D97-AF65-F5344CB8AC3E}">
        <p14:creationId xmlns:p14="http://schemas.microsoft.com/office/powerpoint/2010/main" val="32479923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58</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59</a:t>
            </a:fld>
            <a:endParaRPr lang="en-US"/>
          </a:p>
        </p:txBody>
      </p:sp>
    </p:spTree>
    <p:extLst>
      <p:ext uri="{BB962C8B-B14F-4D97-AF65-F5344CB8AC3E}">
        <p14:creationId xmlns:p14="http://schemas.microsoft.com/office/powerpoint/2010/main" val="11667143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a:t>
            </a:fld>
            <a:endParaRPr lang="en-US"/>
          </a:p>
        </p:txBody>
      </p:sp>
    </p:spTree>
    <p:extLst>
      <p:ext uri="{BB962C8B-B14F-4D97-AF65-F5344CB8AC3E}">
        <p14:creationId xmlns:p14="http://schemas.microsoft.com/office/powerpoint/2010/main" val="2907282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60</a:t>
            </a:fld>
            <a:endParaRPr lang="en-US"/>
          </a:p>
        </p:txBody>
      </p:sp>
    </p:spTree>
    <p:extLst>
      <p:ext uri="{BB962C8B-B14F-4D97-AF65-F5344CB8AC3E}">
        <p14:creationId xmlns:p14="http://schemas.microsoft.com/office/powerpoint/2010/main" val="35745925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61</a:t>
            </a:fld>
            <a:endParaRPr lang="en-US"/>
          </a:p>
        </p:txBody>
      </p:sp>
    </p:spTree>
    <p:extLst>
      <p:ext uri="{BB962C8B-B14F-4D97-AF65-F5344CB8AC3E}">
        <p14:creationId xmlns:p14="http://schemas.microsoft.com/office/powerpoint/2010/main" val="176511275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62</a:t>
            </a:fld>
            <a:endParaRPr lang="en-US"/>
          </a:p>
        </p:txBody>
      </p:sp>
    </p:spTree>
    <p:extLst>
      <p:ext uri="{BB962C8B-B14F-4D97-AF65-F5344CB8AC3E}">
        <p14:creationId xmlns:p14="http://schemas.microsoft.com/office/powerpoint/2010/main" val="229612575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63</a:t>
            </a:fld>
            <a:endParaRPr lang="en-US"/>
          </a:p>
        </p:txBody>
      </p:sp>
    </p:spTree>
    <p:extLst>
      <p:ext uri="{BB962C8B-B14F-4D97-AF65-F5344CB8AC3E}">
        <p14:creationId xmlns:p14="http://schemas.microsoft.com/office/powerpoint/2010/main" val="101688321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64</a:t>
            </a:fld>
            <a:endParaRPr lang="en-US"/>
          </a:p>
        </p:txBody>
      </p:sp>
    </p:spTree>
    <p:extLst>
      <p:ext uri="{BB962C8B-B14F-4D97-AF65-F5344CB8AC3E}">
        <p14:creationId xmlns:p14="http://schemas.microsoft.com/office/powerpoint/2010/main" val="41414236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65</a:t>
            </a:fld>
            <a:endParaRPr lang="en-US"/>
          </a:p>
        </p:txBody>
      </p:sp>
    </p:spTree>
    <p:extLst>
      <p:ext uri="{BB962C8B-B14F-4D97-AF65-F5344CB8AC3E}">
        <p14:creationId xmlns:p14="http://schemas.microsoft.com/office/powerpoint/2010/main" val="421281577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66</a:t>
            </a:fld>
            <a:endParaRPr lang="en-US"/>
          </a:p>
        </p:txBody>
      </p:sp>
    </p:spTree>
    <p:extLst>
      <p:ext uri="{BB962C8B-B14F-4D97-AF65-F5344CB8AC3E}">
        <p14:creationId xmlns:p14="http://schemas.microsoft.com/office/powerpoint/2010/main" val="373196531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67</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68</a:t>
            </a:fld>
            <a:endParaRPr lang="en-US"/>
          </a:p>
        </p:txBody>
      </p:sp>
    </p:spTree>
    <p:extLst>
      <p:ext uri="{BB962C8B-B14F-4D97-AF65-F5344CB8AC3E}">
        <p14:creationId xmlns:p14="http://schemas.microsoft.com/office/powerpoint/2010/main" val="935363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69</a:t>
            </a:fld>
            <a:endParaRPr lang="en-US"/>
          </a:p>
        </p:txBody>
      </p:sp>
    </p:spTree>
    <p:extLst>
      <p:ext uri="{BB962C8B-B14F-4D97-AF65-F5344CB8AC3E}">
        <p14:creationId xmlns:p14="http://schemas.microsoft.com/office/powerpoint/2010/main" val="2615991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70</a:t>
            </a:fld>
            <a:endParaRPr lang="en-US"/>
          </a:p>
        </p:txBody>
      </p:sp>
    </p:spTree>
    <p:extLst>
      <p:ext uri="{BB962C8B-B14F-4D97-AF65-F5344CB8AC3E}">
        <p14:creationId xmlns:p14="http://schemas.microsoft.com/office/powerpoint/2010/main" val="194636465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71</a:t>
            </a:fld>
            <a:endParaRPr lang="en-US"/>
          </a:p>
        </p:txBody>
      </p:sp>
    </p:spTree>
    <p:extLst>
      <p:ext uri="{BB962C8B-B14F-4D97-AF65-F5344CB8AC3E}">
        <p14:creationId xmlns:p14="http://schemas.microsoft.com/office/powerpoint/2010/main" val="278166746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72</a:t>
            </a:fld>
            <a:endParaRPr lang="en-US"/>
          </a:p>
        </p:txBody>
      </p:sp>
    </p:spTree>
    <p:extLst>
      <p:ext uri="{BB962C8B-B14F-4D97-AF65-F5344CB8AC3E}">
        <p14:creationId xmlns:p14="http://schemas.microsoft.com/office/powerpoint/2010/main" val="137098598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73</a:t>
            </a:fld>
            <a:endParaRPr lang="en-US"/>
          </a:p>
        </p:txBody>
      </p:sp>
    </p:spTree>
    <p:extLst>
      <p:ext uri="{BB962C8B-B14F-4D97-AF65-F5344CB8AC3E}">
        <p14:creationId xmlns:p14="http://schemas.microsoft.com/office/powerpoint/2010/main" val="250539745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74</a:t>
            </a:fld>
            <a:endParaRPr lang="en-US"/>
          </a:p>
        </p:txBody>
      </p:sp>
    </p:spTree>
    <p:extLst>
      <p:ext uri="{BB962C8B-B14F-4D97-AF65-F5344CB8AC3E}">
        <p14:creationId xmlns:p14="http://schemas.microsoft.com/office/powerpoint/2010/main" val="204991568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75</a:t>
            </a:fld>
            <a:endParaRPr lang="en-US"/>
          </a:p>
        </p:txBody>
      </p:sp>
    </p:spTree>
    <p:extLst>
      <p:ext uri="{BB962C8B-B14F-4D97-AF65-F5344CB8AC3E}">
        <p14:creationId xmlns:p14="http://schemas.microsoft.com/office/powerpoint/2010/main" val="252742473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76</a:t>
            </a:fld>
            <a:endParaRPr lang="en-US"/>
          </a:p>
        </p:txBody>
      </p:sp>
    </p:spTree>
    <p:extLst>
      <p:ext uri="{BB962C8B-B14F-4D97-AF65-F5344CB8AC3E}">
        <p14:creationId xmlns:p14="http://schemas.microsoft.com/office/powerpoint/2010/main" val="319642276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77</a:t>
            </a:fld>
            <a:endParaRPr lang="en-US"/>
          </a:p>
        </p:txBody>
      </p:sp>
    </p:spTree>
    <p:extLst>
      <p:ext uri="{BB962C8B-B14F-4D97-AF65-F5344CB8AC3E}">
        <p14:creationId xmlns:p14="http://schemas.microsoft.com/office/powerpoint/2010/main" val="373045192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78</a:t>
            </a:fld>
            <a:endParaRPr lang="en-US"/>
          </a:p>
        </p:txBody>
      </p:sp>
    </p:spTree>
    <p:extLst>
      <p:ext uri="{BB962C8B-B14F-4D97-AF65-F5344CB8AC3E}">
        <p14:creationId xmlns:p14="http://schemas.microsoft.com/office/powerpoint/2010/main" val="368036058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79</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a:t>
            </a:fld>
            <a:endParaRPr lang="en-US"/>
          </a:p>
        </p:txBody>
      </p:sp>
    </p:spTree>
    <p:extLst>
      <p:ext uri="{BB962C8B-B14F-4D97-AF65-F5344CB8AC3E}">
        <p14:creationId xmlns:p14="http://schemas.microsoft.com/office/powerpoint/2010/main" val="198744180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80</a:t>
            </a:fld>
            <a:endParaRPr lang="en-US"/>
          </a:p>
        </p:txBody>
      </p:sp>
    </p:spTree>
    <p:extLst>
      <p:ext uri="{BB962C8B-B14F-4D97-AF65-F5344CB8AC3E}">
        <p14:creationId xmlns:p14="http://schemas.microsoft.com/office/powerpoint/2010/main" val="115526420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81</a:t>
            </a:fld>
            <a:endParaRPr lang="en-US"/>
          </a:p>
        </p:txBody>
      </p:sp>
    </p:spTree>
    <p:extLst>
      <p:ext uri="{BB962C8B-B14F-4D97-AF65-F5344CB8AC3E}">
        <p14:creationId xmlns:p14="http://schemas.microsoft.com/office/powerpoint/2010/main" val="34571895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82</a:t>
            </a:fld>
            <a:endParaRPr lang="en-US"/>
          </a:p>
        </p:txBody>
      </p:sp>
    </p:spTree>
    <p:extLst>
      <p:ext uri="{BB962C8B-B14F-4D97-AF65-F5344CB8AC3E}">
        <p14:creationId xmlns:p14="http://schemas.microsoft.com/office/powerpoint/2010/main" val="110014506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83</a:t>
            </a:fld>
            <a:endParaRPr lang="en-US"/>
          </a:p>
        </p:txBody>
      </p:sp>
    </p:spTree>
    <p:extLst>
      <p:ext uri="{BB962C8B-B14F-4D97-AF65-F5344CB8AC3E}">
        <p14:creationId xmlns:p14="http://schemas.microsoft.com/office/powerpoint/2010/main" val="352821986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84</a:t>
            </a:fld>
            <a:endParaRPr lang="en-US"/>
          </a:p>
        </p:txBody>
      </p:sp>
    </p:spTree>
    <p:extLst>
      <p:ext uri="{BB962C8B-B14F-4D97-AF65-F5344CB8AC3E}">
        <p14:creationId xmlns:p14="http://schemas.microsoft.com/office/powerpoint/2010/main" val="217101526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85</a:t>
            </a:fld>
            <a:endParaRPr lang="en-US"/>
          </a:p>
        </p:txBody>
      </p:sp>
    </p:spTree>
    <p:extLst>
      <p:ext uri="{BB962C8B-B14F-4D97-AF65-F5344CB8AC3E}">
        <p14:creationId xmlns:p14="http://schemas.microsoft.com/office/powerpoint/2010/main" val="349392459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86</a:t>
            </a:fld>
            <a:endParaRPr lang="en-US"/>
          </a:p>
        </p:txBody>
      </p:sp>
    </p:spTree>
    <p:extLst>
      <p:ext uri="{BB962C8B-B14F-4D97-AF65-F5344CB8AC3E}">
        <p14:creationId xmlns:p14="http://schemas.microsoft.com/office/powerpoint/2010/main" val="170606995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87</a:t>
            </a:fld>
            <a:endParaRPr lang="en-US"/>
          </a:p>
        </p:txBody>
      </p:sp>
    </p:spTree>
    <p:extLst>
      <p:ext uri="{BB962C8B-B14F-4D97-AF65-F5344CB8AC3E}">
        <p14:creationId xmlns:p14="http://schemas.microsoft.com/office/powerpoint/2010/main" val="119262845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88</a:t>
            </a:fld>
            <a:endParaRPr lang="en-US"/>
          </a:p>
        </p:txBody>
      </p:sp>
    </p:spTree>
    <p:extLst>
      <p:ext uri="{BB962C8B-B14F-4D97-AF65-F5344CB8AC3E}">
        <p14:creationId xmlns:p14="http://schemas.microsoft.com/office/powerpoint/2010/main" val="420767452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89</a:t>
            </a:fld>
            <a:endParaRPr lang="en-US"/>
          </a:p>
        </p:txBody>
      </p:sp>
    </p:spTree>
    <p:extLst>
      <p:ext uri="{BB962C8B-B14F-4D97-AF65-F5344CB8AC3E}">
        <p14:creationId xmlns:p14="http://schemas.microsoft.com/office/powerpoint/2010/main" val="2158062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a:t>
            </a:fld>
            <a:endParaRPr lang="en-US"/>
          </a:p>
        </p:txBody>
      </p:sp>
    </p:spTree>
    <p:extLst>
      <p:ext uri="{BB962C8B-B14F-4D97-AF65-F5344CB8AC3E}">
        <p14:creationId xmlns:p14="http://schemas.microsoft.com/office/powerpoint/2010/main" val="198361351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90</a:t>
            </a:fld>
            <a:endParaRPr lang="en-US"/>
          </a:p>
        </p:txBody>
      </p:sp>
    </p:spTree>
    <p:extLst>
      <p:ext uri="{BB962C8B-B14F-4D97-AF65-F5344CB8AC3E}">
        <p14:creationId xmlns:p14="http://schemas.microsoft.com/office/powerpoint/2010/main" val="255615375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91</a:t>
            </a:fld>
            <a:endParaRPr lang="en-US"/>
          </a:p>
        </p:txBody>
      </p:sp>
    </p:spTree>
    <p:extLst>
      <p:ext uri="{BB962C8B-B14F-4D97-AF65-F5344CB8AC3E}">
        <p14:creationId xmlns:p14="http://schemas.microsoft.com/office/powerpoint/2010/main" val="177317965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92</a:t>
            </a:fld>
            <a:endParaRPr lang="en-US"/>
          </a:p>
        </p:txBody>
      </p:sp>
    </p:spTree>
    <p:extLst>
      <p:ext uri="{BB962C8B-B14F-4D97-AF65-F5344CB8AC3E}">
        <p14:creationId xmlns:p14="http://schemas.microsoft.com/office/powerpoint/2010/main" val="68029757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93</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94</a:t>
            </a:fld>
            <a:endParaRPr lang="en-US"/>
          </a:p>
        </p:txBody>
      </p:sp>
    </p:spTree>
    <p:extLst>
      <p:ext uri="{BB962C8B-B14F-4D97-AF65-F5344CB8AC3E}">
        <p14:creationId xmlns:p14="http://schemas.microsoft.com/office/powerpoint/2010/main" val="260534926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95</a:t>
            </a:fld>
            <a:endParaRPr lang="en-US"/>
          </a:p>
        </p:txBody>
      </p:sp>
    </p:spTree>
    <p:extLst>
      <p:ext uri="{BB962C8B-B14F-4D97-AF65-F5344CB8AC3E}">
        <p14:creationId xmlns:p14="http://schemas.microsoft.com/office/powerpoint/2010/main" val="264016560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96</a:t>
            </a:fld>
            <a:endParaRPr lang="en-US"/>
          </a:p>
        </p:txBody>
      </p:sp>
    </p:spTree>
    <p:extLst>
      <p:ext uri="{BB962C8B-B14F-4D97-AF65-F5344CB8AC3E}">
        <p14:creationId xmlns:p14="http://schemas.microsoft.com/office/powerpoint/2010/main" val="282954184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97</a:t>
            </a:fld>
            <a:endParaRPr lang="en-US"/>
          </a:p>
        </p:txBody>
      </p:sp>
    </p:spTree>
    <p:extLst>
      <p:ext uri="{BB962C8B-B14F-4D97-AF65-F5344CB8AC3E}">
        <p14:creationId xmlns:p14="http://schemas.microsoft.com/office/powerpoint/2010/main" val="26763827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98</a:t>
            </a:fld>
            <a:endParaRPr lang="en-US"/>
          </a:p>
        </p:txBody>
      </p:sp>
    </p:spTree>
    <p:extLst>
      <p:ext uri="{BB962C8B-B14F-4D97-AF65-F5344CB8AC3E}">
        <p14:creationId xmlns:p14="http://schemas.microsoft.com/office/powerpoint/2010/main" val="46056743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99</a:t>
            </a:fld>
            <a:endParaRPr lang="en-US"/>
          </a:p>
        </p:txBody>
      </p:sp>
    </p:spTree>
    <p:extLst>
      <p:ext uri="{BB962C8B-B14F-4D97-AF65-F5344CB8AC3E}">
        <p14:creationId xmlns:p14="http://schemas.microsoft.com/office/powerpoint/2010/main" val="11170128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pic>
        <p:nvPicPr>
          <p:cNvPr id="1026" name="Picture 2" descr="C:\Users\HP\Downloads\Arrow Blocks WB+LB Final 80 Percent (1).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5</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25183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GB" sz="2600" dirty="0">
                <a:latin typeface="Adobe Calson Pro Blod"/>
              </a:rPr>
              <a:t>But </a:t>
            </a:r>
            <a:r>
              <a:rPr lang="en-GB" sz="2600" dirty="0" smtClean="0">
                <a:latin typeface="Adobe Calson Pro Blod"/>
              </a:rPr>
              <a:t>the </a:t>
            </a:r>
            <a:r>
              <a:rPr lang="en-US" sz="2600" dirty="0" smtClean="0">
                <a:latin typeface="Adobe Calson Pro Blod"/>
              </a:rPr>
              <a:t>way </a:t>
            </a:r>
            <a:r>
              <a:rPr lang="en-US" sz="2600" dirty="0">
                <a:latin typeface="Adobe Calson Pro Blod"/>
              </a:rPr>
              <a:t>in which information about the process is conveyed sets the tone for the </a:t>
            </a:r>
            <a:r>
              <a:rPr lang="en-US" sz="2600" dirty="0" smtClean="0">
                <a:latin typeface="Adobe Calson Pro Blod"/>
              </a:rPr>
              <a:t>meeting and </a:t>
            </a:r>
            <a:r>
              <a:rPr lang="en-US" sz="2600" dirty="0">
                <a:latin typeface="Adobe Calson Pro Blod"/>
              </a:rPr>
              <a:t>alerts the applicant as to what to expect over the next hour or so.</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6</a:t>
            </a:r>
          </a:p>
        </p:txBody>
      </p:sp>
    </p:spTree>
    <p:extLst>
      <p:ext uri="{BB962C8B-B14F-4D97-AF65-F5344CB8AC3E}">
        <p14:creationId xmlns:p14="http://schemas.microsoft.com/office/powerpoint/2010/main" val="2055553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44709"/>
            <a:ext cx="2962656" cy="3323987"/>
          </a:xfrm>
          <a:prstGeom prst="rect">
            <a:avLst/>
          </a:prstGeom>
        </p:spPr>
        <p:txBody>
          <a:bodyPr wrap="square">
            <a:spAutoFit/>
          </a:bodyPr>
          <a:lstStyle/>
          <a:p>
            <a:r>
              <a:rPr lang="en-GB" sz="2800" b="1" dirty="0">
                <a:solidFill>
                  <a:srgbClr val="C00000"/>
                </a:solidFill>
                <a:latin typeface="Cambria" panose="02040503050406030204" pitchFamily="18" charset="0"/>
              </a:rPr>
              <a:t>Thought </a:t>
            </a:r>
            <a:r>
              <a:rPr lang="en-GB" sz="2800" b="1" dirty="0" smtClean="0">
                <a:solidFill>
                  <a:srgbClr val="C00000"/>
                </a:solidFill>
                <a:latin typeface="Cambria" panose="02040503050406030204" pitchFamily="18" charset="0"/>
              </a:rPr>
              <a:t>Speed</a:t>
            </a:r>
          </a:p>
          <a:p>
            <a:r>
              <a:rPr lang="en-US" sz="2600" dirty="0">
                <a:latin typeface="Adobe Calson Pro Blod"/>
              </a:rPr>
              <a:t>This is a wonderful tool that enables interviewers to hone their active listening skills.</a:t>
            </a:r>
          </a:p>
          <a:p>
            <a:r>
              <a:rPr lang="en-GB" sz="2600" dirty="0">
                <a:latin typeface="Adobe Calson Pro Blod"/>
              </a:rPr>
              <a:t>Here’s how it works: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50260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lod"/>
              </a:rPr>
              <a:t>Researchers have determined that most people think at a </a:t>
            </a:r>
            <a:r>
              <a:rPr lang="en-US" sz="2600" dirty="0" smtClean="0">
                <a:latin typeface="Adobe Calson Pro Blod"/>
              </a:rPr>
              <a:t>rate of </a:t>
            </a:r>
            <a:r>
              <a:rPr lang="en-US" sz="2600" dirty="0">
                <a:latin typeface="Adobe Calson Pro Blod"/>
              </a:rPr>
              <a:t>approximately 400 words per minute; we speak at a rate of approximately </a:t>
            </a:r>
            <a:r>
              <a:rPr lang="en-US" sz="2600" dirty="0" smtClean="0">
                <a:latin typeface="Adobe Calson Pro Blod"/>
              </a:rPr>
              <a:t>125 </a:t>
            </a:r>
            <a:r>
              <a:rPr lang="en-GB" sz="2600" dirty="0" smtClean="0">
                <a:latin typeface="Adobe Calson Pro Blod"/>
              </a:rPr>
              <a:t>words </a:t>
            </a:r>
            <a:r>
              <a:rPr lang="en-GB" sz="2600" dirty="0">
                <a:latin typeface="Adobe Calson Pro Blod"/>
              </a:rPr>
              <a:t>per minute.</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93754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lod"/>
              </a:rPr>
              <a:t>In short, we think faster than we speak. While the applicant is</a:t>
            </a:r>
          </a:p>
          <a:p>
            <a:r>
              <a:rPr lang="en-US" sz="2600" dirty="0">
                <a:latin typeface="Adobe Calson Pro Blod"/>
              </a:rPr>
              <a:t>talking, you can use thought speed to accomplish a great deal, including the following:</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63158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154984"/>
          </a:xfrm>
          <a:prstGeom prst="rect">
            <a:avLst/>
          </a:prstGeom>
        </p:spPr>
        <p:txBody>
          <a:bodyPr wrap="square">
            <a:spAutoFit/>
          </a:bodyPr>
          <a:lstStyle/>
          <a:p>
            <a:r>
              <a:rPr lang="en-GB" sz="2400" b="1" i="1" dirty="0" smtClean="0">
                <a:solidFill>
                  <a:srgbClr val="FF0000"/>
                </a:solidFill>
                <a:latin typeface="Adobe Calson Pro Blod"/>
              </a:rPr>
              <a:t>1-</a:t>
            </a:r>
            <a:r>
              <a:rPr lang="en-GB" sz="2400" dirty="0" smtClean="0">
                <a:latin typeface="Adobe Calson Pro Blod"/>
              </a:rPr>
              <a:t> Prepare </a:t>
            </a:r>
            <a:r>
              <a:rPr lang="en-GB" sz="2400" dirty="0">
                <a:latin typeface="Adobe Calson Pro Blod"/>
              </a:rPr>
              <a:t>your next question.</a:t>
            </a:r>
          </a:p>
          <a:p>
            <a:r>
              <a:rPr lang="en-US" sz="2400" b="1" i="1" dirty="0" smtClean="0">
                <a:solidFill>
                  <a:srgbClr val="FF0000"/>
                </a:solidFill>
                <a:latin typeface="Adobe Calson Pro Blod"/>
              </a:rPr>
              <a:t>2-</a:t>
            </a:r>
            <a:r>
              <a:rPr lang="en-US" sz="2400" dirty="0" smtClean="0">
                <a:latin typeface="Adobe Calson Pro Blod"/>
              </a:rPr>
              <a:t> Analyze </a:t>
            </a:r>
            <a:r>
              <a:rPr lang="en-US" sz="2400" dirty="0">
                <a:latin typeface="Adobe Calson Pro Blod"/>
              </a:rPr>
              <a:t>what the applicant is saying.</a:t>
            </a:r>
          </a:p>
          <a:p>
            <a:r>
              <a:rPr lang="en-US" sz="2400" b="1" i="1" dirty="0" smtClean="0">
                <a:solidFill>
                  <a:srgbClr val="FF0000"/>
                </a:solidFill>
                <a:latin typeface="Adobe Calson Pro Blod"/>
              </a:rPr>
              <a:t>3-</a:t>
            </a:r>
            <a:r>
              <a:rPr lang="en-US" sz="2400" dirty="0" smtClean="0">
                <a:latin typeface="Adobe Calson Pro Blod"/>
              </a:rPr>
              <a:t> Piece </a:t>
            </a:r>
            <a:r>
              <a:rPr lang="en-US" sz="2400" dirty="0">
                <a:latin typeface="Adobe Calson Pro Blod"/>
              </a:rPr>
              <a:t>together what the applicant is saying now in relation to something said</a:t>
            </a:r>
          </a:p>
          <a:p>
            <a:r>
              <a:rPr lang="en-GB" sz="2400" dirty="0">
                <a:latin typeface="Adobe Calson Pro Blod"/>
              </a:rPr>
              <a:t>earlier in the interview.</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28547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93647"/>
          </a:xfrm>
          <a:prstGeom prst="rect">
            <a:avLst/>
          </a:prstGeom>
        </p:spPr>
        <p:txBody>
          <a:bodyPr wrap="square">
            <a:spAutoFit/>
          </a:bodyPr>
          <a:lstStyle/>
          <a:p>
            <a:r>
              <a:rPr lang="en-US" sz="2400" b="1" i="1" dirty="0" smtClean="0">
                <a:solidFill>
                  <a:srgbClr val="FF0000"/>
                </a:solidFill>
                <a:latin typeface="Adobe Calson Pro Blod"/>
              </a:rPr>
              <a:t>4-</a:t>
            </a:r>
            <a:r>
              <a:rPr lang="en-US" sz="2400" dirty="0" smtClean="0">
                <a:solidFill>
                  <a:srgbClr val="C00000"/>
                </a:solidFill>
                <a:latin typeface="Adobe Calson Pro Blod"/>
              </a:rPr>
              <a:t> </a:t>
            </a:r>
            <a:r>
              <a:rPr lang="en-US" sz="2400" dirty="0" smtClean="0">
                <a:latin typeface="Adobe Calson Pro Blod"/>
              </a:rPr>
              <a:t>Glance </a:t>
            </a:r>
            <a:r>
              <a:rPr lang="en-US" sz="2400" dirty="0">
                <a:latin typeface="Adobe Calson Pro Blod"/>
              </a:rPr>
              <a:t>down at the application and/or resume to verify information.</a:t>
            </a:r>
          </a:p>
          <a:p>
            <a:r>
              <a:rPr lang="en-US" sz="2400" b="1" i="1" dirty="0" smtClean="0">
                <a:solidFill>
                  <a:srgbClr val="FF0000"/>
                </a:solidFill>
                <a:latin typeface="Adobe Calson Pro Blod"/>
              </a:rPr>
              <a:t>5-</a:t>
            </a:r>
            <a:r>
              <a:rPr lang="en-US" sz="2400" dirty="0" smtClean="0">
                <a:latin typeface="Adobe Calson Pro Blod"/>
              </a:rPr>
              <a:t> Observe </a:t>
            </a:r>
            <a:r>
              <a:rPr lang="en-US" sz="2400" dirty="0">
                <a:latin typeface="Adobe Calson Pro Blod"/>
              </a:rPr>
              <a:t>the applicant’s body language.</a:t>
            </a:r>
          </a:p>
          <a:p>
            <a:r>
              <a:rPr lang="en-US" sz="2400" b="1" i="1" dirty="0" smtClean="0">
                <a:solidFill>
                  <a:srgbClr val="FF0000"/>
                </a:solidFill>
                <a:latin typeface="Adobe Calson Pro Blod"/>
              </a:rPr>
              <a:t>6-</a:t>
            </a:r>
            <a:r>
              <a:rPr lang="en-US" sz="2400" dirty="0" smtClean="0">
                <a:latin typeface="Adobe Calson Pro Blod"/>
              </a:rPr>
              <a:t> Mentally </a:t>
            </a:r>
            <a:r>
              <a:rPr lang="en-US" sz="2400" dirty="0">
                <a:latin typeface="Adobe Calson Pro Blod"/>
              </a:rPr>
              <a:t>check your own body language to ensure that you’re conveying interest</a:t>
            </a:r>
          </a:p>
          <a:p>
            <a:r>
              <a:rPr lang="en-GB" sz="2400" dirty="0">
                <a:latin typeface="Adobe Calson Pro Blod"/>
              </a:rPr>
              <a:t>and understanding</a:t>
            </a:r>
            <a:r>
              <a:rPr lang="en-GB" dirty="0">
                <a:latin typeface="IowanOldStyleBT-Roman"/>
              </a:rPr>
              <a:t>.</a:t>
            </a:r>
            <a:endParaRPr lang="en-GB" dirty="0"/>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74338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06040"/>
            <a:ext cx="2962656" cy="2492990"/>
          </a:xfrm>
          <a:prstGeom prst="rect">
            <a:avLst/>
          </a:prstGeom>
        </p:spPr>
        <p:txBody>
          <a:bodyPr wrap="square">
            <a:spAutoFit/>
          </a:bodyPr>
          <a:lstStyle/>
          <a:p>
            <a:r>
              <a:rPr lang="en-US" sz="2600" b="1" i="1" dirty="0" smtClean="0">
                <a:solidFill>
                  <a:srgbClr val="FF0000"/>
                </a:solidFill>
                <a:latin typeface="Adobe Calson Pro Blod"/>
              </a:rPr>
              <a:t>7-</a:t>
            </a:r>
            <a:r>
              <a:rPr lang="en-US" sz="2600" dirty="0" smtClean="0">
                <a:latin typeface="Adobe Calson Pro Blod"/>
              </a:rPr>
              <a:t> Consider </a:t>
            </a:r>
            <a:r>
              <a:rPr lang="en-US" sz="2600" dirty="0">
                <a:latin typeface="Adobe Calson Pro Blod"/>
              </a:rPr>
              <a:t>how this applicant’s background relates to the job requirements.</a:t>
            </a:r>
          </a:p>
          <a:p>
            <a:r>
              <a:rPr lang="en-GB" sz="2600" b="1" i="1" dirty="0" smtClean="0">
                <a:solidFill>
                  <a:srgbClr val="FF0000"/>
                </a:solidFill>
                <a:latin typeface="Adobe Calson Pro Blod"/>
              </a:rPr>
              <a:t>8-</a:t>
            </a:r>
            <a:r>
              <a:rPr lang="en-GB" sz="2600" dirty="0" smtClean="0">
                <a:solidFill>
                  <a:srgbClr val="C00000"/>
                </a:solidFill>
                <a:latin typeface="Adobe Calson Pro Blod"/>
              </a:rPr>
              <a:t> </a:t>
            </a:r>
            <a:r>
              <a:rPr lang="en-GB" sz="2600" dirty="0" smtClean="0">
                <a:latin typeface="Adobe Calson Pro Blod"/>
              </a:rPr>
              <a:t>Take </a:t>
            </a:r>
            <a:r>
              <a:rPr lang="en-GB" sz="2600" dirty="0">
                <a:latin typeface="Adobe Calson Pro Blod"/>
              </a:rPr>
              <a:t>notes.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61831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dirty="0">
                <a:latin typeface="Adobe Calson Pro Blod"/>
              </a:rPr>
              <a:t>Thought speed can also work to your detriment, if you anticipate how </a:t>
            </a:r>
            <a:r>
              <a:rPr lang="en-US" sz="2600" dirty="0" smtClean="0">
                <a:latin typeface="Adobe Calson Pro Blod"/>
              </a:rPr>
              <a:t>applicants are </a:t>
            </a:r>
            <a:r>
              <a:rPr lang="en-US" sz="2600" dirty="0">
                <a:latin typeface="Adobe Calson Pro Blod"/>
              </a:rPr>
              <a:t>likely to complete their responses before they finish,</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0794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GB" sz="2600" dirty="0" smtClean="0">
                <a:latin typeface="Adobe Calson Pro Blod"/>
              </a:rPr>
              <a:t>Jump </a:t>
            </a:r>
            <a:r>
              <a:rPr lang="en-GB" sz="2600" dirty="0">
                <a:latin typeface="Adobe Calson Pro Blod"/>
              </a:rPr>
              <a:t>to conclusions too</a:t>
            </a:r>
          </a:p>
          <a:p>
            <a:r>
              <a:rPr lang="en-US" sz="2600" dirty="0">
                <a:latin typeface="Adobe Calson Pro Blod"/>
              </a:rPr>
              <a:t>soon, compare an applicant’s responses with those of a previous applicant, or get </a:t>
            </a:r>
            <a:r>
              <a:rPr lang="en-US" sz="2600" dirty="0" smtClean="0">
                <a:latin typeface="Adobe Calson Pro Blod"/>
              </a:rPr>
              <a:t>too </a:t>
            </a:r>
            <a:r>
              <a:rPr lang="en-GB" sz="2600" dirty="0" smtClean="0">
                <a:latin typeface="Adobe Calson Pro Blod"/>
              </a:rPr>
              <a:t>involved </a:t>
            </a:r>
            <a:r>
              <a:rPr lang="en-GB" sz="2600" dirty="0">
                <a:latin typeface="Adobe Calson Pro Blod"/>
              </a:rPr>
              <a:t>in note taking.</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32917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93647"/>
          </a:xfrm>
          <a:prstGeom prst="rect">
            <a:avLst/>
          </a:prstGeom>
        </p:spPr>
        <p:txBody>
          <a:bodyPr wrap="square">
            <a:spAutoFit/>
          </a:bodyPr>
          <a:lstStyle/>
          <a:p>
            <a:r>
              <a:rPr lang="en-US" sz="2600" dirty="0">
                <a:latin typeface="Adobe Calson Pro Blod"/>
              </a:rPr>
              <a:t>When applicants ramble or speak in a monotone, your </a:t>
            </a:r>
            <a:r>
              <a:rPr lang="en-US" sz="2600" dirty="0" smtClean="0">
                <a:latin typeface="Adobe Calson Pro Blod"/>
              </a:rPr>
              <a:t>mind can </a:t>
            </a:r>
            <a:r>
              <a:rPr lang="en-US" sz="2600" dirty="0">
                <a:latin typeface="Adobe Calson Pro Blod"/>
              </a:rPr>
              <a:t>also wander, causing you to tune out. Guard against such responses by periodically</a:t>
            </a:r>
          </a:p>
          <a:p>
            <a:r>
              <a:rPr lang="en-US" sz="2600" dirty="0">
                <a:latin typeface="Adobe Calson Pro Blod"/>
              </a:rPr>
              <a:t>recapping what the applicant has said.</a:t>
            </a:r>
            <a:endParaRPr lang="en-GB" sz="2600" dirty="0">
              <a:latin typeface="Adobe Calson Pro Blo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940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25192"/>
            <a:ext cx="2962656" cy="4154984"/>
          </a:xfrm>
          <a:prstGeom prst="rect">
            <a:avLst/>
          </a:prstGeom>
        </p:spPr>
        <p:txBody>
          <a:bodyPr wrap="square">
            <a:spAutoFit/>
          </a:bodyPr>
          <a:lstStyle/>
          <a:p>
            <a:r>
              <a:rPr lang="en-GB" sz="2400" b="1" dirty="0">
                <a:solidFill>
                  <a:srgbClr val="C00000"/>
                </a:solidFill>
                <a:latin typeface="Cambria" panose="02040503050406030204" pitchFamily="18" charset="0"/>
              </a:rPr>
              <a:t>Here’s one</a:t>
            </a:r>
          </a:p>
          <a:p>
            <a:r>
              <a:rPr lang="en-US" sz="2400" b="1" dirty="0">
                <a:solidFill>
                  <a:srgbClr val="C00000"/>
                </a:solidFill>
                <a:latin typeface="Cambria" panose="02040503050406030204" pitchFamily="18" charset="0"/>
              </a:rPr>
              <a:t>example of how you might start out</a:t>
            </a:r>
            <a:r>
              <a:rPr lang="en-US" sz="2400" b="1" dirty="0" smtClean="0">
                <a:solidFill>
                  <a:srgbClr val="C00000"/>
                </a:solidFill>
                <a:latin typeface="Cambria" panose="02040503050406030204" pitchFamily="18" charset="0"/>
              </a:rPr>
              <a:t>:</a:t>
            </a:r>
          </a:p>
          <a:p>
            <a:r>
              <a:rPr lang="en-US" sz="2400" dirty="0">
                <a:latin typeface="Adobe Calson Pro Blod"/>
              </a:rPr>
              <a:t>‘‘Good </a:t>
            </a:r>
            <a:r>
              <a:rPr lang="en-US" sz="2400" dirty="0" smtClean="0">
                <a:latin typeface="Adobe Calson Pro Blod"/>
              </a:rPr>
              <a:t>morning, Mr</a:t>
            </a:r>
            <a:r>
              <a:rPr lang="en-US" sz="2400" dirty="0">
                <a:latin typeface="Adobe Calson Pro Blod"/>
              </a:rPr>
              <a:t>. Turner</a:t>
            </a:r>
            <a:r>
              <a:rPr lang="en-US" sz="2400" dirty="0" smtClean="0">
                <a:latin typeface="Adobe Calson Pro Blod"/>
              </a:rPr>
              <a:t>, my </a:t>
            </a:r>
            <a:r>
              <a:rPr lang="en-US" sz="2400" dirty="0">
                <a:latin typeface="Adobe Calson Pro Blod"/>
              </a:rPr>
              <a:t>name is Dan King. </a:t>
            </a:r>
            <a:r>
              <a:rPr lang="en-US" sz="2400" dirty="0" smtClean="0">
                <a:latin typeface="Adobe Calson Pro Blod"/>
              </a:rPr>
              <a:t>I’m going </a:t>
            </a:r>
            <a:r>
              <a:rPr lang="en-US" sz="2400" dirty="0">
                <a:latin typeface="Adobe Calson Pro Blod"/>
              </a:rPr>
              <a:t>to </a:t>
            </a:r>
            <a:r>
              <a:rPr lang="en-US" sz="2400" dirty="0" smtClean="0">
                <a:latin typeface="Adobe Calson Pro Blod"/>
              </a:rPr>
              <a:t>be interviewing </a:t>
            </a:r>
            <a:r>
              <a:rPr lang="en-US" sz="2400" dirty="0">
                <a:latin typeface="Adobe Calson Pro Blod"/>
              </a:rPr>
              <a:t>you for the position </a:t>
            </a:r>
            <a:r>
              <a:rPr lang="en-US" sz="2400" dirty="0" smtClean="0">
                <a:latin typeface="Adobe Calson Pro Blod"/>
              </a:rPr>
              <a:t>of marketing representative with</a:t>
            </a:r>
            <a:endParaRPr lang="en-US" sz="2400" dirty="0">
              <a:latin typeface="Adobe Calson Pro Blod"/>
            </a:endParaRPr>
          </a:p>
          <a:p>
            <a:r>
              <a:rPr lang="en-GB" sz="2400" dirty="0">
                <a:latin typeface="Adobe Calson Pro Blod"/>
              </a:rPr>
              <a:t>Walsh Enterprises.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6</a:t>
            </a:r>
          </a:p>
        </p:txBody>
      </p:sp>
    </p:spTree>
    <p:extLst>
      <p:ext uri="{BB962C8B-B14F-4D97-AF65-F5344CB8AC3E}">
        <p14:creationId xmlns:p14="http://schemas.microsoft.com/office/powerpoint/2010/main" val="3647548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39412"/>
            <a:ext cx="2962656" cy="3046988"/>
          </a:xfrm>
          <a:prstGeom prst="rect">
            <a:avLst/>
          </a:prstGeom>
        </p:spPr>
        <p:txBody>
          <a:bodyPr wrap="square">
            <a:spAutoFit/>
          </a:bodyPr>
          <a:lstStyle/>
          <a:p>
            <a:r>
              <a:rPr lang="en-US" sz="2400" dirty="0">
                <a:latin typeface="Adobe Calson Pro Blod"/>
              </a:rPr>
              <a:t>I’ll begin by giving you an overview of the company</a:t>
            </a:r>
          </a:p>
          <a:p>
            <a:r>
              <a:rPr lang="en-US" sz="2400" dirty="0">
                <a:latin typeface="Adobe Calson Pro Blod"/>
              </a:rPr>
              <a:t>and then ask you some questions about your background and</a:t>
            </a:r>
          </a:p>
          <a:p>
            <a:r>
              <a:rPr lang="en-GB" sz="2400" dirty="0">
                <a:latin typeface="Adobe Calson Pro Blod"/>
              </a:rPr>
              <a:t>qualifications.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6</a:t>
            </a:r>
          </a:p>
        </p:txBody>
      </p:sp>
    </p:spTree>
    <p:extLst>
      <p:ext uri="{BB962C8B-B14F-4D97-AF65-F5344CB8AC3E}">
        <p14:creationId xmlns:p14="http://schemas.microsoft.com/office/powerpoint/2010/main" val="855861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dirty="0">
                <a:latin typeface="Adobe Calson Pro Blod"/>
              </a:rPr>
              <a:t>Then I’ll describe the responsibilities of the job. </a:t>
            </a:r>
            <a:r>
              <a:rPr lang="en-US" sz="2600" dirty="0" smtClean="0">
                <a:latin typeface="Adobe Calson Pro Blod"/>
              </a:rPr>
              <a:t>At that </a:t>
            </a:r>
            <a:r>
              <a:rPr lang="en-US" sz="2600" dirty="0">
                <a:latin typeface="Adobe Calson Pro Blod"/>
              </a:rPr>
              <a:t>point, I’ll answer any questions you may have about the </a:t>
            </a:r>
            <a:r>
              <a:rPr lang="en-US" sz="2600" dirty="0" smtClean="0">
                <a:latin typeface="Adobe Calson Pro Blod"/>
              </a:rPr>
              <a:t>opening </a:t>
            </a:r>
            <a:r>
              <a:rPr lang="en-GB" sz="2600" dirty="0" smtClean="0">
                <a:latin typeface="Adobe Calson Pro Blod"/>
              </a:rPr>
              <a:t>and </a:t>
            </a:r>
            <a:r>
              <a:rPr lang="en-GB" sz="2600" dirty="0">
                <a:latin typeface="Adobe Calson Pro Blod"/>
              </a:rPr>
              <a:t>the company.</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6</a:t>
            </a:r>
          </a:p>
        </p:txBody>
      </p:sp>
    </p:spTree>
    <p:extLst>
      <p:ext uri="{BB962C8B-B14F-4D97-AF65-F5344CB8AC3E}">
        <p14:creationId xmlns:p14="http://schemas.microsoft.com/office/powerpoint/2010/main" val="2018726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lod"/>
              </a:rPr>
              <a:t>This is a highly structured approach that can come across as overly formal unless</a:t>
            </a:r>
          </a:p>
          <a:p>
            <a:r>
              <a:rPr lang="en-US" sz="2600" dirty="0">
                <a:latin typeface="Adobe Calson Pro Blod"/>
              </a:rPr>
              <a:t>accompanied by the appropriate body language and tone of voice.</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6</a:t>
            </a:r>
          </a:p>
        </p:txBody>
      </p:sp>
    </p:spTree>
    <p:extLst>
      <p:ext uri="{BB962C8B-B14F-4D97-AF65-F5344CB8AC3E}">
        <p14:creationId xmlns:p14="http://schemas.microsoft.com/office/powerpoint/2010/main" val="3481937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962656" cy="4324261"/>
          </a:xfrm>
          <a:prstGeom prst="rect">
            <a:avLst/>
          </a:prstGeom>
        </p:spPr>
        <p:txBody>
          <a:bodyPr wrap="square">
            <a:spAutoFit/>
          </a:bodyPr>
          <a:lstStyle/>
          <a:p>
            <a:r>
              <a:rPr lang="en-GB" sz="2500" dirty="0">
                <a:latin typeface="Adobe Calson Pro Blod"/>
              </a:rPr>
              <a:t>Certainly, with</a:t>
            </a:r>
          </a:p>
          <a:p>
            <a:r>
              <a:rPr lang="en-US" sz="2500" dirty="0">
                <a:latin typeface="Adobe Calson Pro Blod"/>
              </a:rPr>
              <a:t>this format there will be no doubt as to what the interview will cover. New interviewers</a:t>
            </a:r>
          </a:p>
          <a:p>
            <a:r>
              <a:rPr lang="en-US" sz="2500" dirty="0">
                <a:latin typeface="Adobe Calson Pro Blod"/>
              </a:rPr>
              <a:t>tend to favor this approach because it clearly conveys that the interviewer is </a:t>
            </a:r>
            <a:r>
              <a:rPr lang="en-US" sz="2500" dirty="0" smtClean="0">
                <a:latin typeface="Adobe Calson Pro Blod"/>
              </a:rPr>
              <a:t>in</a:t>
            </a:r>
            <a:r>
              <a:rPr lang="en-GB" sz="2500" dirty="0" smtClean="0">
                <a:latin typeface="Adobe Calson Pro Blod"/>
              </a:rPr>
              <a:t>control</a:t>
            </a:r>
            <a:r>
              <a:rPr lang="en-GB" sz="2500" dirty="0">
                <a:latin typeface="Adobe Calson Pro Blod"/>
              </a:rPr>
              <a:t>.</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6</a:t>
            </a:r>
          </a:p>
        </p:txBody>
      </p:sp>
    </p:spTree>
    <p:extLst>
      <p:ext uri="{BB962C8B-B14F-4D97-AF65-F5344CB8AC3E}">
        <p14:creationId xmlns:p14="http://schemas.microsoft.com/office/powerpoint/2010/main" val="963635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US" sz="2400" dirty="0">
                <a:latin typeface="Adobe Calson Pro Blod"/>
              </a:rPr>
              <a:t>Some interviewers have a preferred opening that they use consistently. </a:t>
            </a:r>
            <a:r>
              <a:rPr lang="en-US" sz="2400" dirty="0" smtClean="0">
                <a:latin typeface="Adobe Calson Pro Blod"/>
              </a:rPr>
              <a:t>Others are </a:t>
            </a:r>
            <a:r>
              <a:rPr lang="en-US" sz="2400" dirty="0">
                <a:latin typeface="Adobe Calson Pro Blod"/>
              </a:rPr>
              <a:t>flexible, quickly assessing an applicant’s </a:t>
            </a:r>
            <a:r>
              <a:rPr lang="en-US" sz="2400" dirty="0" smtClean="0">
                <a:latin typeface="Adobe Calson Pro Blod"/>
              </a:rPr>
              <a:t>general composure </a:t>
            </a:r>
            <a:r>
              <a:rPr lang="en-US" sz="2400" dirty="0">
                <a:latin typeface="Adobe Calson Pro Blod"/>
              </a:rPr>
              <a:t>and comfort level</a:t>
            </a:r>
          </a:p>
          <a:p>
            <a:r>
              <a:rPr lang="en-US" sz="2400" dirty="0">
                <a:latin typeface="Adobe Calson Pro Blod"/>
              </a:rPr>
              <a:t>before beginning and adjusting their </a:t>
            </a:r>
            <a:r>
              <a:rPr lang="en-US" sz="2400" dirty="0" smtClean="0">
                <a:latin typeface="Adobe Calson Pro Blod"/>
              </a:rPr>
              <a:t>approach accordingly</a:t>
            </a:r>
            <a:r>
              <a:rPr lang="en-US" sz="2400" dirty="0">
                <a:latin typeface="Adobe Calson Pro Blod"/>
              </a:rPr>
              <a:t>.</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6</a:t>
            </a:r>
          </a:p>
        </p:txBody>
      </p:sp>
    </p:spTree>
    <p:extLst>
      <p:ext uri="{BB962C8B-B14F-4D97-AF65-F5344CB8AC3E}">
        <p14:creationId xmlns:p14="http://schemas.microsoft.com/office/powerpoint/2010/main" val="817091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GB" sz="2600" dirty="0">
                <a:latin typeface="Adobe Calson Pro Blod"/>
              </a:rPr>
              <a:t>Practice and develop </a:t>
            </a:r>
            <a:r>
              <a:rPr lang="en-GB" sz="2600" dirty="0" smtClean="0">
                <a:latin typeface="Adobe Calson Pro Blod"/>
              </a:rPr>
              <a:t>a </a:t>
            </a:r>
            <a:r>
              <a:rPr lang="en-US" sz="2600" dirty="0" smtClean="0">
                <a:latin typeface="Adobe Calson Pro Blod"/>
              </a:rPr>
              <a:t>style </a:t>
            </a:r>
            <a:r>
              <a:rPr lang="en-US" sz="2600" dirty="0">
                <a:latin typeface="Adobe Calson Pro Blod"/>
              </a:rPr>
              <a:t>that works best for you. It’s as important that you’re comfortable with </a:t>
            </a:r>
            <a:r>
              <a:rPr lang="en-US" sz="2600" dirty="0" smtClean="0">
                <a:latin typeface="Adobe Calson Pro Blod"/>
              </a:rPr>
              <a:t>the format </a:t>
            </a:r>
            <a:r>
              <a:rPr lang="en-US" sz="2600" dirty="0">
                <a:latin typeface="Adobe Calson Pro Blod"/>
              </a:rPr>
              <a:t>as it is for the applicant to feel at ease.</a:t>
            </a:r>
            <a:endParaRPr lang="en-GB" sz="2600" dirty="0">
              <a:latin typeface="Adobe Calson Pro Blo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6</a:t>
            </a:r>
          </a:p>
        </p:txBody>
      </p:sp>
    </p:spTree>
    <p:extLst>
      <p:ext uri="{BB962C8B-B14F-4D97-AF65-F5344CB8AC3E}">
        <p14:creationId xmlns:p14="http://schemas.microsoft.com/office/powerpoint/2010/main" val="1786822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7</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7089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79560"/>
            <a:ext cx="2962656" cy="2677656"/>
          </a:xfrm>
          <a:prstGeom prst="rect">
            <a:avLst/>
          </a:prstGeom>
        </p:spPr>
        <p:txBody>
          <a:bodyPr wrap="square">
            <a:spAutoFit/>
          </a:bodyPr>
          <a:lstStyle/>
          <a:p>
            <a:r>
              <a:rPr lang="en-US" sz="2800" b="1" dirty="0" smtClean="0">
                <a:solidFill>
                  <a:srgbClr val="C00000"/>
                </a:solidFill>
                <a:latin typeface="Cambria" panose="02040503050406030204" pitchFamily="18" charset="0"/>
              </a:rPr>
              <a:t>Asking </a:t>
            </a:r>
            <a:r>
              <a:rPr lang="en-US" sz="2800" b="1" dirty="0">
                <a:solidFill>
                  <a:srgbClr val="C00000"/>
                </a:solidFill>
                <a:latin typeface="Cambria" panose="02040503050406030204" pitchFamily="18" charset="0"/>
              </a:rPr>
              <a:t>Questions, Answering Questions, and</a:t>
            </a:r>
          </a:p>
          <a:p>
            <a:r>
              <a:rPr lang="en-GB" sz="2800" b="1" dirty="0">
                <a:solidFill>
                  <a:srgbClr val="C00000"/>
                </a:solidFill>
                <a:latin typeface="Cambria" panose="02040503050406030204" pitchFamily="18" charset="0"/>
              </a:rPr>
              <a:t>Providing Information</a:t>
            </a:r>
            <a:endParaRPr lang="en-GB" sz="2800" dirty="0">
              <a:solidFill>
                <a:srgbClr val="C00000"/>
              </a:solidFill>
              <a:latin typeface="Cambria" panose="020405030504060302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98585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1700784"/>
            <a:ext cx="3127249" cy="4278094"/>
          </a:xfrm>
          <a:prstGeom prst="rect">
            <a:avLst/>
          </a:prstGeom>
        </p:spPr>
        <p:txBody>
          <a:bodyPr wrap="square">
            <a:spAutoFit/>
          </a:bodyPr>
          <a:lstStyle/>
          <a:p>
            <a:r>
              <a:rPr lang="en-GB" sz="2800" b="1" dirty="0">
                <a:solidFill>
                  <a:srgbClr val="C00000"/>
                </a:solidFill>
                <a:latin typeface="Cambria" panose="02040503050406030204" pitchFamily="18" charset="0"/>
              </a:rPr>
              <a:t>Establishing an Interview </a:t>
            </a:r>
            <a:r>
              <a:rPr lang="en-GB" sz="2800" b="1" dirty="0" smtClean="0">
                <a:solidFill>
                  <a:srgbClr val="C00000"/>
                </a:solidFill>
                <a:latin typeface="Cambria" panose="02040503050406030204" pitchFamily="18" charset="0"/>
              </a:rPr>
              <a:t>Format</a:t>
            </a:r>
          </a:p>
          <a:p>
            <a:r>
              <a:rPr lang="en-US" sz="2400" dirty="0">
                <a:latin typeface="Adobe Calson Pro Blod"/>
              </a:rPr>
              <a:t>Every interview requires a structured format. The format is beneficial to both interviewers</a:t>
            </a:r>
          </a:p>
          <a:p>
            <a:r>
              <a:rPr lang="en-US" sz="2400" dirty="0">
                <a:latin typeface="Adobe Calson Pro Blod"/>
              </a:rPr>
              <a:t>and applicants, providing interviewers with a checklist of sorts</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14338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28708"/>
            <a:ext cx="2962656" cy="2893100"/>
          </a:xfrm>
          <a:prstGeom prst="rect">
            <a:avLst/>
          </a:prstGeom>
        </p:spPr>
        <p:txBody>
          <a:bodyPr wrap="square">
            <a:spAutoFit/>
          </a:bodyPr>
          <a:lstStyle/>
          <a:p>
            <a:r>
              <a:rPr lang="en-US" sz="2600" dirty="0">
                <a:latin typeface="Adobe Calson Pro Blod"/>
              </a:rPr>
              <a:t>Interviewers have flexibility with regard to the order of phases two, three, and four.</a:t>
            </a:r>
          </a:p>
          <a:p>
            <a:r>
              <a:rPr lang="en-US" sz="2600" dirty="0">
                <a:latin typeface="Adobe Calson Pro Blod"/>
              </a:rPr>
              <a:t>Here are some popular options:</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9176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962656" cy="4216539"/>
          </a:xfrm>
          <a:prstGeom prst="rect">
            <a:avLst/>
          </a:prstGeom>
        </p:spPr>
        <p:txBody>
          <a:bodyPr wrap="square">
            <a:spAutoFit/>
          </a:bodyPr>
          <a:lstStyle/>
          <a:p>
            <a:r>
              <a:rPr lang="en-GB" sz="2800" b="1" dirty="0">
                <a:solidFill>
                  <a:srgbClr val="C00000"/>
                </a:solidFill>
                <a:latin typeface="Cambria" panose="02040503050406030204" pitchFamily="18" charset="0"/>
              </a:rPr>
              <a:t>Option </a:t>
            </a:r>
            <a:r>
              <a:rPr lang="en-GB" sz="2800" b="1" dirty="0" smtClean="0">
                <a:solidFill>
                  <a:srgbClr val="C00000"/>
                </a:solidFill>
                <a:latin typeface="Cambria" panose="02040503050406030204" pitchFamily="18" charset="0"/>
              </a:rPr>
              <a:t>One</a:t>
            </a:r>
          </a:p>
          <a:p>
            <a:r>
              <a:rPr lang="en-GB" sz="2400" b="1" i="1" dirty="0" smtClean="0">
                <a:solidFill>
                  <a:srgbClr val="FF0000"/>
                </a:solidFill>
                <a:latin typeface="Adobe Calson Pro Blod"/>
              </a:rPr>
              <a:t>1-</a:t>
            </a:r>
            <a:r>
              <a:rPr lang="en-GB" sz="2400" dirty="0" smtClean="0">
                <a:solidFill>
                  <a:srgbClr val="C00000"/>
                </a:solidFill>
                <a:latin typeface="Adobe Calson Pro Blod"/>
              </a:rPr>
              <a:t> </a:t>
            </a:r>
            <a:r>
              <a:rPr lang="en-GB" sz="2400" dirty="0">
                <a:latin typeface="Adobe Calson Pro Blod"/>
              </a:rPr>
              <a:t>Make introductory remarks.</a:t>
            </a:r>
          </a:p>
          <a:p>
            <a:r>
              <a:rPr lang="en-GB" sz="2400" b="1" i="1" dirty="0" smtClean="0">
                <a:solidFill>
                  <a:srgbClr val="FF0000"/>
                </a:solidFill>
                <a:latin typeface="Adobe Calson Pro Blod"/>
              </a:rPr>
              <a:t>2-</a:t>
            </a:r>
            <a:r>
              <a:rPr lang="en-GB" sz="2400" dirty="0" smtClean="0">
                <a:latin typeface="Adobe Calson Pro Blod"/>
              </a:rPr>
              <a:t> Ask </a:t>
            </a:r>
            <a:r>
              <a:rPr lang="en-GB" sz="2400" dirty="0">
                <a:latin typeface="Adobe Calson Pro Blod"/>
              </a:rPr>
              <a:t>questions.</a:t>
            </a:r>
          </a:p>
          <a:p>
            <a:r>
              <a:rPr lang="en-GB" sz="2400" b="1" i="1" dirty="0" smtClean="0">
                <a:solidFill>
                  <a:srgbClr val="FF0000"/>
                </a:solidFill>
                <a:latin typeface="Adobe Calson Pro Blod"/>
              </a:rPr>
              <a:t>3- </a:t>
            </a:r>
            <a:r>
              <a:rPr lang="en-GB" sz="2400" dirty="0" smtClean="0">
                <a:latin typeface="Adobe Calson Pro Blod"/>
              </a:rPr>
              <a:t> Answer questions.</a:t>
            </a:r>
          </a:p>
          <a:p>
            <a:r>
              <a:rPr lang="en-GB" sz="2400" b="1" i="1" dirty="0" smtClean="0">
                <a:solidFill>
                  <a:srgbClr val="FF0000"/>
                </a:solidFill>
                <a:latin typeface="Adobe Calson Pro Blod"/>
              </a:rPr>
              <a:t>4-</a:t>
            </a:r>
            <a:r>
              <a:rPr lang="en-GB" sz="2400" dirty="0" smtClean="0">
                <a:solidFill>
                  <a:srgbClr val="C00000"/>
                </a:solidFill>
                <a:latin typeface="Adobe Calson Pro Blod"/>
              </a:rPr>
              <a:t> </a:t>
            </a:r>
            <a:r>
              <a:rPr lang="en-GB" sz="2400" dirty="0" smtClean="0">
                <a:latin typeface="Adobe Calson Pro Blod"/>
              </a:rPr>
              <a:t>Provide </a:t>
            </a:r>
            <a:r>
              <a:rPr lang="en-GB" sz="2400" dirty="0">
                <a:latin typeface="Adobe Calson Pro Blod"/>
              </a:rPr>
              <a:t>information.</a:t>
            </a:r>
          </a:p>
          <a:p>
            <a:r>
              <a:rPr lang="en-US" sz="2400" b="1" i="1" dirty="0" smtClean="0">
                <a:solidFill>
                  <a:srgbClr val="FF0000"/>
                </a:solidFill>
                <a:latin typeface="Adobe Calson Pro Blod"/>
              </a:rPr>
              <a:t>5-</a:t>
            </a:r>
            <a:r>
              <a:rPr lang="en-US" sz="2400" dirty="0" smtClean="0">
                <a:solidFill>
                  <a:srgbClr val="C00000"/>
                </a:solidFill>
                <a:latin typeface="Adobe Calson Pro Blod"/>
              </a:rPr>
              <a:t> </a:t>
            </a:r>
            <a:r>
              <a:rPr lang="en-US" sz="2400" dirty="0" smtClean="0">
                <a:latin typeface="Adobe Calson Pro Blod"/>
              </a:rPr>
              <a:t> </a:t>
            </a:r>
            <a:r>
              <a:rPr lang="en-US" sz="2400" dirty="0">
                <a:latin typeface="Adobe Calson Pro Blod"/>
              </a:rPr>
              <a:t>Inform the applicant as to what happens next.</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99621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154984"/>
          </a:xfrm>
          <a:prstGeom prst="rect">
            <a:avLst/>
          </a:prstGeom>
        </p:spPr>
        <p:txBody>
          <a:bodyPr wrap="square">
            <a:spAutoFit/>
          </a:bodyPr>
          <a:lstStyle/>
          <a:p>
            <a:r>
              <a:rPr lang="en-US" sz="2400" dirty="0">
                <a:latin typeface="Adobe Calson Pro Blod"/>
              </a:rPr>
              <a:t>Asking questions immediately following your opening remarks gives you an </a:t>
            </a:r>
            <a:r>
              <a:rPr lang="en-US" sz="2400" dirty="0" smtClean="0">
                <a:latin typeface="Adobe Calson Pro Blod"/>
              </a:rPr>
              <a:t>advantage in </a:t>
            </a:r>
            <a:r>
              <a:rPr lang="en-US" sz="2400" dirty="0">
                <a:latin typeface="Adobe Calson Pro Blod"/>
              </a:rPr>
              <a:t>that the applicant can’t parrot anything he’s heard you say about the </a:t>
            </a:r>
            <a:r>
              <a:rPr lang="en-US" sz="2400" dirty="0" smtClean="0">
                <a:latin typeface="Adobe Calson Pro Blod"/>
              </a:rPr>
              <a:t>job as </a:t>
            </a:r>
            <a:r>
              <a:rPr lang="en-US" sz="2400" dirty="0">
                <a:latin typeface="Adobe Calson Pro Blod"/>
              </a:rPr>
              <a:t>part of his answers.</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13474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12664" y="1815822"/>
            <a:ext cx="2962656" cy="4493538"/>
          </a:xfrm>
          <a:prstGeom prst="rect">
            <a:avLst/>
          </a:prstGeom>
        </p:spPr>
        <p:txBody>
          <a:bodyPr wrap="square">
            <a:spAutoFit/>
          </a:bodyPr>
          <a:lstStyle/>
          <a:p>
            <a:r>
              <a:rPr lang="en-US" sz="2600" dirty="0">
                <a:latin typeface="Adobe Calson Pro Blod"/>
              </a:rPr>
              <a:t>This approach also reveals the applicant’s knowledge of the</a:t>
            </a:r>
          </a:p>
          <a:p>
            <a:r>
              <a:rPr lang="en-US" sz="2600" dirty="0">
                <a:latin typeface="Adobe Calson Pro Blod"/>
              </a:rPr>
              <a:t>company. It can, however, be unnerving for applicants feeling uneasy and </a:t>
            </a:r>
            <a:r>
              <a:rPr lang="en-US" sz="2600" dirty="0" smtClean="0">
                <a:latin typeface="Adobe Calson Pro Blod"/>
              </a:rPr>
              <a:t>needing more </a:t>
            </a:r>
            <a:r>
              <a:rPr lang="en-US" sz="2600" dirty="0">
                <a:latin typeface="Adobe Calson Pro Blod"/>
              </a:rPr>
              <a:t>time to settle in.</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83041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63637"/>
            <a:ext cx="2962656" cy="4216539"/>
          </a:xfrm>
          <a:prstGeom prst="rect">
            <a:avLst/>
          </a:prstGeom>
        </p:spPr>
        <p:txBody>
          <a:bodyPr wrap="square">
            <a:spAutoFit/>
          </a:bodyPr>
          <a:lstStyle/>
          <a:p>
            <a:r>
              <a:rPr lang="en-GB" sz="2800" b="1" dirty="0">
                <a:solidFill>
                  <a:srgbClr val="C00000"/>
                </a:solidFill>
                <a:latin typeface="Cambria" panose="02040503050406030204" pitchFamily="18" charset="0"/>
              </a:rPr>
              <a:t>Option Two</a:t>
            </a:r>
          </a:p>
          <a:p>
            <a:r>
              <a:rPr lang="en-GB" sz="2400" b="1" i="1" dirty="0" smtClean="0">
                <a:solidFill>
                  <a:srgbClr val="FF0000"/>
                </a:solidFill>
                <a:latin typeface="Adobe Calson Pro Blod"/>
              </a:rPr>
              <a:t>1-</a:t>
            </a:r>
            <a:r>
              <a:rPr lang="en-GB" sz="2400" dirty="0" smtClean="0">
                <a:latin typeface="Adobe Calson Pro Blod"/>
              </a:rPr>
              <a:t> Make </a:t>
            </a:r>
            <a:r>
              <a:rPr lang="en-GB" sz="2400" dirty="0">
                <a:latin typeface="Adobe Calson Pro Blod"/>
              </a:rPr>
              <a:t>introductory remarks.</a:t>
            </a:r>
          </a:p>
          <a:p>
            <a:r>
              <a:rPr lang="en-GB" sz="2400" b="1" i="1" dirty="0" smtClean="0">
                <a:solidFill>
                  <a:srgbClr val="FF0000"/>
                </a:solidFill>
                <a:latin typeface="Adobe Calson Pro Blod"/>
              </a:rPr>
              <a:t>2-</a:t>
            </a:r>
            <a:r>
              <a:rPr lang="en-GB" sz="2400" dirty="0" smtClean="0">
                <a:latin typeface="Adobe Calson Pro Blod"/>
              </a:rPr>
              <a:t> Provide </a:t>
            </a:r>
            <a:r>
              <a:rPr lang="en-GB" sz="2400" dirty="0">
                <a:latin typeface="Adobe Calson Pro Blod"/>
              </a:rPr>
              <a:t>information.</a:t>
            </a:r>
          </a:p>
          <a:p>
            <a:r>
              <a:rPr lang="en-GB" sz="2400" b="1" i="1" dirty="0" smtClean="0">
                <a:solidFill>
                  <a:srgbClr val="FF0000"/>
                </a:solidFill>
                <a:latin typeface="Adobe Calson Pro Blod"/>
              </a:rPr>
              <a:t>3-</a:t>
            </a:r>
            <a:r>
              <a:rPr lang="en-GB" sz="2400" dirty="0" smtClean="0">
                <a:latin typeface="Adobe Calson Pro Blod"/>
              </a:rPr>
              <a:t> Answer </a:t>
            </a:r>
            <a:r>
              <a:rPr lang="en-GB" sz="2400" dirty="0">
                <a:latin typeface="Adobe Calson Pro Blod"/>
              </a:rPr>
              <a:t>questions</a:t>
            </a:r>
            <a:r>
              <a:rPr lang="en-GB" sz="2400" dirty="0" smtClean="0">
                <a:latin typeface="Adobe Calson Pro Blod"/>
              </a:rPr>
              <a:t>.</a:t>
            </a:r>
          </a:p>
          <a:p>
            <a:r>
              <a:rPr lang="en-GB" sz="2400" b="1" i="1" dirty="0" smtClean="0">
                <a:solidFill>
                  <a:srgbClr val="FF0000"/>
                </a:solidFill>
                <a:latin typeface="Adobe Calson Pro Blod"/>
              </a:rPr>
              <a:t>4-</a:t>
            </a:r>
            <a:r>
              <a:rPr lang="en-GB" sz="2400" dirty="0" smtClean="0">
                <a:latin typeface="Adobe Calson Pro Blod"/>
              </a:rPr>
              <a:t> Ask questions</a:t>
            </a:r>
          </a:p>
          <a:p>
            <a:r>
              <a:rPr lang="en-US" sz="2400" b="1" i="1" dirty="0" smtClean="0">
                <a:solidFill>
                  <a:srgbClr val="FF0000"/>
                </a:solidFill>
                <a:latin typeface="Adobe Calson Pro Blod"/>
              </a:rPr>
              <a:t>5-</a:t>
            </a:r>
            <a:r>
              <a:rPr lang="en-US" sz="2400" dirty="0" smtClean="0">
                <a:solidFill>
                  <a:srgbClr val="C00000"/>
                </a:solidFill>
                <a:latin typeface="Adobe Calson Pro Blod"/>
              </a:rPr>
              <a:t> </a:t>
            </a:r>
            <a:r>
              <a:rPr lang="en-US" sz="2400" dirty="0" smtClean="0">
                <a:latin typeface="Adobe Calson Pro Blod"/>
              </a:rPr>
              <a:t>Inform </a:t>
            </a:r>
            <a:r>
              <a:rPr lang="en-US" sz="2400" dirty="0">
                <a:latin typeface="Adobe Calson Pro Blod"/>
              </a:rPr>
              <a:t>the applicant as to what happens next.</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01621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6856"/>
            <a:ext cx="2962656" cy="3293209"/>
          </a:xfrm>
          <a:prstGeom prst="rect">
            <a:avLst/>
          </a:prstGeom>
        </p:spPr>
        <p:txBody>
          <a:bodyPr wrap="square">
            <a:spAutoFit/>
          </a:bodyPr>
          <a:lstStyle/>
          <a:p>
            <a:r>
              <a:rPr lang="en-US" sz="2600" dirty="0">
                <a:latin typeface="Adobe Calson Pro Blod"/>
              </a:rPr>
              <a:t>With the interviewer doing most of the talking at the beginning of the interview,</a:t>
            </a:r>
          </a:p>
          <a:p>
            <a:r>
              <a:rPr lang="en-US" sz="2600" dirty="0">
                <a:latin typeface="Adobe Calson Pro Blod"/>
              </a:rPr>
              <a:t>applicants are likely to feel more at ease.</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31604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lod"/>
              </a:rPr>
              <a:t>However, providing too much information</a:t>
            </a:r>
          </a:p>
          <a:p>
            <a:r>
              <a:rPr lang="en-US" sz="2600" dirty="0">
                <a:latin typeface="Adobe Calson Pro Blod"/>
              </a:rPr>
              <a:t>before applicants can describe their capabilities may give away the job and feed applicants</a:t>
            </a:r>
          </a:p>
          <a:p>
            <a:r>
              <a:rPr lang="en-GB" sz="2600" dirty="0">
                <a:latin typeface="Adobe Calson Pro Blod"/>
              </a:rPr>
              <a:t>key information.</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69226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1763637"/>
            <a:ext cx="2962657" cy="4216539"/>
          </a:xfrm>
          <a:prstGeom prst="rect">
            <a:avLst/>
          </a:prstGeom>
        </p:spPr>
        <p:txBody>
          <a:bodyPr wrap="square">
            <a:spAutoFit/>
          </a:bodyPr>
          <a:lstStyle/>
          <a:p>
            <a:r>
              <a:rPr lang="en-GB" sz="2800" b="1" dirty="0">
                <a:solidFill>
                  <a:srgbClr val="C00000"/>
                </a:solidFill>
                <a:latin typeface="Cambria" panose="02040503050406030204" pitchFamily="18" charset="0"/>
              </a:rPr>
              <a:t>Option </a:t>
            </a:r>
            <a:r>
              <a:rPr lang="en-GB" sz="2800" b="1" dirty="0" smtClean="0">
                <a:solidFill>
                  <a:srgbClr val="C00000"/>
                </a:solidFill>
                <a:latin typeface="Cambria" panose="02040503050406030204" pitchFamily="18" charset="0"/>
              </a:rPr>
              <a:t>Three</a:t>
            </a:r>
          </a:p>
          <a:p>
            <a:r>
              <a:rPr lang="en-GB" sz="2400" b="1" i="1" dirty="0" smtClean="0">
                <a:solidFill>
                  <a:srgbClr val="FF0000"/>
                </a:solidFill>
                <a:latin typeface="Adobe Calson Pro Blod"/>
              </a:rPr>
              <a:t>1-</a:t>
            </a:r>
            <a:r>
              <a:rPr lang="en-GB" sz="2400" dirty="0" smtClean="0">
                <a:solidFill>
                  <a:srgbClr val="C00000"/>
                </a:solidFill>
                <a:latin typeface="Adobe Calson Pro Blod"/>
              </a:rPr>
              <a:t> </a:t>
            </a:r>
            <a:r>
              <a:rPr lang="en-GB" sz="2400" dirty="0" smtClean="0">
                <a:latin typeface="Adobe Calson Pro Blod"/>
              </a:rPr>
              <a:t>Make </a:t>
            </a:r>
            <a:r>
              <a:rPr lang="en-GB" sz="2400" dirty="0">
                <a:latin typeface="Adobe Calson Pro Blod"/>
              </a:rPr>
              <a:t>introductory remarks.</a:t>
            </a:r>
          </a:p>
          <a:p>
            <a:r>
              <a:rPr lang="en-GB" sz="2400" b="1" i="1" dirty="0" smtClean="0">
                <a:solidFill>
                  <a:srgbClr val="FF0000"/>
                </a:solidFill>
                <a:latin typeface="Adobe Calson Pro Blod"/>
              </a:rPr>
              <a:t>2-</a:t>
            </a:r>
            <a:r>
              <a:rPr lang="en-GB" sz="2400" dirty="0" smtClean="0">
                <a:solidFill>
                  <a:srgbClr val="C00000"/>
                </a:solidFill>
                <a:latin typeface="Adobe Calson Pro Blod"/>
              </a:rPr>
              <a:t> </a:t>
            </a:r>
            <a:r>
              <a:rPr lang="en-GB" sz="2400" dirty="0" smtClean="0">
                <a:latin typeface="Adobe Calson Pro Blod"/>
              </a:rPr>
              <a:t>Answer </a:t>
            </a:r>
            <a:r>
              <a:rPr lang="en-GB" sz="2400" dirty="0">
                <a:latin typeface="Adobe Calson Pro Blod"/>
              </a:rPr>
              <a:t>questions.</a:t>
            </a:r>
          </a:p>
          <a:p>
            <a:r>
              <a:rPr lang="en-GB" sz="2400" b="1" i="1" dirty="0" smtClean="0">
                <a:solidFill>
                  <a:srgbClr val="FF0000"/>
                </a:solidFill>
                <a:latin typeface="Adobe Calson Pro Blod"/>
              </a:rPr>
              <a:t>3-</a:t>
            </a:r>
            <a:r>
              <a:rPr lang="en-GB" sz="2400" dirty="0" smtClean="0">
                <a:latin typeface="Adobe Calson Pro Blod"/>
              </a:rPr>
              <a:t> Ask </a:t>
            </a:r>
            <a:r>
              <a:rPr lang="en-GB" sz="2400" dirty="0">
                <a:latin typeface="Adobe Calson Pro Blod"/>
              </a:rPr>
              <a:t>questions.</a:t>
            </a:r>
          </a:p>
          <a:p>
            <a:r>
              <a:rPr lang="en-GB" sz="2400" b="1" i="1" dirty="0" smtClean="0">
                <a:solidFill>
                  <a:srgbClr val="FF0000"/>
                </a:solidFill>
                <a:latin typeface="Adobe Calson Pro Blod"/>
              </a:rPr>
              <a:t>4- </a:t>
            </a:r>
            <a:r>
              <a:rPr lang="en-GB" sz="2400" dirty="0" smtClean="0">
                <a:latin typeface="Adobe Calson Pro Blod"/>
              </a:rPr>
              <a:t>Provide </a:t>
            </a:r>
            <a:r>
              <a:rPr lang="en-GB" sz="2400" dirty="0">
                <a:latin typeface="Adobe Calson Pro Blod"/>
              </a:rPr>
              <a:t>information.</a:t>
            </a:r>
          </a:p>
          <a:p>
            <a:r>
              <a:rPr lang="en-US" sz="2400" b="1" i="1" dirty="0" smtClean="0">
                <a:solidFill>
                  <a:srgbClr val="FF0000"/>
                </a:solidFill>
                <a:latin typeface="Adobe Calson Pro Blod"/>
              </a:rPr>
              <a:t>5-</a:t>
            </a:r>
            <a:r>
              <a:rPr lang="en-US" sz="2400" dirty="0" smtClean="0">
                <a:latin typeface="Adobe Calson Pro Blod"/>
              </a:rPr>
              <a:t> Inform </a:t>
            </a:r>
            <a:r>
              <a:rPr lang="en-US" sz="2400" dirty="0">
                <a:latin typeface="Adobe Calson Pro Blod"/>
              </a:rPr>
              <a:t>the applicant as to what happens next.</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6035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US" sz="2400" dirty="0">
                <a:latin typeface="Adobe Calson Pro Blod"/>
              </a:rPr>
              <a:t>Some interviewers like to invite applicants to ask questions before proceeding.</a:t>
            </a:r>
          </a:p>
          <a:p>
            <a:r>
              <a:rPr lang="en-US" sz="2400" dirty="0">
                <a:latin typeface="Adobe Calson Pro Blod"/>
              </a:rPr>
              <a:t>The interviewer is usually looking for some insight as to the person’s current </a:t>
            </a:r>
            <a:r>
              <a:rPr lang="en-US" sz="2400" dirty="0" smtClean="0">
                <a:latin typeface="Adobe Calson Pro Blod"/>
              </a:rPr>
              <a:t>level of </a:t>
            </a:r>
            <a:r>
              <a:rPr lang="en-US" sz="2400" dirty="0">
                <a:latin typeface="Adobe Calson Pro Blod"/>
              </a:rPr>
              <a:t>knowledge about the job and the company.</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7046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18083"/>
            <a:ext cx="3127248" cy="4708981"/>
          </a:xfrm>
          <a:prstGeom prst="rect">
            <a:avLst/>
          </a:prstGeom>
        </p:spPr>
        <p:txBody>
          <a:bodyPr wrap="square">
            <a:spAutoFit/>
          </a:bodyPr>
          <a:lstStyle/>
          <a:p>
            <a:r>
              <a:rPr lang="en-US" sz="2500" dirty="0">
                <a:latin typeface="Adobe Calson Pro Blod"/>
              </a:rPr>
              <a:t>In all fairness, however, your statements</a:t>
            </a:r>
          </a:p>
          <a:p>
            <a:r>
              <a:rPr lang="en-US" sz="2500" dirty="0">
                <a:latin typeface="Adobe Calson Pro Blod"/>
              </a:rPr>
              <a:t>may generate many of the applicant’s questions. Asking questions before providing</a:t>
            </a:r>
          </a:p>
          <a:p>
            <a:r>
              <a:rPr lang="en-US" sz="2500" dirty="0">
                <a:latin typeface="Adobe Calson Pro Blod"/>
              </a:rPr>
              <a:t>information gives some interviewers a greater sense of control</a:t>
            </a:r>
            <a:r>
              <a:rPr lang="en-US" sz="2500" dirty="0" smtClean="0">
                <a:latin typeface="Adobe Calson Pro Blod"/>
              </a:rPr>
              <a:t>.</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7594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18083"/>
            <a:ext cx="2962656" cy="4708981"/>
          </a:xfrm>
          <a:prstGeom prst="rect">
            <a:avLst/>
          </a:prstGeom>
        </p:spPr>
        <p:txBody>
          <a:bodyPr wrap="square">
            <a:spAutoFit/>
          </a:bodyPr>
          <a:lstStyle/>
          <a:p>
            <a:r>
              <a:rPr lang="en-GB" sz="2500" dirty="0" smtClean="0">
                <a:latin typeface="Adobe Calson Pro Blod"/>
              </a:rPr>
              <a:t>Ensuring</a:t>
            </a:r>
            <a:endParaRPr lang="en-GB" sz="2500" dirty="0">
              <a:latin typeface="Adobe Calson Pro Blod"/>
            </a:endParaRPr>
          </a:p>
          <a:p>
            <a:r>
              <a:rPr lang="en-US" sz="2500" dirty="0">
                <a:latin typeface="Adobe Calson Pro Blod"/>
              </a:rPr>
              <a:t>coverage of all the necessary data, and assuring applicants of a comprehensive </a:t>
            </a:r>
            <a:r>
              <a:rPr lang="en-US" sz="2500" dirty="0" smtClean="0">
                <a:latin typeface="Adobe Calson Pro Blod"/>
              </a:rPr>
              <a:t>exchange </a:t>
            </a:r>
            <a:r>
              <a:rPr lang="en-GB" sz="2500" dirty="0" smtClean="0">
                <a:latin typeface="Adobe Calson Pro Blod"/>
              </a:rPr>
              <a:t>of </a:t>
            </a:r>
            <a:r>
              <a:rPr lang="en-GB" sz="2500" dirty="0">
                <a:latin typeface="Adobe Calson Pro Blod"/>
              </a:rPr>
              <a:t>information</a:t>
            </a:r>
            <a:r>
              <a:rPr lang="en-GB" sz="2500" dirty="0" smtClean="0">
                <a:latin typeface="Adobe Calson Pro Blod"/>
              </a:rPr>
              <a:t>. </a:t>
            </a:r>
            <a:r>
              <a:rPr lang="en-US" sz="2500" dirty="0">
                <a:latin typeface="Adobe Calson Pro Blod"/>
              </a:rPr>
              <a:t>The format of an interview should incorporate five </a:t>
            </a:r>
            <a:r>
              <a:rPr lang="en-US" sz="2500" dirty="0" smtClean="0">
                <a:latin typeface="Adobe Calson Pro Blod"/>
              </a:rPr>
              <a:t>critical </a:t>
            </a:r>
            <a:r>
              <a:rPr lang="en-GB" sz="2500" dirty="0" smtClean="0">
                <a:latin typeface="Adobe Calson Pro Blod"/>
              </a:rPr>
              <a:t>phases</a:t>
            </a:r>
            <a:r>
              <a:rPr lang="en-GB" sz="2500" dirty="0">
                <a:latin typeface="Adobe Calson Pro Blod"/>
              </a:rPr>
              <a:t>.</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72059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a:t>
            </a:r>
            <a:r>
              <a:rPr lang="en-US" sz="3200" b="1" dirty="0">
                <a:solidFill>
                  <a:srgbClr val="C00000"/>
                </a:solidFill>
                <a:latin typeface="Cambria" panose="02040503050406030204" pitchFamily="18" charset="0"/>
              </a:rPr>
              <a:t>8</a:t>
            </a:r>
            <a:endParaRPr lang="en-US" sz="3200" b="1" dirty="0" smtClean="0">
              <a:solidFill>
                <a:srgbClr val="C00000"/>
              </a:solidFill>
              <a:latin typeface="Cambria" panose="02040503050406030204" pitchFamily="18" charset="0"/>
            </a:endParaRP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8</a:t>
            </a:r>
          </a:p>
        </p:txBody>
      </p:sp>
    </p:spTree>
    <p:extLst>
      <p:ext uri="{BB962C8B-B14F-4D97-AF65-F5344CB8AC3E}">
        <p14:creationId xmlns:p14="http://schemas.microsoft.com/office/powerpoint/2010/main" val="472754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US" sz="2400" b="1" dirty="0" smtClean="0">
                <a:solidFill>
                  <a:srgbClr val="C00000"/>
                </a:solidFill>
                <a:latin typeface="Cambria" panose="02040503050406030204" pitchFamily="18" charset="0"/>
              </a:rPr>
              <a:t>Informing </a:t>
            </a:r>
            <a:r>
              <a:rPr lang="en-US" sz="2400" b="1" dirty="0">
                <a:solidFill>
                  <a:srgbClr val="C00000"/>
                </a:solidFill>
                <a:latin typeface="Cambria" panose="02040503050406030204" pitchFamily="18" charset="0"/>
              </a:rPr>
              <a:t>the Applicant About What Happens </a:t>
            </a:r>
            <a:r>
              <a:rPr lang="en-US" sz="2400" b="1" dirty="0" smtClean="0">
                <a:solidFill>
                  <a:srgbClr val="C00000"/>
                </a:solidFill>
                <a:latin typeface="Cambria" panose="02040503050406030204" pitchFamily="18" charset="0"/>
              </a:rPr>
              <a:t>Next</a:t>
            </a:r>
          </a:p>
          <a:p>
            <a:r>
              <a:rPr lang="en-GB" sz="2400" dirty="0">
                <a:latin typeface="Adobe Calson Pro Blod"/>
              </a:rPr>
              <a:t>T</a:t>
            </a:r>
            <a:r>
              <a:rPr lang="en-GB" sz="2400" dirty="0" smtClean="0">
                <a:latin typeface="Adobe Calson Pro Blod"/>
              </a:rPr>
              <a:t>elling </a:t>
            </a:r>
            <a:r>
              <a:rPr lang="en-GB" sz="2400" dirty="0">
                <a:latin typeface="Adobe Calson Pro Blod"/>
              </a:rPr>
              <a:t>an</a:t>
            </a:r>
          </a:p>
          <a:p>
            <a:r>
              <a:rPr lang="en-US" sz="2400" dirty="0">
                <a:latin typeface="Adobe Calson Pro Blod"/>
              </a:rPr>
              <a:t>applicant what happens after the interview is over. This is the other aspect of the</a:t>
            </a:r>
          </a:p>
          <a:p>
            <a:r>
              <a:rPr lang="en-US" sz="2400" dirty="0">
                <a:latin typeface="Adobe Calson Pro Blod"/>
              </a:rPr>
              <a:t>format that has a fixed place at the end of the interview,</a:t>
            </a:r>
            <a:endParaRPr lang="en-GB" sz="2400" dirty="0">
              <a:solidFill>
                <a:srgbClr val="C00000"/>
              </a:solidFill>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8</a:t>
            </a:r>
          </a:p>
        </p:txBody>
      </p:sp>
    </p:spTree>
    <p:extLst>
      <p:ext uri="{BB962C8B-B14F-4D97-AF65-F5344CB8AC3E}">
        <p14:creationId xmlns:p14="http://schemas.microsoft.com/office/powerpoint/2010/main" val="90030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US" sz="2400" dirty="0" smtClean="0">
                <a:latin typeface="Adobe Calson Pro Blod"/>
              </a:rPr>
              <a:t>When </a:t>
            </a:r>
            <a:r>
              <a:rPr lang="en-US" sz="2400" dirty="0">
                <a:latin typeface="Adobe Calson Pro Blod"/>
              </a:rPr>
              <a:t>you’re sure you </a:t>
            </a:r>
            <a:r>
              <a:rPr lang="en-US" sz="2400" dirty="0" smtClean="0">
                <a:latin typeface="Adobe Calson Pro Blod"/>
              </a:rPr>
              <a:t>have all </a:t>
            </a:r>
            <a:r>
              <a:rPr lang="en-US" sz="2400" dirty="0">
                <a:latin typeface="Adobe Calson Pro Blod"/>
              </a:rPr>
              <a:t>the information needed to make an informed decision. Just as some interviewers</a:t>
            </a:r>
          </a:p>
          <a:p>
            <a:r>
              <a:rPr lang="en-US" sz="2400" dirty="0">
                <a:latin typeface="Adobe Calson Pro Blod"/>
              </a:rPr>
              <a:t>have trouble knowing how to begin interviews, others are uncertain as to how to end</a:t>
            </a:r>
          </a:p>
          <a:p>
            <a:r>
              <a:rPr lang="en-GB" sz="2400" dirty="0">
                <a:latin typeface="Adobe Calson Pro Blod"/>
              </a:rPr>
              <a:t>them.</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8</a:t>
            </a:r>
          </a:p>
        </p:txBody>
      </p:sp>
    </p:spTree>
    <p:extLst>
      <p:ext uri="{BB962C8B-B14F-4D97-AF65-F5344CB8AC3E}">
        <p14:creationId xmlns:p14="http://schemas.microsoft.com/office/powerpoint/2010/main" val="3378179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US" sz="2400" dirty="0">
                <a:latin typeface="Adobe Calson Pro Blod"/>
              </a:rPr>
              <a:t>To help you decide if it’s time to close an interview, ask yourself the </a:t>
            </a:r>
            <a:r>
              <a:rPr lang="en-US" sz="2400" dirty="0" smtClean="0">
                <a:latin typeface="Adobe Calson Pro Blod"/>
              </a:rPr>
              <a:t>following </a:t>
            </a:r>
            <a:r>
              <a:rPr lang="en-GB" sz="2400" dirty="0" smtClean="0">
                <a:latin typeface="Adobe Calson Pro Blod"/>
              </a:rPr>
              <a:t>questions</a:t>
            </a:r>
            <a:r>
              <a:rPr lang="en-GB" sz="2400" dirty="0">
                <a:latin typeface="Adobe Calson Pro Blod"/>
              </a:rPr>
              <a:t>:</a:t>
            </a:r>
          </a:p>
          <a:p>
            <a:r>
              <a:rPr lang="en-US" sz="2400" b="1" i="1" dirty="0" smtClean="0">
                <a:solidFill>
                  <a:srgbClr val="FF0000"/>
                </a:solidFill>
                <a:latin typeface="Adobe Calson Pro Blod"/>
              </a:rPr>
              <a:t>1-</a:t>
            </a:r>
            <a:r>
              <a:rPr lang="en-US" sz="2400" dirty="0" smtClean="0">
                <a:latin typeface="Adobe Calson Pro Blod"/>
              </a:rPr>
              <a:t> </a:t>
            </a:r>
            <a:r>
              <a:rPr lang="en-US" sz="2400" dirty="0">
                <a:latin typeface="Adobe Calson Pro Blod"/>
              </a:rPr>
              <a:t>Have I asked the applicant enough questions about her education and previous</a:t>
            </a:r>
          </a:p>
          <a:p>
            <a:r>
              <a:rPr lang="en-US" sz="2400" dirty="0">
                <a:latin typeface="Adobe Calson Pro Blod"/>
              </a:rPr>
              <a:t>experience to determine job suitability?</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8</a:t>
            </a:r>
          </a:p>
        </p:txBody>
      </p:sp>
    </p:spTree>
    <p:extLst>
      <p:ext uri="{BB962C8B-B14F-4D97-AF65-F5344CB8AC3E}">
        <p14:creationId xmlns:p14="http://schemas.microsoft.com/office/powerpoint/2010/main" val="339459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6856"/>
            <a:ext cx="2962656" cy="3293209"/>
          </a:xfrm>
          <a:prstGeom prst="rect">
            <a:avLst/>
          </a:prstGeom>
        </p:spPr>
        <p:txBody>
          <a:bodyPr wrap="square">
            <a:spAutoFit/>
          </a:bodyPr>
          <a:lstStyle/>
          <a:p>
            <a:r>
              <a:rPr lang="en-US" sz="2600" b="1" i="1" dirty="0" smtClean="0">
                <a:solidFill>
                  <a:srgbClr val="FF0000"/>
                </a:solidFill>
                <a:latin typeface="Adobe Calson Pro Blod"/>
              </a:rPr>
              <a:t>2- </a:t>
            </a:r>
            <a:r>
              <a:rPr lang="en-US" sz="2600" dirty="0">
                <a:latin typeface="Adobe Calson Pro Blod"/>
              </a:rPr>
              <a:t>Have I adequately described the available position and provided sufficient</a:t>
            </a:r>
          </a:p>
          <a:p>
            <a:r>
              <a:rPr lang="en-GB" sz="2600" dirty="0">
                <a:latin typeface="Adobe Calson Pro Blod"/>
              </a:rPr>
              <a:t>information about this organization</a:t>
            </a:r>
            <a:r>
              <a:rPr lang="en-GB" sz="2600" dirty="0" smtClean="0">
                <a:latin typeface="Adobe Calson Pro Blod"/>
              </a:rPr>
              <a:t>?</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8</a:t>
            </a:r>
          </a:p>
        </p:txBody>
      </p:sp>
    </p:spTree>
    <p:extLst>
      <p:ext uri="{BB962C8B-B14F-4D97-AF65-F5344CB8AC3E}">
        <p14:creationId xmlns:p14="http://schemas.microsoft.com/office/powerpoint/2010/main" val="1385167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85871"/>
          </a:xfrm>
          <a:prstGeom prst="rect">
            <a:avLst/>
          </a:prstGeom>
        </p:spPr>
        <p:txBody>
          <a:bodyPr wrap="square">
            <a:spAutoFit/>
          </a:bodyPr>
          <a:lstStyle/>
          <a:p>
            <a:r>
              <a:rPr lang="en-US" sz="2600" b="1" i="1" dirty="0" smtClean="0">
                <a:solidFill>
                  <a:srgbClr val="FF0000"/>
                </a:solidFill>
                <a:latin typeface="Adobe Calson Pro Blod"/>
              </a:rPr>
              <a:t>3- </a:t>
            </a:r>
            <a:r>
              <a:rPr lang="en-US" sz="2600" dirty="0" smtClean="0">
                <a:latin typeface="Adobe Calson Pro Blod"/>
              </a:rPr>
              <a:t>Have </a:t>
            </a:r>
            <a:r>
              <a:rPr lang="en-US" sz="2600" dirty="0">
                <a:latin typeface="Adobe Calson Pro Blod"/>
              </a:rPr>
              <a:t>I discussed salary, benefits, growth opportunities, and other related</a:t>
            </a:r>
          </a:p>
          <a:p>
            <a:r>
              <a:rPr lang="en-US" sz="2600" dirty="0">
                <a:latin typeface="Adobe Calson Pro Blod"/>
              </a:rPr>
              <a:t>topics to the extent the policy of this company permits</a:t>
            </a:r>
            <a:r>
              <a:rPr lang="en-US" sz="2600" dirty="0" smtClean="0">
                <a:latin typeface="Adobe Calson Pro Blod"/>
              </a:rPr>
              <a:t>?</a:t>
            </a:r>
          </a:p>
          <a:p>
            <a:r>
              <a:rPr lang="en-US" sz="2600" b="1" i="1" dirty="0" smtClean="0">
                <a:solidFill>
                  <a:srgbClr val="FF0000"/>
                </a:solidFill>
                <a:latin typeface="Adobe Calson Pro Blod"/>
              </a:rPr>
              <a:t>4- </a:t>
            </a:r>
            <a:r>
              <a:rPr lang="en-US" sz="2600" dirty="0" smtClean="0">
                <a:latin typeface="Adobe Calson Pro Blod"/>
              </a:rPr>
              <a:t>Have </a:t>
            </a:r>
            <a:r>
              <a:rPr lang="en-US" sz="2600" dirty="0">
                <a:latin typeface="Adobe Calson Pro Blod"/>
              </a:rPr>
              <a:t>I allowed the applicant to ask questions?</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8</a:t>
            </a:r>
          </a:p>
        </p:txBody>
      </p:sp>
    </p:spTree>
    <p:extLst>
      <p:ext uri="{BB962C8B-B14F-4D97-AF65-F5344CB8AC3E}">
        <p14:creationId xmlns:p14="http://schemas.microsoft.com/office/powerpoint/2010/main" val="1422698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3127248" cy="4893647"/>
          </a:xfrm>
          <a:prstGeom prst="rect">
            <a:avLst/>
          </a:prstGeom>
        </p:spPr>
        <p:txBody>
          <a:bodyPr wrap="square">
            <a:spAutoFit/>
          </a:bodyPr>
          <a:lstStyle/>
          <a:p>
            <a:r>
              <a:rPr lang="en-US" sz="2400" dirty="0">
                <a:latin typeface="Adobe Calson Pro Blod"/>
              </a:rPr>
              <a:t>As with the first stage, what one says at the conclusion of an interview may </a:t>
            </a:r>
            <a:r>
              <a:rPr lang="en-US" sz="2400" dirty="0" smtClean="0">
                <a:latin typeface="Adobe Calson Pro Blod"/>
              </a:rPr>
              <a:t>seem obvious</a:t>
            </a:r>
            <a:r>
              <a:rPr lang="en-US" sz="2400" dirty="0">
                <a:latin typeface="Adobe Calson Pro Blod"/>
              </a:rPr>
              <a:t>. ‘‘We still have several applicants to consider; we’ll be in touch when we’ve</a:t>
            </a:r>
          </a:p>
          <a:p>
            <a:r>
              <a:rPr lang="en-US" sz="2400" dirty="0">
                <a:latin typeface="Adobe Calson Pro Blod"/>
              </a:rPr>
              <a:t>completed the interviews,’’ or some variation thereof, seems sufficient.</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8</a:t>
            </a:r>
          </a:p>
        </p:txBody>
      </p:sp>
    </p:spTree>
    <p:extLst>
      <p:ext uri="{BB962C8B-B14F-4D97-AF65-F5344CB8AC3E}">
        <p14:creationId xmlns:p14="http://schemas.microsoft.com/office/powerpoint/2010/main" val="2354797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6856"/>
            <a:ext cx="2962656" cy="3293209"/>
          </a:xfrm>
          <a:prstGeom prst="rect">
            <a:avLst/>
          </a:prstGeom>
        </p:spPr>
        <p:txBody>
          <a:bodyPr wrap="square">
            <a:spAutoFit/>
          </a:bodyPr>
          <a:lstStyle/>
          <a:p>
            <a:r>
              <a:rPr lang="en-GB" sz="2600" dirty="0">
                <a:latin typeface="Adobe Calson Pro Blod"/>
              </a:rPr>
              <a:t>But there’s</a:t>
            </a:r>
          </a:p>
          <a:p>
            <a:r>
              <a:rPr lang="en-US" sz="2600" dirty="0">
                <a:latin typeface="Adobe Calson Pro Blod"/>
              </a:rPr>
              <a:t>more that can be said or implied, depending on your level of interest in the applicant.</a:t>
            </a:r>
          </a:p>
          <a:p>
            <a:r>
              <a:rPr lang="en-GB" sz="2600" dirty="0">
                <a:latin typeface="Adobe Calson Pro Blod"/>
              </a:rPr>
              <a:t>Consider these possibilities: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8</a:t>
            </a:r>
          </a:p>
        </p:txBody>
      </p:sp>
    </p:spTree>
    <p:extLst>
      <p:ext uri="{BB962C8B-B14F-4D97-AF65-F5344CB8AC3E}">
        <p14:creationId xmlns:p14="http://schemas.microsoft.com/office/powerpoint/2010/main" val="2395049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58897"/>
            <a:ext cx="2962656" cy="4585871"/>
          </a:xfrm>
          <a:prstGeom prst="rect">
            <a:avLst/>
          </a:prstGeom>
        </p:spPr>
        <p:txBody>
          <a:bodyPr wrap="square">
            <a:spAutoFit/>
          </a:bodyPr>
          <a:lstStyle/>
          <a:p>
            <a:r>
              <a:rPr lang="en-GB" sz="2600" b="1" dirty="0">
                <a:solidFill>
                  <a:srgbClr val="C00000"/>
                </a:solidFill>
                <a:latin typeface="Cambria" panose="02040503050406030204" pitchFamily="18" charset="0"/>
              </a:rPr>
              <a:t>High Level of </a:t>
            </a:r>
            <a:r>
              <a:rPr lang="en-GB" sz="2600" b="1" dirty="0" smtClean="0">
                <a:solidFill>
                  <a:srgbClr val="C00000"/>
                </a:solidFill>
                <a:latin typeface="Cambria" panose="02040503050406030204" pitchFamily="18" charset="0"/>
              </a:rPr>
              <a:t>Interest</a:t>
            </a:r>
          </a:p>
          <a:p>
            <a:r>
              <a:rPr lang="en-US" sz="2400" dirty="0">
                <a:latin typeface="Adobe Calson Pro Blod"/>
              </a:rPr>
              <a:t>‘‘Thank you for coming in today, Mr. Turner. I’ve enjoyed talking with you and</a:t>
            </a:r>
          </a:p>
          <a:p>
            <a:r>
              <a:rPr lang="en-US" sz="2400" dirty="0">
                <a:latin typeface="Adobe Calson Pro Blod"/>
              </a:rPr>
              <a:t>learning about your qualifications. I’d like to confirm your continued interest in </a:t>
            </a:r>
            <a:r>
              <a:rPr lang="en-US" sz="2400" dirty="0" smtClean="0">
                <a:latin typeface="Adobe Calson Pro Blod"/>
              </a:rPr>
              <a:t>this job </a:t>
            </a:r>
            <a:r>
              <a:rPr lang="en-US" sz="2400" dirty="0">
                <a:latin typeface="Adobe Calson Pro Blod"/>
              </a:rPr>
              <a:t>before </a:t>
            </a:r>
            <a:r>
              <a:rPr lang="en-US" sz="2400" dirty="0" smtClean="0">
                <a:latin typeface="Adobe Calson Pro Blod"/>
              </a:rPr>
              <a:t>continuing</a:t>
            </a:r>
            <a:endParaRPr lang="en-GB" sz="2400" dirty="0">
              <a:solidFill>
                <a:srgbClr val="C00000"/>
              </a:solidFill>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8</a:t>
            </a:r>
          </a:p>
        </p:txBody>
      </p:sp>
    </p:spTree>
    <p:extLst>
      <p:ext uri="{BB962C8B-B14F-4D97-AF65-F5344CB8AC3E}">
        <p14:creationId xmlns:p14="http://schemas.microsoft.com/office/powerpoint/2010/main" val="326620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lod"/>
              </a:rPr>
              <a:t>As the next step in the interview process, I’d like to arrange for you to meet with our</a:t>
            </a:r>
          </a:p>
          <a:p>
            <a:r>
              <a:rPr lang="en-US" sz="2600" dirty="0">
                <a:latin typeface="Adobe Calson Pro Blod"/>
              </a:rPr>
              <a:t>vice president of marketing. I’ll call you by the end of the week with a date and time.</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8</a:t>
            </a:r>
          </a:p>
        </p:txBody>
      </p:sp>
    </p:spTree>
    <p:extLst>
      <p:ext uri="{BB962C8B-B14F-4D97-AF65-F5344CB8AC3E}">
        <p14:creationId xmlns:p14="http://schemas.microsoft.com/office/powerpoint/2010/main" val="3490308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124712"/>
            <a:ext cx="2962656" cy="5262979"/>
          </a:xfrm>
          <a:prstGeom prst="rect">
            <a:avLst/>
          </a:prstGeom>
        </p:spPr>
        <p:txBody>
          <a:bodyPr wrap="square">
            <a:spAutoFit/>
          </a:bodyPr>
          <a:lstStyle/>
          <a:p>
            <a:r>
              <a:rPr lang="en-US" sz="2400" b="1" i="1" dirty="0">
                <a:solidFill>
                  <a:srgbClr val="FF0000"/>
                </a:solidFill>
                <a:latin typeface="Adobe Calson Pro Blod"/>
              </a:rPr>
              <a:t>1. </a:t>
            </a:r>
            <a:r>
              <a:rPr lang="en-US" sz="2400" dirty="0">
                <a:latin typeface="Adobe Calson Pro Blod"/>
              </a:rPr>
              <a:t>Making introductory remarks about what is to take place during the interview</a:t>
            </a:r>
          </a:p>
          <a:p>
            <a:r>
              <a:rPr lang="en-US" sz="2400" b="1" i="1" dirty="0">
                <a:solidFill>
                  <a:srgbClr val="FF0000"/>
                </a:solidFill>
                <a:latin typeface="Adobe Calson Pro Blod"/>
              </a:rPr>
              <a:t>2. </a:t>
            </a:r>
            <a:r>
              <a:rPr lang="en-US" sz="2400" dirty="0">
                <a:latin typeface="Adobe Calson Pro Blod"/>
              </a:rPr>
              <a:t>Asking questions about an applicant’s education and prior work history as they</a:t>
            </a:r>
          </a:p>
          <a:p>
            <a:r>
              <a:rPr lang="en-US" sz="2400" dirty="0">
                <a:latin typeface="Adobe Calson Pro Blod"/>
              </a:rPr>
              <a:t>relate to the requirements of the job, as well as about relevant intangible </a:t>
            </a:r>
            <a:r>
              <a:rPr lang="en-US" sz="2400" dirty="0" smtClean="0">
                <a:latin typeface="Adobe Calson Pro Blod"/>
              </a:rPr>
              <a:t>qualities.</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22873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042416"/>
            <a:ext cx="2962656" cy="5324535"/>
          </a:xfrm>
          <a:prstGeom prst="rect">
            <a:avLst/>
          </a:prstGeom>
        </p:spPr>
        <p:txBody>
          <a:bodyPr wrap="square">
            <a:spAutoFit/>
          </a:bodyPr>
          <a:lstStyle/>
          <a:p>
            <a:r>
              <a:rPr lang="en-GB" sz="2400" b="1" dirty="0">
                <a:solidFill>
                  <a:srgbClr val="C00000"/>
                </a:solidFill>
                <a:latin typeface="Cambria" panose="02040503050406030204" pitchFamily="18" charset="0"/>
              </a:rPr>
              <a:t>Moderate Level of </a:t>
            </a:r>
            <a:r>
              <a:rPr lang="en-GB" sz="2400" b="1" dirty="0" smtClean="0">
                <a:solidFill>
                  <a:srgbClr val="C00000"/>
                </a:solidFill>
                <a:latin typeface="Cambria" panose="02040503050406030204" pitchFamily="18" charset="0"/>
              </a:rPr>
              <a:t>Interest</a:t>
            </a:r>
          </a:p>
          <a:p>
            <a:r>
              <a:rPr lang="en-US" sz="2400" dirty="0">
                <a:latin typeface="Adobe Calson Pro Blod"/>
              </a:rPr>
              <a:t>‘‘Thank you for coming in today, Mr. Turner. I found our meeting to be quite</a:t>
            </a:r>
          </a:p>
          <a:p>
            <a:r>
              <a:rPr lang="en-US" sz="2400" dirty="0">
                <a:latin typeface="Adobe Calson Pro Blod"/>
              </a:rPr>
              <a:t>informative. We’re in the process of interviewing a number of qualified </a:t>
            </a:r>
            <a:r>
              <a:rPr lang="en-US" sz="2400" dirty="0" smtClean="0">
                <a:latin typeface="Adobe Calson Pro Blod"/>
              </a:rPr>
              <a:t>applicants and </a:t>
            </a:r>
            <a:r>
              <a:rPr lang="en-US" sz="2400" dirty="0">
                <a:latin typeface="Adobe Calson Pro Blod"/>
              </a:rPr>
              <a:t>hope to reach a decision within the next several weeks.</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8</a:t>
            </a:r>
          </a:p>
        </p:txBody>
      </p:sp>
    </p:spTree>
    <p:extLst>
      <p:ext uri="{BB962C8B-B14F-4D97-AF65-F5344CB8AC3E}">
        <p14:creationId xmlns:p14="http://schemas.microsoft.com/office/powerpoint/2010/main" val="3363973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36430"/>
            <a:ext cx="2962656" cy="2785378"/>
          </a:xfrm>
          <a:prstGeom prst="rect">
            <a:avLst/>
          </a:prstGeom>
        </p:spPr>
        <p:txBody>
          <a:bodyPr wrap="square">
            <a:spAutoFit/>
          </a:bodyPr>
          <a:lstStyle/>
          <a:p>
            <a:r>
              <a:rPr lang="en-US" sz="2500" dirty="0">
                <a:latin typeface="Adobe Calson Pro Blod"/>
              </a:rPr>
              <a:t>Please feel free to </a:t>
            </a:r>
            <a:r>
              <a:rPr lang="en-US" sz="2500" dirty="0" smtClean="0">
                <a:latin typeface="Adobe Calson Pro Blod"/>
              </a:rPr>
              <a:t>call me </a:t>
            </a:r>
            <a:r>
              <a:rPr lang="en-US" sz="2500" dirty="0">
                <a:latin typeface="Adobe Calson Pro Blod"/>
              </a:rPr>
              <a:t>with any questions in the interim. You’ll be hearing from me, regardless of our</a:t>
            </a:r>
          </a:p>
          <a:p>
            <a:r>
              <a:rPr lang="en-GB" sz="2500" dirty="0">
                <a:latin typeface="Adobe Calson Pro Blod"/>
              </a:rPr>
              <a:t>decision</a:t>
            </a:r>
            <a:r>
              <a:rPr lang="en-GB" sz="2500" dirty="0" smtClean="0">
                <a:latin typeface="Adobe Calson Pro Blod"/>
              </a:rPr>
              <a:t>.’’</a:t>
            </a:r>
            <a:endParaRPr lang="en-GB" sz="25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8</a:t>
            </a:r>
          </a:p>
        </p:txBody>
      </p:sp>
    </p:spTree>
    <p:extLst>
      <p:ext uri="{BB962C8B-B14F-4D97-AF65-F5344CB8AC3E}">
        <p14:creationId xmlns:p14="http://schemas.microsoft.com/office/powerpoint/2010/main" val="3922185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89675"/>
            <a:ext cx="2962656" cy="4555093"/>
          </a:xfrm>
          <a:prstGeom prst="rect">
            <a:avLst/>
          </a:prstGeom>
        </p:spPr>
        <p:txBody>
          <a:bodyPr wrap="square">
            <a:spAutoFit/>
          </a:bodyPr>
          <a:lstStyle/>
          <a:p>
            <a:r>
              <a:rPr lang="en-GB" sz="2800" b="1" dirty="0">
                <a:solidFill>
                  <a:srgbClr val="C00000"/>
                </a:solidFill>
                <a:latin typeface="Cambria" panose="02040503050406030204" pitchFamily="18" charset="0"/>
              </a:rPr>
              <a:t>Low Level of </a:t>
            </a:r>
            <a:r>
              <a:rPr lang="en-GB" sz="2800" b="1" dirty="0" smtClean="0">
                <a:solidFill>
                  <a:srgbClr val="C00000"/>
                </a:solidFill>
                <a:latin typeface="Cambria" panose="02040503050406030204" pitchFamily="18" charset="0"/>
              </a:rPr>
              <a:t>Interest</a:t>
            </a:r>
          </a:p>
          <a:p>
            <a:r>
              <a:rPr lang="en-US" sz="2600" dirty="0">
                <a:latin typeface="Adobe Calson Pro Blod"/>
              </a:rPr>
              <a:t>‘‘Thank you for coming in today, Mr. Turner, and for allowing me to review your</a:t>
            </a:r>
          </a:p>
          <a:p>
            <a:r>
              <a:rPr lang="en-US" sz="2600" dirty="0">
                <a:latin typeface="Adobe Calson Pro Blod"/>
              </a:rPr>
              <a:t>qualifications for the position of marketing representative.</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8</a:t>
            </a:r>
          </a:p>
        </p:txBody>
      </p:sp>
    </p:spTree>
    <p:extLst>
      <p:ext uri="{BB962C8B-B14F-4D97-AF65-F5344CB8AC3E}">
        <p14:creationId xmlns:p14="http://schemas.microsoft.com/office/powerpoint/2010/main" val="2167912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3127248" cy="4093428"/>
          </a:xfrm>
          <a:prstGeom prst="rect">
            <a:avLst/>
          </a:prstGeom>
        </p:spPr>
        <p:txBody>
          <a:bodyPr wrap="square">
            <a:spAutoFit/>
          </a:bodyPr>
          <a:lstStyle/>
          <a:p>
            <a:r>
              <a:rPr lang="en-GB" sz="2600" dirty="0">
                <a:latin typeface="Adobe Calson Pro Blod"/>
              </a:rPr>
              <a:t>It’s been most informative.</a:t>
            </a:r>
          </a:p>
          <a:p>
            <a:r>
              <a:rPr lang="en-US" sz="2600" dirty="0">
                <a:latin typeface="Adobe Calson Pro Blod"/>
              </a:rPr>
              <a:t>We’re nearing the end of our interviewing process and expect to be reaching a</a:t>
            </a:r>
          </a:p>
          <a:p>
            <a:r>
              <a:rPr lang="en-US" sz="2600" dirty="0">
                <a:latin typeface="Adobe Calson Pro Blod"/>
              </a:rPr>
              <a:t>decision by the beginning of next week.</a:t>
            </a:r>
            <a:endParaRPr lang="en-GB" sz="2600" dirty="0">
              <a:latin typeface="Adobe Calson Pro Blo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8</a:t>
            </a:r>
          </a:p>
        </p:txBody>
      </p:sp>
    </p:spTree>
    <p:extLst>
      <p:ext uri="{BB962C8B-B14F-4D97-AF65-F5344CB8AC3E}">
        <p14:creationId xmlns:p14="http://schemas.microsoft.com/office/powerpoint/2010/main" val="956477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9</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86154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58897"/>
            <a:ext cx="2962656" cy="4585871"/>
          </a:xfrm>
          <a:prstGeom prst="rect">
            <a:avLst/>
          </a:prstGeom>
        </p:spPr>
        <p:txBody>
          <a:bodyPr wrap="square">
            <a:spAutoFit/>
          </a:bodyPr>
          <a:lstStyle/>
          <a:p>
            <a:r>
              <a:rPr lang="en-GB" sz="2800" b="1" dirty="0">
                <a:solidFill>
                  <a:srgbClr val="C00000"/>
                </a:solidFill>
                <a:latin typeface="Cambria" panose="02040503050406030204" pitchFamily="18" charset="0"/>
              </a:rPr>
              <a:t>Putting Applicants at </a:t>
            </a:r>
            <a:r>
              <a:rPr lang="en-GB" sz="2800" b="1" dirty="0" smtClean="0">
                <a:solidFill>
                  <a:srgbClr val="C00000"/>
                </a:solidFill>
                <a:latin typeface="Cambria" panose="02040503050406030204" pitchFamily="18" charset="0"/>
              </a:rPr>
              <a:t>Ease</a:t>
            </a:r>
          </a:p>
          <a:p>
            <a:r>
              <a:rPr lang="en-US" sz="2600" dirty="0">
                <a:latin typeface="Adobe Calson Pro Blod"/>
              </a:rPr>
              <a:t>Regardless of the format you select, devote a few moments at the beginning of the</a:t>
            </a:r>
          </a:p>
          <a:p>
            <a:r>
              <a:rPr lang="en-US" sz="2600" dirty="0">
                <a:latin typeface="Adobe Calson Pro Blod"/>
              </a:rPr>
              <a:t>interview to putting the applicant at ease.</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22722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1207008"/>
            <a:ext cx="2962657" cy="5093702"/>
          </a:xfrm>
          <a:prstGeom prst="rect">
            <a:avLst/>
          </a:prstGeom>
        </p:spPr>
        <p:txBody>
          <a:bodyPr wrap="square">
            <a:spAutoFit/>
          </a:bodyPr>
          <a:lstStyle/>
          <a:p>
            <a:r>
              <a:rPr lang="en-GB" sz="2500" dirty="0">
                <a:latin typeface="Adobe Calson Pro Blod"/>
              </a:rPr>
              <a:t>During the rapport-building </a:t>
            </a:r>
            <a:r>
              <a:rPr lang="en-GB" sz="2500" dirty="0" smtClean="0">
                <a:latin typeface="Adobe Calson Pro Blod"/>
              </a:rPr>
              <a:t>stage </a:t>
            </a:r>
            <a:r>
              <a:rPr lang="en-US" sz="2500" dirty="0">
                <a:latin typeface="Adobe Calson Pro Blod"/>
              </a:rPr>
              <a:t>you want to use icebreakers: comments and questions that</a:t>
            </a:r>
          </a:p>
          <a:p>
            <a:r>
              <a:rPr lang="en-US" sz="2500" dirty="0">
                <a:latin typeface="Adobe Calson Pro Blod"/>
              </a:rPr>
              <a:t>have no direct bearing on the job</a:t>
            </a:r>
            <a:r>
              <a:rPr lang="en-US" sz="2500" dirty="0" smtClean="0">
                <a:latin typeface="Adobe Calson Pro Blod"/>
              </a:rPr>
              <a:t>.</a:t>
            </a:r>
          </a:p>
          <a:p>
            <a:r>
              <a:rPr lang="en-US" sz="2500" dirty="0">
                <a:latin typeface="Adobe Calson Pro Blod"/>
              </a:rPr>
              <a:t>Their sole purpose is to put the applicant at ease</a:t>
            </a:r>
          </a:p>
          <a:p>
            <a:r>
              <a:rPr lang="en-US" sz="2500" dirty="0">
                <a:latin typeface="Adobe Calson Pro Blod"/>
              </a:rPr>
              <a:t>before the actual interview begins. </a:t>
            </a:r>
            <a:endParaRPr lang="en-GB" sz="25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74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3044952" cy="4893647"/>
          </a:xfrm>
          <a:prstGeom prst="rect">
            <a:avLst/>
          </a:prstGeom>
        </p:spPr>
        <p:txBody>
          <a:bodyPr wrap="square">
            <a:spAutoFit/>
          </a:bodyPr>
          <a:lstStyle/>
          <a:p>
            <a:r>
              <a:rPr lang="en-US" sz="2600" dirty="0">
                <a:latin typeface="Adobe Calson Pro Blod"/>
              </a:rPr>
              <a:t>The most popular icebreakers are comments</a:t>
            </a:r>
          </a:p>
          <a:p>
            <a:r>
              <a:rPr lang="en-US" sz="2600" dirty="0">
                <a:latin typeface="Adobe Calson Pro Blod"/>
              </a:rPr>
              <a:t>about uncontroversial subjects, such as the weather or traffic conditions. Here are</a:t>
            </a:r>
          </a:p>
          <a:p>
            <a:r>
              <a:rPr lang="en-US" sz="2600" dirty="0">
                <a:latin typeface="Adobe Calson Pro Blod"/>
              </a:rPr>
              <a:t>some neutral questions and remarks:</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36835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86748"/>
            <a:ext cx="2962656" cy="4093428"/>
          </a:xfrm>
          <a:prstGeom prst="rect">
            <a:avLst/>
          </a:prstGeom>
        </p:spPr>
        <p:txBody>
          <a:bodyPr wrap="square">
            <a:spAutoFit/>
          </a:bodyPr>
          <a:lstStyle/>
          <a:p>
            <a:r>
              <a:rPr lang="en-US" sz="2600" dirty="0">
                <a:latin typeface="Adobe Calson Pro Blod"/>
              </a:rPr>
              <a:t>‘‘Did you have a smooth commute?’’</a:t>
            </a:r>
          </a:p>
          <a:p>
            <a:r>
              <a:rPr lang="en-US" sz="2600" dirty="0">
                <a:latin typeface="Adobe Calson Pro Blod"/>
              </a:rPr>
              <a:t>‘‘When we spoke last week you indicated that you were going to take the train</a:t>
            </a:r>
          </a:p>
          <a:p>
            <a:r>
              <a:rPr lang="en-US" sz="2600" dirty="0">
                <a:latin typeface="Adobe Calson Pro Blod"/>
              </a:rPr>
              <a:t>in; how did that work for you?’’</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9519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US" sz="2600" dirty="0">
                <a:latin typeface="Adobe Calson Pro Blod"/>
              </a:rPr>
              <a:t>‘‘That was some blizzard we had last week! How much snow did you get where</a:t>
            </a:r>
          </a:p>
          <a:p>
            <a:r>
              <a:rPr lang="en-GB" sz="2600" dirty="0">
                <a:latin typeface="Adobe Calson Pro Blod"/>
              </a:rPr>
              <a:t>you live?’’</a:t>
            </a:r>
          </a:p>
          <a:p>
            <a:r>
              <a:rPr lang="en-US" sz="2600" dirty="0">
                <a:latin typeface="Adobe Calson Pro Blod"/>
              </a:rPr>
              <a:t>‘‘It’s nice to see the sun shining for a change. Five consecutive rainy days is</a:t>
            </a:r>
          </a:p>
          <a:p>
            <a:r>
              <a:rPr lang="en-GB" sz="2600" dirty="0">
                <a:latin typeface="Adobe Calson Pro Blod"/>
              </a:rPr>
              <a:t>enough for me!’’</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14566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b="1" i="1" dirty="0">
                <a:solidFill>
                  <a:srgbClr val="FF0000"/>
                </a:solidFill>
                <a:latin typeface="Adobe Calson Pro Blod"/>
              </a:rPr>
              <a:t>3. </a:t>
            </a:r>
            <a:r>
              <a:rPr lang="en-US" sz="2600" dirty="0">
                <a:latin typeface="Adobe Calson Pro Blod"/>
              </a:rPr>
              <a:t>Providing information about the job opening, its salary and benefits, and the </a:t>
            </a:r>
            <a:r>
              <a:rPr lang="en-US" sz="2600" dirty="0" smtClean="0">
                <a:latin typeface="Adobe Calson Pro Blod"/>
              </a:rPr>
              <a:t>organization</a:t>
            </a:r>
          </a:p>
          <a:p>
            <a:r>
              <a:rPr lang="en-US" sz="2600" b="1" i="1" dirty="0">
                <a:solidFill>
                  <a:srgbClr val="FF0000"/>
                </a:solidFill>
                <a:latin typeface="Adobe Calson Pro Blod"/>
              </a:rPr>
              <a:t>4. </a:t>
            </a:r>
            <a:r>
              <a:rPr lang="en-US" sz="2600" dirty="0">
                <a:latin typeface="Adobe Calson Pro Blod"/>
              </a:rPr>
              <a:t>Answering questions about the job and the organization</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5197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US" sz="2600" dirty="0">
                <a:latin typeface="Adobe Calson Pro Blod"/>
              </a:rPr>
              <a:t>Some questions and comments may seem neutral on the surface, but nonetheless</a:t>
            </a:r>
          </a:p>
          <a:p>
            <a:r>
              <a:rPr lang="en-US" sz="2600" dirty="0">
                <a:latin typeface="Adobe Calson Pro Blod"/>
              </a:rPr>
              <a:t>should be avoided. Topics such as sports, politics, and religion are sensitive by their</a:t>
            </a:r>
          </a:p>
          <a:p>
            <a:r>
              <a:rPr lang="en-GB" sz="2600" dirty="0">
                <a:latin typeface="Adobe Calson Pro Blod"/>
              </a:rPr>
              <a:t>very nature.</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474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36192"/>
            <a:ext cx="2962656" cy="4708981"/>
          </a:xfrm>
          <a:prstGeom prst="rect">
            <a:avLst/>
          </a:prstGeom>
        </p:spPr>
        <p:txBody>
          <a:bodyPr wrap="square">
            <a:spAutoFit/>
          </a:bodyPr>
          <a:lstStyle/>
          <a:p>
            <a:r>
              <a:rPr lang="en-US" sz="2500" dirty="0">
                <a:latin typeface="Adobe Calson Pro Blod"/>
              </a:rPr>
              <a:t>An applicant’s response can therefore trigger strong reactions on </a:t>
            </a:r>
            <a:r>
              <a:rPr lang="en-US" sz="2500" dirty="0" smtClean="0">
                <a:latin typeface="Adobe Calson Pro Blod"/>
              </a:rPr>
              <a:t>the part </a:t>
            </a:r>
            <a:r>
              <a:rPr lang="en-US" sz="2500" dirty="0">
                <a:latin typeface="Adobe Calson Pro Blod"/>
              </a:rPr>
              <a:t>of the interviewer; these reactions can inadvertently skew the interviewer’s </a:t>
            </a:r>
            <a:r>
              <a:rPr lang="en-US" sz="2500" dirty="0" smtClean="0">
                <a:latin typeface="Adobe Calson Pro Blod"/>
              </a:rPr>
              <a:t>view of </a:t>
            </a:r>
            <a:r>
              <a:rPr lang="en-US" sz="2500" dirty="0">
                <a:latin typeface="Adobe Calson Pro Blod"/>
              </a:rPr>
              <a:t>the applicant’s job suitability.</a:t>
            </a:r>
            <a:endParaRPr lang="en-GB" sz="25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6963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US" sz="2600" dirty="0">
                <a:latin typeface="Adobe Calson Pro Blod"/>
              </a:rPr>
              <a:t>Here, therefore, are some icebreakers to avoid</a:t>
            </a:r>
            <a:r>
              <a:rPr lang="en-US" sz="2600" dirty="0" smtClean="0">
                <a:latin typeface="Adobe Calson Pro Blod"/>
              </a:rPr>
              <a:t>:</a:t>
            </a:r>
          </a:p>
          <a:p>
            <a:r>
              <a:rPr lang="en-US" sz="2600" dirty="0">
                <a:latin typeface="Adobe Calson Pro Blod"/>
              </a:rPr>
              <a:t>‘‘So, the </a:t>
            </a:r>
            <a:r>
              <a:rPr lang="en-US" sz="2600" dirty="0" smtClean="0">
                <a:latin typeface="Adobe Calson Pro Blod"/>
              </a:rPr>
              <a:t>West Indies finally </a:t>
            </a:r>
            <a:r>
              <a:rPr lang="en-US" sz="2600" dirty="0">
                <a:latin typeface="Adobe Calson Pro Blod"/>
              </a:rPr>
              <a:t>won the </a:t>
            </a:r>
            <a:r>
              <a:rPr lang="en-US" sz="2600" dirty="0" smtClean="0">
                <a:latin typeface="Adobe Calson Pro Blod"/>
              </a:rPr>
              <a:t>Cricket World Cup T20! </a:t>
            </a:r>
            <a:r>
              <a:rPr lang="en-US" sz="2600" dirty="0">
                <a:latin typeface="Adobe Calson Pro Blod"/>
              </a:rPr>
              <a:t>Thank goodness</a:t>
            </a:r>
            <a:r>
              <a:rPr lang="en-US" sz="2600" dirty="0" smtClean="0">
                <a:latin typeface="Adobe Calson Pro Blod"/>
              </a:rPr>
              <a:t>!’’</a:t>
            </a:r>
            <a:endParaRPr lang="en-US"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4140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US" sz="2600" dirty="0">
                <a:latin typeface="Adobe Calson Pro Blod"/>
              </a:rPr>
              <a:t>‘‘Say, did you happen to catch the Yankees game last night? Are you as tired as </a:t>
            </a:r>
            <a:r>
              <a:rPr lang="en-US" sz="2600" dirty="0" smtClean="0">
                <a:latin typeface="Adobe Calson Pro Blod"/>
              </a:rPr>
              <a:t>I am </a:t>
            </a:r>
            <a:r>
              <a:rPr lang="en-US" sz="2600" dirty="0">
                <a:latin typeface="Adobe Calson Pro Blod"/>
              </a:rPr>
              <a:t>this morning? I stayed up for all fourteen innings!’’</a:t>
            </a:r>
          </a:p>
          <a:p>
            <a:r>
              <a:rPr lang="en-US" sz="2600" dirty="0">
                <a:latin typeface="Adobe Calson Pro Blod"/>
              </a:rPr>
              <a:t>‘‘Did you have any trouble at the train station on your way over here?</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9258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GB" sz="2600" dirty="0">
                <a:latin typeface="Adobe Calson Pro Blod"/>
              </a:rPr>
              <a:t>I understand</a:t>
            </a:r>
          </a:p>
          <a:p>
            <a:r>
              <a:rPr lang="en-US" sz="2600" dirty="0">
                <a:latin typeface="Adobe Calson Pro Blod"/>
              </a:rPr>
              <a:t>there’s a group of antiwar protesters tying up traffic. What are those </a:t>
            </a:r>
            <a:r>
              <a:rPr lang="en-US" sz="2600" dirty="0" smtClean="0">
                <a:latin typeface="Adobe Calson Pro Blod"/>
              </a:rPr>
              <a:t>people </a:t>
            </a:r>
            <a:r>
              <a:rPr lang="en-GB" sz="2600" dirty="0" smtClean="0">
                <a:latin typeface="Adobe Calson Pro Blod"/>
              </a:rPr>
              <a:t>thinking</a:t>
            </a:r>
            <a:r>
              <a:rPr lang="en-GB" sz="2600" dirty="0">
                <a:latin typeface="Adobe Calson Pro Blod"/>
              </a:rPr>
              <a:t>?’’</a:t>
            </a:r>
          </a:p>
          <a:p>
            <a:r>
              <a:rPr lang="en-US" sz="2600" dirty="0">
                <a:latin typeface="Adobe Calson Pro Blod"/>
              </a:rPr>
              <a:t>‘‘Did you read the headlines in this morning’s paper?</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28917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3127248" cy="3293209"/>
          </a:xfrm>
          <a:prstGeom prst="rect">
            <a:avLst/>
          </a:prstGeom>
        </p:spPr>
        <p:txBody>
          <a:bodyPr wrap="square">
            <a:spAutoFit/>
          </a:bodyPr>
          <a:lstStyle/>
          <a:p>
            <a:r>
              <a:rPr lang="en-US" sz="2600" dirty="0">
                <a:latin typeface="Adobe Calson Pro Blod"/>
              </a:rPr>
              <a:t>Just how much </a:t>
            </a:r>
            <a:endParaRPr lang="en-US" sz="2600" dirty="0" smtClean="0">
              <a:latin typeface="Adobe Calson Pro Blod"/>
            </a:endParaRPr>
          </a:p>
          <a:p>
            <a:r>
              <a:rPr lang="en-US" sz="2600" dirty="0" smtClean="0">
                <a:latin typeface="Adobe Calson Pro Blod"/>
              </a:rPr>
              <a:t>time </a:t>
            </a:r>
            <a:r>
              <a:rPr lang="en-US" sz="2600" dirty="0">
                <a:latin typeface="Adobe Calson Pro Blod"/>
              </a:rPr>
              <a:t>should be spent on icebreakers depends on how comfortable</a:t>
            </a:r>
          </a:p>
          <a:p>
            <a:r>
              <a:rPr lang="en-US" sz="2600" dirty="0">
                <a:latin typeface="Adobe Calson Pro Blod"/>
              </a:rPr>
              <a:t>the applicant appears to be.</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30519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US" sz="2400" dirty="0">
                <a:latin typeface="Adobe Calson Pro Blod"/>
              </a:rPr>
              <a:t>In most instances, fifteen to thirty seconds is </a:t>
            </a:r>
            <a:r>
              <a:rPr lang="en-US" sz="2400" dirty="0" smtClean="0">
                <a:latin typeface="Adobe Calson Pro Blod"/>
              </a:rPr>
              <a:t>sufficient, although </a:t>
            </a:r>
            <a:r>
              <a:rPr lang="en-US" sz="2400" dirty="0">
                <a:latin typeface="Adobe Calson Pro Blod"/>
              </a:rPr>
              <a:t>sometimes more time will be needed. Under no circumstances should </a:t>
            </a:r>
            <a:r>
              <a:rPr lang="en-US" sz="2400" dirty="0" smtClean="0">
                <a:latin typeface="Adobe Calson Pro Blod"/>
              </a:rPr>
              <a:t>this stage </a:t>
            </a:r>
            <a:r>
              <a:rPr lang="en-US" sz="2400" dirty="0">
                <a:latin typeface="Adobe Calson Pro Blod"/>
              </a:rPr>
              <a:t>of the interview continue for more than a couple of minutes.</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91932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GB" sz="2600" dirty="0">
                <a:latin typeface="Adobe Calson Pro Blod"/>
              </a:rPr>
              <a:t>Applicants who</a:t>
            </a:r>
          </a:p>
          <a:p>
            <a:r>
              <a:rPr lang="en-US" sz="2600" dirty="0">
                <a:latin typeface="Adobe Calson Pro Blod"/>
              </a:rPr>
              <a:t>are still uneasy after this amount of time will probably not respond to additional</a:t>
            </a:r>
          </a:p>
          <a:p>
            <a:r>
              <a:rPr lang="en-US" sz="2600" dirty="0">
                <a:latin typeface="Adobe Calson Pro Blod"/>
              </a:rPr>
              <a:t>small talk. The best thing to do in this instance is to get started.</a:t>
            </a:r>
            <a:endParaRPr lang="en-GB" sz="2600" dirty="0">
              <a:latin typeface="Adobe Calson Pro Blo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9840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10</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2386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42013"/>
          </a:xfrm>
          <a:prstGeom prst="rect">
            <a:avLst/>
          </a:prstGeom>
        </p:spPr>
        <p:txBody>
          <a:bodyPr wrap="square">
            <a:spAutoFit/>
          </a:bodyPr>
          <a:lstStyle/>
          <a:p>
            <a:pPr>
              <a:lnSpc>
                <a:spcPct val="107000"/>
              </a:lnSpc>
              <a:spcAft>
                <a:spcPts val="80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Don’t Make Snap Decision  </a:t>
            </a:r>
            <a:endPar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2600" dirty="0">
                <a:latin typeface="Adobe Calson Pro Blod"/>
              </a:rPr>
              <a:t>Research indicates that interviewers make judgment about an applicant in the first three two five minutes of the interview. </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69377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962656" cy="2893100"/>
          </a:xfrm>
          <a:prstGeom prst="rect">
            <a:avLst/>
          </a:prstGeom>
        </p:spPr>
        <p:txBody>
          <a:bodyPr wrap="square">
            <a:spAutoFit/>
          </a:bodyPr>
          <a:lstStyle/>
          <a:p>
            <a:r>
              <a:rPr lang="en-US" sz="2600" b="1" i="1" dirty="0">
                <a:solidFill>
                  <a:srgbClr val="FF0000"/>
                </a:solidFill>
                <a:latin typeface="Adobe Calson Pro Blod"/>
              </a:rPr>
              <a:t>5. </a:t>
            </a:r>
            <a:r>
              <a:rPr lang="en-US" sz="2600" dirty="0">
                <a:latin typeface="Adobe Calson Pro Blod"/>
              </a:rPr>
              <a:t>Informing the applicant about what happens next, before ending the interview on a</a:t>
            </a:r>
          </a:p>
          <a:p>
            <a:r>
              <a:rPr lang="en-GB" sz="2600" dirty="0">
                <a:latin typeface="Adobe Calson Pro Blod"/>
              </a:rPr>
              <a:t>positive note</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65089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93647"/>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From that point on they hear and see only information that confirms their initial impressions. Interviewer must be alert to this tendency to make instant judgment about the suitability of the candidate.</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9180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06040"/>
            <a:ext cx="2962656" cy="2492990"/>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Judgement must be reserved until all relevant information about the applicant has been gathered.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92228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US" sz="2600" dirty="0">
                <a:latin typeface="Adobe Calson Pro Blod"/>
              </a:rPr>
              <a:t>If this done the danger of making a snap judgment and introducing bias are minimized because as more information become available to the interviewer their reliance on the stereotype diminishes.</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47702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Stereotypes plays an important role in impression formation. Research for example, shows that interviewers will follow male and female stereotype when considering applicant for job.</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12870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2029968"/>
            <a:ext cx="2962656" cy="3693319"/>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A study by </a:t>
            </a:r>
            <a:r>
              <a:rPr lang="en-US" sz="2600" dirty="0" err="1">
                <a:latin typeface="Adobe Calson Pro Blod"/>
                <a:ea typeface="Calibri" panose="020F0502020204030204" pitchFamily="34" charset="0"/>
                <a:cs typeface="Times New Roman" panose="02020603050405020304" pitchFamily="18" charset="0"/>
              </a:rPr>
              <a:t>Arvey</a:t>
            </a:r>
            <a:r>
              <a:rPr lang="en-US" sz="2600" dirty="0">
                <a:latin typeface="Adobe Calson Pro Blod"/>
                <a:ea typeface="Calibri" panose="020F0502020204030204" pitchFamily="34" charset="0"/>
                <a:cs typeface="Times New Roman" panose="02020603050405020304" pitchFamily="18" charset="0"/>
              </a:rPr>
              <a:t> et al. found that for jobs that are stereotypically female, woman are giving higher evaluation then similarly qualified men.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41541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4093428"/>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Recent research by </a:t>
            </a:r>
            <a:r>
              <a:rPr lang="en-US" sz="2600" dirty="0" err="1">
                <a:latin typeface="Adobe Calson Pro Blod"/>
                <a:ea typeface="Calibri" panose="020F0502020204030204" pitchFamily="34" charset="0"/>
                <a:cs typeface="Times New Roman" panose="02020603050405020304" pitchFamily="18" charset="0"/>
              </a:rPr>
              <a:t>Kulik</a:t>
            </a:r>
            <a:r>
              <a:rPr lang="en-US" sz="2600" dirty="0">
                <a:latin typeface="Adobe Calson Pro Blod"/>
                <a:ea typeface="Calibri" panose="020F0502020204030204" pitchFamily="34" charset="0"/>
                <a:cs typeface="Times New Roman" panose="02020603050405020304" pitchFamily="18" charset="0"/>
              </a:rPr>
              <a:t> Roberson and </a:t>
            </a:r>
            <a:r>
              <a:rPr lang="en-US" sz="2600" dirty="0" smtClean="0">
                <a:latin typeface="Adobe Calson Pro Blod"/>
                <a:ea typeface="Calibri" panose="020F0502020204030204" pitchFamily="34" charset="0"/>
                <a:cs typeface="Times New Roman" panose="02020603050405020304" pitchFamily="18" charset="0"/>
              </a:rPr>
              <a:t>Perry suggests </a:t>
            </a:r>
            <a:r>
              <a:rPr lang="en-US" sz="2600" dirty="0">
                <a:latin typeface="Adobe Calson Pro Blod"/>
                <a:ea typeface="Calibri" panose="020F0502020204030204" pitchFamily="34" charset="0"/>
                <a:cs typeface="Times New Roman" panose="02020603050405020304" pitchFamily="18" charset="0"/>
              </a:rPr>
              <a:t>That when interviewing recognize applicants as belonging to multiple social categories</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23985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12264"/>
            <a:ext cx="2962656" cy="3517373"/>
          </a:xfrm>
          <a:prstGeom prst="rect">
            <a:avLst/>
          </a:prstGeom>
        </p:spPr>
        <p:txBody>
          <a:bodyPr wrap="square">
            <a:spAutoFit/>
          </a:bodyPr>
          <a:lstStyle/>
          <a:p>
            <a:pPr>
              <a:lnSpc>
                <a:spcPct val="107000"/>
              </a:lnSpc>
              <a:spcAft>
                <a:spcPts val="0"/>
              </a:spcAft>
            </a:pPr>
            <a:r>
              <a:rPr lang="en-US" sz="2600" dirty="0">
                <a:latin typeface="Adobe Calson Pro Blod"/>
                <a:ea typeface="Calibri" panose="020F0502020204030204" pitchFamily="34" charset="0"/>
                <a:cs typeface="Times New Roman" panose="02020603050405020304" pitchFamily="18" charset="0"/>
              </a:rPr>
              <a:t>(for example, black female disabled or so on) the influence of any </a:t>
            </a:r>
            <a:r>
              <a:rPr lang="en-US" sz="2600" dirty="0" smtClean="0">
                <a:latin typeface="Adobe Calson Pro Blod"/>
                <a:ea typeface="Calibri" panose="020F0502020204030204" pitchFamily="34" charset="0"/>
                <a:cs typeface="Times New Roman" panose="02020603050405020304" pitchFamily="18" charset="0"/>
              </a:rPr>
              <a:t>one stereotype </a:t>
            </a:r>
            <a:r>
              <a:rPr lang="en-US" sz="2600" dirty="0">
                <a:latin typeface="Adobe Calson Pro Blod"/>
                <a:ea typeface="Calibri" panose="020F0502020204030204" pitchFamily="34" charset="0"/>
                <a:cs typeface="Times New Roman" panose="02020603050405020304" pitchFamily="18" charset="0"/>
              </a:rPr>
              <a:t>on a hiring decision is reduced.</a:t>
            </a:r>
            <a:endParaRPr lang="en-GB" sz="2600" dirty="0">
              <a:effectLst/>
              <a:latin typeface="Adobe Calson Pro Blo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00546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11</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45991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0416"/>
            <a:ext cx="2962656" cy="4616648"/>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Encourage the applicant to do most of the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talking</a:t>
            </a:r>
          </a:p>
          <a:p>
            <a:r>
              <a:rPr lang="en-US" sz="2600" dirty="0" smtClean="0">
                <a:latin typeface="Adobe Calson Pro Blod"/>
              </a:rPr>
              <a:t>While the </a:t>
            </a:r>
            <a:r>
              <a:rPr lang="en-US" sz="2600" dirty="0">
                <a:latin typeface="Adobe Calson Pro Blod"/>
              </a:rPr>
              <a:t>interviewer is talking they are not learning about the applicant the more the applicant is talks </a:t>
            </a:r>
            <a:r>
              <a:rPr lang="en-US" sz="2600" b="1" dirty="0" smtClean="0">
                <a:solidFill>
                  <a:srgbClr val="C00000"/>
                </a:solidFill>
                <a:latin typeface="Adobe Calson Pro Blod"/>
                <a:ea typeface="Calibri" panose="020F0502020204030204" pitchFamily="34" charset="0"/>
                <a:cs typeface="Times New Roman" panose="02020603050405020304" pitchFamily="18" charset="0"/>
              </a:rPr>
              <a:t> </a:t>
            </a:r>
            <a:endParaRPr lang="en-GB" sz="2600" dirty="0">
              <a:solidFill>
                <a:srgbClr val="C00000"/>
              </a:solidFill>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1382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3945504"/>
          </a:xfrm>
          <a:prstGeom prst="rect">
            <a:avLst/>
          </a:prstGeom>
        </p:spPr>
        <p:txBody>
          <a:bodyPr wrap="square">
            <a:spAutoFit/>
          </a:bodyPr>
          <a:lstStyle/>
          <a:p>
            <a:pPr>
              <a:lnSpc>
                <a:spcPct val="107000"/>
              </a:lnSpc>
              <a:spcAft>
                <a:spcPts val="0"/>
              </a:spcAft>
            </a:pPr>
            <a:r>
              <a:rPr lang="en-US" sz="2600" dirty="0">
                <a:latin typeface="Adobe Calson Pro Blod"/>
                <a:ea typeface="Calibri" panose="020F0502020204030204" pitchFamily="34" charset="0"/>
                <a:cs typeface="Times New Roman" panose="02020603050405020304" pitchFamily="18" charset="0"/>
              </a:rPr>
              <a:t>(on the subject the interviewer wants to hear about) The more the interviewer is going to learn about them interviewers never probe enough. </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71719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a:t>
            </a:r>
            <a:r>
              <a:rPr lang="en-US" sz="3200" b="1" dirty="0">
                <a:solidFill>
                  <a:srgbClr val="C00000"/>
                </a:solidFill>
                <a:latin typeface="Cambria" panose="02040503050406030204" pitchFamily="18" charset="0"/>
              </a:rPr>
              <a:t>6</a:t>
            </a:r>
            <a:endParaRPr lang="en-US" sz="3200" b="1" dirty="0" smtClean="0">
              <a:solidFill>
                <a:srgbClr val="C00000"/>
              </a:solidFill>
              <a:latin typeface="Cambria" panose="02040503050406030204" pitchFamily="18" charset="0"/>
            </a:endParaRP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6</a:t>
            </a:r>
          </a:p>
        </p:txBody>
      </p:sp>
    </p:spTree>
    <p:extLst>
      <p:ext uri="{BB962C8B-B14F-4D97-AF65-F5344CB8AC3E}">
        <p14:creationId xmlns:p14="http://schemas.microsoft.com/office/powerpoint/2010/main" val="4037599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804452"/>
            <a:ext cx="2962656" cy="4093428"/>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Rather than asking question that simply require a yes or no answer. The interviewer should encourage the applicant to talk by asking the open ended questions such as,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9396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962656" cy="2893100"/>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Tell me what you did in your last job. What are the most important contributions you’ve made in your current job.</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63662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dirty="0" smtClean="0">
                <a:latin typeface="Adobe Calson Pro Blod"/>
                <a:ea typeface="Calibri" panose="020F0502020204030204" pitchFamily="34" charset="0"/>
                <a:cs typeface="Times New Roman" panose="02020603050405020304" pitchFamily="18" charset="0"/>
              </a:rPr>
              <a:t>What </a:t>
            </a:r>
            <a:r>
              <a:rPr lang="en-US" sz="2600" dirty="0">
                <a:latin typeface="Adobe Calson Pro Blod"/>
                <a:ea typeface="Calibri" panose="020F0502020204030204" pitchFamily="34" charset="0"/>
                <a:cs typeface="Times New Roman" panose="02020603050405020304" pitchFamily="18" charset="0"/>
              </a:rPr>
              <a:t>is your best guess as to what your boss would say about your strength, weakness and overall performance.</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83380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Negative Questions can also be useful in job interviews. For examples that’s an impressive achievement. Can you tell me about a time when things didn’t go as well.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51599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Follow up Questions such as How did the situation arise? And what did you do. Are vital if specific information is to be obtained.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83635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962656" cy="2893100"/>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This approach is reinforced if the interviewer make sure of being an attentive and sympathetic listener.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98006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84080" y="2441448"/>
            <a:ext cx="2955832" cy="2893100"/>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An occasional Uh-Huh!, Really is that so or I see by the interviewer is very effective in keeping the applicant talking.</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74150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962656" cy="2893100"/>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The interview can be ruined if the interviewer monopolizes the conversation with a string of favorite stories.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64314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The employment interview is not social occasion. It is a business meeting with a specific purpose. Provides a list of sample questions to ask at interview. </a:t>
            </a:r>
            <a:endParaRPr lang="en-GB" sz="2600" dirty="0">
              <a:latin typeface="Adobe Calson Pro Blo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5875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12</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24861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962656" cy="4216539"/>
          </a:xfrm>
          <a:prstGeom prst="rect">
            <a:avLst/>
          </a:prstGeom>
        </p:spPr>
        <p:txBody>
          <a:bodyPr wrap="square">
            <a:spAutoFit/>
          </a:bodyPr>
          <a:lstStyle/>
          <a:p>
            <a:r>
              <a:rPr lang="en-GB" sz="2800" b="1" dirty="0">
                <a:solidFill>
                  <a:srgbClr val="C00000"/>
                </a:solidFill>
                <a:latin typeface="Cambria" panose="02040503050406030204" pitchFamily="18" charset="0"/>
              </a:rPr>
              <a:t>Option </a:t>
            </a:r>
            <a:r>
              <a:rPr lang="en-GB" sz="2800" b="1" dirty="0" smtClean="0">
                <a:solidFill>
                  <a:srgbClr val="C00000"/>
                </a:solidFill>
                <a:latin typeface="Cambria" panose="02040503050406030204" pitchFamily="18" charset="0"/>
              </a:rPr>
              <a:t>One</a:t>
            </a:r>
          </a:p>
          <a:p>
            <a:r>
              <a:rPr lang="en-GB" sz="2400" b="1" i="1" dirty="0" smtClean="0">
                <a:solidFill>
                  <a:srgbClr val="FF0000"/>
                </a:solidFill>
                <a:latin typeface="Adobe Calson Pro Blod"/>
              </a:rPr>
              <a:t>1-</a:t>
            </a:r>
            <a:r>
              <a:rPr lang="en-GB" sz="2400" dirty="0" smtClean="0">
                <a:solidFill>
                  <a:srgbClr val="C00000"/>
                </a:solidFill>
                <a:latin typeface="Adobe Calson Pro Blod"/>
              </a:rPr>
              <a:t> </a:t>
            </a:r>
            <a:r>
              <a:rPr lang="en-GB" sz="2400" dirty="0">
                <a:latin typeface="Adobe Calson Pro Blod"/>
              </a:rPr>
              <a:t>Make introductory remarks.</a:t>
            </a:r>
          </a:p>
          <a:p>
            <a:r>
              <a:rPr lang="en-GB" sz="2400" b="1" i="1" dirty="0" smtClean="0">
                <a:solidFill>
                  <a:srgbClr val="FF0000"/>
                </a:solidFill>
                <a:latin typeface="Adobe Calson Pro Blod"/>
              </a:rPr>
              <a:t>2-</a:t>
            </a:r>
            <a:r>
              <a:rPr lang="en-GB" sz="2400" dirty="0" smtClean="0">
                <a:latin typeface="Adobe Calson Pro Blod"/>
              </a:rPr>
              <a:t> Ask </a:t>
            </a:r>
            <a:r>
              <a:rPr lang="en-GB" sz="2400" dirty="0">
                <a:latin typeface="Adobe Calson Pro Blod"/>
              </a:rPr>
              <a:t>questions.</a:t>
            </a:r>
          </a:p>
          <a:p>
            <a:r>
              <a:rPr lang="en-GB" sz="2400" b="1" i="1" dirty="0" smtClean="0">
                <a:solidFill>
                  <a:srgbClr val="FF0000"/>
                </a:solidFill>
                <a:latin typeface="Adobe Calson Pro Blod"/>
              </a:rPr>
              <a:t>3- </a:t>
            </a:r>
            <a:r>
              <a:rPr lang="en-GB" sz="2400" dirty="0" smtClean="0">
                <a:latin typeface="Adobe Calson Pro Blod"/>
              </a:rPr>
              <a:t> Answer questions.</a:t>
            </a:r>
          </a:p>
          <a:p>
            <a:r>
              <a:rPr lang="en-GB" sz="2400" b="1" i="1" dirty="0" smtClean="0">
                <a:solidFill>
                  <a:srgbClr val="FF0000"/>
                </a:solidFill>
                <a:latin typeface="Adobe Calson Pro Blod"/>
              </a:rPr>
              <a:t>4-</a:t>
            </a:r>
            <a:r>
              <a:rPr lang="en-GB" sz="2400" dirty="0" smtClean="0">
                <a:solidFill>
                  <a:srgbClr val="C00000"/>
                </a:solidFill>
                <a:latin typeface="Adobe Calson Pro Blod"/>
              </a:rPr>
              <a:t> </a:t>
            </a:r>
            <a:r>
              <a:rPr lang="en-GB" sz="2400" dirty="0" smtClean="0">
                <a:latin typeface="Adobe Calson Pro Blod"/>
              </a:rPr>
              <a:t>Provide </a:t>
            </a:r>
            <a:r>
              <a:rPr lang="en-GB" sz="2400" dirty="0">
                <a:latin typeface="Adobe Calson Pro Blod"/>
              </a:rPr>
              <a:t>information.</a:t>
            </a:r>
          </a:p>
          <a:p>
            <a:r>
              <a:rPr lang="en-US" sz="2400" b="1" i="1" dirty="0" smtClean="0">
                <a:solidFill>
                  <a:srgbClr val="FF0000"/>
                </a:solidFill>
                <a:latin typeface="Adobe Calson Pro Blod"/>
              </a:rPr>
              <a:t>5-</a:t>
            </a:r>
            <a:r>
              <a:rPr lang="en-US" sz="2400" dirty="0" smtClean="0">
                <a:solidFill>
                  <a:srgbClr val="C00000"/>
                </a:solidFill>
                <a:latin typeface="Adobe Calson Pro Blod"/>
              </a:rPr>
              <a:t> </a:t>
            </a:r>
            <a:r>
              <a:rPr lang="en-US" sz="2400" dirty="0" smtClean="0">
                <a:latin typeface="Adobe Calson Pro Blod"/>
              </a:rPr>
              <a:t> </a:t>
            </a:r>
            <a:r>
              <a:rPr lang="en-US" sz="2400" dirty="0">
                <a:latin typeface="Adobe Calson Pro Blod"/>
              </a:rPr>
              <a:t>Inform the applicant as to what happens next.</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51401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53541"/>
            <a:ext cx="2962656" cy="4673523"/>
          </a:xfrm>
          <a:prstGeom prst="rect">
            <a:avLst/>
          </a:prstGeom>
        </p:spPr>
        <p:txBody>
          <a:bodyPr wrap="square">
            <a:spAutoFit/>
          </a:bodyPr>
          <a:lstStyle/>
          <a:p>
            <a:pPr>
              <a:lnSpc>
                <a:spcPct val="107000"/>
              </a:lnSpc>
              <a:spcAft>
                <a:spcPts val="80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Keep control of interview   </a:t>
            </a:r>
            <a:r>
              <a:rPr lang="en-US" b="1" dirty="0">
                <a:solidFill>
                  <a:srgbClr val="C00000"/>
                </a:solidFill>
                <a:latin typeface="Calibri" panose="020F0502020204030204" pitchFamily="34" charset="0"/>
                <a:ea typeface="Calibri" panose="020F0502020204030204" pitchFamily="34" charset="0"/>
                <a:cs typeface="Times New Roman" panose="02020603050405020304" pitchFamily="18" charset="0"/>
              </a:rPr>
              <a:t>    </a:t>
            </a:r>
            <a:endParaRPr lang="en-US" b="1"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400" dirty="0">
                <a:latin typeface="Adobe Calson Pro Blod"/>
              </a:rPr>
              <a:t>The specific objective that the interviewer has set for the meeting must be constantly kept in mind. This ensure that the applicants talk about relevant subjects. </a:t>
            </a:r>
            <a:endParaRPr lang="en-GB" sz="24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35107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01179"/>
            <a:ext cx="2962656" cy="3914405"/>
          </a:xfrm>
          <a:prstGeom prst="rect">
            <a:avLst/>
          </a:prstGeom>
        </p:spPr>
        <p:txBody>
          <a:bodyPr wrap="square">
            <a:spAutoFit/>
          </a:bodyPr>
          <a:lstStyle/>
          <a:p>
            <a:pPr>
              <a:lnSpc>
                <a:spcPct val="107000"/>
              </a:lnSpc>
              <a:spcAft>
                <a:spcPts val="800"/>
              </a:spcAft>
            </a:pPr>
            <a:r>
              <a:rPr lang="en-US" sz="2600" dirty="0">
                <a:latin typeface="Adobe Calson Pro Blod"/>
                <a:ea typeface="Calibri" panose="020F0502020204030204" pitchFamily="34" charset="0"/>
                <a:cs typeface="Times New Roman" panose="02020603050405020304" pitchFamily="18" charset="0"/>
              </a:rPr>
              <a:t>The interviewer must make certain to get all the facts needed to make a decision. Don’t ignored the information that need to be explored</a:t>
            </a:r>
            <a:r>
              <a:rPr lang="en-US" sz="2600" dirty="0" smtClean="0">
                <a:latin typeface="Adobe Calson Pro Blod"/>
                <a:ea typeface="Calibri" panose="020F0502020204030204" pitchFamily="34" charset="0"/>
                <a:cs typeface="Times New Roman" panose="02020603050405020304" pitchFamily="18" charset="0"/>
              </a:rPr>
              <a:t>:</a:t>
            </a:r>
            <a:endParaRPr lang="en-GB" sz="2600" dirty="0">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08975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9449"/>
            <a:ext cx="2962657" cy="2954655"/>
          </a:xfrm>
          <a:prstGeom prst="rect">
            <a:avLst/>
          </a:prstGeom>
        </p:spPr>
        <p:txBody>
          <a:bodyPr wrap="square">
            <a:spAutoFit/>
          </a:bodyPr>
          <a:lstStyle/>
          <a:p>
            <a:r>
              <a:rPr lang="en-GB" sz="2800" b="1" dirty="0">
                <a:solidFill>
                  <a:srgbClr val="C00000"/>
                </a:solidFill>
                <a:latin typeface="Cambria" panose="02040503050406030204" pitchFamily="18" charset="0"/>
              </a:rPr>
              <a:t>Listening Versus </a:t>
            </a:r>
            <a:r>
              <a:rPr lang="en-GB" sz="2800" b="1" dirty="0" smtClean="0">
                <a:solidFill>
                  <a:srgbClr val="C00000"/>
                </a:solidFill>
                <a:latin typeface="Cambria" panose="02040503050406030204" pitchFamily="18" charset="0"/>
              </a:rPr>
              <a:t>Talking</a:t>
            </a:r>
          </a:p>
          <a:p>
            <a:r>
              <a:rPr lang="en-US" sz="2600" dirty="0">
                <a:latin typeface="Adobe Calson Pro Blod"/>
              </a:rPr>
              <a:t>Interviewers need to balance the amount of talking they do with listening.</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980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GB" sz="2600" dirty="0" smtClean="0">
                <a:latin typeface="Adobe Calson Pro Blod"/>
              </a:rPr>
              <a:t>Many </a:t>
            </a:r>
            <a:r>
              <a:rPr lang="en-US" sz="2600" dirty="0" smtClean="0">
                <a:latin typeface="Adobe Calson Pro Blod"/>
              </a:rPr>
              <a:t>interviewers </a:t>
            </a:r>
            <a:r>
              <a:rPr lang="en-US" sz="2600" dirty="0">
                <a:latin typeface="Adobe Calson Pro Blod"/>
              </a:rPr>
              <a:t>talk too much, erroneously believing that they’re more in control of the</a:t>
            </a:r>
          </a:p>
          <a:p>
            <a:r>
              <a:rPr lang="en-US" sz="2600" dirty="0">
                <a:latin typeface="Adobe Calson Pro Blod"/>
              </a:rPr>
              <a:t>interview as long as they’re talking.</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39097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36192"/>
            <a:ext cx="3127248" cy="4708981"/>
          </a:xfrm>
          <a:prstGeom prst="rect">
            <a:avLst/>
          </a:prstGeom>
        </p:spPr>
        <p:txBody>
          <a:bodyPr wrap="square">
            <a:spAutoFit/>
          </a:bodyPr>
          <a:lstStyle/>
          <a:p>
            <a:r>
              <a:rPr lang="en-US" sz="2500" dirty="0">
                <a:latin typeface="Adobe Calson Pro Blod"/>
              </a:rPr>
              <a:t>In reality, no more than 25 percent of your </a:t>
            </a:r>
            <a:r>
              <a:rPr lang="en-US" sz="2500" dirty="0" smtClean="0">
                <a:latin typeface="Adobe Calson Pro Blod"/>
              </a:rPr>
              <a:t>time should </a:t>
            </a:r>
            <a:r>
              <a:rPr lang="en-US" sz="2500" dirty="0">
                <a:latin typeface="Adobe Calson Pro Blod"/>
              </a:rPr>
              <a:t>be devoted to talking. This time should be spent asking questions about </a:t>
            </a:r>
            <a:r>
              <a:rPr lang="en-US" sz="2500" dirty="0" smtClean="0">
                <a:latin typeface="Adobe Calson Pro Blod"/>
              </a:rPr>
              <a:t>the </a:t>
            </a:r>
            <a:r>
              <a:rPr lang="en-GB" sz="2500" dirty="0" smtClean="0">
                <a:latin typeface="Adobe Calson Pro Blod"/>
              </a:rPr>
              <a:t>applicant’s </a:t>
            </a:r>
            <a:r>
              <a:rPr lang="en-GB" sz="2500" dirty="0">
                <a:latin typeface="Adobe Calson Pro Blod"/>
              </a:rPr>
              <a:t>qualifications, clarifying points, </a:t>
            </a:r>
            <a:r>
              <a:rPr lang="en-GB" sz="2500" dirty="0" smtClean="0">
                <a:latin typeface="Adobe Calson Pro Blod"/>
              </a:rPr>
              <a:t>providing information…</a:t>
            </a:r>
            <a:endParaRPr lang="en-GB" sz="25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9889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GB" sz="2600" dirty="0" smtClean="0">
                <a:latin typeface="Adobe Calson Pro Blod"/>
              </a:rPr>
              <a:t>…about </a:t>
            </a:r>
            <a:r>
              <a:rPr lang="en-GB" sz="2600" dirty="0">
                <a:latin typeface="Adobe Calson Pro Blod"/>
              </a:rPr>
              <a:t>the job </a:t>
            </a:r>
            <a:r>
              <a:rPr lang="en-GB" sz="2600" dirty="0" smtClean="0">
                <a:latin typeface="Adobe Calson Pro Blod"/>
              </a:rPr>
              <a:t>and </a:t>
            </a:r>
            <a:r>
              <a:rPr lang="en-US" sz="2600" dirty="0" smtClean="0">
                <a:latin typeface="Adobe Calson Pro Blod"/>
              </a:rPr>
              <a:t>the </a:t>
            </a:r>
            <a:r>
              <a:rPr lang="en-US" sz="2600" dirty="0">
                <a:latin typeface="Adobe Calson Pro Blod"/>
              </a:rPr>
              <a:t>organization, and answering job- and organization-related questions. The remaining</a:t>
            </a:r>
          </a:p>
          <a:p>
            <a:r>
              <a:rPr lang="en-US" sz="2600" dirty="0">
                <a:latin typeface="Adobe Calson Pro Blod"/>
              </a:rPr>
              <a:t>75 percent of the interview should be devoted to listening.</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70624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US" sz="2600" dirty="0">
                <a:latin typeface="Adobe Calson Pro Blod"/>
              </a:rPr>
              <a:t>Listening to what the applicant says in response to the icebreaker questions at</a:t>
            </a:r>
          </a:p>
          <a:p>
            <a:r>
              <a:rPr lang="en-US" sz="2600" dirty="0">
                <a:latin typeface="Adobe Calson Pro Blod"/>
              </a:rPr>
              <a:t>the beginning of the interview is very different from actively listening during the </a:t>
            </a:r>
            <a:r>
              <a:rPr lang="en-US" sz="2600" dirty="0" smtClean="0">
                <a:latin typeface="Adobe Calson Pro Blod"/>
              </a:rPr>
              <a:t>rest </a:t>
            </a:r>
            <a:r>
              <a:rPr lang="en-GB" sz="2600" dirty="0" smtClean="0">
                <a:latin typeface="Adobe Calson Pro Blod"/>
              </a:rPr>
              <a:t>of </a:t>
            </a:r>
            <a:r>
              <a:rPr lang="en-GB" sz="2600" dirty="0">
                <a:latin typeface="Adobe Calson Pro Blod"/>
              </a:rPr>
              <a:t>the interview.</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6127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US" sz="2600" dirty="0">
                <a:latin typeface="Adobe Calson Pro Blod"/>
              </a:rPr>
              <a:t>Icebreaker listening is very causal; active listening requires greater</a:t>
            </a:r>
          </a:p>
          <a:p>
            <a:r>
              <a:rPr lang="en-US" sz="2600" dirty="0">
                <a:latin typeface="Adobe Calson Pro Blod"/>
              </a:rPr>
              <a:t>concentration. Following are some guidelines for active listening:</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47354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0416"/>
            <a:ext cx="2962656" cy="4616648"/>
          </a:xfrm>
          <a:prstGeom prst="rect">
            <a:avLst/>
          </a:prstGeom>
        </p:spPr>
        <p:txBody>
          <a:bodyPr wrap="square">
            <a:spAutoFit/>
          </a:bodyPr>
          <a:lstStyle/>
          <a:p>
            <a:r>
              <a:rPr lang="en-US" sz="2800" b="1" dirty="0">
                <a:solidFill>
                  <a:srgbClr val="C00000"/>
                </a:solidFill>
                <a:latin typeface="Cambria" panose="02040503050406030204" pitchFamily="18" charset="0"/>
              </a:rPr>
              <a:t>Listen for connecting themes and ideas</a:t>
            </a:r>
            <a:r>
              <a:rPr lang="en-US" i="1" dirty="0">
                <a:latin typeface="IowanOldStyleBT-Italic"/>
              </a:rPr>
              <a:t>. </a:t>
            </a:r>
            <a:endParaRPr lang="en-US" i="1" dirty="0" smtClean="0">
              <a:latin typeface="IowanOldStyleBT-Italic"/>
            </a:endParaRPr>
          </a:p>
          <a:p>
            <a:r>
              <a:rPr lang="en-US" sz="2600" dirty="0" smtClean="0">
                <a:latin typeface="Adobe Calson Pro Blod"/>
              </a:rPr>
              <a:t>By </a:t>
            </a:r>
            <a:r>
              <a:rPr lang="en-US" sz="2600" dirty="0">
                <a:latin typeface="Adobe Calson Pro Blod"/>
              </a:rPr>
              <a:t>not focusing on every word, interviewers</a:t>
            </a:r>
          </a:p>
          <a:p>
            <a:r>
              <a:rPr lang="en-US" sz="2600" dirty="0">
                <a:latin typeface="Adobe Calson Pro Blod"/>
              </a:rPr>
              <a:t>are better able to concentrate on key job-related information.</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1818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962656" cy="2954655"/>
          </a:xfrm>
          <a:prstGeom prst="rect">
            <a:avLst/>
          </a:prstGeom>
        </p:spPr>
        <p:txBody>
          <a:bodyPr wrap="square">
            <a:spAutoFit/>
          </a:bodyPr>
          <a:lstStyle/>
          <a:p>
            <a:r>
              <a:rPr lang="en-US" sz="2800" b="1" dirty="0">
                <a:solidFill>
                  <a:srgbClr val="C00000"/>
                </a:solidFill>
                <a:latin typeface="Cambria" panose="02040503050406030204" pitchFamily="18" charset="0"/>
              </a:rPr>
              <a:t>Summarize periodically. </a:t>
            </a:r>
            <a:r>
              <a:rPr lang="en-US" sz="2600" dirty="0">
                <a:latin typeface="Adobe Calson Pro Blod"/>
              </a:rPr>
              <a:t>Applicants don’t always provide complete answers </a:t>
            </a:r>
            <a:r>
              <a:rPr lang="en-US" sz="2600" dirty="0" smtClean="0">
                <a:latin typeface="Adobe Calson Pro Blod"/>
              </a:rPr>
              <a:t>to </a:t>
            </a:r>
            <a:r>
              <a:rPr lang="en-GB" sz="2600" dirty="0" smtClean="0">
                <a:latin typeface="Adobe Calson Pro Blod"/>
              </a:rPr>
              <a:t>questions </a:t>
            </a:r>
            <a:r>
              <a:rPr lang="en-GB" sz="2600" dirty="0">
                <a:latin typeface="Adobe Calson Pro Blod"/>
              </a:rPr>
              <a:t>at one time.</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27717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83154"/>
            <a:ext cx="2962656" cy="3385542"/>
          </a:xfrm>
          <a:prstGeom prst="rect">
            <a:avLst/>
          </a:prstGeom>
        </p:spPr>
        <p:txBody>
          <a:bodyPr wrap="square">
            <a:spAutoFit/>
          </a:bodyPr>
          <a:lstStyle/>
          <a:p>
            <a:r>
              <a:rPr lang="en-US" sz="2800" b="1" dirty="0" smtClean="0">
                <a:solidFill>
                  <a:srgbClr val="C00000"/>
                </a:solidFill>
                <a:latin typeface="Cambria" panose="02040503050406030204" pitchFamily="18" charset="0"/>
              </a:rPr>
              <a:t>Make </a:t>
            </a:r>
            <a:r>
              <a:rPr lang="en-US" sz="2800" b="1" dirty="0">
                <a:solidFill>
                  <a:srgbClr val="C00000"/>
                </a:solidFill>
                <a:latin typeface="Cambria" panose="02040503050406030204" pitchFamily="18" charset="0"/>
              </a:rPr>
              <a:t>Introductory </a:t>
            </a:r>
            <a:r>
              <a:rPr lang="en-US" sz="2800" b="1" dirty="0" smtClean="0">
                <a:solidFill>
                  <a:srgbClr val="C00000"/>
                </a:solidFill>
                <a:latin typeface="Cambria" panose="02040503050406030204" pitchFamily="18" charset="0"/>
              </a:rPr>
              <a:t>Remarks</a:t>
            </a:r>
          </a:p>
          <a:p>
            <a:r>
              <a:rPr lang="en-US" sz="2600" dirty="0">
                <a:latin typeface="Adobe Calson Pro Blod"/>
              </a:rPr>
              <a:t>This phase may </a:t>
            </a:r>
            <a:r>
              <a:rPr lang="en-US" sz="2600" dirty="0" smtClean="0">
                <a:latin typeface="Adobe Calson Pro Blod"/>
              </a:rPr>
              <a:t>seem unnecessary. Both </a:t>
            </a:r>
            <a:r>
              <a:rPr lang="en-US" sz="2600" dirty="0">
                <a:latin typeface="Adobe Calson Pro Blod"/>
              </a:rPr>
              <a:t>parties know it’s a job interview.</a:t>
            </a:r>
            <a:endParaRPr lang="en-GB" sz="2600" b="1" dirty="0">
              <a:solidFill>
                <a:srgbClr val="C00000"/>
              </a:solidFill>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6</a:t>
            </a:r>
          </a:p>
        </p:txBody>
      </p:sp>
    </p:spTree>
    <p:extLst>
      <p:ext uri="{BB962C8B-B14F-4D97-AF65-F5344CB8AC3E}">
        <p14:creationId xmlns:p14="http://schemas.microsoft.com/office/powerpoint/2010/main" val="3863169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lod"/>
              </a:rPr>
              <a:t>Frequently, you need to fit the pieces together. To </a:t>
            </a:r>
            <a:r>
              <a:rPr lang="en-US" sz="2600" dirty="0" smtClean="0">
                <a:latin typeface="Adobe Calson Pro Blod"/>
              </a:rPr>
              <a:t>make certain </a:t>
            </a:r>
            <a:r>
              <a:rPr lang="en-US" sz="2600" dirty="0">
                <a:latin typeface="Adobe Calson Pro Blod"/>
              </a:rPr>
              <a:t>that you have a clear picture of what the applicant is telling you, </a:t>
            </a:r>
            <a:r>
              <a:rPr lang="en-US" sz="2600" dirty="0" smtClean="0">
                <a:latin typeface="Adobe Calson Pro Blod"/>
              </a:rPr>
              <a:t>periodi</a:t>
            </a:r>
            <a:r>
              <a:rPr lang="en-GB" sz="2600" dirty="0" smtClean="0">
                <a:latin typeface="Adobe Calson Pro Blod"/>
              </a:rPr>
              <a:t>cally </a:t>
            </a:r>
            <a:r>
              <a:rPr lang="en-GB" sz="2600" dirty="0">
                <a:latin typeface="Adobe Calson Pro Blod"/>
              </a:rPr>
              <a:t>stop </a:t>
            </a:r>
            <a:r>
              <a:rPr lang="en-GB" sz="2600" dirty="0" smtClean="0">
                <a:latin typeface="Adobe Calson Pro Blod"/>
              </a:rPr>
              <a:t>and summarize</a:t>
            </a:r>
            <a:r>
              <a:rPr lang="en-GB" sz="2600" dirty="0">
                <a:latin typeface="Adobe Calson Pro Blod"/>
              </a:rPr>
              <a:t>.</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31626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558897"/>
            <a:ext cx="3209544" cy="4585871"/>
          </a:xfrm>
          <a:prstGeom prst="rect">
            <a:avLst/>
          </a:prstGeom>
        </p:spPr>
        <p:txBody>
          <a:bodyPr wrap="square">
            <a:spAutoFit/>
          </a:bodyPr>
          <a:lstStyle/>
          <a:p>
            <a:r>
              <a:rPr lang="en-US" sz="2600" b="1" dirty="0">
                <a:solidFill>
                  <a:srgbClr val="C00000"/>
                </a:solidFill>
                <a:latin typeface="Cambria" panose="02040503050406030204" pitchFamily="18" charset="0"/>
              </a:rPr>
              <a:t>Filter out </a:t>
            </a:r>
            <a:r>
              <a:rPr lang="en-US" sz="2600" b="1" dirty="0" smtClean="0">
                <a:solidFill>
                  <a:srgbClr val="C00000"/>
                </a:solidFill>
                <a:latin typeface="Cambria" panose="02040503050406030204" pitchFamily="18" charset="0"/>
              </a:rPr>
              <a:t>distractions </a:t>
            </a:r>
            <a:r>
              <a:rPr lang="en-US" sz="2400" dirty="0">
                <a:latin typeface="Adobe Calson Pro Blod"/>
              </a:rPr>
              <a:t>Distractions can include people coming into your office, </a:t>
            </a:r>
            <a:r>
              <a:rPr lang="en-US" sz="2400" dirty="0" smtClean="0">
                <a:latin typeface="Adobe Calson Pro Blod"/>
              </a:rPr>
              <a:t>the phone </a:t>
            </a:r>
            <a:r>
              <a:rPr lang="en-US" sz="2400" dirty="0">
                <a:latin typeface="Adobe Calson Pro Blod"/>
              </a:rPr>
              <a:t>ringing, </a:t>
            </a:r>
            <a:r>
              <a:rPr lang="en-US" sz="2400" dirty="0" smtClean="0">
                <a:latin typeface="Adobe Calson Pro Blod"/>
              </a:rPr>
              <a:t>focusing </a:t>
            </a:r>
            <a:r>
              <a:rPr lang="en-US" sz="2400" dirty="0">
                <a:latin typeface="Adobe Calson Pro Blod"/>
              </a:rPr>
              <a:t>your thoughts elsewhere, which can easily </a:t>
            </a:r>
            <a:r>
              <a:rPr lang="en-US" sz="2400" dirty="0" smtClean="0">
                <a:latin typeface="Adobe Calson Pro Blod"/>
              </a:rPr>
              <a:t>occur when </a:t>
            </a:r>
            <a:r>
              <a:rPr lang="en-US" sz="2400" dirty="0">
                <a:latin typeface="Adobe Calson Pro Blod"/>
              </a:rPr>
              <a:t>applicants aren’t interesting to listen to.</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89159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dirty="0">
                <a:latin typeface="Adobe Calson Pro Blod"/>
              </a:rPr>
              <a:t>At these times, you </a:t>
            </a:r>
            <a:r>
              <a:rPr lang="en-US" sz="2600" dirty="0" smtClean="0">
                <a:latin typeface="Adobe Calson Pro Blod"/>
              </a:rPr>
              <a:t>may find </a:t>
            </a:r>
            <a:r>
              <a:rPr lang="en-US" sz="2600" dirty="0">
                <a:latin typeface="Adobe Calson Pro Blod"/>
              </a:rPr>
              <a:t>yourself thinking about that last vacation in Mexico and how you’d </a:t>
            </a:r>
            <a:r>
              <a:rPr lang="en-US" sz="2600" dirty="0" smtClean="0">
                <a:latin typeface="Adobe Calson Pro Blod"/>
              </a:rPr>
              <a:t>prefer </a:t>
            </a:r>
            <a:r>
              <a:rPr lang="en-GB" sz="2600" dirty="0" smtClean="0">
                <a:latin typeface="Adobe Calson Pro Blod"/>
              </a:rPr>
              <a:t>being </a:t>
            </a:r>
            <a:r>
              <a:rPr lang="en-GB" sz="2600" dirty="0">
                <a:latin typeface="Adobe Calson Pro Blod"/>
              </a:rPr>
              <a:t>there right now.</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39983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13</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1368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4154984"/>
          </a:xfrm>
          <a:prstGeom prst="rect">
            <a:avLst/>
          </a:prstGeom>
        </p:spPr>
        <p:txBody>
          <a:bodyPr wrap="square">
            <a:spAutoFit/>
          </a:bodyPr>
          <a:lstStyle/>
          <a:p>
            <a:r>
              <a:rPr lang="en-US" sz="2800" b="1" dirty="0" smtClean="0">
                <a:solidFill>
                  <a:srgbClr val="C00000"/>
                </a:solidFill>
                <a:latin typeface="Cambria" panose="02040503050406030204" pitchFamily="18" charset="0"/>
              </a:rPr>
              <a:t>Use free information. </a:t>
            </a:r>
          </a:p>
          <a:p>
            <a:r>
              <a:rPr lang="en-US" sz="2600" dirty="0" smtClean="0">
                <a:latin typeface="Adobe Calson Pro Blod"/>
              </a:rPr>
              <a:t>Every </a:t>
            </a:r>
            <a:r>
              <a:rPr lang="en-US" sz="2600" dirty="0">
                <a:latin typeface="Adobe Calson Pro Blod"/>
              </a:rPr>
              <a:t>time an applicant opens his mouth, you get free information.</a:t>
            </a:r>
          </a:p>
          <a:p>
            <a:r>
              <a:rPr lang="en-US" sz="2600" dirty="0">
                <a:latin typeface="Adobe Calson Pro Blod"/>
              </a:rPr>
              <a:t>If you don’t listen actively, you’re going to miss valuable insights.</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53116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06040"/>
            <a:ext cx="2962656" cy="2492990"/>
          </a:xfrm>
          <a:prstGeom prst="rect">
            <a:avLst/>
          </a:prstGeom>
        </p:spPr>
        <p:txBody>
          <a:bodyPr wrap="square">
            <a:spAutoFit/>
          </a:bodyPr>
          <a:lstStyle/>
          <a:p>
            <a:r>
              <a:rPr lang="en-GB" sz="2600" dirty="0" smtClean="0">
                <a:latin typeface="Adobe Calson Pro Blod"/>
              </a:rPr>
              <a:t>Free </a:t>
            </a:r>
            <a:r>
              <a:rPr lang="en-US" sz="2600" dirty="0" smtClean="0">
                <a:latin typeface="Adobe Calson Pro Blod"/>
              </a:rPr>
              <a:t>information </a:t>
            </a:r>
            <a:r>
              <a:rPr lang="en-US" sz="2600" dirty="0">
                <a:latin typeface="Adobe Calson Pro Blod"/>
              </a:rPr>
              <a:t>should be the foundation for many of your </a:t>
            </a:r>
            <a:r>
              <a:rPr lang="en-US" sz="2600" dirty="0" smtClean="0">
                <a:latin typeface="Adobe Calson Pro Blod"/>
              </a:rPr>
              <a:t>interview questions</a:t>
            </a:r>
            <a:r>
              <a:rPr lang="en-US" sz="2600" dirty="0">
                <a:latin typeface="Adobe Calson Pro Blod"/>
              </a:rPr>
              <a:t>.</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1431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962656" cy="2954655"/>
          </a:xfrm>
          <a:prstGeom prst="rect">
            <a:avLst/>
          </a:prstGeom>
        </p:spPr>
        <p:txBody>
          <a:bodyPr wrap="square">
            <a:spAutoFit/>
          </a:bodyPr>
          <a:lstStyle/>
          <a:p>
            <a:r>
              <a:rPr lang="en-US" sz="2800" b="1" dirty="0">
                <a:solidFill>
                  <a:srgbClr val="C00000"/>
                </a:solidFill>
                <a:latin typeface="Cambria" panose="02040503050406030204" pitchFamily="18" charset="0"/>
              </a:rPr>
              <a:t>Screen out personal </a:t>
            </a:r>
            <a:r>
              <a:rPr lang="en-US" sz="2800" b="1" dirty="0" smtClean="0">
                <a:solidFill>
                  <a:srgbClr val="C00000"/>
                </a:solidFill>
                <a:latin typeface="Cambria" panose="02040503050406030204" pitchFamily="18" charset="0"/>
              </a:rPr>
              <a:t>biases</a:t>
            </a:r>
            <a:endParaRPr lang="en-US" i="1" dirty="0" smtClean="0">
              <a:latin typeface="IowanOldStyleBT-Italic"/>
            </a:endParaRPr>
          </a:p>
          <a:p>
            <a:r>
              <a:rPr lang="en-US" sz="2600" dirty="0" smtClean="0">
                <a:latin typeface="Adobe Calson Pro Blod"/>
              </a:rPr>
              <a:t>Don’t </a:t>
            </a:r>
            <a:r>
              <a:rPr lang="en-US" sz="2600" dirty="0">
                <a:latin typeface="Adobe Calson Pro Blod"/>
              </a:rPr>
              <a:t>allow personal views or opinions to interfere with</a:t>
            </a:r>
          </a:p>
          <a:p>
            <a:r>
              <a:rPr lang="en-GB" sz="2600" dirty="0">
                <a:latin typeface="Adobe Calson Pro Blod"/>
              </a:rPr>
              <a:t>active listening.</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75227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185761"/>
          </a:xfrm>
          <a:prstGeom prst="rect">
            <a:avLst/>
          </a:prstGeom>
        </p:spPr>
        <p:txBody>
          <a:bodyPr wrap="square">
            <a:spAutoFit/>
          </a:bodyPr>
          <a:lstStyle/>
          <a:p>
            <a:r>
              <a:rPr lang="en-US" sz="2800" b="1" dirty="0">
                <a:solidFill>
                  <a:srgbClr val="C00000"/>
                </a:solidFill>
                <a:latin typeface="Cambria" panose="02040503050406030204" pitchFamily="18" charset="0"/>
              </a:rPr>
              <a:t>Acknowledge any emotional </a:t>
            </a:r>
            <a:r>
              <a:rPr lang="en-US" sz="2800" b="1" dirty="0" smtClean="0">
                <a:solidFill>
                  <a:srgbClr val="C00000"/>
                </a:solidFill>
                <a:latin typeface="Cambria" panose="02040503050406030204" pitchFamily="18" charset="0"/>
              </a:rPr>
              <a:t>states</a:t>
            </a:r>
          </a:p>
          <a:p>
            <a:r>
              <a:rPr lang="en-US" sz="2600" dirty="0" smtClean="0">
                <a:latin typeface="Adobe Calson Pro Blod"/>
              </a:rPr>
              <a:t>Maybe </a:t>
            </a:r>
            <a:r>
              <a:rPr lang="en-US" sz="2600" dirty="0">
                <a:latin typeface="Adobe Calson Pro Blod"/>
              </a:rPr>
              <a:t>you had a </a:t>
            </a:r>
            <a:r>
              <a:rPr lang="en-US" sz="2600" dirty="0" smtClean="0">
                <a:latin typeface="Adobe Calson Pro Blod"/>
              </a:rPr>
              <a:t>some issue at work this </a:t>
            </a:r>
            <a:r>
              <a:rPr lang="en-US" sz="2600" dirty="0">
                <a:latin typeface="Adobe Calson Pro Blod"/>
              </a:rPr>
              <a:t>morning and now you’re in a foul mood; or perhaps you’re depressed</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40653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093428"/>
          </a:xfrm>
          <a:prstGeom prst="rect">
            <a:avLst/>
          </a:prstGeom>
        </p:spPr>
        <p:txBody>
          <a:bodyPr wrap="square">
            <a:spAutoFit/>
          </a:bodyPr>
          <a:lstStyle/>
          <a:p>
            <a:r>
              <a:rPr lang="en-GB" sz="2600" dirty="0" smtClean="0">
                <a:latin typeface="Adobe Calson Pro Blod"/>
              </a:rPr>
              <a:t>Because</a:t>
            </a:r>
            <a:endParaRPr lang="en-GB" sz="2600" dirty="0">
              <a:latin typeface="Adobe Calson Pro Blod"/>
            </a:endParaRPr>
          </a:p>
          <a:p>
            <a:r>
              <a:rPr lang="en-US" sz="2600" dirty="0">
                <a:latin typeface="Adobe Calson Pro Blod"/>
              </a:rPr>
              <a:t>you just learned that you didn’t get the promotion you’d hoped for. </a:t>
            </a:r>
            <a:r>
              <a:rPr lang="en-US" sz="2600" dirty="0" smtClean="0">
                <a:latin typeface="Adobe Calson Pro Blod"/>
              </a:rPr>
              <a:t>Emotional states </a:t>
            </a:r>
            <a:r>
              <a:rPr lang="en-US" sz="2600" dirty="0">
                <a:latin typeface="Adobe Calson Pro Blod"/>
              </a:rPr>
              <a:t>can overshadow your ability to be attentive during an interview.</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63533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962656" cy="2893100"/>
          </a:xfrm>
          <a:prstGeom prst="rect">
            <a:avLst/>
          </a:prstGeom>
        </p:spPr>
        <p:txBody>
          <a:bodyPr wrap="square">
            <a:spAutoFit/>
          </a:bodyPr>
          <a:lstStyle/>
          <a:p>
            <a:r>
              <a:rPr lang="en-US" sz="2600" dirty="0">
                <a:latin typeface="Adobe Calson Pro Blod"/>
              </a:rPr>
              <a:t>Acknowledge any unusual emotional states </a:t>
            </a:r>
            <a:r>
              <a:rPr lang="en-US" sz="2600" dirty="0" smtClean="0">
                <a:latin typeface="Adobe Calson Pro Blod"/>
              </a:rPr>
              <a:t>and exercise </a:t>
            </a:r>
            <a:r>
              <a:rPr lang="en-US" sz="2600" dirty="0">
                <a:latin typeface="Adobe Calson Pro Blod"/>
              </a:rPr>
              <a:t>self-discipline until</a:t>
            </a:r>
          </a:p>
          <a:p>
            <a:r>
              <a:rPr lang="en-US" sz="2600" dirty="0">
                <a:latin typeface="Adobe Calson Pro Blod"/>
              </a:rPr>
              <a:t>after the interview is over.</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25440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400" dirty="0"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16468</TotalTime>
  <Words>3238</Words>
  <Application>Microsoft Office PowerPoint</Application>
  <PresentationFormat>On-screen Show (4:3)</PresentationFormat>
  <Paragraphs>444</Paragraphs>
  <Slides>108</Slides>
  <Notes>108</Notes>
  <HiddenSlides>0</HiddenSlides>
  <MMClips>0</MMClips>
  <ScaleCrop>false</ScaleCrop>
  <HeadingPairs>
    <vt:vector size="4" baseType="variant">
      <vt:variant>
        <vt:lpstr>Theme</vt:lpstr>
      </vt:variant>
      <vt:variant>
        <vt:i4>1</vt:i4>
      </vt:variant>
      <vt:variant>
        <vt:lpstr>Slide Titles</vt:lpstr>
      </vt:variant>
      <vt:variant>
        <vt:i4>108</vt:i4>
      </vt:variant>
    </vt:vector>
  </HeadingPairs>
  <TitlesOfParts>
    <vt:vector size="10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Tariq Mansuri</dc:creator>
  <cp:lastModifiedBy>MyUserName</cp:lastModifiedBy>
  <cp:revision>858</cp:revision>
  <dcterms:created xsi:type="dcterms:W3CDTF">2006-08-16T00:00:00Z</dcterms:created>
  <dcterms:modified xsi:type="dcterms:W3CDTF">2016-04-12T03:47:49Z</dcterms:modified>
</cp:coreProperties>
</file>