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15"/>
  </p:notesMasterIdLst>
  <p:sldIdLst>
    <p:sldId id="821" r:id="rId2"/>
    <p:sldId id="657" r:id="rId3"/>
    <p:sldId id="658" r:id="rId4"/>
    <p:sldId id="659" r:id="rId5"/>
    <p:sldId id="660" r:id="rId6"/>
    <p:sldId id="661" r:id="rId7"/>
    <p:sldId id="662" r:id="rId8"/>
    <p:sldId id="663" r:id="rId9"/>
    <p:sldId id="822" r:id="rId10"/>
    <p:sldId id="664" r:id="rId11"/>
    <p:sldId id="665" r:id="rId12"/>
    <p:sldId id="666" r:id="rId13"/>
    <p:sldId id="667" r:id="rId14"/>
    <p:sldId id="668" r:id="rId15"/>
    <p:sldId id="669" r:id="rId16"/>
    <p:sldId id="670" r:id="rId17"/>
    <p:sldId id="671" r:id="rId18"/>
    <p:sldId id="672" r:id="rId19"/>
    <p:sldId id="673" r:id="rId20"/>
    <p:sldId id="674" r:id="rId21"/>
    <p:sldId id="823" r:id="rId22"/>
    <p:sldId id="675" r:id="rId23"/>
    <p:sldId id="676" r:id="rId24"/>
    <p:sldId id="677" r:id="rId25"/>
    <p:sldId id="678" r:id="rId26"/>
    <p:sldId id="679" r:id="rId27"/>
    <p:sldId id="680" r:id="rId28"/>
    <p:sldId id="681" r:id="rId29"/>
    <p:sldId id="682" r:id="rId30"/>
    <p:sldId id="824" r:id="rId31"/>
    <p:sldId id="683" r:id="rId32"/>
    <p:sldId id="684" r:id="rId33"/>
    <p:sldId id="685" r:id="rId34"/>
    <p:sldId id="686" r:id="rId35"/>
    <p:sldId id="687" r:id="rId36"/>
    <p:sldId id="825" r:id="rId37"/>
    <p:sldId id="688" r:id="rId38"/>
    <p:sldId id="689" r:id="rId39"/>
    <p:sldId id="744" r:id="rId40"/>
    <p:sldId id="743" r:id="rId41"/>
    <p:sldId id="746" r:id="rId42"/>
    <p:sldId id="747" r:id="rId43"/>
    <p:sldId id="745" r:id="rId44"/>
    <p:sldId id="748" r:id="rId45"/>
    <p:sldId id="690" r:id="rId46"/>
    <p:sldId id="750" r:id="rId47"/>
    <p:sldId id="749" r:id="rId48"/>
    <p:sldId id="752" r:id="rId49"/>
    <p:sldId id="826" r:id="rId50"/>
    <p:sldId id="751" r:id="rId51"/>
    <p:sldId id="754" r:id="rId52"/>
    <p:sldId id="755" r:id="rId53"/>
    <p:sldId id="753" r:id="rId54"/>
    <p:sldId id="756" r:id="rId55"/>
    <p:sldId id="757" r:id="rId56"/>
    <p:sldId id="758" r:id="rId57"/>
    <p:sldId id="691" r:id="rId58"/>
    <p:sldId id="760" r:id="rId59"/>
    <p:sldId id="761" r:id="rId60"/>
    <p:sldId id="759" r:id="rId61"/>
    <p:sldId id="762" r:id="rId62"/>
    <p:sldId id="763" r:id="rId63"/>
    <p:sldId id="692" r:id="rId64"/>
    <p:sldId id="693" r:id="rId65"/>
    <p:sldId id="694" r:id="rId66"/>
    <p:sldId id="695" r:id="rId67"/>
    <p:sldId id="696" r:id="rId68"/>
    <p:sldId id="827" r:id="rId69"/>
    <p:sldId id="765" r:id="rId70"/>
    <p:sldId id="766" r:id="rId71"/>
    <p:sldId id="767" r:id="rId72"/>
    <p:sldId id="768" r:id="rId73"/>
    <p:sldId id="769" r:id="rId74"/>
    <p:sldId id="770" r:id="rId75"/>
    <p:sldId id="771" r:id="rId76"/>
    <p:sldId id="772" r:id="rId77"/>
    <p:sldId id="773" r:id="rId78"/>
    <p:sldId id="774" r:id="rId79"/>
    <p:sldId id="775" r:id="rId80"/>
    <p:sldId id="828" r:id="rId81"/>
    <p:sldId id="776" r:id="rId82"/>
    <p:sldId id="777" r:id="rId83"/>
    <p:sldId id="778" r:id="rId84"/>
    <p:sldId id="779" r:id="rId85"/>
    <p:sldId id="780" r:id="rId86"/>
    <p:sldId id="781" r:id="rId87"/>
    <p:sldId id="782" r:id="rId88"/>
    <p:sldId id="783" r:id="rId89"/>
    <p:sldId id="784" r:id="rId90"/>
    <p:sldId id="785" r:id="rId91"/>
    <p:sldId id="786" r:id="rId92"/>
    <p:sldId id="832" r:id="rId93"/>
    <p:sldId id="787" r:id="rId94"/>
    <p:sldId id="788" r:id="rId95"/>
    <p:sldId id="789" r:id="rId96"/>
    <p:sldId id="829" r:id="rId97"/>
    <p:sldId id="790" r:id="rId98"/>
    <p:sldId id="791" r:id="rId99"/>
    <p:sldId id="792" r:id="rId100"/>
    <p:sldId id="793" r:id="rId101"/>
    <p:sldId id="794" r:id="rId102"/>
    <p:sldId id="833" r:id="rId103"/>
    <p:sldId id="795" r:id="rId104"/>
    <p:sldId id="796" r:id="rId105"/>
    <p:sldId id="797" r:id="rId106"/>
    <p:sldId id="798" r:id="rId107"/>
    <p:sldId id="799" r:id="rId108"/>
    <p:sldId id="800" r:id="rId109"/>
    <p:sldId id="801" r:id="rId110"/>
    <p:sldId id="802" r:id="rId111"/>
    <p:sldId id="803" r:id="rId112"/>
    <p:sldId id="804" r:id="rId113"/>
    <p:sldId id="805" r:id="rId1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EC234"/>
    <a:srgbClr val="6BA42C"/>
    <a:srgbClr val="E20000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15" autoAdjust="0"/>
    <p:restoredTop sz="94316" autoAdjust="0"/>
  </p:normalViewPr>
  <p:slideViewPr>
    <p:cSldViewPr snapToObjects="1">
      <p:cViewPr varScale="1">
        <p:scale>
          <a:sx n="69" d="100"/>
          <a:sy n="69" d="100"/>
        </p:scale>
        <p:origin x="-11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3/29/2016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210176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572376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1035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162638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34960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925156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52066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212768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365655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86036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755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572150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70824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801182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588395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287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6572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1053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325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896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953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4571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2932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620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6519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9513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0535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4487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3875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9695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6619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5542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5136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918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9612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22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884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14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76076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5779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2500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17267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640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9523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34106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7831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9496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6724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05765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7791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53500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88919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1092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33063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10558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026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60032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54660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66324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83487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0329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33756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83906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264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42077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07376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5548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04734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03642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57598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98218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36004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4841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6824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0409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75136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7062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43320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57246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72077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12106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09444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16393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45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483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6223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740566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469336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4078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9510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256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941389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68183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8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87913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55459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5545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883618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499717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13343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268844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853690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06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Preparation 9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63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09192"/>
            <a:ext cx="296265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The Right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Fit</a:t>
            </a:r>
          </a:p>
          <a:p>
            <a:r>
              <a:rPr lang="en-US" sz="2600" dirty="0">
                <a:latin typeface="Adobe Calson Pro Bold"/>
              </a:rPr>
              <a:t>Jack had just interviewed three applicants for the customer service representative</a:t>
            </a:r>
          </a:p>
          <a:p>
            <a:r>
              <a:rPr lang="en-US" sz="2600" dirty="0">
                <a:latin typeface="Adobe Calson Pro Bold"/>
              </a:rPr>
              <a:t>opening at the large retail store where he works.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Identifying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96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on Pro Blod"/>
              </a:rPr>
              <a:t>2-</a:t>
            </a:r>
            <a:r>
              <a:rPr lang="en-GB" sz="2600" dirty="0" smtClean="0">
                <a:latin typeface="Adobe Calson Pro Blod"/>
              </a:rPr>
              <a:t> ‘‘</a:t>
            </a:r>
            <a:r>
              <a:rPr lang="en-GB" sz="2600" dirty="0">
                <a:latin typeface="Adobe Calson Pro Blod"/>
              </a:rPr>
              <a:t>Describe your study habits.’’</a:t>
            </a:r>
          </a:p>
          <a:p>
            <a:r>
              <a:rPr lang="en-US" sz="2600" dirty="0" smtClean="0">
                <a:latin typeface="Adobe Calson Pro Blod"/>
              </a:rPr>
              <a:t>3- ‘‘</a:t>
            </a:r>
            <a:r>
              <a:rPr lang="en-US" sz="2600" dirty="0">
                <a:latin typeface="Adobe Calson Pro Blod"/>
              </a:rPr>
              <a:t>Why did you major in ?’’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on Pro Blod"/>
              </a:rPr>
              <a:t>4-</a:t>
            </a:r>
            <a:r>
              <a:rPr lang="en-US" sz="2600" dirty="0" smtClean="0">
                <a:latin typeface="Adobe Calson Pro Blod"/>
              </a:rPr>
              <a:t> ‘‘</a:t>
            </a:r>
            <a:r>
              <a:rPr lang="en-US" sz="2600" dirty="0">
                <a:latin typeface="Adobe Calson Pro Blod"/>
              </a:rPr>
              <a:t>How do you feel your studies in prepared you for this job?’’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94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005566"/>
            <a:ext cx="296265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For Applicants Without Formal Education or Work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Experience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1-</a:t>
            </a:r>
            <a:r>
              <a:rPr lang="en-US" sz="2400" dirty="0" smtClean="0">
                <a:solidFill>
                  <a:srgbClr val="C00000"/>
                </a:solidFill>
                <a:latin typeface="Adobe Calson Pro Blod"/>
              </a:rPr>
              <a:t> </a:t>
            </a:r>
            <a:r>
              <a:rPr lang="en-US" sz="2400" dirty="0" smtClean="0">
                <a:latin typeface="Adobe Calson Pro Blod"/>
              </a:rPr>
              <a:t>‘‘</a:t>
            </a:r>
            <a:r>
              <a:rPr lang="en-US" sz="2400" dirty="0">
                <a:latin typeface="Adobe Calson Pro Blod"/>
              </a:rPr>
              <a:t>Here are a series of hypothetical situations that are likely to occur </a:t>
            </a:r>
            <a:endParaRPr lang="en-US" sz="2400" dirty="0" smtClean="0">
              <a:latin typeface="Adobe Calson Pro Blod"/>
            </a:endParaRPr>
          </a:p>
          <a:p>
            <a:r>
              <a:rPr lang="en-US" sz="2400" dirty="0" smtClean="0">
                <a:latin typeface="Adobe Calson Pro Blod"/>
              </a:rPr>
              <a:t>on </a:t>
            </a:r>
            <a:r>
              <a:rPr lang="en-US" sz="2400" dirty="0">
                <a:latin typeface="Adobe Calson Pro Blod"/>
              </a:rPr>
              <a:t>the job.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2-</a:t>
            </a:r>
            <a:r>
              <a:rPr lang="en-US" sz="2400" dirty="0" smtClean="0">
                <a:solidFill>
                  <a:srgbClr val="C00000"/>
                </a:solidFill>
                <a:latin typeface="Adobe Calson Pro Blod"/>
              </a:rPr>
              <a:t> </a:t>
            </a:r>
            <a:r>
              <a:rPr lang="en-US" sz="2400" dirty="0" smtClean="0">
                <a:latin typeface="Adobe Calson Pro Blod"/>
              </a:rPr>
              <a:t>How </a:t>
            </a:r>
            <a:r>
              <a:rPr lang="en-US" sz="2400" dirty="0">
                <a:latin typeface="Adobe Calson Pro Blod"/>
              </a:rPr>
              <a:t>would you handle them?’’</a:t>
            </a:r>
          </a:p>
          <a:p>
            <a:r>
              <a:rPr lang="en-US" sz="2400" dirty="0">
                <a:latin typeface="Adobe Calson Pro Blod"/>
              </a:rPr>
              <a:t>‘‘What has prepared you for this job?’’</a:t>
            </a:r>
            <a:endParaRPr lang="en-GB" sz="2400" dirty="0">
              <a:solidFill>
                <a:srgbClr val="C00000"/>
              </a:solidFill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722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Planning Basic Questions 3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68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304495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Questions Interviewers Should Ask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Themselves</a:t>
            </a:r>
          </a:p>
          <a:p>
            <a:r>
              <a:rPr lang="en-US" sz="2400" dirty="0">
                <a:latin typeface="Adobe Calson Pro Blod"/>
              </a:rPr>
              <a:t>When interviewers prepare to meet an applicant, they need to do more than </a:t>
            </a:r>
            <a:r>
              <a:rPr lang="en-US" sz="2400" dirty="0" smtClean="0">
                <a:latin typeface="Adobe Calson Pro Blod"/>
              </a:rPr>
              <a:t>plan questions </a:t>
            </a:r>
            <a:r>
              <a:rPr lang="en-US" sz="2400" dirty="0">
                <a:latin typeface="Adobe Calson Pro Blod"/>
              </a:rPr>
              <a:t>to ask. They need, also, to be prepared to </a:t>
            </a:r>
            <a:r>
              <a:rPr lang="en-US" sz="2400" dirty="0" smtClean="0">
                <a:latin typeface="Adobe Calson Pro Blod"/>
              </a:rPr>
              <a:t>answer questions.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36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60604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lod"/>
              </a:rPr>
              <a:t>Today’s savvy</a:t>
            </a:r>
          </a:p>
          <a:p>
            <a:r>
              <a:rPr lang="en-US" sz="2600" dirty="0">
                <a:latin typeface="Adobe Calson Pro Blod"/>
              </a:rPr>
              <a:t>applicants do their homework before meeting with company </a:t>
            </a:r>
            <a:r>
              <a:rPr lang="en-US" sz="2600" dirty="0" smtClean="0">
                <a:latin typeface="Adobe Calson Pro Blod"/>
              </a:rPr>
              <a:t>representatives</a:t>
            </a:r>
            <a:r>
              <a:rPr lang="en-US" sz="2600" dirty="0">
                <a:latin typeface="Adobe Calson Pro Blod"/>
              </a:rPr>
              <a:t>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51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lod"/>
              </a:rPr>
              <a:t>They want </a:t>
            </a:r>
            <a:r>
              <a:rPr lang="en-US" sz="2600" dirty="0">
                <a:latin typeface="Adobe Calson Pro Blod"/>
              </a:rPr>
              <a:t>to ensure that the job is a proper match for their skills and interests, </a:t>
            </a:r>
            <a:r>
              <a:rPr lang="en-US" sz="2600" dirty="0" smtClean="0">
                <a:latin typeface="Adobe Calson Pro Blod"/>
              </a:rPr>
              <a:t>and therefore </a:t>
            </a:r>
            <a:r>
              <a:rPr lang="en-US" sz="2600" dirty="0">
                <a:latin typeface="Adobe Calson Pro Blod"/>
              </a:rPr>
              <a:t>they come armed with both information and questions.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68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15713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lod"/>
              </a:rPr>
              <a:t>Whether an applicant actually asks </a:t>
            </a:r>
            <a:r>
              <a:rPr lang="en-US" sz="2400" dirty="0" smtClean="0">
                <a:latin typeface="Adobe Calson Pro Blod"/>
              </a:rPr>
              <a:t>you all </a:t>
            </a:r>
            <a:r>
              <a:rPr lang="en-US" sz="2400" dirty="0">
                <a:latin typeface="Adobe Calson Pro Blod"/>
              </a:rPr>
              <a:t>of the </a:t>
            </a:r>
            <a:r>
              <a:rPr lang="en-US" sz="2400" dirty="0" smtClean="0">
                <a:latin typeface="Adobe Calson Pro Blod"/>
              </a:rPr>
              <a:t>following questions </a:t>
            </a:r>
            <a:r>
              <a:rPr lang="en-US" sz="2400" dirty="0">
                <a:latin typeface="Adobe Calson Pro Blod"/>
              </a:rPr>
              <a:t>is irrelevant; asking yourself these questions and exploring the </a:t>
            </a:r>
            <a:r>
              <a:rPr lang="en-US" sz="2400" dirty="0" smtClean="0">
                <a:latin typeface="Adobe Calson Pro Blod"/>
              </a:rPr>
              <a:t>answers before </a:t>
            </a:r>
            <a:r>
              <a:rPr lang="en-US" sz="2400" dirty="0">
                <a:latin typeface="Adobe Calson Pro Blod"/>
              </a:rPr>
              <a:t>meeting applicants will better prepare you for any interview.</a:t>
            </a:r>
            <a:endParaRPr lang="en-GB" sz="2400" dirty="0">
              <a:latin typeface="Adobe Calson Pro Blo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49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lod"/>
              </a:rPr>
              <a:t>Here are some questions </a:t>
            </a:r>
            <a:r>
              <a:rPr lang="en-US" sz="2600" dirty="0">
                <a:latin typeface="Adobe Calson Pro Blod"/>
              </a:rPr>
              <a:t>interviewers should ask themselves and answer in advance </a:t>
            </a:r>
            <a:r>
              <a:rPr lang="en-US" sz="2600" dirty="0" smtClean="0">
                <a:latin typeface="Adobe Calson Pro Blod"/>
              </a:rPr>
              <a:t>of </a:t>
            </a:r>
            <a:r>
              <a:rPr lang="en-GB" sz="2600" dirty="0" smtClean="0">
                <a:latin typeface="Adobe Calson Pro Blod"/>
              </a:rPr>
              <a:t>the </a:t>
            </a:r>
            <a:r>
              <a:rPr lang="en-GB" sz="2600" dirty="0">
                <a:latin typeface="Adobe Calson Pro Blod"/>
              </a:rPr>
              <a:t>interview.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6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63637"/>
            <a:ext cx="296265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Questions About the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Organization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1-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Can you describe the work environment?’’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2-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What is the overall philosophy of the company?’’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3-</a:t>
            </a:r>
            <a:r>
              <a:rPr lang="en-US" sz="2400" dirty="0" smtClean="0">
                <a:solidFill>
                  <a:srgbClr val="C00000"/>
                </a:solidFill>
                <a:latin typeface="Adobe Calson Pro Blod"/>
              </a:rPr>
              <a:t> </a:t>
            </a:r>
            <a:r>
              <a:rPr lang="en-US" sz="2400" dirty="0" smtClean="0">
                <a:latin typeface="Adobe Calson Pro Blod"/>
              </a:rPr>
              <a:t>‘‘</a:t>
            </a:r>
            <a:r>
              <a:rPr lang="en-US" sz="2400" dirty="0">
                <a:latin typeface="Adobe Calson Pro Blod"/>
              </a:rPr>
              <a:t>What is the company’s greatest strength?’’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04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15713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4-</a:t>
            </a:r>
            <a:r>
              <a:rPr lang="en-US" sz="2400" dirty="0" smtClean="0">
                <a:latin typeface="Adobe Calson Pro Blod"/>
              </a:rPr>
              <a:t> “How </a:t>
            </a:r>
            <a:r>
              <a:rPr lang="en-US" sz="2400" dirty="0">
                <a:latin typeface="Adobe Calson Pro Blod"/>
              </a:rPr>
              <a:t>would you compare this company with its number-one competitor, in</a:t>
            </a:r>
          </a:p>
          <a:p>
            <a:r>
              <a:rPr lang="en-US" sz="2400" dirty="0">
                <a:latin typeface="Adobe Calson Pro Blod"/>
              </a:rPr>
              <a:t>terms of profits, branding, and growth?’’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5-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How accessible are members of senior management to employees at my level</a:t>
            </a:r>
            <a:r>
              <a:rPr lang="en-US" sz="2400" dirty="0" smtClean="0">
                <a:latin typeface="Adobe Calson Pro Blod"/>
              </a:rPr>
              <a:t>?’’</a:t>
            </a:r>
            <a:endParaRPr lang="en-US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76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07008"/>
            <a:ext cx="296265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All three met the basic requirements</a:t>
            </a:r>
          </a:p>
          <a:p>
            <a:r>
              <a:rPr lang="en-US" sz="2500" dirty="0">
                <a:latin typeface="Adobe Calson Pro Bold"/>
              </a:rPr>
              <a:t>of the job and appeared capable of performing the essential functions of </a:t>
            </a:r>
            <a:r>
              <a:rPr lang="en-US" sz="2500" dirty="0" smtClean="0">
                <a:latin typeface="Adobe Calson Pro Bold"/>
              </a:rPr>
              <a:t>the job </a:t>
            </a:r>
            <a:r>
              <a:rPr lang="en-US" sz="2500" dirty="0">
                <a:latin typeface="Adobe Calson Pro Bold"/>
              </a:rPr>
              <a:t>as identified in the job description, but something bothered Jack about each of</a:t>
            </a:r>
          </a:p>
          <a:p>
            <a:r>
              <a:rPr lang="en-GB" sz="2500" dirty="0" smtClean="0">
                <a:latin typeface="Adobe Calson Pro Bold"/>
              </a:rPr>
              <a:t>them</a:t>
            </a:r>
            <a:endParaRPr lang="en-GB" sz="25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Identifying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50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6- </a:t>
            </a:r>
            <a:r>
              <a:rPr lang="en-US" sz="2400" dirty="0" smtClean="0">
                <a:latin typeface="Adobe Calson Pro Blod"/>
              </a:rPr>
              <a:t>‘‘</a:t>
            </a:r>
            <a:r>
              <a:rPr lang="en-US" sz="2400" dirty="0">
                <a:latin typeface="Adobe Calson Pro Blod"/>
              </a:rPr>
              <a:t>What is the company’s view with regard to the role of technology?’’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7-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What are this company’s greatest technological challenges?’’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8-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What would this company’s ‘typical’ employee say as he left work everyday?’’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55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9626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Questions About the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Job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1-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Can you describe a typical day in this job?’’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2-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On average, how many hours a week did this job’s previous incumbent work?’’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3-</a:t>
            </a:r>
            <a:r>
              <a:rPr lang="en-US" sz="2400" dirty="0" smtClean="0">
                <a:solidFill>
                  <a:srgbClr val="C00000"/>
                </a:solidFill>
                <a:latin typeface="Adobe Calson Pro Blod"/>
              </a:rPr>
              <a:t> </a:t>
            </a:r>
            <a:r>
              <a:rPr lang="en-US" sz="2400" dirty="0" smtClean="0">
                <a:latin typeface="Adobe Calson Pro Blod"/>
              </a:rPr>
              <a:t>‘‘</a:t>
            </a:r>
            <a:r>
              <a:rPr lang="en-US" sz="2400" dirty="0">
                <a:latin typeface="Adobe Calson Pro Blod"/>
              </a:rPr>
              <a:t>What is the most important aspect of this job?’’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64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on Pro Blod"/>
              </a:rPr>
              <a:t>4- </a:t>
            </a:r>
            <a:r>
              <a:rPr lang="en-US" sz="2600" dirty="0" smtClean="0">
                <a:latin typeface="Adobe Calson Pro Blod"/>
              </a:rPr>
              <a:t>‘‘</a:t>
            </a:r>
            <a:r>
              <a:rPr lang="en-US" sz="2600" dirty="0">
                <a:latin typeface="Adobe Calson Pro Blod"/>
              </a:rPr>
              <a:t>Can you tell me about the person to whom I would be reporting?’’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on Pro Blod"/>
              </a:rPr>
              <a:t>5-</a:t>
            </a:r>
            <a:r>
              <a:rPr lang="en-US" sz="2600" dirty="0" smtClean="0">
                <a:solidFill>
                  <a:srgbClr val="C00000"/>
                </a:solidFill>
                <a:latin typeface="Adobe Calson Pro Blod"/>
              </a:rPr>
              <a:t> </a:t>
            </a:r>
            <a:r>
              <a:rPr lang="en-US" sz="2600" dirty="0" smtClean="0">
                <a:latin typeface="Adobe Calson Pro Blod"/>
              </a:rPr>
              <a:t>‘‘</a:t>
            </a:r>
            <a:r>
              <a:rPr lang="en-US" sz="2600" dirty="0">
                <a:latin typeface="Adobe Calson Pro Blod"/>
              </a:rPr>
              <a:t>Can you describe my coworkers?’’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on Pro Blod"/>
              </a:rPr>
              <a:t>6-</a:t>
            </a:r>
            <a:r>
              <a:rPr lang="en-US" sz="2600" dirty="0" smtClean="0">
                <a:latin typeface="Adobe Calson Pro Blod"/>
              </a:rPr>
              <a:t> ‘‘</a:t>
            </a:r>
            <a:r>
              <a:rPr lang="en-US" sz="2600" dirty="0">
                <a:latin typeface="Adobe Calson Pro Blod"/>
              </a:rPr>
              <a:t>Can you describe the people that would report to me?’’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08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7-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What makes this job an opportunity for me?’’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8-</a:t>
            </a:r>
            <a:r>
              <a:rPr lang="en-US" sz="2400" dirty="0" smtClean="0">
                <a:solidFill>
                  <a:srgbClr val="C00000"/>
                </a:solidFill>
                <a:latin typeface="Adobe Calson Pro Blod"/>
              </a:rPr>
              <a:t> </a:t>
            </a:r>
            <a:r>
              <a:rPr lang="en-US" sz="2400" dirty="0" smtClean="0">
                <a:latin typeface="Adobe Calson Pro Blod"/>
              </a:rPr>
              <a:t>‘‘</a:t>
            </a:r>
            <a:r>
              <a:rPr lang="en-US" sz="2400" dirty="0">
                <a:latin typeface="Adobe Calson Pro Blod"/>
              </a:rPr>
              <a:t>What benefits does this organization offer that your competitors do not?’’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9-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Would I be required to sign a </a:t>
            </a:r>
            <a:r>
              <a:rPr lang="en-US" sz="2400" dirty="0" smtClean="0">
                <a:latin typeface="Adobe Calson Pro Blod"/>
              </a:rPr>
              <a:t>non compete </a:t>
            </a:r>
            <a:r>
              <a:rPr lang="en-US" sz="2400" dirty="0">
                <a:latin typeface="Adobe Calson Pro Blod"/>
              </a:rPr>
              <a:t>agreement?’’</a:t>
            </a:r>
            <a:endParaRPr lang="en-GB" sz="2400" dirty="0">
              <a:latin typeface="Adobe Calson Pro Blo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75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25192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on Pro Bold"/>
              </a:rPr>
              <a:t>1-</a:t>
            </a:r>
            <a:r>
              <a:rPr lang="en-US" sz="2400" dirty="0" smtClean="0">
                <a:latin typeface="Adobe Calson Pro Bold"/>
              </a:rPr>
              <a:t> The </a:t>
            </a:r>
            <a:r>
              <a:rPr lang="en-US" sz="2400" dirty="0">
                <a:latin typeface="Adobe Calson Pro Bold"/>
              </a:rPr>
              <a:t>first applicant had a great deal of relevant experience and demonstrated a</a:t>
            </a:r>
          </a:p>
          <a:p>
            <a:r>
              <a:rPr lang="en-US" sz="2400" dirty="0">
                <a:latin typeface="Adobe Calson Pro Bold"/>
              </a:rPr>
              <a:t>thorough understanding of the job duties. There was no doubt in Jack’s mind</a:t>
            </a:r>
          </a:p>
          <a:p>
            <a:r>
              <a:rPr lang="en-US" sz="2400" dirty="0">
                <a:latin typeface="Adobe Calson Pro Bold"/>
              </a:rPr>
              <a:t>that she could do the job.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Identifying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23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What bothered him was a nagging sensation that she</a:t>
            </a:r>
          </a:p>
          <a:p>
            <a:r>
              <a:rPr lang="en-US" sz="2600" dirty="0">
                <a:latin typeface="Adobe Calson Pro Bold"/>
              </a:rPr>
              <a:t>would resist adjusting to a new environment and would fail to work in concert</a:t>
            </a:r>
          </a:p>
          <a:p>
            <a:r>
              <a:rPr lang="en-GB" sz="2600" dirty="0">
                <a:latin typeface="Adobe Calson Pro Bold"/>
              </a:rPr>
              <a:t>with the other representatives.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Identifying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79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33417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on Pro Bold"/>
              </a:rPr>
              <a:t>2-</a:t>
            </a:r>
            <a:r>
              <a:rPr lang="en-US" sz="2400" dirty="0" smtClean="0">
                <a:latin typeface="Adobe Calson Pro Bold"/>
              </a:rPr>
              <a:t> The </a:t>
            </a:r>
            <a:r>
              <a:rPr lang="en-US" sz="2400" dirty="0">
                <a:latin typeface="Adobe Calson Pro Bold"/>
              </a:rPr>
              <a:t>second applicant was the least experienced but indicated a great </a:t>
            </a:r>
            <a:r>
              <a:rPr lang="en-US" sz="2400" dirty="0" smtClean="0">
                <a:latin typeface="Adobe Calson Pro Bold"/>
              </a:rPr>
              <a:t>willingness to </a:t>
            </a:r>
            <a:r>
              <a:rPr lang="en-US" sz="2400" dirty="0">
                <a:latin typeface="Adobe Calson Pro Bold"/>
              </a:rPr>
              <a:t>learn and work hard. He was pleasant enough, but Jack had a troublesome</a:t>
            </a:r>
          </a:p>
          <a:p>
            <a:r>
              <a:rPr lang="en-US" sz="2400" dirty="0">
                <a:latin typeface="Adobe Calson Pro Bold"/>
              </a:rPr>
              <a:t>image of him reporting to Eliza, </a:t>
            </a:r>
            <a:r>
              <a:rPr lang="en-US" sz="2400" dirty="0" smtClean="0">
                <a:latin typeface="Adobe Calson Pro Bold"/>
              </a:rPr>
              <a:t>in </a:t>
            </a:r>
            <a:r>
              <a:rPr lang="en-US" sz="2400" dirty="0">
                <a:latin typeface="Adobe Calson Pro Bold"/>
              </a:rPr>
              <a:t>charge of the department.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Identifying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00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</a:rPr>
              <a:t>During </a:t>
            </a:r>
            <a:r>
              <a:rPr lang="en-US" sz="2600" dirty="0" smtClean="0">
                <a:latin typeface="Adobe Calson Pro Bold"/>
              </a:rPr>
              <a:t>the </a:t>
            </a:r>
            <a:r>
              <a:rPr lang="en-US" sz="2600" dirty="0">
                <a:latin typeface="Adobe Calson Pro Bold"/>
              </a:rPr>
              <a:t>interview, the applicant had indicated that, at his former job, there had </a:t>
            </a:r>
            <a:r>
              <a:rPr lang="en-US" sz="2600" dirty="0" smtClean="0">
                <a:latin typeface="Adobe Calson Pro Bold"/>
              </a:rPr>
              <a:t>been a </a:t>
            </a:r>
            <a:r>
              <a:rPr lang="en-US" sz="2600" dirty="0">
                <a:latin typeface="Adobe Calson Pro Bold"/>
              </a:rPr>
              <a:t>slight verbal altercation between himself and another </a:t>
            </a:r>
            <a:r>
              <a:rPr lang="en-US" sz="2600" dirty="0" smtClean="0">
                <a:latin typeface="Adobe Calson Pro Bold"/>
              </a:rPr>
              <a:t>employee a woman…..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Identifying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57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9152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….and </a:t>
            </a:r>
            <a:r>
              <a:rPr lang="en-US" sz="2600" dirty="0">
                <a:latin typeface="Adobe Calson Pro Bold"/>
              </a:rPr>
              <a:t>his boss, also a woman, had ‘‘taken sides’’ against him. He felt there had</a:t>
            </a:r>
          </a:p>
          <a:p>
            <a:r>
              <a:rPr lang="en-US" sz="2600" dirty="0">
                <a:latin typeface="Adobe Calson Pro Bold"/>
              </a:rPr>
              <a:t>been some gender bias involved.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Identifying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 smtClean="0">
                <a:solidFill>
                  <a:srgbClr val="FF0000"/>
                </a:solidFill>
                <a:latin typeface="Adobe Calson Pro Bold"/>
              </a:rPr>
              <a:t>3-</a:t>
            </a:r>
            <a:r>
              <a:rPr lang="en-US" sz="2500" dirty="0" smtClean="0">
                <a:latin typeface="Adobe Calson Pro Bold"/>
              </a:rPr>
              <a:t> The </a:t>
            </a:r>
            <a:r>
              <a:rPr lang="en-US" sz="2500" dirty="0">
                <a:latin typeface="Adobe Calson Pro Bold"/>
              </a:rPr>
              <a:t>third applicant had a sufficient degree of experience. Jack had no </a:t>
            </a:r>
            <a:r>
              <a:rPr lang="en-US" sz="2500" dirty="0" smtClean="0">
                <a:latin typeface="Adobe Calson Pro Bold"/>
              </a:rPr>
              <a:t>trouble picturing </a:t>
            </a:r>
            <a:r>
              <a:rPr lang="en-US" sz="2500" dirty="0">
                <a:latin typeface="Adobe Calson Pro Bold"/>
              </a:rPr>
              <a:t>her working alongside the other representatives and taking </a:t>
            </a:r>
            <a:r>
              <a:rPr lang="en-US" sz="2500" dirty="0" smtClean="0">
                <a:latin typeface="Adobe Calson Pro Bold"/>
              </a:rPr>
              <a:t>direction </a:t>
            </a:r>
            <a:r>
              <a:rPr lang="en-GB" sz="2500" dirty="0" smtClean="0">
                <a:latin typeface="Adobe Calson Pro Bold"/>
              </a:rPr>
              <a:t>from </a:t>
            </a:r>
            <a:r>
              <a:rPr lang="en-GB" sz="2500" dirty="0">
                <a:latin typeface="Adobe Calson Pro Bold"/>
              </a:rPr>
              <a:t>Eliza.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Identifying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17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042416"/>
            <a:ext cx="29626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What troubled him was that she didn’t seem interested in </a:t>
            </a:r>
            <a:r>
              <a:rPr lang="en-US" sz="2400" dirty="0" smtClean="0">
                <a:latin typeface="Adobe Calson Pro Bold"/>
              </a:rPr>
              <a:t>doing anything </a:t>
            </a:r>
            <a:r>
              <a:rPr lang="en-US" sz="2400" dirty="0">
                <a:latin typeface="Adobe Calson Pro Bold"/>
              </a:rPr>
              <a:t>beyond what was expected. There was no willingness to pitch in and</a:t>
            </a:r>
          </a:p>
          <a:p>
            <a:r>
              <a:rPr lang="en-US" sz="2400" dirty="0">
                <a:latin typeface="Adobe Calson Pro Bold"/>
              </a:rPr>
              <a:t>help the other representatives, which is often required during the </a:t>
            </a:r>
            <a:r>
              <a:rPr lang="en-US" sz="2400" dirty="0" smtClean="0">
                <a:latin typeface="Adobe Calson Pro Bold"/>
              </a:rPr>
              <a:t>company’s </a:t>
            </a:r>
            <a:r>
              <a:rPr lang="en-GB" sz="2400" dirty="0" smtClean="0">
                <a:latin typeface="Adobe Calson Pro Bold"/>
              </a:rPr>
              <a:t>peak </a:t>
            </a:r>
            <a:r>
              <a:rPr lang="en-GB" sz="2400" dirty="0">
                <a:latin typeface="Adobe Calson Pro Bold"/>
              </a:rPr>
              <a:t>holiday season.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Identifying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23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38211"/>
            <a:ext cx="296265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What should Jack do? He knows that there is no ideal employee, but each </a:t>
            </a:r>
            <a:r>
              <a:rPr lang="en-US" sz="2500" dirty="0" smtClean="0">
                <a:latin typeface="Adobe Calson Pro Bold"/>
              </a:rPr>
              <a:t>of these </a:t>
            </a:r>
            <a:r>
              <a:rPr lang="en-US" sz="2500" dirty="0">
                <a:latin typeface="Adobe Calson Pro Bold"/>
              </a:rPr>
              <a:t>applicants fell short in areas that are critical to the successful performance of</a:t>
            </a:r>
          </a:p>
          <a:p>
            <a:r>
              <a:rPr lang="en-GB" sz="2500" dirty="0">
                <a:latin typeface="Adobe Calson Pro Bold"/>
              </a:rPr>
              <a:t>the job</a:t>
            </a:r>
            <a:r>
              <a:rPr lang="en-GB" sz="2500" dirty="0" smtClean="0">
                <a:latin typeface="Adobe Calson Pro Bold"/>
              </a:rPr>
              <a:t>.</a:t>
            </a:r>
            <a:r>
              <a:rPr lang="en-GB" sz="2500" dirty="0">
                <a:latin typeface="Adobe Calson Pro Bold"/>
              </a:rPr>
              <a:t> Should he keep looking?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Identifying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38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664226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After writing a job description, ask yourself a series of questions to confirm its</a:t>
            </a:r>
          </a:p>
          <a:p>
            <a:r>
              <a:rPr lang="en-GB" sz="2600" dirty="0">
                <a:latin typeface="Adobe Calson Pro Bold"/>
              </a:rPr>
              <a:t>contents:</a:t>
            </a:r>
          </a:p>
        </p:txBody>
      </p:sp>
    </p:spTree>
    <p:extLst>
      <p:ext uri="{BB962C8B-B14F-4D97-AF65-F5344CB8AC3E}">
        <p14:creationId xmlns:p14="http://schemas.microsoft.com/office/powerpoint/2010/main" val="117247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312724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The answer is yes, Jack should keep looking, but not before he clarifies what </a:t>
            </a:r>
            <a:r>
              <a:rPr lang="en-US" sz="2400" dirty="0" smtClean="0">
                <a:latin typeface="Adobe Calson Pro Bold"/>
              </a:rPr>
              <a:t>he’s looking </a:t>
            </a:r>
            <a:r>
              <a:rPr lang="en-US" sz="2400" dirty="0">
                <a:latin typeface="Adobe Calson Pro Bold"/>
              </a:rPr>
              <a:t>for. </a:t>
            </a:r>
            <a:r>
              <a:rPr lang="en-US" sz="2400" dirty="0" smtClean="0">
                <a:latin typeface="Adobe Calson Pro Bold"/>
              </a:rPr>
              <a:t>The requirements </a:t>
            </a:r>
            <a:r>
              <a:rPr lang="en-US" sz="2400" dirty="0">
                <a:latin typeface="Adobe Calson Pro Bold"/>
              </a:rPr>
              <a:t>and areas of responsibility identified in a job </a:t>
            </a:r>
            <a:r>
              <a:rPr lang="en-US" sz="2400" dirty="0" smtClean="0">
                <a:latin typeface="Adobe Calson Pro Bold"/>
              </a:rPr>
              <a:t>description are </a:t>
            </a:r>
            <a:r>
              <a:rPr lang="en-US" sz="2400" dirty="0">
                <a:latin typeface="Adobe Calson Pro Bold"/>
              </a:rPr>
              <a:t>excellent indicators of the skills connected to a </a:t>
            </a:r>
            <a:r>
              <a:rPr lang="en-US" sz="2400" dirty="0" smtClean="0">
                <a:latin typeface="Adobe Calson Pro Bold"/>
              </a:rPr>
              <a:t>job.</a:t>
            </a:r>
            <a:endParaRPr lang="en-GB" sz="24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Identifying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80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Establishing the Right Fit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Establishing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06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The right fit begins with identifying what someone has accomplished, either at</a:t>
            </a:r>
          </a:p>
          <a:p>
            <a:r>
              <a:rPr lang="en-US" sz="2600" dirty="0" smtClean="0">
                <a:latin typeface="Adobe Calson Pro Bold"/>
              </a:rPr>
              <a:t>past jobs or through the performance of relevant non-job-specific tasks.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Establishing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83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15713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The next stage of determining the right fit has to do with what a person is </a:t>
            </a:r>
            <a:r>
              <a:rPr lang="en-US" sz="2400" dirty="0" smtClean="0">
                <a:latin typeface="Adobe Calson Pro Bold"/>
              </a:rPr>
              <a:t>willing to </a:t>
            </a:r>
            <a:r>
              <a:rPr lang="en-US" sz="2400" dirty="0">
                <a:latin typeface="Adobe Calson Pro Bold"/>
              </a:rPr>
              <a:t>do with these tangible skills and abilities. Recruiters can relate past performance</a:t>
            </a:r>
          </a:p>
          <a:p>
            <a:r>
              <a:rPr lang="en-US" sz="2400" dirty="0">
                <a:latin typeface="Adobe Calson Pro Bold"/>
              </a:rPr>
              <a:t>to the future by asking competency-based questions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Establishing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3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The final stage of identifying whether a person will be the right fit concerns a</a:t>
            </a:r>
          </a:p>
          <a:p>
            <a:r>
              <a:rPr lang="en-US" sz="2400" dirty="0">
                <a:latin typeface="Adobe Calson Pro Bold"/>
              </a:rPr>
              <a:t>host of intangible qualities. Depending on the job and the work environment, </a:t>
            </a:r>
            <a:r>
              <a:rPr lang="en-US" sz="2400" dirty="0" smtClean="0">
                <a:latin typeface="Adobe Calson Pro Bold"/>
              </a:rPr>
              <a:t>these </a:t>
            </a:r>
            <a:r>
              <a:rPr lang="en-GB" sz="2400" dirty="0" smtClean="0">
                <a:latin typeface="Adobe Calson Pro Bold"/>
              </a:rPr>
              <a:t>intangibles </a:t>
            </a:r>
            <a:r>
              <a:rPr lang="en-GB" sz="2400" dirty="0">
                <a:latin typeface="Adobe Calson Pro Bold"/>
              </a:rPr>
              <a:t>could </a:t>
            </a:r>
            <a:r>
              <a:rPr lang="en-GB" sz="2400" dirty="0" smtClean="0">
                <a:latin typeface="Adobe Calson Pro Bold"/>
              </a:rPr>
              <a:t>include:-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Establishing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70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 smtClean="0">
                <a:latin typeface="Adobe Calson Pro Bold"/>
              </a:rPr>
              <a:t>• Willingness </a:t>
            </a:r>
            <a:r>
              <a:rPr lang="en-GB" sz="2500" dirty="0">
                <a:latin typeface="Adobe Calson Pro Bold"/>
              </a:rPr>
              <a:t>to accept criticism</a:t>
            </a:r>
          </a:p>
          <a:p>
            <a:r>
              <a:rPr lang="en-US" sz="2500" dirty="0">
                <a:latin typeface="Adobe Calson Pro Bold"/>
              </a:rPr>
              <a:t>• Ability to function effectively in a different work environment</a:t>
            </a:r>
          </a:p>
          <a:p>
            <a:r>
              <a:rPr lang="en-US" sz="2500" dirty="0">
                <a:latin typeface="Adobe Calson Pro Bold"/>
              </a:rPr>
              <a:t>• Disposition toward working with others whose approach to problem solving</a:t>
            </a:r>
            <a:endParaRPr lang="en-GB" sz="25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Establishing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89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Adobe Calson Pro Bold"/>
              </a:rPr>
              <a:t>• </a:t>
            </a:r>
            <a:r>
              <a:rPr lang="en-US" sz="2400" dirty="0" smtClean="0">
                <a:latin typeface="Adobe Calson Pro Bold"/>
              </a:rPr>
              <a:t>Interest </a:t>
            </a:r>
            <a:r>
              <a:rPr lang="en-US" sz="2400" dirty="0">
                <a:latin typeface="Adobe Calson Pro Bold"/>
              </a:rPr>
              <a:t>in learning from those whose work style differs from their own</a:t>
            </a:r>
          </a:p>
          <a:p>
            <a:r>
              <a:rPr lang="en-GB" sz="2400" dirty="0">
                <a:latin typeface="Adobe Calson Pro Bold"/>
              </a:rPr>
              <a:t>•</a:t>
            </a:r>
            <a:r>
              <a:rPr lang="en-US" sz="2400" dirty="0" smtClean="0">
                <a:latin typeface="Adobe Calson Pro Bold"/>
              </a:rPr>
              <a:t> </a:t>
            </a:r>
            <a:r>
              <a:rPr lang="en-US" sz="2400" dirty="0">
                <a:latin typeface="Adobe Calson Pro Bold"/>
              </a:rPr>
              <a:t>Outlook on accepting direction from someone </a:t>
            </a:r>
            <a:r>
              <a:rPr lang="en-US" sz="2400" dirty="0" smtClean="0">
                <a:latin typeface="Adobe Calson Pro Bold"/>
              </a:rPr>
              <a:t>whose communication </a:t>
            </a:r>
            <a:r>
              <a:rPr lang="en-US" sz="2400" dirty="0">
                <a:latin typeface="Adobe Calson Pro Bold"/>
              </a:rPr>
              <a:t>style</a:t>
            </a:r>
          </a:p>
          <a:p>
            <a:r>
              <a:rPr lang="en-US" sz="2400" dirty="0">
                <a:latin typeface="Adobe Calson Pro Bold"/>
              </a:rPr>
              <a:t>differs from what they’re accustomed to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Establishing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14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</a:rPr>
              <a:t>• </a:t>
            </a:r>
            <a:r>
              <a:rPr lang="en-US" sz="2600" dirty="0" smtClean="0">
                <a:latin typeface="Adobe Calson Pro Bold"/>
              </a:rPr>
              <a:t>Ability </a:t>
            </a:r>
            <a:r>
              <a:rPr lang="en-US" sz="2600" dirty="0">
                <a:latin typeface="Adobe Calson Pro Bold"/>
              </a:rPr>
              <a:t>to work as an integral member of a diverse team</a:t>
            </a:r>
          </a:p>
          <a:p>
            <a:r>
              <a:rPr lang="en-GB" sz="2600" dirty="0">
                <a:latin typeface="Adobe Calson Pro Bold"/>
              </a:rPr>
              <a:t>• Degree of flexibility</a:t>
            </a:r>
          </a:p>
          <a:p>
            <a:r>
              <a:rPr lang="en-US" sz="2600" dirty="0">
                <a:latin typeface="Adobe Calson Pro Bold"/>
              </a:rPr>
              <a:t>• Ability to adjust to sudden changes in direction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Establishing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73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</a:rPr>
              <a:t>• Knack </a:t>
            </a:r>
            <a:r>
              <a:rPr lang="en-GB" sz="2600" dirty="0">
                <a:latin typeface="Adobe Calson Pro Bold"/>
              </a:rPr>
              <a:t>for multitasking</a:t>
            </a:r>
          </a:p>
          <a:p>
            <a:r>
              <a:rPr lang="en-US" sz="2600" dirty="0">
                <a:latin typeface="Adobe Calson Pro Bold"/>
              </a:rPr>
              <a:t>• Tolerance for working with individuals of varying degrees of effectiveness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Establishing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81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25192"/>
            <a:ext cx="31272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In addition to identifying tangible requirements and tasks, then, recruiters </a:t>
            </a:r>
            <a:r>
              <a:rPr lang="en-US" sz="2400" dirty="0" smtClean="0">
                <a:latin typeface="Adobe Calson Pro Bold"/>
              </a:rPr>
              <a:t>need to </a:t>
            </a:r>
            <a:r>
              <a:rPr lang="en-US" sz="2400" dirty="0">
                <a:latin typeface="Adobe Calson Pro Bold"/>
              </a:rPr>
              <a:t>clearly identify what a job requires in terms of willingness on the part of </a:t>
            </a:r>
            <a:r>
              <a:rPr lang="en-US" sz="2400" dirty="0" smtClean="0">
                <a:latin typeface="Adobe Calson Pro Bold"/>
              </a:rPr>
              <a:t>the employee</a:t>
            </a:r>
            <a:r>
              <a:rPr lang="en-US" sz="2400" dirty="0">
                <a:latin typeface="Adobe Calson Pro Bold"/>
              </a:rPr>
              <a:t>, as well as relevant intangible qualities.</a:t>
            </a:r>
            <a:endParaRPr lang="en-GB" sz="24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Establishing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6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• What is the purpose of the job?</a:t>
            </a:r>
          </a:p>
          <a:p>
            <a:r>
              <a:rPr lang="en-US" sz="2600" dirty="0">
                <a:latin typeface="Adobe Calson Pro Bold"/>
              </a:rPr>
              <a:t>• Will the jobholder supervise the work of others</a:t>
            </a:r>
            <a:r>
              <a:rPr lang="en-US" sz="2600" dirty="0" smtClean="0">
                <a:latin typeface="Adobe Calson Pro Bold"/>
              </a:rPr>
              <a:t>?</a:t>
            </a:r>
          </a:p>
          <a:p>
            <a:r>
              <a:rPr lang="en-US" sz="2600" dirty="0">
                <a:latin typeface="Adobe Calson Pro Bold"/>
              </a:rPr>
              <a:t>• What duties will the jobholder perform regularly, periodically, and infrequently?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19621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Reviewing the Application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04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Reviewing the Application and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Resume</a:t>
            </a:r>
          </a:p>
          <a:p>
            <a:r>
              <a:rPr lang="en-US" sz="2400" dirty="0">
                <a:latin typeface="Adobe Calson Pro Bold"/>
              </a:rPr>
              <a:t>Each organization should have an application form, whether paper or electronic,</a:t>
            </a:r>
          </a:p>
          <a:p>
            <a:r>
              <a:rPr lang="en-US" sz="2400" dirty="0">
                <a:latin typeface="Adobe Calson Pro Bold"/>
              </a:rPr>
              <a:t>that reflects its own environment. 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3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Some companies</a:t>
            </a:r>
          </a:p>
          <a:p>
            <a:r>
              <a:rPr lang="en-US" sz="2600" dirty="0">
                <a:latin typeface="Adobe Calson Pro Bold"/>
              </a:rPr>
              <a:t>have more than one form: one for professional </a:t>
            </a:r>
            <a:r>
              <a:rPr lang="en-US" sz="2600" dirty="0" smtClean="0">
                <a:latin typeface="Adobe Calson Pro Bold"/>
              </a:rPr>
              <a:t>and </a:t>
            </a:r>
            <a:r>
              <a:rPr lang="en-US" sz="2600" dirty="0">
                <a:latin typeface="Adobe Calson Pro Bold"/>
              </a:rPr>
              <a:t>another</a:t>
            </a:r>
          </a:p>
          <a:p>
            <a:r>
              <a:rPr lang="en-GB" sz="2600" dirty="0">
                <a:latin typeface="Adobe Calson Pro Bold"/>
              </a:rPr>
              <a:t>for </a:t>
            </a:r>
            <a:r>
              <a:rPr lang="en-GB" sz="2600" dirty="0" smtClean="0">
                <a:latin typeface="Adobe Calson Pro Bold"/>
              </a:rPr>
              <a:t>non-professional positions</a:t>
            </a:r>
            <a:r>
              <a:rPr lang="en-GB" sz="2600" dirty="0">
                <a:latin typeface="Adobe Cals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53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When designing an application form, it’s important to remember that all categories</a:t>
            </a:r>
          </a:p>
          <a:p>
            <a:r>
              <a:rPr lang="en-US" sz="2600" dirty="0">
                <a:latin typeface="Adobe Calson Pro Bold"/>
              </a:rPr>
              <a:t>must be relevant and job-related.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5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This is critical from the standpoint of compliance</a:t>
            </a:r>
          </a:p>
          <a:p>
            <a:r>
              <a:rPr lang="en-US" sz="2400" dirty="0">
                <a:latin typeface="Adobe Calson Pro Bold"/>
              </a:rPr>
              <a:t>with equal employment opportunity (EEO) laws </a:t>
            </a:r>
            <a:r>
              <a:rPr lang="en-US" sz="2400" dirty="0" smtClean="0">
                <a:latin typeface="Adobe Calson Pro Bold"/>
              </a:rPr>
              <a:t>and regulations</a:t>
            </a:r>
            <a:r>
              <a:rPr lang="en-US" sz="2400" dirty="0">
                <a:latin typeface="Adobe Calson Pro Bold"/>
              </a:rPr>
              <a:t>. In this </a:t>
            </a:r>
            <a:r>
              <a:rPr lang="en-US" sz="2400" dirty="0" smtClean="0">
                <a:latin typeface="Adobe Calson Pro Bold"/>
              </a:rPr>
              <a:t>regard, familiarity with all laws are critical.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2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Resumes differ from applications in that people start with a blank piece of paper</a:t>
            </a:r>
          </a:p>
          <a:p>
            <a:r>
              <a:rPr lang="en-US" sz="2400" dirty="0">
                <a:latin typeface="Adobe Calson Pro Bold"/>
              </a:rPr>
              <a:t>or a blank screen, as opposed to a form with specific questions. Consequently, </a:t>
            </a:r>
            <a:r>
              <a:rPr lang="en-US" sz="2400" dirty="0" smtClean="0">
                <a:latin typeface="Adobe Calson Pro Bold"/>
              </a:rPr>
              <a:t>applicants can </a:t>
            </a:r>
            <a:r>
              <a:rPr lang="en-US" sz="2400" dirty="0">
                <a:latin typeface="Adobe Calson Pro Bold"/>
              </a:rPr>
              <a:t>offer whatever data they choose on a resume.</a:t>
            </a:r>
            <a:endParaRPr lang="en-GB" sz="24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01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Reviewing the Application 2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04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There are ten key areas to focus on when reviewing an application or </a:t>
            </a:r>
            <a:r>
              <a:rPr lang="en-US" sz="2600" dirty="0" smtClean="0">
                <a:latin typeface="Adobe Calson Pro Bold"/>
              </a:rPr>
              <a:t>resume. Remember </a:t>
            </a:r>
            <a:r>
              <a:rPr lang="en-US" sz="2600" dirty="0">
                <a:latin typeface="Adobe Calson Pro Bold"/>
              </a:rPr>
              <a:t>these are guidelines only</a:t>
            </a:r>
            <a:endParaRPr lang="en-GB" sz="2600" dirty="0">
              <a:latin typeface="Adobe Cals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86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1. Scan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the overall appearance of the application or resume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.</a:t>
            </a:r>
          </a:p>
          <a:p>
            <a:r>
              <a:rPr lang="en-US" sz="2400" dirty="0">
                <a:latin typeface="Adobe Calson Pro Bold"/>
              </a:rPr>
              <a:t>The handwriting on applications should be </a:t>
            </a:r>
            <a:r>
              <a:rPr lang="en-US" sz="2400" dirty="0" smtClean="0">
                <a:latin typeface="Adobe Calson Pro Bold"/>
              </a:rPr>
              <a:t>readable; </a:t>
            </a:r>
            <a:r>
              <a:rPr lang="en-US" sz="2400" dirty="0">
                <a:latin typeface="Adobe Calson Pro Bold"/>
              </a:rPr>
              <a:t>and </a:t>
            </a:r>
            <a:r>
              <a:rPr lang="en-US" sz="2400" dirty="0" smtClean="0">
                <a:latin typeface="Adobe Calson Pro Bold"/>
              </a:rPr>
              <a:t>whether the </a:t>
            </a:r>
            <a:r>
              <a:rPr lang="en-US" sz="2400" dirty="0">
                <a:latin typeface="Adobe Calson Pro Bold"/>
              </a:rPr>
              <a:t>resume is typed and printed or is submitted </a:t>
            </a:r>
            <a:r>
              <a:rPr lang="en-US" sz="2400" dirty="0" smtClean="0">
                <a:latin typeface="Adobe Calson Pro Bold"/>
              </a:rPr>
              <a:t>electronically.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44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32918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dobe Calson Pro Bold"/>
              </a:rPr>
              <a:t>I</a:t>
            </a:r>
            <a:r>
              <a:rPr lang="en-GB" sz="2400" dirty="0" smtClean="0">
                <a:latin typeface="Adobe Calson Pro Bold"/>
              </a:rPr>
              <a:t>t </a:t>
            </a:r>
            <a:r>
              <a:rPr lang="en-GB" sz="2400" dirty="0">
                <a:latin typeface="Adobe Calson Pro Bold"/>
              </a:rPr>
              <a:t>should reflect</a:t>
            </a:r>
          </a:p>
          <a:p>
            <a:r>
              <a:rPr lang="en-US" sz="2400" dirty="0">
                <a:latin typeface="Adobe Calson Pro Bold"/>
              </a:rPr>
              <a:t>resume-writing guidelines in terms of organizing the information and </a:t>
            </a:r>
            <a:r>
              <a:rPr lang="en-US" sz="2400" dirty="0" smtClean="0">
                <a:latin typeface="Adobe Calson Pro Bold"/>
              </a:rPr>
              <a:t>highlighting </a:t>
            </a:r>
            <a:r>
              <a:rPr lang="en-GB" sz="2400" dirty="0">
                <a:latin typeface="Adobe Calson Pro Bold"/>
              </a:rPr>
              <a:t>k</a:t>
            </a:r>
            <a:r>
              <a:rPr lang="en-GB" sz="2400" dirty="0" smtClean="0">
                <a:latin typeface="Adobe Calson Pro Bold"/>
              </a:rPr>
              <a:t>ey accomplishments.</a:t>
            </a:r>
            <a:r>
              <a:rPr lang="en-US" sz="2400" dirty="0">
                <a:latin typeface="Adobe Calson Pro Bold"/>
              </a:rPr>
              <a:t> </a:t>
            </a:r>
            <a:endParaRPr lang="en-US" sz="2400" dirty="0" smtClean="0">
              <a:latin typeface="Adobe Calson Pro Bold"/>
            </a:endParaRPr>
          </a:p>
          <a:p>
            <a:r>
              <a:rPr lang="en-US" sz="2400" dirty="0" smtClean="0">
                <a:latin typeface="Adobe Calson Pro Bold"/>
              </a:rPr>
              <a:t>The </a:t>
            </a:r>
            <a:r>
              <a:rPr lang="en-US" sz="2400" dirty="0">
                <a:latin typeface="Adobe Calson Pro Bold"/>
              </a:rPr>
              <a:t>contents of applications and resumes should be</a:t>
            </a:r>
          </a:p>
          <a:p>
            <a:r>
              <a:rPr lang="en-US" sz="2400" dirty="0">
                <a:latin typeface="Adobe Calson Pro Bold"/>
              </a:rPr>
              <a:t>grammatically </a:t>
            </a:r>
            <a:r>
              <a:rPr lang="en-US" sz="2400" dirty="0" smtClean="0">
                <a:latin typeface="Adobe Calson Pro Bold"/>
              </a:rPr>
              <a:t>correct.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84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• What degree of supervision will be exercised over the jobholder?</a:t>
            </a:r>
          </a:p>
          <a:p>
            <a:r>
              <a:rPr lang="en-US" sz="2600" dirty="0">
                <a:latin typeface="Adobe Calson Pro Bold"/>
              </a:rPr>
              <a:t>• To what extent will instructions be necessary when assigning work to </a:t>
            </a:r>
            <a:r>
              <a:rPr lang="en-US" sz="2600" dirty="0" smtClean="0">
                <a:latin typeface="Adobe Calson Pro Bold"/>
              </a:rPr>
              <a:t>the </a:t>
            </a:r>
            <a:r>
              <a:rPr lang="en-GB" sz="2600" dirty="0" smtClean="0">
                <a:latin typeface="Adobe Calson Pro Bold"/>
              </a:rPr>
              <a:t>jobholder?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48049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32859"/>
            <a:ext cx="29626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2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. Look for any blanks or omissions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.</a:t>
            </a:r>
          </a:p>
          <a:p>
            <a:r>
              <a:rPr lang="en-US" sz="2400" dirty="0">
                <a:latin typeface="Adobe Calson Pro Bold"/>
              </a:rPr>
              <a:t>This is easy with an application form; with </a:t>
            </a:r>
            <a:r>
              <a:rPr lang="en-US" sz="2400" dirty="0" smtClean="0">
                <a:latin typeface="Adobe Calson Pro Bold"/>
              </a:rPr>
              <a:t>a resume</a:t>
            </a:r>
            <a:r>
              <a:rPr lang="en-US" sz="2400" dirty="0">
                <a:latin typeface="Adobe Calson Pro Bold"/>
              </a:rPr>
              <a:t>, check to see that basic information relating to work and education has</a:t>
            </a:r>
          </a:p>
          <a:p>
            <a:r>
              <a:rPr lang="en-GB" sz="2400" dirty="0">
                <a:latin typeface="Adobe Calson Pro Bold"/>
              </a:rPr>
              <a:t>not been excluded.</a:t>
            </a:r>
            <a:endParaRPr lang="en-US" sz="2400" b="1" dirty="0" smtClean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77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Make note of any missing data so you can ask the </a:t>
            </a:r>
            <a:r>
              <a:rPr lang="en-US" sz="2400" dirty="0" smtClean="0">
                <a:latin typeface="Adobe Calson Pro Bold"/>
              </a:rPr>
              <a:t>applicant about </a:t>
            </a:r>
            <a:r>
              <a:rPr lang="en-US" sz="2400" dirty="0">
                <a:latin typeface="Adobe Calson Pro Bold"/>
              </a:rPr>
              <a:t>it during the face-to-face interview. Some employment application forms</a:t>
            </a:r>
          </a:p>
          <a:p>
            <a:r>
              <a:rPr lang="en-US" sz="2400" dirty="0">
                <a:latin typeface="Adobe Calson Pro Bold"/>
              </a:rPr>
              <a:t>are poorly designed, as are some electronic resume </a:t>
            </a:r>
            <a:r>
              <a:rPr lang="en-US" sz="2400" dirty="0" smtClean="0">
                <a:latin typeface="Adobe Calson Pro Bold"/>
              </a:rPr>
              <a:t>formats</a:t>
            </a:r>
            <a:r>
              <a:rPr lang="en-GB" sz="2400" dirty="0" smtClean="0">
                <a:latin typeface="Adobe Calson Pro Bold"/>
              </a:rPr>
              <a:t>.</a:t>
            </a:r>
            <a:endParaRPr lang="en-US" sz="2400" b="1" dirty="0" smtClean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2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This can cause applicants</a:t>
            </a:r>
          </a:p>
          <a:p>
            <a:r>
              <a:rPr lang="en-US" sz="2600" dirty="0">
                <a:latin typeface="Adobe Calson Pro Bold"/>
              </a:rPr>
              <a:t>to inadvertently overlook certain questions or categories. Or it may be </a:t>
            </a:r>
            <a:r>
              <a:rPr lang="en-US" sz="2600" dirty="0" smtClean="0">
                <a:latin typeface="Adobe Calson Pro Bold"/>
              </a:rPr>
              <a:t>that an </a:t>
            </a:r>
            <a:r>
              <a:rPr lang="en-US" sz="2600" dirty="0">
                <a:latin typeface="Adobe Calson Pro Bold"/>
              </a:rPr>
              <a:t>applicant purposely omitted </a:t>
            </a:r>
            <a:r>
              <a:rPr lang="en-US" sz="2600" dirty="0" smtClean="0">
                <a:latin typeface="Adobe Calson Pro Bold"/>
              </a:rPr>
              <a:t>certain information</a:t>
            </a:r>
            <a:r>
              <a:rPr lang="en-US" sz="2600" dirty="0">
                <a:latin typeface="Adobe Calson Pro Bold"/>
              </a:rPr>
              <a:t>.</a:t>
            </a:r>
            <a:endParaRPr lang="en-US" sz="2600" b="1" dirty="0" smtClean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4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18083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3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. Review the applicant’s work history and make a note of any time gaps between jobs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.</a:t>
            </a:r>
          </a:p>
          <a:p>
            <a:r>
              <a:rPr lang="en-GB" sz="2400" dirty="0">
                <a:latin typeface="Adobe Calson Pro Bold"/>
              </a:rPr>
              <a:t>If </a:t>
            </a:r>
            <a:r>
              <a:rPr lang="en-GB" sz="2400" dirty="0" smtClean="0">
                <a:latin typeface="Adobe Calson Pro Bold"/>
              </a:rPr>
              <a:t>an </a:t>
            </a:r>
            <a:r>
              <a:rPr lang="en-US" sz="2400" dirty="0" smtClean="0">
                <a:latin typeface="Adobe Calson Pro Bold"/>
              </a:rPr>
              <a:t>applicant </a:t>
            </a:r>
            <a:r>
              <a:rPr lang="en-US" sz="2400" dirty="0">
                <a:latin typeface="Adobe Calson Pro Bold"/>
              </a:rPr>
              <a:t>indicates that he took some time off between jobs to </a:t>
            </a:r>
            <a:r>
              <a:rPr lang="en-US" sz="2400" dirty="0" smtClean="0">
                <a:latin typeface="Adobe Calson Pro Bold"/>
              </a:rPr>
              <a:t>travel, </a:t>
            </a:r>
            <a:r>
              <a:rPr lang="en-US" sz="2400" dirty="0">
                <a:latin typeface="Adobe Calson Pro Bold"/>
              </a:rPr>
              <a:t>make a note of it.</a:t>
            </a:r>
            <a:endParaRPr lang="en-GB" sz="2400" b="1" dirty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3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0604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Be careful not to pass judgment, deciding that this </a:t>
            </a:r>
            <a:r>
              <a:rPr lang="en-US" sz="2600" dirty="0" smtClean="0">
                <a:latin typeface="Adobe Calson Pro Bold"/>
              </a:rPr>
              <a:t>was </a:t>
            </a:r>
            <a:r>
              <a:rPr lang="en-GB" sz="2600" dirty="0" smtClean="0">
                <a:latin typeface="Adobe Calson Pro Bold"/>
              </a:rPr>
              <a:t>a playful </a:t>
            </a:r>
            <a:r>
              <a:rPr lang="en-GB" sz="2600" dirty="0">
                <a:latin typeface="Adobe Calson Pro Bold"/>
              </a:rPr>
              <a:t>and irresponsible pursuit.</a:t>
            </a:r>
            <a:endParaRPr lang="en-GB" sz="2600" b="1" dirty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97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79638"/>
            <a:ext cx="296265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4. Consider any overlaps in time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.</a:t>
            </a:r>
          </a:p>
          <a:p>
            <a:r>
              <a:rPr lang="en-US" sz="2400" dirty="0" smtClean="0">
                <a:latin typeface="Adobe Calson Pro Bold"/>
              </a:rPr>
              <a:t>For example</a:t>
            </a:r>
          </a:p>
          <a:p>
            <a:r>
              <a:rPr lang="en-US" sz="2400" dirty="0">
                <a:latin typeface="Adobe Calson Pro Bold"/>
              </a:rPr>
              <a:t>T</a:t>
            </a:r>
            <a:r>
              <a:rPr lang="en-US" sz="2400" dirty="0" smtClean="0">
                <a:latin typeface="Adobe Calson Pro Bold"/>
              </a:rPr>
              <a:t>he </a:t>
            </a:r>
            <a:r>
              <a:rPr lang="en-US" sz="2400" dirty="0">
                <a:latin typeface="Adobe Calson Pro Bold"/>
              </a:rPr>
              <a:t>dates on an application may </a:t>
            </a:r>
            <a:r>
              <a:rPr lang="en-US" sz="2400" dirty="0" smtClean="0">
                <a:latin typeface="Adobe Calson Pro Bold"/>
              </a:rPr>
              <a:t>show that </a:t>
            </a:r>
            <a:r>
              <a:rPr lang="en-US" sz="2400" dirty="0">
                <a:latin typeface="Adobe Calson Pro Bold"/>
              </a:rPr>
              <a:t>the applicant was attending school and working at the same time. Of </a:t>
            </a:r>
            <a:r>
              <a:rPr lang="en-US" sz="2400" dirty="0" smtClean="0">
                <a:latin typeface="Adobe Calson Pro Bold"/>
              </a:rPr>
              <a:t>course, this </a:t>
            </a:r>
            <a:r>
              <a:rPr lang="en-US" sz="2400" dirty="0">
                <a:latin typeface="Adobe Calson Pro Bold"/>
              </a:rPr>
              <a:t>is </a:t>
            </a:r>
            <a:r>
              <a:rPr lang="en-US" sz="2400" dirty="0" smtClean="0">
                <a:latin typeface="Adobe Calson Pro Bold"/>
              </a:rPr>
              <a:t>possible…</a:t>
            </a:r>
            <a:endParaRPr lang="en-US" sz="2400" b="1" dirty="0" smtClean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10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…but </a:t>
            </a:r>
            <a:r>
              <a:rPr lang="en-US" sz="2600" dirty="0">
                <a:latin typeface="Adobe Calson Pro Bold"/>
              </a:rPr>
              <a:t>not if the school happens to be in </a:t>
            </a:r>
            <a:r>
              <a:rPr lang="en-US" sz="2600" dirty="0" smtClean="0">
                <a:latin typeface="Adobe Calson Pro Bold"/>
              </a:rPr>
              <a:t>Karachi </a:t>
            </a:r>
            <a:r>
              <a:rPr lang="en-US" sz="2600" dirty="0">
                <a:latin typeface="Adobe Calson Pro Bold"/>
              </a:rPr>
              <a:t>and the job was</a:t>
            </a:r>
          </a:p>
          <a:p>
            <a:r>
              <a:rPr lang="en-GB" sz="2600" dirty="0">
                <a:latin typeface="Adobe Calson Pro Bold"/>
              </a:rPr>
              <a:t>in </a:t>
            </a:r>
            <a:r>
              <a:rPr lang="en-GB" sz="2600" dirty="0" smtClean="0">
                <a:latin typeface="Adobe Calson Pro Bold"/>
              </a:rPr>
              <a:t>Lahore. </a:t>
            </a:r>
            <a:r>
              <a:rPr lang="en-US" sz="2600" dirty="0">
                <a:latin typeface="Adobe Calson Pro Bold"/>
              </a:rPr>
              <a:t>Even if the locations are</a:t>
            </a:r>
          </a:p>
          <a:p>
            <a:r>
              <a:rPr lang="en-US" sz="2600" dirty="0">
                <a:latin typeface="Adobe Calson Pro Bold"/>
              </a:rPr>
              <a:t>consistent, you need to verify the accuracy of the dates.</a:t>
            </a:r>
            <a:endParaRPr lang="en-US" sz="2600" b="1" dirty="0" smtClean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14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5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. Make a note of any other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inconsistencies.</a:t>
            </a:r>
          </a:p>
          <a:p>
            <a:r>
              <a:rPr lang="en-US" sz="2400" dirty="0">
                <a:latin typeface="Adobe Calson Pro Bold"/>
              </a:rPr>
              <a:t>To illustrate, say there is an applicant </a:t>
            </a:r>
            <a:r>
              <a:rPr lang="en-US" sz="2400" dirty="0" smtClean="0">
                <a:latin typeface="Adobe Calson Pro Bold"/>
              </a:rPr>
              <a:t>with an </a:t>
            </a:r>
            <a:r>
              <a:rPr lang="en-US" sz="2400" dirty="0">
                <a:latin typeface="Adobe Calson Pro Bold"/>
              </a:rPr>
              <a:t>extensive educational background who has been employed in a series of </a:t>
            </a:r>
            <a:r>
              <a:rPr lang="en-US" sz="2400" dirty="0" smtClean="0">
                <a:latin typeface="Adobe Calson Pro Bold"/>
              </a:rPr>
              <a:t>nonexempt </a:t>
            </a:r>
            <a:r>
              <a:rPr lang="en-GB" sz="2400" dirty="0" smtClean="0">
                <a:latin typeface="Adobe Calson Pro Bold"/>
              </a:rPr>
              <a:t>jobs</a:t>
            </a:r>
            <a:r>
              <a:rPr lang="en-GB" sz="2400" dirty="0">
                <a:latin typeface="Adobe Calson Pro Bold"/>
              </a:rPr>
              <a:t>.</a:t>
            </a:r>
            <a:endParaRPr lang="en-US" sz="2400" b="1" dirty="0" smtClean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91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This may be because she has degrees in a highly specialized field</a:t>
            </a:r>
          </a:p>
          <a:p>
            <a:r>
              <a:rPr lang="en-US" sz="2600" dirty="0">
                <a:latin typeface="Adobe Calson Pro Bold"/>
              </a:rPr>
              <a:t>and cannot find suitable work, or it may be that her educational credentials are</a:t>
            </a:r>
          </a:p>
          <a:p>
            <a:r>
              <a:rPr lang="en-GB" sz="2600" dirty="0">
                <a:latin typeface="Adobe Calson Pro Bold"/>
              </a:rPr>
              <a:t>misrepresented.</a:t>
            </a:r>
            <a:endParaRPr lang="en-US" sz="2600" b="1" dirty="0" smtClean="0">
              <a:solidFill>
                <a:srgbClr val="C00000"/>
              </a:solidFill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87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Reviewing the Application 3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04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• What are the working conditions?</a:t>
            </a:r>
          </a:p>
          <a:p>
            <a:r>
              <a:rPr lang="en-US" sz="2600" dirty="0">
                <a:latin typeface="Adobe Calson Pro Bold"/>
              </a:rPr>
              <a:t>• What skills are necessary for the successful performance of the essential</a:t>
            </a:r>
          </a:p>
          <a:p>
            <a:r>
              <a:rPr lang="en-GB" sz="2600" dirty="0">
                <a:latin typeface="Adobe Calson Pro Bold"/>
              </a:rPr>
              <a:t>functions of the job</a:t>
            </a:r>
            <a:r>
              <a:rPr lang="en-GB" sz="2600" dirty="0" smtClean="0">
                <a:latin typeface="Adobe Calson Pro Bold"/>
              </a:rPr>
              <a:t>?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79254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58897"/>
            <a:ext cx="296265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6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. Consider the frequency of job changes</a:t>
            </a:r>
            <a:r>
              <a:rPr lang="en-US" sz="2400" dirty="0" smtClean="0">
                <a:latin typeface="Adobe Calson Pro Bold"/>
              </a:rPr>
              <a:t>.</a:t>
            </a:r>
          </a:p>
          <a:p>
            <a:r>
              <a:rPr lang="en-US" sz="2600" dirty="0">
                <a:latin typeface="Adobe Calson Pro Bold"/>
              </a:rPr>
              <a:t>People voluntarily leave jobs for many reasons,</a:t>
            </a:r>
          </a:p>
          <a:p>
            <a:r>
              <a:rPr lang="en-US" sz="2600" dirty="0">
                <a:latin typeface="Adobe Calson Pro Bold"/>
              </a:rPr>
              <a:t>including an inaccurate description of the work at the time of hire</a:t>
            </a:r>
            <a:r>
              <a:rPr lang="en-US" sz="2600" dirty="0" smtClean="0">
                <a:latin typeface="Adobe Calson Pro Bold"/>
              </a:rPr>
              <a:t>,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8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A</a:t>
            </a:r>
            <a:r>
              <a:rPr lang="en-GB" sz="2600" dirty="0" smtClean="0">
                <a:latin typeface="Adobe Calson Pro Bold"/>
              </a:rPr>
              <a:t>n </a:t>
            </a:r>
            <a:r>
              <a:rPr lang="en-GB" sz="2600" dirty="0">
                <a:latin typeface="Adobe Calson Pro Bold"/>
              </a:rPr>
              <a:t>improper</a:t>
            </a:r>
          </a:p>
          <a:p>
            <a:r>
              <a:rPr lang="en-US" sz="2600" dirty="0">
                <a:latin typeface="Adobe Calson Pro Bold"/>
              </a:rPr>
              <a:t>job match, personality conflicts on the job, inadequate salary increases, </a:t>
            </a:r>
            <a:r>
              <a:rPr lang="en-US" sz="2600" dirty="0" smtClean="0">
                <a:latin typeface="Adobe Calson Pro Bold"/>
              </a:rPr>
              <a:t>limited growth </a:t>
            </a:r>
            <a:r>
              <a:rPr lang="en-US" sz="2600" dirty="0">
                <a:latin typeface="Adobe Calson Pro Bold"/>
              </a:rPr>
              <a:t>opportunities, and </a:t>
            </a:r>
            <a:r>
              <a:rPr lang="en-US" sz="2600" dirty="0" err="1" smtClean="0">
                <a:latin typeface="Adobe Calson Pro Bold"/>
              </a:rPr>
              <a:t>unkept</a:t>
            </a:r>
            <a:r>
              <a:rPr lang="en-US" sz="2600" dirty="0" smtClean="0">
                <a:latin typeface="Adobe Calson Pro Bold"/>
              </a:rPr>
              <a:t> </a:t>
            </a:r>
            <a:r>
              <a:rPr lang="en-US" sz="2600" dirty="0">
                <a:latin typeface="Adobe Calson Pro Bold"/>
              </a:rPr>
              <a:t>promises.</a:t>
            </a:r>
            <a:endParaRPr lang="en-US" sz="2600" dirty="0" smtClean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12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Some employees, knowing that</a:t>
            </a:r>
          </a:p>
          <a:p>
            <a:r>
              <a:rPr lang="en-US" sz="2600" dirty="0">
                <a:latin typeface="Adobe Calson Pro Bold"/>
              </a:rPr>
              <a:t>they’re doing poorly, voluntarily terminate their employment just prior to a</a:t>
            </a:r>
          </a:p>
          <a:p>
            <a:r>
              <a:rPr lang="en-GB" sz="2600" dirty="0">
                <a:latin typeface="Adobe Calson Pro Bold"/>
              </a:rPr>
              <a:t>scheduled performance evaluation.</a:t>
            </a:r>
            <a:endParaRPr lang="en-US" sz="2600" dirty="0" smtClean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72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63637"/>
            <a:ext cx="296265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7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. Be objective when evaluating a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person’s 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salary requirements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.</a:t>
            </a:r>
          </a:p>
          <a:p>
            <a:r>
              <a:rPr lang="en-US" sz="2600" dirty="0">
                <a:latin typeface="Adobe Calson Pro Bold"/>
              </a:rPr>
              <a:t>In our society it’s </a:t>
            </a:r>
            <a:r>
              <a:rPr lang="en-US" sz="2600" dirty="0" smtClean="0">
                <a:latin typeface="Adobe Calson Pro Bold"/>
              </a:rPr>
              <a:t>assumed that </a:t>
            </a:r>
            <a:r>
              <a:rPr lang="en-US" sz="2600" dirty="0">
                <a:latin typeface="Adobe Calson Pro Bold"/>
              </a:rPr>
              <a:t>everyone wants and needs to make more money.</a:t>
            </a:r>
            <a:endParaRPr lang="en-GB" sz="2600" b="1" dirty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3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While money is one of </a:t>
            </a:r>
            <a:r>
              <a:rPr lang="en-US" sz="2400" dirty="0" smtClean="0">
                <a:latin typeface="Adobe Calson Pro Bold"/>
              </a:rPr>
              <a:t>the most </a:t>
            </a:r>
            <a:r>
              <a:rPr lang="en-US" sz="2400" dirty="0">
                <a:latin typeface="Adobe Calson Pro Bold"/>
              </a:rPr>
              <a:t>commonly cited reasons </a:t>
            </a:r>
            <a:r>
              <a:rPr lang="en-US" sz="2400" dirty="0" smtClean="0">
                <a:latin typeface="Adobe Calson Pro Bold"/>
              </a:rPr>
              <a:t>for changing </a:t>
            </a:r>
            <a:r>
              <a:rPr lang="en-US" sz="2400" dirty="0">
                <a:latin typeface="Adobe Calson Pro Bold"/>
              </a:rPr>
              <a:t>jobs, you will undoubtedly </a:t>
            </a:r>
            <a:r>
              <a:rPr lang="en-US" sz="2400" dirty="0" smtClean="0">
                <a:latin typeface="Adobe Calson Pro Bold"/>
              </a:rPr>
              <a:t>come across </a:t>
            </a:r>
            <a:r>
              <a:rPr lang="en-US" sz="2400" dirty="0">
                <a:latin typeface="Adobe Calson Pro Bold"/>
              </a:rPr>
              <a:t>applicants who are willing to take a job at a lower salary than they were</a:t>
            </a:r>
          </a:p>
          <a:p>
            <a:r>
              <a:rPr lang="en-US" sz="2400" dirty="0">
                <a:latin typeface="Adobe Calson Pro Bold"/>
              </a:rPr>
              <a:t>previously or are presently earning.</a:t>
            </a:r>
            <a:endParaRPr lang="en-GB" sz="2400" b="1" dirty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52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The reasons vary. Sometimes an individual</a:t>
            </a:r>
          </a:p>
          <a:p>
            <a:r>
              <a:rPr lang="en-US" sz="2600" dirty="0">
                <a:latin typeface="Adobe Calson Pro Bold"/>
              </a:rPr>
              <a:t>wants to move from one area of specialization to another and recognizes that a</a:t>
            </a:r>
          </a:p>
          <a:p>
            <a:r>
              <a:rPr lang="en-US" sz="2600" dirty="0">
                <a:latin typeface="Adobe Calson Pro Bold"/>
              </a:rPr>
              <a:t>lack of expertise in the field will mean less money.</a:t>
            </a:r>
            <a:endParaRPr lang="en-GB" sz="2600" b="1" dirty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90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25192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Then there are those who</a:t>
            </a:r>
          </a:p>
          <a:p>
            <a:r>
              <a:rPr lang="en-US" sz="2400" dirty="0">
                <a:latin typeface="Adobe Calson Pro Bold"/>
              </a:rPr>
              <a:t>want to work for a particular company and are willing to earn less in order to </a:t>
            </a:r>
            <a:r>
              <a:rPr lang="en-US" sz="2400" dirty="0" smtClean="0">
                <a:latin typeface="Adobe Calson Pro Bold"/>
              </a:rPr>
              <a:t>do so</a:t>
            </a:r>
            <a:r>
              <a:rPr lang="en-US" sz="2400" dirty="0">
                <a:latin typeface="Adobe Calson Pro Bold"/>
              </a:rPr>
              <a:t>. Some people view job satisfaction as being of paramount importance.</a:t>
            </a:r>
            <a:endParaRPr lang="en-GB" sz="2400" b="1" dirty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60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8. Carefully review the applicant’s reasons for leaving previous jobs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.</a:t>
            </a:r>
          </a:p>
          <a:p>
            <a:r>
              <a:rPr lang="en-US" sz="2400" dirty="0">
                <a:latin typeface="Adobe Calson Pro Bold"/>
              </a:rPr>
              <a:t>For example, if the reason given for leaving several jobs in a row is ‘‘no room </a:t>
            </a:r>
            <a:r>
              <a:rPr lang="en-US" sz="2400" dirty="0" smtClean="0">
                <a:latin typeface="Adobe Calson Pro Bold"/>
              </a:rPr>
              <a:t>for growth,’’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95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It </a:t>
            </a:r>
            <a:r>
              <a:rPr lang="en-US" sz="2600" dirty="0">
                <a:latin typeface="Adobe Calson Pro Bold"/>
              </a:rPr>
              <a:t>may be that this person’s job expectations are unrealistic. While </a:t>
            </a:r>
            <a:r>
              <a:rPr lang="en-US" sz="2600" dirty="0" smtClean="0">
                <a:latin typeface="Adobe Calson Pro Bold"/>
              </a:rPr>
              <a:t>this explanation </a:t>
            </a:r>
            <a:r>
              <a:rPr lang="en-US" sz="2600" dirty="0">
                <a:latin typeface="Adobe Calson Pro Bold"/>
              </a:rPr>
              <a:t>could be perfectly legitimate, it could also be a cover-up for </a:t>
            </a:r>
            <a:r>
              <a:rPr lang="en-US" sz="2600" dirty="0" smtClean="0">
                <a:latin typeface="Adobe Calson Pro Bold"/>
              </a:rPr>
              <a:t>other, </a:t>
            </a:r>
            <a:r>
              <a:rPr lang="en-GB" sz="2600" dirty="0" smtClean="0">
                <a:latin typeface="Adobe Calson Pro Bold"/>
              </a:rPr>
              <a:t>less </a:t>
            </a:r>
            <a:r>
              <a:rPr lang="en-GB" sz="2600" dirty="0">
                <a:latin typeface="Adobe Calson Pro Bold"/>
              </a:rPr>
              <a:t>acceptable reasons.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77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It </a:t>
            </a:r>
            <a:r>
              <a:rPr lang="en-US" sz="2600" dirty="0">
                <a:latin typeface="Adobe Calson Pro Bold"/>
              </a:rPr>
              <a:t>may be that this person’s job expectations are unrealistic. While </a:t>
            </a:r>
            <a:r>
              <a:rPr lang="en-US" sz="2600" dirty="0" smtClean="0">
                <a:latin typeface="Adobe Calson Pro Bold"/>
              </a:rPr>
              <a:t>this explanation </a:t>
            </a:r>
            <a:r>
              <a:rPr lang="en-US" sz="2600" dirty="0">
                <a:latin typeface="Adobe Calson Pro Bold"/>
              </a:rPr>
              <a:t>could be perfectly legitimate, it could also be a cover-up for </a:t>
            </a:r>
            <a:r>
              <a:rPr lang="en-US" sz="2600" dirty="0" smtClean="0">
                <a:latin typeface="Adobe Calson Pro Bold"/>
              </a:rPr>
              <a:t>other, </a:t>
            </a:r>
            <a:r>
              <a:rPr lang="en-GB" sz="2600" dirty="0" smtClean="0">
                <a:latin typeface="Adobe Calson Pro Bold"/>
              </a:rPr>
              <a:t>less </a:t>
            </a:r>
            <a:r>
              <a:rPr lang="en-GB" sz="2600" dirty="0">
                <a:latin typeface="Adobe Calson Pro Bold"/>
              </a:rPr>
              <a:t>acceptable reasons.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42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• At what stage will the manager in charge review the jobholder’s work?</a:t>
            </a:r>
          </a:p>
          <a:p>
            <a:r>
              <a:rPr lang="en-US" sz="2600" dirty="0">
                <a:latin typeface="Adobe Calson Pro Bold"/>
              </a:rPr>
              <a:t>• What equipment will the jobholder be responsible for operating?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67052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304495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9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. Make a note to ask for elaboration of duties that are not clearly described on the application</a:t>
            </a:r>
          </a:p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or resume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.</a:t>
            </a:r>
          </a:p>
          <a:p>
            <a:r>
              <a:rPr lang="en-US" sz="2600" dirty="0">
                <a:latin typeface="Adobe Calson Pro Bold"/>
              </a:rPr>
              <a:t>Job titles may also </a:t>
            </a:r>
            <a:r>
              <a:rPr lang="en-US" sz="2600" dirty="0" smtClean="0">
                <a:latin typeface="Adobe Calson Pro Bold"/>
              </a:rPr>
              <a:t>require</a:t>
            </a:r>
          </a:p>
          <a:p>
            <a:r>
              <a:rPr lang="en-US" sz="2600" dirty="0" smtClean="0">
                <a:latin typeface="Adobe Calson Pro Bold"/>
              </a:rPr>
              <a:t>explanation</a:t>
            </a:r>
            <a:r>
              <a:rPr lang="en-US" sz="2600" dirty="0">
                <a:latin typeface="Adobe Calson Pro Bold"/>
              </a:rPr>
              <a:t>.</a:t>
            </a:r>
            <a:endParaRPr lang="en-GB" sz="2600" b="1" dirty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66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38211"/>
            <a:ext cx="296265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Adobe Calson Pro Bold"/>
              </a:rPr>
              <a:t>Some titles are not functional or descriptive and therefore fail to reveal their scope of responsibility. Examples of such titles include ‘‘administrative assistant’’ and ‘‘vice president.’’</a:t>
            </a:r>
            <a:endParaRPr lang="en-GB" sz="2500" b="1" dirty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91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Sometimes</a:t>
            </a:r>
          </a:p>
          <a:p>
            <a:r>
              <a:rPr lang="en-US" sz="2600" dirty="0">
                <a:latin typeface="Adobe Calson Pro Bold"/>
              </a:rPr>
              <a:t>titles sound quite grand, but upon probing, you discover that they </a:t>
            </a:r>
            <a:r>
              <a:rPr lang="en-US" sz="2600" dirty="0" smtClean="0">
                <a:latin typeface="Adobe Calson Pro Bold"/>
              </a:rPr>
              <a:t>carry </a:t>
            </a:r>
            <a:r>
              <a:rPr lang="en-GB" sz="2600" dirty="0" smtClean="0">
                <a:latin typeface="Adobe Calson Pro Bold"/>
              </a:rPr>
              <a:t>few </a:t>
            </a:r>
            <a:r>
              <a:rPr lang="en-GB" sz="2600" dirty="0">
                <a:latin typeface="Adobe Calson Pro Bold"/>
              </a:rPr>
              <a:t>substantive responsibilities.</a:t>
            </a:r>
            <a:endParaRPr lang="en-GB" sz="2600" b="1" dirty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08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10. Review the application or resume for ‘‘red flags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.’’</a:t>
            </a:r>
          </a:p>
          <a:p>
            <a:r>
              <a:rPr lang="en-US" sz="2600" dirty="0">
                <a:latin typeface="Adobe Calson Pro Bold"/>
              </a:rPr>
              <a:t>Look for any information that</a:t>
            </a:r>
          </a:p>
          <a:p>
            <a:r>
              <a:rPr lang="en-US" sz="2600" dirty="0">
                <a:latin typeface="Adobe Calson Pro Bold"/>
              </a:rPr>
              <a:t>doesn’t seem to make sense or leaves you with an uneasy feeling.</a:t>
            </a:r>
            <a:endParaRPr lang="en-GB" sz="2600" b="1" dirty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31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A classic example:</a:t>
            </a:r>
          </a:p>
          <a:p>
            <a:r>
              <a:rPr lang="en-US" sz="2600" dirty="0">
                <a:latin typeface="Adobe Calson Pro Bold"/>
              </a:rPr>
              <a:t>The application asks for the ‘‘Reason for Leaving Last Job.’’ The popular</a:t>
            </a:r>
          </a:p>
          <a:p>
            <a:r>
              <a:rPr lang="en-US" sz="2600" dirty="0">
                <a:latin typeface="Adobe Calson Pro Bold"/>
              </a:rPr>
              <a:t>answer ‘‘Personal’’ should alert you to a possible problem.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18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Many interviewers</a:t>
            </a:r>
          </a:p>
          <a:p>
            <a:r>
              <a:rPr lang="en-US" sz="2600" dirty="0">
                <a:latin typeface="Adobe Calson Pro Bold"/>
              </a:rPr>
              <a:t>assume that they have no right to pursue this issue further—that to do so </a:t>
            </a:r>
            <a:r>
              <a:rPr lang="en-US" sz="2600" dirty="0" smtClean="0">
                <a:latin typeface="Adobe Calson Pro Bold"/>
              </a:rPr>
              <a:t>would be </a:t>
            </a:r>
            <a:r>
              <a:rPr lang="en-US" sz="2600" dirty="0">
                <a:latin typeface="Adobe Calson Pro Bold"/>
              </a:rPr>
              <a:t>an invasion of the person’s privacy. This is not true.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03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You have an obligation</a:t>
            </a:r>
          </a:p>
          <a:p>
            <a:r>
              <a:rPr lang="en-US" sz="2600" dirty="0">
                <a:latin typeface="Adobe Calson Pro Bold"/>
              </a:rPr>
              <a:t>to ask the applicant to be more specific. If people begin to volunteer information</a:t>
            </a:r>
          </a:p>
          <a:p>
            <a:r>
              <a:rPr lang="en-US" sz="2600" dirty="0">
                <a:latin typeface="Adobe Calson Pro Bold"/>
              </a:rPr>
              <a:t>about their home life and personal </a:t>
            </a:r>
            <a:r>
              <a:rPr lang="en-US" sz="2600" dirty="0" smtClean="0">
                <a:latin typeface="Adobe Calson Pro Bold"/>
              </a:rPr>
              <a:t>relationships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88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25192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lson Pro Bold"/>
              </a:rPr>
              <a:t>Then </a:t>
            </a:r>
            <a:r>
              <a:rPr lang="en-US" sz="2400" dirty="0">
                <a:latin typeface="Adobe Calson Pro Bold"/>
              </a:rPr>
              <a:t>you must interrupt and</a:t>
            </a:r>
          </a:p>
          <a:p>
            <a:r>
              <a:rPr lang="en-US" sz="2400" dirty="0">
                <a:latin typeface="Adobe Calson Pro Bold"/>
              </a:rPr>
              <a:t>ask them to focus on job-related incidents that may have contributed to </a:t>
            </a:r>
            <a:r>
              <a:rPr lang="en-US" sz="2400" dirty="0" smtClean="0">
                <a:latin typeface="Adobe Calson Pro Bold"/>
              </a:rPr>
              <a:t>their decision </a:t>
            </a:r>
            <a:r>
              <a:rPr lang="en-US" sz="2400" dirty="0">
                <a:latin typeface="Adobe Calson Pro Bold"/>
              </a:rPr>
              <a:t>to leave. Also note that ‘‘personal’’ is frequently a cover-up for ‘‘fired.’’</a:t>
            </a:r>
            <a:endParaRPr lang="en-GB" sz="24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Reviewing the Application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55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Setting the Stage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Setting the Stage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04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Setting the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Stage</a:t>
            </a:r>
          </a:p>
          <a:p>
            <a:r>
              <a:rPr lang="en-US" sz="2600" dirty="0">
                <a:latin typeface="Adobe Calson Pro Blod"/>
              </a:rPr>
              <a:t>If you’ve ever watched a video or DVD about employment interviewing, it </a:t>
            </a:r>
            <a:r>
              <a:rPr lang="en-US" sz="2600" dirty="0" smtClean="0">
                <a:latin typeface="Adobe Calson Pro Blod"/>
              </a:rPr>
              <a:t>probably didn’t </a:t>
            </a:r>
            <a:r>
              <a:rPr lang="en-US" sz="2600" dirty="0">
                <a:latin typeface="Adobe Calson Pro Blod"/>
              </a:rPr>
              <a:t>reference the significance of setting the stage; that </a:t>
            </a:r>
            <a:r>
              <a:rPr lang="en-US" sz="2600" dirty="0" smtClean="0">
                <a:latin typeface="Adobe Calson Pro Blod"/>
              </a:rPr>
              <a:t>is…..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Setting the Stage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16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518083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The exact contents of a job description will be dictated by the specific environment</a:t>
            </a:r>
          </a:p>
          <a:p>
            <a:r>
              <a:rPr lang="en-US" sz="2500" dirty="0">
                <a:latin typeface="Adobe Calson Pro Bold"/>
              </a:rPr>
              <a:t>and needs of an organization. The basic categories of job information required</a:t>
            </a:r>
          </a:p>
          <a:p>
            <a:r>
              <a:rPr lang="en-US" sz="2500" dirty="0">
                <a:latin typeface="Adobe Calson Pro Bold"/>
              </a:rPr>
              <a:t>for most positions are listed here:</a:t>
            </a:r>
            <a:endParaRPr lang="en-GB" sz="25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425138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Adobe Calson Pro Blod"/>
              </a:rPr>
              <a:t>The </a:t>
            </a:r>
            <a:r>
              <a:rPr lang="en-GB" sz="2400" dirty="0">
                <a:latin typeface="Adobe Calson Pro Blod"/>
              </a:rPr>
              <a:t>importance of </a:t>
            </a:r>
            <a:r>
              <a:rPr lang="en-GB" sz="2400" dirty="0" smtClean="0">
                <a:latin typeface="Adobe Calson Pro Blod"/>
              </a:rPr>
              <a:t>allowing </a:t>
            </a:r>
            <a:r>
              <a:rPr lang="en-US" sz="2400" dirty="0" smtClean="0">
                <a:latin typeface="Adobe Calson Pro Blod"/>
              </a:rPr>
              <a:t>sufficient </a:t>
            </a:r>
            <a:r>
              <a:rPr lang="en-US" sz="2400" dirty="0">
                <a:latin typeface="Adobe Calson Pro Blod"/>
              </a:rPr>
              <a:t>time for meeting with an applicant and conducting that meeting in an</a:t>
            </a:r>
          </a:p>
          <a:p>
            <a:r>
              <a:rPr lang="en-US" sz="2400" dirty="0">
                <a:latin typeface="Adobe Calson Pro Blod"/>
              </a:rPr>
              <a:t>appropriate environment. And yet, these are two critical components to successful</a:t>
            </a:r>
          </a:p>
          <a:p>
            <a:r>
              <a:rPr lang="en-GB" sz="2400" dirty="0">
                <a:latin typeface="Adobe Calson Pro Blod"/>
              </a:rPr>
              <a:t>interviewing.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Setting the Stage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09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C00000"/>
                </a:solidFill>
                <a:latin typeface="Cambria" panose="02040503050406030204" pitchFamily="18" charset="0"/>
              </a:rPr>
              <a:t>Allowing Sufficient Time for the </a:t>
            </a:r>
            <a:r>
              <a:rPr lang="en-US" sz="25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</a:t>
            </a:r>
          </a:p>
          <a:p>
            <a:r>
              <a:rPr lang="en-US" sz="2500" dirty="0">
                <a:latin typeface="Adobe Calson Pro Blod"/>
              </a:rPr>
              <a:t>When determining how much time to allot for each interview, think about the entire</a:t>
            </a:r>
          </a:p>
          <a:p>
            <a:r>
              <a:rPr lang="en-US" sz="2500" dirty="0">
                <a:latin typeface="Adobe Calson Pro Blod"/>
              </a:rPr>
              <a:t>process, not just the portion devoted to the face-to-face meeting.</a:t>
            </a:r>
            <a:endParaRPr lang="en-GB" sz="2500" dirty="0">
              <a:solidFill>
                <a:srgbClr val="C00000"/>
              </a:solidFill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Setting the Stage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11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07008"/>
            <a:ext cx="296265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>
                <a:latin typeface="Adobe Calson Pro Blod"/>
              </a:rPr>
              <a:t>Time is needed</a:t>
            </a:r>
          </a:p>
          <a:p>
            <a:r>
              <a:rPr lang="en-US" sz="2500" dirty="0">
                <a:latin typeface="Adobe Calson Pro Blod"/>
              </a:rPr>
              <a:t>before the interview to review the application and/or resume; during </a:t>
            </a:r>
            <a:r>
              <a:rPr lang="en-US" sz="2500" dirty="0" smtClean="0">
                <a:latin typeface="Adobe Calson Pro Blod"/>
              </a:rPr>
              <a:t>the interview for </a:t>
            </a:r>
            <a:r>
              <a:rPr lang="en-US" sz="2500" dirty="0">
                <a:latin typeface="Adobe Calson Pro Blod"/>
              </a:rPr>
              <a:t>both you and the applicant to ask questions and for you to provide information</a:t>
            </a:r>
          </a:p>
          <a:p>
            <a:r>
              <a:rPr lang="en-US" sz="2500" dirty="0">
                <a:latin typeface="Adobe Calson Pro Blod"/>
              </a:rPr>
              <a:t>about the job and </a:t>
            </a:r>
            <a:r>
              <a:rPr lang="en-US" sz="2500" dirty="0" smtClean="0">
                <a:latin typeface="Adobe Calson Pro Blod"/>
              </a:rPr>
              <a:t>company.</a:t>
            </a:r>
            <a:endParaRPr lang="en-GB" sz="25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Setting the Stage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43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16301"/>
            <a:ext cx="29626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lod"/>
              </a:rPr>
              <a:t>Considering all that must be done, just how much time should be set aside </a:t>
            </a:r>
            <a:r>
              <a:rPr lang="en-US" sz="2500" dirty="0" smtClean="0">
                <a:latin typeface="Adobe Calson Pro Blod"/>
              </a:rPr>
              <a:t>for each </a:t>
            </a:r>
            <a:r>
              <a:rPr lang="en-US" sz="2500" dirty="0">
                <a:latin typeface="Adobe Calson Pro Blod"/>
              </a:rPr>
              <a:t>interview? Much depends on the nature of the </a:t>
            </a:r>
            <a:r>
              <a:rPr lang="en-US" sz="2500" dirty="0" smtClean="0">
                <a:latin typeface="Adobe Calson Pro Blod"/>
              </a:rPr>
              <a:t>job</a:t>
            </a:r>
            <a:r>
              <a:rPr lang="en-GB" sz="2500" dirty="0" smtClean="0">
                <a:latin typeface="Adobe Calson Pro Blod"/>
              </a:rPr>
              <a:t>.</a:t>
            </a:r>
            <a:endParaRPr lang="en-GB" sz="25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Setting the Stage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93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lod"/>
              </a:rPr>
              <a:t>In the case of interviews for </a:t>
            </a:r>
            <a:r>
              <a:rPr lang="en-US" sz="2500" dirty="0" smtClean="0">
                <a:latin typeface="Adobe Calson Pro Blod"/>
              </a:rPr>
              <a:t>non-professional </a:t>
            </a:r>
            <a:r>
              <a:rPr lang="en-US" sz="2500" dirty="0">
                <a:latin typeface="Adobe Calson Pro Blod"/>
              </a:rPr>
              <a:t>positions, approximately forty-five to</a:t>
            </a:r>
          </a:p>
          <a:p>
            <a:r>
              <a:rPr lang="en-US" sz="2500" dirty="0">
                <a:latin typeface="Adobe Calson Pro Blod"/>
              </a:rPr>
              <a:t>seventy-five minutes should be allotted, with thirty to forty-five minutes for the </a:t>
            </a:r>
            <a:r>
              <a:rPr lang="en-US" sz="2500" dirty="0" smtClean="0">
                <a:latin typeface="Adobe Calson Pro Blod"/>
              </a:rPr>
              <a:t>face-to-</a:t>
            </a:r>
            <a:endParaRPr lang="en-US" sz="2500" dirty="0">
              <a:latin typeface="Adobe Calson Pro Blod"/>
            </a:endParaRPr>
          </a:p>
          <a:p>
            <a:r>
              <a:rPr lang="en-GB" sz="2500" dirty="0">
                <a:latin typeface="Adobe Calson Pro Blod"/>
              </a:rPr>
              <a:t>face meeting.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Setting the Stage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90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6856"/>
            <a:ext cx="29626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lod"/>
              </a:rPr>
              <a:t>It may also be that you’re not adequately probing suspicious areas, or perhaps</a:t>
            </a:r>
          </a:p>
          <a:p>
            <a:r>
              <a:rPr lang="en-US" sz="2500" dirty="0">
                <a:latin typeface="Adobe Calson Pro Blod"/>
              </a:rPr>
              <a:t>simply don’t know what questions to ask.</a:t>
            </a:r>
            <a:endParaRPr lang="en-GB" sz="25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Setting the Stage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51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12664" y="2357783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To help maximize the time set aside for meeting applicants, consider the three</a:t>
            </a:r>
          </a:p>
          <a:p>
            <a:r>
              <a:rPr lang="en-GB" sz="2600" dirty="0">
                <a:latin typeface="Adobe Calson Pro Blod"/>
              </a:rPr>
              <a:t>scheduling guidelines that follow: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Setting the Stage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5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on Pro Blod"/>
              </a:rPr>
              <a:t>1-</a:t>
            </a:r>
            <a:r>
              <a:rPr lang="en-US" sz="2600" b="1" dirty="0" smtClean="0">
                <a:solidFill>
                  <a:srgbClr val="C00000"/>
                </a:solidFill>
                <a:latin typeface="Adobe Calson Pro Blod"/>
              </a:rPr>
              <a:t> </a:t>
            </a:r>
            <a:r>
              <a:rPr lang="en-US" sz="2600" dirty="0" smtClean="0">
                <a:latin typeface="Adobe Calson Pro Blod"/>
              </a:rPr>
              <a:t>Ideally</a:t>
            </a:r>
            <a:r>
              <a:rPr lang="en-US" sz="2600" dirty="0">
                <a:latin typeface="Adobe Calson Pro Blod"/>
              </a:rPr>
              <a:t>, interview only during the time of day when your ‘‘biological clock’’ is at its peak—</a:t>
            </a:r>
          </a:p>
          <a:p>
            <a:r>
              <a:rPr lang="en-US" sz="2600" dirty="0">
                <a:latin typeface="Adobe Calson Pro Blod"/>
              </a:rPr>
              <a:t>that is, when you’re most alert.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Setting the Stage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26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on Pro Blod"/>
              </a:rPr>
              <a:t>2-</a:t>
            </a:r>
            <a:r>
              <a:rPr lang="en-US" sz="2600" dirty="0" smtClean="0">
                <a:latin typeface="Adobe Calson Pro Blod"/>
              </a:rPr>
              <a:t> When </a:t>
            </a:r>
            <a:r>
              <a:rPr lang="en-US" sz="2600" dirty="0">
                <a:latin typeface="Adobe Calson Pro Blod"/>
              </a:rPr>
              <a:t>you have a number of positions to fill and several applicants remain to be seen, </a:t>
            </a:r>
            <a:r>
              <a:rPr lang="en-US" sz="2600" dirty="0" smtClean="0">
                <a:latin typeface="Adobe Calson Pro Blod"/>
              </a:rPr>
              <a:t>try to </a:t>
            </a:r>
            <a:r>
              <a:rPr lang="en-US" sz="2600" dirty="0">
                <a:latin typeface="Adobe Calson Pro Blod"/>
              </a:rPr>
              <a:t>take a five-minute break between interviews.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Setting the Stage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34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817447"/>
            <a:ext cx="271576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C00000"/>
                </a:solidFill>
                <a:latin typeface="Adobe Calson Pro Blod"/>
              </a:rPr>
              <a:t>3-</a:t>
            </a:r>
            <a:r>
              <a:rPr lang="en-US" sz="2600" dirty="0" smtClean="0">
                <a:latin typeface="Adobe Calson Pro Blod"/>
              </a:rPr>
              <a:t> Try </a:t>
            </a:r>
            <a:r>
              <a:rPr lang="en-US" sz="2600" dirty="0">
                <a:latin typeface="Adobe Calson Pro Blod"/>
              </a:rPr>
              <a:t>not to conduct more than four or five interviews in one workday</a:t>
            </a:r>
            <a:r>
              <a:rPr lang="en-US" i="1" dirty="0">
                <a:latin typeface="IowanOldStyleBT-Italic"/>
              </a:rPr>
              <a:t>.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Setting the Stage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34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  <a:latin typeface="Adobe Calson Pro Bold"/>
              </a:rPr>
              <a:t>1-</a:t>
            </a:r>
            <a:r>
              <a:rPr lang="en-GB" sz="2400" dirty="0" smtClean="0">
                <a:latin typeface="Adobe Calson Pro Bold"/>
              </a:rPr>
              <a:t> Date</a:t>
            </a:r>
            <a:endParaRPr lang="en-GB" sz="2400" dirty="0">
              <a:latin typeface="Adobe Calson Pro Bold"/>
            </a:endParaRP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on Pro Bold"/>
              </a:rPr>
              <a:t>2-</a:t>
            </a:r>
            <a:r>
              <a:rPr lang="en-GB" sz="2400" dirty="0" smtClean="0">
                <a:latin typeface="Adobe Calson Pro Bold"/>
              </a:rPr>
              <a:t> Job </a:t>
            </a:r>
            <a:r>
              <a:rPr lang="en-GB" sz="2400" dirty="0">
                <a:latin typeface="Adobe Calson Pro Bold"/>
              </a:rPr>
              <a:t>analyst</a:t>
            </a: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on Pro Bold"/>
              </a:rPr>
              <a:t>3-</a:t>
            </a:r>
            <a:r>
              <a:rPr lang="en-GB" sz="2400" dirty="0" smtClean="0">
                <a:latin typeface="Adobe Calson Pro Bold"/>
              </a:rPr>
              <a:t> Job </a:t>
            </a:r>
            <a:r>
              <a:rPr lang="en-GB" sz="2400" dirty="0">
                <a:latin typeface="Adobe Calson Pro Bold"/>
              </a:rPr>
              <a:t>title</a:t>
            </a: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on Pro Bold"/>
              </a:rPr>
              <a:t>4-</a:t>
            </a:r>
            <a:r>
              <a:rPr lang="en-GB" sz="2400" dirty="0" smtClean="0">
                <a:latin typeface="Adobe Calson Pro Bold"/>
              </a:rPr>
              <a:t> Department</a:t>
            </a: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on Pro Bold"/>
              </a:rPr>
              <a:t>5-</a:t>
            </a:r>
            <a:r>
              <a:rPr lang="en-GB" sz="2400" dirty="0" smtClean="0">
                <a:latin typeface="Adobe Calson Pro Bold"/>
              </a:rPr>
              <a:t> Reporting   relationship</a:t>
            </a:r>
            <a:endParaRPr lang="en-GB" sz="2400" dirty="0">
              <a:latin typeface="Adobe Calson Pro Bold"/>
            </a:endParaRP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on Pro Bold"/>
              </a:rPr>
              <a:t>6- </a:t>
            </a:r>
            <a:r>
              <a:rPr lang="en-GB" sz="2400" dirty="0">
                <a:latin typeface="Adobe Calson Pro Bold"/>
              </a:rPr>
              <a:t>Job </a:t>
            </a:r>
            <a:r>
              <a:rPr lang="en-GB" sz="2400" dirty="0" smtClean="0">
                <a:latin typeface="Adobe Calson Pro Bold"/>
              </a:rPr>
              <a:t>Location</a:t>
            </a:r>
            <a:endParaRPr lang="en-GB" sz="2400" dirty="0">
              <a:latin typeface="Adobe Calson Pro Bold"/>
            </a:endParaRP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on Pro Bold"/>
              </a:rPr>
              <a:t>7-</a:t>
            </a:r>
            <a:r>
              <a:rPr lang="en-GB" sz="2400" dirty="0" smtClean="0">
                <a:latin typeface="Adobe Calson Pro Bold"/>
              </a:rPr>
              <a:t> Exemption </a:t>
            </a:r>
            <a:r>
              <a:rPr lang="en-GB" sz="2400" dirty="0">
                <a:latin typeface="Adobe Calson Pro Bold"/>
              </a:rPr>
              <a:t>status</a:t>
            </a: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on Pro Bold"/>
              </a:rPr>
              <a:t>8-</a:t>
            </a:r>
            <a:r>
              <a:rPr lang="en-GB" sz="2400" dirty="0" smtClean="0">
                <a:latin typeface="Adobe Calson Pro Bold"/>
              </a:rPr>
              <a:t> Salary </a:t>
            </a:r>
            <a:r>
              <a:rPr lang="en-GB" sz="2400" dirty="0">
                <a:latin typeface="Adobe Calson Pro Bold"/>
              </a:rPr>
              <a:t>grade and range</a:t>
            </a: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on Pro Bold"/>
              </a:rPr>
              <a:t>9- </a:t>
            </a:r>
            <a:r>
              <a:rPr lang="en-GB" sz="2400" dirty="0" smtClean="0">
                <a:latin typeface="Adobe Calson Pro Bold"/>
              </a:rPr>
              <a:t>Work schedule</a:t>
            </a: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on Pro Bold"/>
              </a:rPr>
              <a:t>10-</a:t>
            </a:r>
            <a:r>
              <a:rPr lang="en-GB" sz="2400" dirty="0" smtClean="0">
                <a:latin typeface="Adobe Calson Pro Bold"/>
              </a:rPr>
              <a:t> Job </a:t>
            </a:r>
            <a:r>
              <a:rPr lang="en-GB" sz="2400" dirty="0">
                <a:latin typeface="Adobe Calson Pro Bold"/>
              </a:rPr>
              <a:t>summary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17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Planning Basic Questions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04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5" y="1742896"/>
            <a:ext cx="296265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Planning Basic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Questions</a:t>
            </a:r>
          </a:p>
          <a:p>
            <a:r>
              <a:rPr lang="en-US" sz="2600" dirty="0">
                <a:latin typeface="Adobe Calson Pro Blod"/>
              </a:rPr>
              <a:t>Plan a handful of questions that will serve as the foundation for your interview. The</a:t>
            </a:r>
          </a:p>
          <a:p>
            <a:r>
              <a:rPr lang="en-US" sz="2600" dirty="0">
                <a:latin typeface="Adobe Calson Pro Blod"/>
              </a:rPr>
              <a:t>job description is an excellent starting point.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35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6856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By reviewing the job description, </a:t>
            </a:r>
            <a:r>
              <a:rPr lang="en-US" sz="2600" dirty="0" smtClean="0">
                <a:latin typeface="Adobe Calson Pro Blod"/>
              </a:rPr>
              <a:t>you can </a:t>
            </a:r>
            <a:r>
              <a:rPr lang="en-US" sz="2600" dirty="0">
                <a:latin typeface="Adobe Calson Pro Blod"/>
              </a:rPr>
              <a:t>easily identify what skills are required and then proceed to formulate the questions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02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lod"/>
              </a:rPr>
              <a:t>You’ll </a:t>
            </a:r>
            <a:r>
              <a:rPr lang="en-US" sz="2600" dirty="0">
                <a:latin typeface="Adobe Calson Pro Blod"/>
              </a:rPr>
              <a:t>need to ask in order to determine whether the applicants possess these</a:t>
            </a:r>
          </a:p>
          <a:p>
            <a:r>
              <a:rPr lang="en-US" sz="2600" dirty="0">
                <a:latin typeface="Adobe Calson Pro Blod"/>
              </a:rPr>
              <a:t>skills and are capable of performing the required duties and responsibilities.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43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lod"/>
              </a:rPr>
              <a:t>Hypothetical</a:t>
            </a:r>
          </a:p>
          <a:p>
            <a:r>
              <a:rPr lang="en-US" sz="2600" dirty="0">
                <a:latin typeface="Adobe Calson Pro Blod"/>
              </a:rPr>
              <a:t>situations can also be developed and presented to applicants, which </a:t>
            </a:r>
            <a:r>
              <a:rPr lang="en-US" sz="2600" dirty="0" smtClean="0">
                <a:latin typeface="Adobe Calson Pro Blod"/>
              </a:rPr>
              <a:t>gives them </a:t>
            </a:r>
            <a:r>
              <a:rPr lang="en-US" sz="2600" dirty="0">
                <a:latin typeface="Adobe Calson Pro Blod"/>
              </a:rPr>
              <a:t>a chance to demonstrate their potential.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34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lod"/>
              </a:rPr>
              <a:t>Be careful not to list too many questions or become very specific during this</a:t>
            </a:r>
          </a:p>
          <a:p>
            <a:r>
              <a:rPr lang="en-US" sz="2400" dirty="0">
                <a:latin typeface="Adobe Calson Pro Blod"/>
              </a:rPr>
              <a:t>stage </a:t>
            </a:r>
            <a:r>
              <a:rPr lang="en-US" sz="2400" dirty="0" smtClean="0">
                <a:latin typeface="Adobe Calson Pro Blod"/>
              </a:rPr>
              <a:t>of preparation</a:t>
            </a:r>
            <a:r>
              <a:rPr lang="en-US" sz="2400" dirty="0">
                <a:latin typeface="Adobe Calson Pro Blod"/>
              </a:rPr>
              <a:t>. If you have an extensive list of detailed questions, the </a:t>
            </a:r>
            <a:r>
              <a:rPr lang="en-US" sz="2400" dirty="0" smtClean="0">
                <a:latin typeface="Adobe Calson Pro Blod"/>
              </a:rPr>
              <a:t>tendency will </a:t>
            </a:r>
            <a:r>
              <a:rPr lang="en-US" sz="2400" dirty="0">
                <a:latin typeface="Adobe Calson Pro Blod"/>
              </a:rPr>
              <a:t>be to read from that list during the interview.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19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lod"/>
              </a:rPr>
              <a:t>Limit yourself to about a half-dozen general questions. Once you get into </a:t>
            </a:r>
            <a:r>
              <a:rPr lang="en-US" sz="2500" dirty="0" smtClean="0">
                <a:latin typeface="Adobe Calson Pro Blod"/>
              </a:rPr>
              <a:t>the interview</a:t>
            </a:r>
            <a:r>
              <a:rPr lang="en-US" sz="2500" dirty="0">
                <a:latin typeface="Adobe Calson Pro Blod"/>
              </a:rPr>
              <a:t>, the other questions that need to be asked will follow as offshoots of </a:t>
            </a:r>
            <a:r>
              <a:rPr lang="en-US" sz="2500" dirty="0" smtClean="0">
                <a:latin typeface="Adobe Calson Pro Blod"/>
              </a:rPr>
              <a:t>the </a:t>
            </a:r>
            <a:r>
              <a:rPr lang="en-GB" sz="2500" dirty="0" smtClean="0">
                <a:latin typeface="Adobe Calson Pro Blod"/>
              </a:rPr>
              <a:t>applicant’s answers</a:t>
            </a:r>
            <a:r>
              <a:rPr lang="en-GB" sz="2500" dirty="0">
                <a:latin typeface="Adobe Calson Pro Blo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89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lod"/>
              </a:rPr>
              <a:t>The applicant has handed you four valuable</a:t>
            </a:r>
          </a:p>
          <a:p>
            <a:r>
              <a:rPr lang="en-US" sz="2500" dirty="0">
                <a:latin typeface="Adobe Calson Pro Blod"/>
              </a:rPr>
              <a:t>pieces of information worthy of exploration</a:t>
            </a:r>
            <a:r>
              <a:rPr lang="en-US" sz="2500" dirty="0" smtClean="0">
                <a:latin typeface="Adobe Calson Pro Blod"/>
              </a:rPr>
              <a:t>:</a:t>
            </a:r>
          </a:p>
          <a:p>
            <a:r>
              <a:rPr lang="en-US" sz="2500" b="1" i="1" dirty="0">
                <a:solidFill>
                  <a:srgbClr val="FF0000"/>
                </a:solidFill>
                <a:latin typeface="Adobe Calson Pro Blod"/>
              </a:rPr>
              <a:t>1. </a:t>
            </a:r>
            <a:r>
              <a:rPr lang="en-US" sz="2500" dirty="0">
                <a:latin typeface="Adobe Calson Pro Blod"/>
              </a:rPr>
              <a:t>Her job requires dealing with a variety of people and situations.</a:t>
            </a:r>
          </a:p>
          <a:p>
            <a:r>
              <a:rPr lang="en-US" sz="2500" b="1" i="1" dirty="0">
                <a:solidFill>
                  <a:srgbClr val="FF0000"/>
                </a:solidFill>
                <a:latin typeface="Adobe Calson Pro Blod"/>
              </a:rPr>
              <a:t>2. </a:t>
            </a:r>
            <a:r>
              <a:rPr lang="en-US" sz="2500" dirty="0">
                <a:latin typeface="Adobe Calson Pro Blod"/>
              </a:rPr>
              <a:t>She ‘‘handles’’ a customer hot line.</a:t>
            </a:r>
            <a:endParaRPr lang="en-GB" sz="25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86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0604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>
                <a:solidFill>
                  <a:srgbClr val="FF0000"/>
                </a:solidFill>
                <a:latin typeface="Adobe Calson Pro Blod"/>
              </a:rPr>
              <a:t>3. </a:t>
            </a:r>
            <a:r>
              <a:rPr lang="en-GB" sz="2600" dirty="0">
                <a:latin typeface="Adobe Calson Pro Blod"/>
              </a:rPr>
              <a:t>She ‘‘researches’’ questions.</a:t>
            </a:r>
          </a:p>
          <a:p>
            <a:r>
              <a:rPr lang="en-GB" sz="2600" b="1" i="1" dirty="0">
                <a:solidFill>
                  <a:srgbClr val="FF0000"/>
                </a:solidFill>
                <a:latin typeface="Adobe Calson Pro Blod"/>
              </a:rPr>
              <a:t>4. </a:t>
            </a:r>
            <a:r>
              <a:rPr lang="en-GB" sz="2600" dirty="0">
                <a:latin typeface="Adobe Calson Pro Blod"/>
              </a:rPr>
              <a:t>She ‘‘processes’’ complaints.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34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lod"/>
              </a:rPr>
              <a:t>S</a:t>
            </a:r>
            <a:r>
              <a:rPr lang="en-US" sz="2400" dirty="0" smtClean="0">
                <a:latin typeface="Adobe Calson Pro Blod"/>
              </a:rPr>
              <a:t>ome </a:t>
            </a:r>
            <a:r>
              <a:rPr lang="en-US" sz="2400" dirty="0">
                <a:latin typeface="Adobe Calson Pro Blod"/>
              </a:rPr>
              <a:t>additional questions you can </a:t>
            </a:r>
            <a:r>
              <a:rPr lang="en-US" sz="2400" dirty="0" smtClean="0">
                <a:latin typeface="Adobe Calson Pro Blod"/>
              </a:rPr>
              <a:t>ask:-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1-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What is the nature of some of the situations with which you are asked to deal?’’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2-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Who are the people who call you?’’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Identifying the Right Fit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Identifying the Right Fit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11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on Pro Blod"/>
              </a:rPr>
              <a:t>3-</a:t>
            </a:r>
            <a:r>
              <a:rPr lang="en-US" sz="2600" dirty="0" smtClean="0">
                <a:latin typeface="Adobe Calson Pro Blod"/>
              </a:rPr>
              <a:t> ‘‘</a:t>
            </a:r>
            <a:r>
              <a:rPr lang="en-US" sz="2600" dirty="0">
                <a:latin typeface="Adobe Calson Pro Blod"/>
              </a:rPr>
              <a:t>What is the process that someone with a complaint is supposed to follow?’’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on Pro Blod"/>
              </a:rPr>
              <a:t>4-</a:t>
            </a:r>
            <a:r>
              <a:rPr lang="en-US" sz="2600" dirty="0" smtClean="0">
                <a:latin typeface="Adobe Calson Pro Blod"/>
              </a:rPr>
              <a:t> ‘‘</a:t>
            </a:r>
            <a:r>
              <a:rPr lang="en-US" sz="2600" dirty="0">
                <a:latin typeface="Adobe Calson Pro Blod"/>
              </a:rPr>
              <a:t>What is your role in this process?’’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on Pro Blod"/>
              </a:rPr>
              <a:t>5-</a:t>
            </a:r>
            <a:r>
              <a:rPr lang="en-US" sz="2600" dirty="0" smtClean="0">
                <a:solidFill>
                  <a:srgbClr val="C00000"/>
                </a:solidFill>
                <a:latin typeface="Adobe Calson Pro Blod"/>
              </a:rPr>
              <a:t> </a:t>
            </a:r>
            <a:r>
              <a:rPr lang="en-US" sz="2600" dirty="0" smtClean="0">
                <a:latin typeface="Adobe Calson Pro Blod"/>
              </a:rPr>
              <a:t>‘‘</a:t>
            </a:r>
            <a:r>
              <a:rPr lang="en-US" sz="2600" dirty="0">
                <a:latin typeface="Adobe Calson Pro Blod"/>
              </a:rPr>
              <a:t>Exactly what is the customer hot line?’’</a:t>
            </a:r>
            <a:endParaRPr lang="en-GB" sz="26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77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7116"/>
            <a:ext cx="29626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6-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What do you do when a customer isn’t satisfied with the answer you’ve </a:t>
            </a:r>
            <a:r>
              <a:rPr lang="en-US" sz="2400" dirty="0" smtClean="0">
                <a:latin typeface="Adobe Calson Pro Blod"/>
              </a:rPr>
              <a:t>given him</a:t>
            </a:r>
            <a:r>
              <a:rPr lang="en-US" sz="2400" dirty="0">
                <a:latin typeface="Adobe Calson Pro Blod"/>
              </a:rPr>
              <a:t>? Give me a specific example of when this has happened</a:t>
            </a:r>
            <a:r>
              <a:rPr lang="en-US" sz="2400" dirty="0" smtClean="0">
                <a:latin typeface="Adobe Calson Pro Blod"/>
              </a:rPr>
              <a:t>.’’</a:t>
            </a:r>
            <a:endParaRPr lang="en-US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57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852928"/>
            <a:ext cx="29626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7-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Tell me about a time when a customer was extremely angry. What happened?’’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53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25192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8-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Describe a situation in which a customer repeatedly called, claiming his </a:t>
            </a:r>
            <a:r>
              <a:rPr lang="en-US" sz="2400" dirty="0" smtClean="0">
                <a:latin typeface="Adobe Calson Pro Blod"/>
              </a:rPr>
              <a:t>problem had </a:t>
            </a:r>
            <a:r>
              <a:rPr lang="en-US" sz="2400" dirty="0">
                <a:latin typeface="Adobe Calson Pro Blod"/>
              </a:rPr>
              <a:t>still not been resolved. How did you handle it?’’</a:t>
            </a:r>
          </a:p>
          <a:p>
            <a:r>
              <a:rPr lang="en-US" sz="2400" b="1" i="1" dirty="0" smtClean="0">
                <a:solidFill>
                  <a:srgbClr val="C00000"/>
                </a:solidFill>
                <a:latin typeface="Adobe Calson Pro Blod"/>
              </a:rPr>
              <a:t>9-</a:t>
            </a:r>
            <a:r>
              <a:rPr lang="en-US" sz="2400" b="1" i="1" dirty="0" smtClean="0">
                <a:latin typeface="Adobe Calson Pro Blod"/>
              </a:rPr>
              <a:t> </a:t>
            </a:r>
            <a:r>
              <a:rPr lang="en-US" sz="2400" dirty="0" smtClean="0">
                <a:latin typeface="Adobe Calson Pro Blod"/>
              </a:rPr>
              <a:t>‘‘</a:t>
            </a:r>
            <a:r>
              <a:rPr lang="en-US" sz="2400" dirty="0">
                <a:latin typeface="Adobe Calson Pro Blod"/>
              </a:rPr>
              <a:t>How much of your time is devoted to researching questions?’’</a:t>
            </a:r>
            <a:endParaRPr lang="en-GB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49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These are just some of the questions triggered by the applicant’s response to one</a:t>
            </a:r>
          </a:p>
          <a:p>
            <a:r>
              <a:rPr lang="en-GB" sz="2600" dirty="0">
                <a:latin typeface="Adobe Calson Pro Blod"/>
              </a:rPr>
              <a:t>broad, open-ended question.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49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lod"/>
              </a:rPr>
              <a:t>This single, open-ended question is so comprehensive that it, alone, could </a:t>
            </a:r>
            <a:r>
              <a:rPr lang="en-US" sz="2600" dirty="0" smtClean="0">
                <a:latin typeface="Adobe Calson Pro Blod"/>
              </a:rPr>
              <a:t>suffice as </a:t>
            </a:r>
            <a:r>
              <a:rPr lang="en-US" sz="2600" dirty="0">
                <a:latin typeface="Adobe Calson Pro Blod"/>
              </a:rPr>
              <a:t>the only prepared question you have before beginning the interview.</a:t>
            </a:r>
            <a:endParaRPr lang="en-GB" sz="2600" dirty="0">
              <a:latin typeface="Adobe Calson Pro Blo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64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Planning Basic Questions 2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04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18083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For Applicants with Prior Work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Experience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1-</a:t>
            </a:r>
            <a:r>
              <a:rPr lang="en-US" sz="2400" dirty="0" smtClean="0">
                <a:latin typeface="Adobe Calson Pro Blod"/>
              </a:rPr>
              <a:t> ‘‘</a:t>
            </a:r>
            <a:r>
              <a:rPr lang="en-US" sz="2400" dirty="0">
                <a:latin typeface="Adobe Calson Pro Blod"/>
              </a:rPr>
              <a:t>What do/did you like most and least about your current/most recent job?’’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lson Pro Blod"/>
              </a:rPr>
              <a:t>2-</a:t>
            </a:r>
            <a:r>
              <a:rPr lang="en-US" sz="2400" dirty="0" smtClean="0">
                <a:solidFill>
                  <a:srgbClr val="C00000"/>
                </a:solidFill>
                <a:latin typeface="Adobe Calson Pro Blod"/>
              </a:rPr>
              <a:t> </a:t>
            </a:r>
            <a:r>
              <a:rPr lang="en-US" sz="2400" dirty="0" smtClean="0">
                <a:latin typeface="Adobe Calson Pro Blod"/>
              </a:rPr>
              <a:t>‘‘</a:t>
            </a:r>
            <a:r>
              <a:rPr lang="en-US" sz="2400" dirty="0">
                <a:latin typeface="Adobe Calson Pro Blod"/>
              </a:rPr>
              <a:t>Describe a situation in your current/most recent job involving </a:t>
            </a:r>
            <a:r>
              <a:rPr lang="en-US" sz="2400" dirty="0" smtClean="0">
                <a:latin typeface="Adobe Calson Pro Blod"/>
              </a:rPr>
              <a:t>.</a:t>
            </a:r>
            <a:endParaRPr lang="en-US" sz="24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72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18083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 smtClean="0">
                <a:solidFill>
                  <a:srgbClr val="FF0000"/>
                </a:solidFill>
                <a:latin typeface="Adobe Calson Pro Blod"/>
              </a:rPr>
              <a:t>3-</a:t>
            </a:r>
            <a:r>
              <a:rPr lang="en-US" sz="2500" dirty="0" smtClean="0">
                <a:latin typeface="Adobe Calson Pro Blod"/>
              </a:rPr>
              <a:t> ‘‘</a:t>
            </a:r>
            <a:r>
              <a:rPr lang="en-US" sz="2500" dirty="0">
                <a:latin typeface="Adobe Calson Pro Blod"/>
              </a:rPr>
              <a:t>What are/were some of the duties in </a:t>
            </a:r>
            <a:r>
              <a:rPr lang="en-US" sz="2500" dirty="0" smtClean="0">
                <a:latin typeface="Adobe Calson Pro Blod"/>
              </a:rPr>
              <a:t>your current/most </a:t>
            </a:r>
            <a:r>
              <a:rPr lang="en-US" sz="2500" dirty="0">
                <a:latin typeface="Adobe Calson Pro Blod"/>
              </a:rPr>
              <a:t>recent job that </a:t>
            </a:r>
            <a:r>
              <a:rPr lang="en-US" sz="2500" dirty="0" smtClean="0">
                <a:latin typeface="Adobe Calson Pro Blod"/>
              </a:rPr>
              <a:t>you find/found </a:t>
            </a:r>
            <a:r>
              <a:rPr lang="en-US" sz="2500" dirty="0">
                <a:latin typeface="Adobe Calson Pro Blod"/>
              </a:rPr>
              <a:t>to be difficult and easy? Why?’’</a:t>
            </a:r>
          </a:p>
          <a:p>
            <a:r>
              <a:rPr lang="en-US" sz="2500" b="1" i="1" dirty="0" smtClean="0">
                <a:solidFill>
                  <a:srgbClr val="FF0000"/>
                </a:solidFill>
                <a:latin typeface="Adobe Calson Pro Blod"/>
              </a:rPr>
              <a:t>4-</a:t>
            </a:r>
            <a:r>
              <a:rPr lang="en-US" sz="2500" dirty="0" smtClean="0">
                <a:latin typeface="Adobe Calson Pro Blod"/>
              </a:rPr>
              <a:t> ‘‘</a:t>
            </a:r>
            <a:r>
              <a:rPr lang="en-US" sz="2500" dirty="0">
                <a:latin typeface="Adobe Calson Pro Blod"/>
              </a:rPr>
              <a:t>Why do/did you want to leave your current/most recent job?’’</a:t>
            </a:r>
            <a:endParaRPr lang="en-GB" sz="2500" dirty="0"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22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89675"/>
            <a:ext cx="2962656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For Applicants with Formal Education but No Prior Work Experience</a:t>
            </a:r>
          </a:p>
          <a:p>
            <a:r>
              <a:rPr lang="en-US" sz="2500" b="1" i="1" dirty="0" smtClean="0">
                <a:solidFill>
                  <a:srgbClr val="FF0000"/>
                </a:solidFill>
                <a:latin typeface="Adobe Calson Pro Blod"/>
              </a:rPr>
              <a:t>1-</a:t>
            </a:r>
            <a:r>
              <a:rPr lang="en-US" sz="2500" dirty="0" smtClean="0">
                <a:latin typeface="Adobe Calson Pro Blod"/>
              </a:rPr>
              <a:t> ‘‘What were your favorite and least favorite subjects in high school/college/</a:t>
            </a:r>
          </a:p>
          <a:p>
            <a:r>
              <a:rPr lang="en-GB" sz="2500" dirty="0" smtClean="0">
                <a:latin typeface="Adobe Calson Pro Blod"/>
              </a:rPr>
              <a:t>other? Why?’’</a:t>
            </a:r>
            <a:endParaRPr lang="en-GB" sz="2500" dirty="0">
              <a:solidFill>
                <a:srgbClr val="C00000"/>
              </a:solidFill>
              <a:latin typeface="Adobe Calson Pro Blo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Planning Basic Questions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63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17018</TotalTime>
  <Words>3636</Words>
  <Application>Microsoft Office PowerPoint</Application>
  <PresentationFormat>On-screen Show (4:3)</PresentationFormat>
  <Paragraphs>479</Paragraphs>
  <Slides>113</Slides>
  <Notes>113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113</vt:i4>
      </vt:variant>
    </vt:vector>
  </HeadingPairs>
  <TitlesOfParts>
    <vt:vector size="1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840</cp:revision>
  <dcterms:created xsi:type="dcterms:W3CDTF">2006-08-16T00:00:00Z</dcterms:created>
  <dcterms:modified xsi:type="dcterms:W3CDTF">2016-03-29T10:18:00Z</dcterms:modified>
</cp:coreProperties>
</file>