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ppt/presentation.xml" ContentType="application/vnd.openxmlformats-officedocument.presentationml.presentation.main+xml"/>
  <Override PartName="/ppt/slideMasters/slideMaster.xml" ContentType="application/vnd.openxmlformats-officedocument.presentationml.slideMaster+xml"/>
  <Override PartName="/ppt/slideLayouts/slideLayout.xml" ContentType="application/vnd.openxmlformats-officedocument.presentationml.slideLayout+xml"/>
  <Override PartName="/ppt/theme/theme.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slides/slide475.xml" ContentType="application/vnd.openxmlformats-officedocument.presentationml.slide+xml"/>
  <Override PartName="/ppt/slides/slide476.xml" ContentType="application/vnd.openxmlformats-officedocument.presentationml.slide+xml"/>
  <Override PartName="/ppt/slides/slide477.xml" ContentType="application/vnd.openxmlformats-officedocument.presentationml.slide+xml"/>
  <Override PartName="/ppt/slides/slide478.xml" ContentType="application/vnd.openxmlformats-officedocument.presentationml.slide+xml"/>
  <Override PartName="/ppt/slides/slide479.xml" ContentType="application/vnd.openxmlformats-officedocument.presentationml.slide+xml"/>
  <Override PartName="/ppt/slides/slide480.xml" ContentType="application/vnd.openxmlformats-officedocument.presentationml.slide+xml"/>
  <Override PartName="/ppt/slides/slide481.xml" ContentType="application/vnd.openxmlformats-officedocument.presentationml.slide+xml"/>
  <Override PartName="/ppt/slides/slide482.xml" ContentType="application/vnd.openxmlformats-officedocument.presentationml.slide+xml"/>
  <Override PartName="/ppt/slides/slide483.xml" ContentType="application/vnd.openxmlformats-officedocument.presentationml.slide+xml"/>
  <Override PartName="/ppt/slides/slide484.xml" ContentType="application/vnd.openxmlformats-officedocument.presentationml.slide+xml"/>
  <Override PartName="/ppt/slides/slide485.xml" ContentType="application/vnd.openxmlformats-officedocument.presentationml.slide+xml"/>
  <Override PartName="/ppt/slides/slide486.xml" ContentType="application/vnd.openxmlformats-officedocument.presentationml.slide+xml"/>
  <Override PartName="/ppt/slides/slide487.xml" ContentType="application/vnd.openxmlformats-officedocument.presentationml.slide+xml"/>
  <Override PartName="/ppt/slides/slide488.xml" ContentType="application/vnd.openxmlformats-officedocument.presentationml.slide+xml"/>
  <Override PartName="/ppt/slides/slide489.xml" ContentType="application/vnd.openxmlformats-officedocument.presentationml.slide+xml"/>
  <Override PartName="/ppt/slides/slide490.xml" ContentType="application/vnd.openxmlformats-officedocument.presentationml.slide+xml"/>
  <Override PartName="/ppt/slides/slide491.xml" ContentType="application/vnd.openxmlformats-officedocument.presentationml.slide+xml"/>
  <Override PartName="/ppt/slides/slide492.xml" ContentType="application/vnd.openxmlformats-officedocument.presentationml.slide+xml"/>
  <Override PartName="/ppt/slides/slide493.xml" ContentType="application/vnd.openxmlformats-officedocument.presentationml.slide+xml"/>
  <Override PartName="/ppt/slides/slide494.xml" ContentType="application/vnd.openxmlformats-officedocument.presentationml.slide+xml"/>
  <Override PartName="/ppt/slides/slide495.xml" ContentType="application/vnd.openxmlformats-officedocument.presentationml.slide+xml"/>
  <Override PartName="/ppt/slides/slide496.xml" ContentType="application/vnd.openxmlformats-officedocument.presentationml.slide+xml"/>
  <Override PartName="/ppt/slides/slide497.xml" ContentType="application/vnd.openxmlformats-officedocument.presentationml.slide+xml"/>
  <Override PartName="/ppt/slides/slide498.xml" ContentType="application/vnd.openxmlformats-officedocument.presentationml.slide+xml"/>
  <Override PartName="/ppt/slides/slide499.xml" ContentType="application/vnd.openxmlformats-officedocument.presentationml.slide+xml"/>
  <Override PartName="/ppt/slides/slide500.xml" ContentType="application/vnd.openxmlformats-officedocument.presentationml.slide+xml"/>
  <Override PartName="/ppt/slides/slide501.xml" ContentType="application/vnd.openxmlformats-officedocument.presentationml.slide+xml"/>
  <Override PartName="/ppt/slides/slide502.xml" ContentType="application/vnd.openxmlformats-officedocument.presentationml.slide+xml"/>
  <Override PartName="/ppt/slides/slide503.xml" ContentType="application/vnd.openxmlformats-officedocument.presentationml.slide+xml"/>
  <Override PartName="/ppt/slides/slide504.xml" ContentType="application/vnd.openxmlformats-officedocument.presentationml.slide+xml"/>
  <Override PartName="/ppt/slides/slide505.xml" ContentType="application/vnd.openxmlformats-officedocument.presentationml.slide+xml"/>
  <Override PartName="/ppt/slides/slide506.xml" ContentType="application/vnd.openxmlformats-officedocument.presentationml.slide+xml"/>
  <Override PartName="/ppt/slides/slide507.xml" ContentType="application/vnd.openxmlformats-officedocument.presentationml.slide+xml"/>
  <Override PartName="/ppt/slides/slide508.xml" ContentType="application/vnd.openxmlformats-officedocument.presentationml.slide+xml"/>
  <Override PartName="/ppt/slides/slide509.xml" ContentType="application/vnd.openxmlformats-officedocument.presentationml.slide+xml"/>
  <Override PartName="/ppt/slides/slide510.xml" ContentType="application/vnd.openxmlformats-officedocument.presentationml.slide+xml"/>
  <Override PartName="/ppt/slides/slide511.xml" ContentType="application/vnd.openxmlformats-officedocument.presentationml.slide+xml"/>
  <Override PartName="/ppt/slides/slide512.xml" ContentType="application/vnd.openxmlformats-officedocument.presentationml.slide+xml"/>
  <Override PartName="/ppt/slides/slide513.xml" ContentType="application/vnd.openxmlformats-officedocument.presentationml.slide+xml"/>
  <Override PartName="/ppt/slides/slide514.xml" ContentType="application/vnd.openxmlformats-officedocument.presentationml.slide+xml"/>
  <Override PartName="/ppt/slides/slide515.xml" ContentType="application/vnd.openxmlformats-officedocument.presentationml.slide+xml"/>
  <Override PartName="/ppt/slides/slide516.xml" ContentType="application/vnd.openxmlformats-officedocument.presentationml.slide+xml"/>
  <Override PartName="/ppt/slides/slide517.xml" ContentType="application/vnd.openxmlformats-officedocument.presentationml.slide+xml"/>
  <Override PartName="/ppt/slides/slide518.xml" ContentType="application/vnd.openxmlformats-officedocument.presentationml.slide+xml"/>
  <Override PartName="/ppt/slides/slide519.xml" ContentType="application/vnd.openxmlformats-officedocument.presentationml.slide+xml"/>
  <Override PartName="/ppt/slides/slide520.xml" ContentType="application/vnd.openxmlformats-officedocument.presentationml.slide+xml"/>
  <Override PartName="/ppt/slides/slide521.xml" ContentType="application/vnd.openxmlformats-officedocument.presentationml.slide+xml"/>
  <Override PartName="/ppt/slides/slide522.xml" ContentType="application/vnd.openxmlformats-officedocument.presentationml.slide+xml"/>
  <Override PartName="/ppt/slides/slide523.xml" ContentType="application/vnd.openxmlformats-officedocument.presentationml.slide+xml"/>
  <Override PartName="/ppt/slides/slide524.xml" ContentType="application/vnd.openxmlformats-officedocument.presentationml.slide+xml"/>
  <Override PartName="/ppt/slides/slide525.xml" ContentType="application/vnd.openxmlformats-officedocument.presentationml.slide+xml"/>
  <Override PartName="/ppt/slides/slide526.xml" ContentType="application/vnd.openxmlformats-officedocument.presentationml.slide+xml"/>
  <Override PartName="/ppt/slides/slide527.xml" ContentType="application/vnd.openxmlformats-officedocument.presentationml.slide+xml"/>
  <Override PartName="/ppt/slides/slide528.xml" ContentType="application/vnd.openxmlformats-officedocument.presentationml.slide+xml"/>
  <Override PartName="/ppt/slides/slide529.xml" ContentType="application/vnd.openxmlformats-officedocument.presentationml.slide+xml"/>
  <Override PartName="/ppt/slides/slide530.xml" ContentType="application/vnd.openxmlformats-officedocument.presentationml.slide+xml"/>
  <Override PartName="/ppt/slides/slide531.xml" ContentType="application/vnd.openxmlformats-officedocument.presentationml.slide+xml"/>
  <Override PartName="/ppt/slides/slide532.xml" ContentType="application/vnd.openxmlformats-officedocument.presentationml.slide+xml"/>
  <Override PartName="/ppt/slides/slide533.xml" ContentType="application/vnd.openxmlformats-officedocument.presentationml.slide+xml"/>
  <Override PartName="/ppt/slides/slide534.xml" ContentType="application/vnd.openxmlformats-officedocument.presentationml.slide+xml"/>
  <Override PartName="/ppt/slides/slide535.xml" ContentType="application/vnd.openxmlformats-officedocument.presentationml.slide+xml"/>
  <Override PartName="/ppt/slides/slide536.xml" ContentType="application/vnd.openxmlformats-officedocument.presentationml.slide+xml"/>
  <Override PartName="/ppt/slides/slide537.xml" ContentType="application/vnd.openxmlformats-officedocument.presentationml.slide+xml"/>
  <Override PartName="/ppt/slides/slide538.xml" ContentType="application/vnd.openxmlformats-officedocument.presentationml.slide+xml"/>
  <Override PartName="/ppt/slides/slide539.xml" ContentType="application/vnd.openxmlformats-officedocument.presentationml.slide+xml"/>
  <Override PartName="/ppt/slides/slide540.xml" ContentType="application/vnd.openxmlformats-officedocument.presentationml.slide+xml"/>
  <Override PartName="/ppt/slides/slide541.xml" ContentType="application/vnd.openxmlformats-officedocument.presentationml.slide+xml"/>
  <Override PartName="/ppt/slides/slide542.xml" ContentType="application/vnd.openxmlformats-officedocument.presentationml.slide+xml"/>
  <Override PartName="/ppt/slides/slide543.xml" ContentType="application/vnd.openxmlformats-officedocument.presentationml.slide+xml"/>
  <Override PartName="/ppt/slides/slide544.xml" ContentType="application/vnd.openxmlformats-officedocument.presentationml.slide+xml"/>
  <Override PartName="/ppt/slides/slide545.xml" ContentType="application/vnd.openxmlformats-officedocument.presentationml.slide+xml"/>
  <Override PartName="/ppt/slides/slide546.xml" ContentType="application/vnd.openxmlformats-officedocument.presentationml.slide+xml"/>
  <Override PartName="/ppt/slides/slide547.xml" ContentType="application/vnd.openxmlformats-officedocument.presentationml.slide+xml"/>
  <Override PartName="/ppt/slides/slide548.xml" ContentType="application/vnd.openxmlformats-officedocument.presentationml.slide+xml"/>
  <Override PartName="/ppt/slides/slide549.xml" ContentType="application/vnd.openxmlformats-officedocument.presentationml.slide+xml"/>
  <Override PartName="/ppt/slides/slide550.xml" ContentType="application/vnd.openxmlformats-officedocument.presentationml.slide+xml"/>
  <Override PartName="/ppt/slides/slide551.xml" ContentType="application/vnd.openxmlformats-officedocument.presentationml.slide+xml"/>
  <Override PartName="/ppt/slides/slide552.xml" ContentType="application/vnd.openxmlformats-officedocument.presentationml.slide+xml"/>
  <Override PartName="/ppt/slides/slide553.xml" ContentType="application/vnd.openxmlformats-officedocument.presentationml.slide+xml"/>
  <Override PartName="/ppt/slides/slide554.xml" ContentType="application/vnd.openxmlformats-officedocument.presentationml.slide+xml"/>
  <Override PartName="/ppt/slides/slide555.xml" ContentType="application/vnd.openxmlformats-officedocument.presentationml.slide+xml"/>
  <Override PartName="/ppt/slides/slide556.xml" ContentType="application/vnd.openxmlformats-officedocument.presentationml.slide+xml"/>
  <Override PartName="/ppt/slides/slide557.xml" ContentType="application/vnd.openxmlformats-officedocument.presentationml.slide+xml"/>
  <Override PartName="/ppt/slides/slide558.xml" ContentType="application/vnd.openxmlformats-officedocument.presentationml.slide+xml"/>
  <Override PartName="/ppt/slides/slide559.xml" ContentType="application/vnd.openxmlformats-officedocument.presentationml.slide+xml"/>
  <Override PartName="/ppt/slides/slide560.xml" ContentType="application/vnd.openxmlformats-officedocument.presentationml.slide+xml"/>
  <Override PartName="/ppt/slides/slide561.xml" ContentType="application/vnd.openxmlformats-officedocument.presentationml.slide+xml"/>
  <Override PartName="/ppt/slides/slide562.xml" ContentType="application/vnd.openxmlformats-officedocument.presentationml.slide+xml"/>
  <Override PartName="/ppt/slides/slide563.xml" ContentType="application/vnd.openxmlformats-officedocument.presentationml.slide+xml"/>
  <Override PartName="/ppt/slides/slide564.xml" ContentType="application/vnd.openxmlformats-officedocument.presentationml.slide+xml"/>
  <Override PartName="/ppt/slides/slide565.xml" ContentType="application/vnd.openxmlformats-officedocument.presentationml.slide+xml"/>
  <Override PartName="/ppt/slides/slide566.xml" ContentType="application/vnd.openxmlformats-officedocument.presentationml.slide+xml"/>
  <Override PartName="/ppt/slides/slide567.xml" ContentType="application/vnd.openxmlformats-officedocument.presentationml.slide+xml"/>
  <Override PartName="/ppt/slides/slide568.xml" ContentType="application/vnd.openxmlformats-officedocument.presentationml.slide+xml"/>
  <Override PartName="/ppt/slides/slide569.xml" ContentType="application/vnd.openxmlformats-officedocument.presentationml.slide+xml"/>
  <Override PartName="/ppt/slides/slide570.xml" ContentType="application/vnd.openxmlformats-officedocument.presentationml.slide+xml"/>
  <Override PartName="/ppt/slides/slide571.xml" ContentType="application/vnd.openxmlformats-officedocument.presentationml.slide+xml"/>
  <Override PartName="/ppt/slides/slide572.xml" ContentType="application/vnd.openxmlformats-officedocument.presentationml.slide+xml"/>
  <Override PartName="/ppt/slides/slide573.xml" ContentType="application/vnd.openxmlformats-officedocument.presentationml.slide+xml"/>
  <Override PartName="/ppt/slides/slide574.xml" ContentType="application/vnd.openxmlformats-officedocument.presentationml.slide+xml"/>
  <Override PartName="/ppt/slides/slide575.xml" ContentType="application/vnd.openxmlformats-officedocument.presentationml.slide+xml"/>
  <Override PartName="/ppt/slides/slide576.xml" ContentType="application/vnd.openxmlformats-officedocument.presentationml.slide+xml"/>
  <Override PartName="/ppt/slides/slide577.xml" ContentType="application/vnd.openxmlformats-officedocument.presentationml.slide+xml"/>
  <Override PartName="/ppt/slides/slide578.xml" ContentType="application/vnd.openxmlformats-officedocument.presentationml.slide+xml"/>
  <Override PartName="/ppt/slides/slide579.xml" ContentType="application/vnd.openxmlformats-officedocument.presentationml.slide+xml"/>
  <Override PartName="/ppt/slides/slide580.xml" ContentType="application/vnd.openxmlformats-officedocument.presentationml.slide+xml"/>
  <Override PartName="/ppt/slides/slide581.xml" ContentType="application/vnd.openxmlformats-officedocument.presentationml.slide+xml"/>
  <Override PartName="/ppt/slides/slide582.xml" ContentType="application/vnd.openxmlformats-officedocument.presentationml.slide+xml"/>
  <Override PartName="/ppt/slides/slide583.xml" ContentType="application/vnd.openxmlformats-officedocument.presentationml.slide+xml"/>
  <Override PartName="/ppt/slides/slide584.xml" ContentType="application/vnd.openxmlformats-officedocument.presentationml.slide+xml"/>
  <Override PartName="/ppt/slides/slide585.xml" ContentType="application/vnd.openxmlformats-officedocument.presentationml.slide+xml"/>
  <Override PartName="/ppt/slides/slide586.xml" ContentType="application/vnd.openxmlformats-officedocument.presentationml.slide+xml"/>
  <Override PartName="/ppt/slides/slide587.xml" ContentType="application/vnd.openxmlformats-officedocument.presentationml.slide+xml"/>
  <Override PartName="/ppt/slides/slide588.xml" ContentType="application/vnd.openxmlformats-officedocument.presentationml.slide+xml"/>
  <Override PartName="/ppt/slides/slide589.xml" ContentType="application/vnd.openxmlformats-officedocument.presentationml.slide+xml"/>
  <Override PartName="/ppt/slides/slide590.xml" ContentType="application/vnd.openxmlformats-officedocument.presentationml.slide+xml"/>
  <Override PartName="/ppt/slides/slide591.xml" ContentType="application/vnd.openxmlformats-officedocument.presentationml.slide+xml"/>
  <Override PartName="/ppt/slides/slide592.xml" ContentType="application/vnd.openxmlformats-officedocument.presentationml.slide+xml"/>
  <Override PartName="/ppt/slides/slide593.xml" ContentType="application/vnd.openxmlformats-officedocument.presentationml.slide+xml"/>
  <Override PartName="/ppt/slides/slide594.xml" ContentType="application/vnd.openxmlformats-officedocument.presentationml.slide+xml"/>
  <Override PartName="/ppt/slides/slide595.xml" ContentType="application/vnd.openxmlformats-officedocument.presentationml.slide+xml"/>
  <Override PartName="/ppt/slides/slide596.xml" ContentType="application/vnd.openxmlformats-officedocument.presentationml.slide+xml"/>
  <Override PartName="/ppt/slides/slide597.xml" ContentType="application/vnd.openxmlformats-officedocument.presentationml.slide+xml"/>
  <Override PartName="/ppt/slides/slide598.xml" ContentType="application/vnd.openxmlformats-officedocument.presentationml.slide+xml"/>
  <Override PartName="/ppt/slides/slide599.xml" ContentType="application/vnd.openxmlformats-officedocument.presentationml.slide+xml"/>
  <Override PartName="/ppt/slides/slide600.xml" ContentType="application/vnd.openxmlformats-officedocument.presentationml.slide+xml"/>
  <Override PartName="/ppt/slides/slide601.xml" ContentType="application/vnd.openxmlformats-officedocument.presentationml.slide+xml"/>
  <Override PartName="/ppt/slides/slide602.xml" ContentType="application/vnd.openxmlformats-officedocument.presentationml.slide+xml"/>
  <Override PartName="/ppt/slides/slide603.xml" ContentType="application/vnd.openxmlformats-officedocument.presentationml.slide+xml"/>
  <Override PartName="/ppt/slides/slide604.xml" ContentType="application/vnd.openxmlformats-officedocument.presentationml.slide+xml"/>
  <Override PartName="/ppt/slides/slide605.xml" ContentType="application/vnd.openxmlformats-officedocument.presentationml.slide+xml"/>
  <Override PartName="/ppt/slides/slide606.xml" ContentType="application/vnd.openxmlformats-officedocument.presentationml.slide+xml"/>
  <Override PartName="/ppt/slides/slide607.xml" ContentType="application/vnd.openxmlformats-officedocument.presentationml.slide+xml"/>
  <Override PartName="/ppt/slides/slide608.xml" ContentType="application/vnd.openxmlformats-officedocument.presentationml.slide+xml"/>
  <Override PartName="/ppt/slides/slide609.xml" ContentType="application/vnd.openxmlformats-officedocument.presentationml.slide+xml"/>
  <Override PartName="/ppt/slides/slide610.xml" ContentType="application/vnd.openxmlformats-officedocument.presentationml.slide+xml"/>
  <Override PartName="/ppt/slides/slide611.xml" ContentType="application/vnd.openxmlformats-officedocument.presentationml.slide+xml"/>
  <Override PartName="/ppt/slides/slide612.xml" ContentType="application/vnd.openxmlformats-officedocument.presentationml.slide+xml"/>
  <Override PartName="/ppt/slides/slide613.xml" ContentType="application/vnd.openxmlformats-officedocument.presentationml.slide+xml"/>
  <Override PartName="/ppt/slides/slide614.xml" ContentType="application/vnd.openxmlformats-officedocument.presentationml.slide+xml"/>
  <Override PartName="/ppt/slides/slide615.xml" ContentType="application/vnd.openxmlformats-officedocument.presentationml.slide+xml"/>
  <Override PartName="/ppt/slides/slide616.xml" ContentType="application/vnd.openxmlformats-officedocument.presentationml.slide+xml"/>
  <Override PartName="/ppt/slides/slide617.xml" ContentType="application/vnd.openxmlformats-officedocument.presentationml.slide+xml"/>
  <Override PartName="/ppt/slides/slide618.xml" ContentType="application/vnd.openxmlformats-officedocument.presentationml.slide+xml"/>
  <Override PartName="/ppt/slides/slide619.xml" ContentType="application/vnd.openxmlformats-officedocument.presentationml.slide+xml"/>
  <Override PartName="/ppt/slides/slide620.xml" ContentType="application/vnd.openxmlformats-officedocument.presentationml.slide+xml"/>
  <Override PartName="/ppt/slides/slide621.xml" ContentType="application/vnd.openxmlformats-officedocument.presentationml.slide+xml"/>
  <Override PartName="/ppt/slides/slide622.xml" ContentType="application/vnd.openxmlformats-officedocument.presentationml.slide+xml"/>
  <Override PartName="/ppt/slides/slide623.xml" ContentType="application/vnd.openxmlformats-officedocument.presentationml.slide+xml"/>
  <Override PartName="/ppt/slides/slide624.xml" ContentType="application/vnd.openxmlformats-officedocument.presentationml.slide+xml"/>
  <Override PartName="/ppt/slides/slide625.xml" ContentType="application/vnd.openxmlformats-officedocument.presentationml.slide+xml"/>
  <Override PartName="/ppt/slides/slide626.xml" ContentType="application/vnd.openxmlformats-officedocument.presentationml.slide+xml"/>
  <Override PartName="/ppt/slides/slide627.xml" ContentType="application/vnd.openxmlformats-officedocument.presentationml.slide+xml"/>
</Types>
</file>

<file path=_rels/.rels>&#65279;<?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p="http://schemas.openxmlformats.org/presentationml/2006/main" xmlns:a="http://schemas.openxmlformats.org/drawingml/2006/main" xmlns:r="http://schemas.openxmlformats.org/officeDocument/2006/relationships">
  <p:sldMasterIdLst>
    <p:sldMasterId id="2147483648" r:id="rId1"/>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345" r:id="rId94"/>
    <p:sldId id="346" r:id="rId95"/>
    <p:sldId id="347" r:id="rId96"/>
    <p:sldId id="348" r:id="rId97"/>
    <p:sldId id="349" r:id="rId98"/>
    <p:sldId id="350" r:id="rId99"/>
    <p:sldId id="351" r:id="rId100"/>
    <p:sldId id="352" r:id="rId101"/>
    <p:sldId id="353" r:id="rId102"/>
    <p:sldId id="354" r:id="rId103"/>
    <p:sldId id="355" r:id="rId104"/>
    <p:sldId id="356" r:id="rId105"/>
    <p:sldId id="357" r:id="rId106"/>
    <p:sldId id="358" r:id="rId107"/>
    <p:sldId id="359" r:id="rId108"/>
    <p:sldId id="360" r:id="rId109"/>
    <p:sldId id="361" r:id="rId110"/>
    <p:sldId id="362" r:id="rId111"/>
    <p:sldId id="363" r:id="rId112"/>
    <p:sldId id="364" r:id="rId113"/>
    <p:sldId id="365" r:id="rId114"/>
    <p:sldId id="366" r:id="rId115"/>
    <p:sldId id="367" r:id="rId116"/>
    <p:sldId id="368" r:id="rId117"/>
    <p:sldId id="369" r:id="rId118"/>
    <p:sldId id="370" r:id="rId119"/>
    <p:sldId id="371" r:id="rId120"/>
    <p:sldId id="372" r:id="rId121"/>
    <p:sldId id="373" r:id="rId122"/>
    <p:sldId id="374" r:id="rId123"/>
    <p:sldId id="375" r:id="rId124"/>
    <p:sldId id="376" r:id="rId125"/>
    <p:sldId id="377" r:id="rId126"/>
    <p:sldId id="378" r:id="rId127"/>
    <p:sldId id="379" r:id="rId128"/>
    <p:sldId id="380" r:id="rId129"/>
    <p:sldId id="381" r:id="rId130"/>
    <p:sldId id="382" r:id="rId131"/>
    <p:sldId id="383" r:id="rId132"/>
    <p:sldId id="384" r:id="rId133"/>
    <p:sldId id="385" r:id="rId134"/>
    <p:sldId id="386" r:id="rId135"/>
    <p:sldId id="387" r:id="rId136"/>
    <p:sldId id="388" r:id="rId137"/>
    <p:sldId id="389" r:id="rId138"/>
    <p:sldId id="390" r:id="rId139"/>
    <p:sldId id="391" r:id="rId140"/>
    <p:sldId id="392" r:id="rId141"/>
    <p:sldId id="393" r:id="rId142"/>
    <p:sldId id="394" r:id="rId143"/>
    <p:sldId id="395" r:id="rId144"/>
    <p:sldId id="396" r:id="rId145"/>
    <p:sldId id="397" r:id="rId146"/>
    <p:sldId id="398" r:id="rId147"/>
    <p:sldId id="399" r:id="rId148"/>
    <p:sldId id="400" r:id="rId149"/>
    <p:sldId id="401" r:id="rId150"/>
    <p:sldId id="402" r:id="rId151"/>
    <p:sldId id="403" r:id="rId152"/>
    <p:sldId id="404" r:id="rId153"/>
    <p:sldId id="405" r:id="rId154"/>
    <p:sldId id="406" r:id="rId155"/>
    <p:sldId id="407" r:id="rId156"/>
    <p:sldId id="408" r:id="rId157"/>
    <p:sldId id="409" r:id="rId158"/>
    <p:sldId id="410" r:id="rId159"/>
    <p:sldId id="411" r:id="rId160"/>
    <p:sldId id="412" r:id="rId161"/>
    <p:sldId id="413" r:id="rId162"/>
    <p:sldId id="414" r:id="rId163"/>
    <p:sldId id="415" r:id="rId164"/>
    <p:sldId id="416" r:id="rId165"/>
    <p:sldId id="417" r:id="rId166"/>
    <p:sldId id="418" r:id="rId167"/>
    <p:sldId id="419" r:id="rId168"/>
    <p:sldId id="420" r:id="rId169"/>
    <p:sldId id="421" r:id="rId170"/>
    <p:sldId id="422" r:id="rId171"/>
    <p:sldId id="423" r:id="rId172"/>
    <p:sldId id="424" r:id="rId173"/>
    <p:sldId id="425" r:id="rId174"/>
    <p:sldId id="426" r:id="rId175"/>
    <p:sldId id="427" r:id="rId176"/>
    <p:sldId id="428" r:id="rId177"/>
    <p:sldId id="429" r:id="rId178"/>
    <p:sldId id="430" r:id="rId179"/>
    <p:sldId id="431" r:id="rId180"/>
    <p:sldId id="432" r:id="rId181"/>
    <p:sldId id="433" r:id="rId182"/>
    <p:sldId id="434" r:id="rId183"/>
    <p:sldId id="435" r:id="rId184"/>
    <p:sldId id="436" r:id="rId185"/>
    <p:sldId id="437" r:id="rId186"/>
    <p:sldId id="438" r:id="rId187"/>
    <p:sldId id="439" r:id="rId188"/>
    <p:sldId id="440" r:id="rId189"/>
    <p:sldId id="441" r:id="rId190"/>
    <p:sldId id="442" r:id="rId191"/>
    <p:sldId id="443" r:id="rId192"/>
    <p:sldId id="444" r:id="rId193"/>
    <p:sldId id="445" r:id="rId194"/>
    <p:sldId id="446" r:id="rId195"/>
    <p:sldId id="447" r:id="rId196"/>
    <p:sldId id="448" r:id="rId197"/>
    <p:sldId id="449" r:id="rId198"/>
    <p:sldId id="450" r:id="rId199"/>
    <p:sldId id="451" r:id="rId200"/>
    <p:sldId id="452" r:id="rId201"/>
    <p:sldId id="453" r:id="rId202"/>
    <p:sldId id="454" r:id="rId203"/>
    <p:sldId id="455" r:id="rId204"/>
    <p:sldId id="456" r:id="rId205"/>
    <p:sldId id="457" r:id="rId206"/>
    <p:sldId id="458" r:id="rId207"/>
    <p:sldId id="459" r:id="rId208"/>
    <p:sldId id="460" r:id="rId209"/>
    <p:sldId id="461" r:id="rId210"/>
    <p:sldId id="462" r:id="rId211"/>
    <p:sldId id="463" r:id="rId212"/>
    <p:sldId id="464" r:id="rId213"/>
    <p:sldId id="465" r:id="rId214"/>
    <p:sldId id="466" r:id="rId215"/>
    <p:sldId id="467" r:id="rId216"/>
    <p:sldId id="468" r:id="rId217"/>
    <p:sldId id="469" r:id="rId218"/>
    <p:sldId id="470" r:id="rId219"/>
    <p:sldId id="471" r:id="rId220"/>
    <p:sldId id="472" r:id="rId221"/>
    <p:sldId id="473" r:id="rId222"/>
    <p:sldId id="474" r:id="rId223"/>
    <p:sldId id="475" r:id="rId224"/>
    <p:sldId id="476" r:id="rId225"/>
    <p:sldId id="477" r:id="rId226"/>
    <p:sldId id="478" r:id="rId227"/>
    <p:sldId id="479" r:id="rId228"/>
    <p:sldId id="480" r:id="rId229"/>
    <p:sldId id="481" r:id="rId230"/>
    <p:sldId id="482" r:id="rId231"/>
    <p:sldId id="483" r:id="rId232"/>
    <p:sldId id="484" r:id="rId233"/>
    <p:sldId id="485" r:id="rId234"/>
    <p:sldId id="486" r:id="rId235"/>
    <p:sldId id="487" r:id="rId236"/>
    <p:sldId id="488" r:id="rId237"/>
    <p:sldId id="489" r:id="rId238"/>
    <p:sldId id="490" r:id="rId239"/>
    <p:sldId id="491" r:id="rId240"/>
    <p:sldId id="492" r:id="rId241"/>
    <p:sldId id="493" r:id="rId242"/>
    <p:sldId id="494" r:id="rId243"/>
    <p:sldId id="495" r:id="rId244"/>
    <p:sldId id="496" r:id="rId245"/>
    <p:sldId id="497" r:id="rId246"/>
    <p:sldId id="498" r:id="rId247"/>
    <p:sldId id="499" r:id="rId248"/>
    <p:sldId id="500" r:id="rId249"/>
    <p:sldId id="501" r:id="rId250"/>
    <p:sldId id="502" r:id="rId251"/>
    <p:sldId id="503" r:id="rId252"/>
    <p:sldId id="504" r:id="rId253"/>
    <p:sldId id="505" r:id="rId254"/>
    <p:sldId id="506" r:id="rId255"/>
    <p:sldId id="507" r:id="rId256"/>
    <p:sldId id="508" r:id="rId257"/>
    <p:sldId id="509" r:id="rId258"/>
    <p:sldId id="510" r:id="rId259"/>
    <p:sldId id="511" r:id="rId260"/>
    <p:sldId id="512" r:id="rId261"/>
    <p:sldId id="513" r:id="rId262"/>
    <p:sldId id="514" r:id="rId263"/>
    <p:sldId id="515" r:id="rId264"/>
    <p:sldId id="516" r:id="rId265"/>
    <p:sldId id="517" r:id="rId266"/>
    <p:sldId id="518" r:id="rId267"/>
    <p:sldId id="519" r:id="rId268"/>
    <p:sldId id="520" r:id="rId269"/>
    <p:sldId id="521" r:id="rId270"/>
    <p:sldId id="522" r:id="rId271"/>
    <p:sldId id="523" r:id="rId272"/>
    <p:sldId id="524" r:id="rId273"/>
    <p:sldId id="525" r:id="rId274"/>
    <p:sldId id="526" r:id="rId275"/>
    <p:sldId id="527" r:id="rId276"/>
    <p:sldId id="528" r:id="rId277"/>
    <p:sldId id="529" r:id="rId278"/>
    <p:sldId id="530" r:id="rId279"/>
    <p:sldId id="531" r:id="rId280"/>
    <p:sldId id="532" r:id="rId281"/>
    <p:sldId id="533" r:id="rId282"/>
    <p:sldId id="534" r:id="rId283"/>
    <p:sldId id="535" r:id="rId284"/>
    <p:sldId id="536" r:id="rId285"/>
    <p:sldId id="537" r:id="rId286"/>
    <p:sldId id="538" r:id="rId287"/>
    <p:sldId id="539" r:id="rId288"/>
    <p:sldId id="540" r:id="rId289"/>
    <p:sldId id="541" r:id="rId290"/>
    <p:sldId id="542" r:id="rId291"/>
    <p:sldId id="543" r:id="rId292"/>
    <p:sldId id="544" r:id="rId293"/>
    <p:sldId id="545" r:id="rId294"/>
    <p:sldId id="546" r:id="rId295"/>
    <p:sldId id="547" r:id="rId296"/>
    <p:sldId id="548" r:id="rId297"/>
    <p:sldId id="549" r:id="rId298"/>
    <p:sldId id="550" r:id="rId299"/>
    <p:sldId id="551" r:id="rId300"/>
    <p:sldId id="552" r:id="rId301"/>
    <p:sldId id="553" r:id="rId302"/>
    <p:sldId id="554" r:id="rId303"/>
    <p:sldId id="555" r:id="rId304"/>
    <p:sldId id="556" r:id="rId305"/>
    <p:sldId id="557" r:id="rId306"/>
    <p:sldId id="558" r:id="rId307"/>
    <p:sldId id="559" r:id="rId308"/>
    <p:sldId id="560" r:id="rId309"/>
    <p:sldId id="561" r:id="rId310"/>
    <p:sldId id="562" r:id="rId311"/>
    <p:sldId id="563" r:id="rId312"/>
    <p:sldId id="564" r:id="rId313"/>
    <p:sldId id="565" r:id="rId314"/>
    <p:sldId id="566" r:id="rId315"/>
    <p:sldId id="567" r:id="rId316"/>
    <p:sldId id="568" r:id="rId317"/>
    <p:sldId id="569" r:id="rId318"/>
    <p:sldId id="570" r:id="rId319"/>
    <p:sldId id="571" r:id="rId320"/>
    <p:sldId id="572" r:id="rId321"/>
    <p:sldId id="573" r:id="rId322"/>
    <p:sldId id="574" r:id="rId323"/>
    <p:sldId id="575" r:id="rId324"/>
    <p:sldId id="576" r:id="rId325"/>
    <p:sldId id="577" r:id="rId326"/>
    <p:sldId id="578" r:id="rId327"/>
    <p:sldId id="579" r:id="rId328"/>
    <p:sldId id="580" r:id="rId329"/>
    <p:sldId id="581" r:id="rId330"/>
    <p:sldId id="582" r:id="rId331"/>
    <p:sldId id="583" r:id="rId332"/>
    <p:sldId id="584" r:id="rId333"/>
    <p:sldId id="585" r:id="rId334"/>
    <p:sldId id="586" r:id="rId335"/>
    <p:sldId id="587" r:id="rId336"/>
    <p:sldId id="588" r:id="rId337"/>
    <p:sldId id="589" r:id="rId338"/>
    <p:sldId id="590" r:id="rId339"/>
    <p:sldId id="591" r:id="rId340"/>
    <p:sldId id="592" r:id="rId341"/>
    <p:sldId id="593" r:id="rId342"/>
    <p:sldId id="594" r:id="rId343"/>
    <p:sldId id="595" r:id="rId344"/>
    <p:sldId id="596" r:id="rId345"/>
    <p:sldId id="597" r:id="rId346"/>
    <p:sldId id="598" r:id="rId347"/>
    <p:sldId id="599" r:id="rId348"/>
    <p:sldId id="600" r:id="rId349"/>
    <p:sldId id="601" r:id="rId350"/>
    <p:sldId id="602" r:id="rId351"/>
    <p:sldId id="603" r:id="rId352"/>
    <p:sldId id="604" r:id="rId353"/>
    <p:sldId id="605" r:id="rId354"/>
    <p:sldId id="606" r:id="rId355"/>
    <p:sldId id="607" r:id="rId356"/>
    <p:sldId id="608" r:id="rId357"/>
    <p:sldId id="609" r:id="rId358"/>
    <p:sldId id="610" r:id="rId359"/>
    <p:sldId id="611" r:id="rId360"/>
    <p:sldId id="612" r:id="rId361"/>
    <p:sldId id="613" r:id="rId362"/>
    <p:sldId id="614" r:id="rId363"/>
    <p:sldId id="615" r:id="rId364"/>
    <p:sldId id="616" r:id="rId365"/>
    <p:sldId id="617" r:id="rId366"/>
    <p:sldId id="618" r:id="rId367"/>
    <p:sldId id="619" r:id="rId368"/>
    <p:sldId id="620" r:id="rId369"/>
    <p:sldId id="621" r:id="rId370"/>
    <p:sldId id="622" r:id="rId371"/>
    <p:sldId id="623" r:id="rId372"/>
    <p:sldId id="624" r:id="rId373"/>
    <p:sldId id="625" r:id="rId374"/>
    <p:sldId id="626" r:id="rId375"/>
    <p:sldId id="627" r:id="rId376"/>
    <p:sldId id="628" r:id="rId377"/>
    <p:sldId id="629" r:id="rId378"/>
    <p:sldId id="630" r:id="rId379"/>
    <p:sldId id="631" r:id="rId380"/>
    <p:sldId id="632" r:id="rId381"/>
    <p:sldId id="633" r:id="rId382"/>
    <p:sldId id="634" r:id="rId383"/>
    <p:sldId id="635" r:id="rId384"/>
    <p:sldId id="636" r:id="rId385"/>
    <p:sldId id="637" r:id="rId386"/>
    <p:sldId id="638" r:id="rId387"/>
    <p:sldId id="639" r:id="rId388"/>
    <p:sldId id="640" r:id="rId389"/>
    <p:sldId id="641" r:id="rId390"/>
    <p:sldId id="642" r:id="rId391"/>
    <p:sldId id="643" r:id="rId392"/>
    <p:sldId id="644" r:id="rId393"/>
    <p:sldId id="645" r:id="rId394"/>
    <p:sldId id="646" r:id="rId395"/>
    <p:sldId id="647" r:id="rId396"/>
    <p:sldId id="648" r:id="rId397"/>
    <p:sldId id="649" r:id="rId398"/>
    <p:sldId id="650" r:id="rId399"/>
    <p:sldId id="651" r:id="rId400"/>
    <p:sldId id="652" r:id="rId401"/>
    <p:sldId id="653" r:id="rId402"/>
    <p:sldId id="654" r:id="rId403"/>
    <p:sldId id="655" r:id="rId404"/>
    <p:sldId id="656" r:id="rId405"/>
    <p:sldId id="657" r:id="rId406"/>
    <p:sldId id="658" r:id="rId407"/>
    <p:sldId id="659" r:id="rId408"/>
    <p:sldId id="660" r:id="rId409"/>
    <p:sldId id="661" r:id="rId410"/>
    <p:sldId id="662" r:id="rId411"/>
    <p:sldId id="663" r:id="rId412"/>
    <p:sldId id="664" r:id="rId413"/>
    <p:sldId id="665" r:id="rId414"/>
    <p:sldId id="666" r:id="rId415"/>
    <p:sldId id="667" r:id="rId416"/>
    <p:sldId id="668" r:id="rId417"/>
    <p:sldId id="669" r:id="rId418"/>
    <p:sldId id="670" r:id="rId419"/>
    <p:sldId id="671" r:id="rId420"/>
    <p:sldId id="672" r:id="rId421"/>
    <p:sldId id="673" r:id="rId422"/>
    <p:sldId id="674" r:id="rId423"/>
    <p:sldId id="675" r:id="rId424"/>
    <p:sldId id="676" r:id="rId425"/>
    <p:sldId id="677" r:id="rId426"/>
    <p:sldId id="678" r:id="rId427"/>
    <p:sldId id="679" r:id="rId428"/>
    <p:sldId id="680" r:id="rId429"/>
    <p:sldId id="681" r:id="rId430"/>
    <p:sldId id="682" r:id="rId431"/>
    <p:sldId id="683" r:id="rId432"/>
    <p:sldId id="684" r:id="rId433"/>
    <p:sldId id="685" r:id="rId434"/>
    <p:sldId id="686" r:id="rId435"/>
    <p:sldId id="687" r:id="rId436"/>
    <p:sldId id="688" r:id="rId437"/>
    <p:sldId id="689" r:id="rId438"/>
    <p:sldId id="690" r:id="rId439"/>
    <p:sldId id="691" r:id="rId440"/>
    <p:sldId id="692" r:id="rId441"/>
    <p:sldId id="693" r:id="rId442"/>
    <p:sldId id="694" r:id="rId443"/>
    <p:sldId id="695" r:id="rId444"/>
    <p:sldId id="696" r:id="rId445"/>
    <p:sldId id="697" r:id="rId446"/>
    <p:sldId id="698" r:id="rId447"/>
    <p:sldId id="699" r:id="rId448"/>
    <p:sldId id="700" r:id="rId449"/>
    <p:sldId id="701" r:id="rId450"/>
    <p:sldId id="702" r:id="rId451"/>
    <p:sldId id="703" r:id="rId452"/>
    <p:sldId id="704" r:id="rId453"/>
    <p:sldId id="705" r:id="rId454"/>
    <p:sldId id="706" r:id="rId455"/>
    <p:sldId id="707" r:id="rId456"/>
    <p:sldId id="708" r:id="rId457"/>
    <p:sldId id="709" r:id="rId458"/>
    <p:sldId id="710" r:id="rId459"/>
    <p:sldId id="711" r:id="rId460"/>
    <p:sldId id="712" r:id="rId461"/>
    <p:sldId id="713" r:id="rId462"/>
    <p:sldId id="714" r:id="rId463"/>
    <p:sldId id="715" r:id="rId464"/>
    <p:sldId id="716" r:id="rId465"/>
    <p:sldId id="717" r:id="rId466"/>
    <p:sldId id="718" r:id="rId467"/>
    <p:sldId id="719" r:id="rId468"/>
    <p:sldId id="720" r:id="rId469"/>
    <p:sldId id="721" r:id="rId470"/>
    <p:sldId id="722" r:id="rId471"/>
    <p:sldId id="723" r:id="rId472"/>
    <p:sldId id="724" r:id="rId473"/>
    <p:sldId id="725" r:id="rId474"/>
    <p:sldId id="726" r:id="rId475"/>
    <p:sldId id="727" r:id="rId476"/>
    <p:sldId id="728" r:id="rId477"/>
    <p:sldId id="729" r:id="rId478"/>
    <p:sldId id="730" r:id="rId479"/>
    <p:sldId id="731" r:id="rId480"/>
    <p:sldId id="732" r:id="rId481"/>
    <p:sldId id="733" r:id="rId482"/>
    <p:sldId id="734" r:id="rId483"/>
    <p:sldId id="735" r:id="rId484"/>
    <p:sldId id="736" r:id="rId485"/>
    <p:sldId id="737" r:id="rId486"/>
    <p:sldId id="738" r:id="rId487"/>
    <p:sldId id="739" r:id="rId488"/>
    <p:sldId id="740" r:id="rId489"/>
    <p:sldId id="741" r:id="rId490"/>
    <p:sldId id="742" r:id="rId491"/>
    <p:sldId id="743" r:id="rId492"/>
    <p:sldId id="744" r:id="rId493"/>
    <p:sldId id="745" r:id="rId494"/>
    <p:sldId id="746" r:id="rId495"/>
    <p:sldId id="747" r:id="rId496"/>
    <p:sldId id="748" r:id="rId497"/>
    <p:sldId id="749" r:id="rId498"/>
    <p:sldId id="750" r:id="rId499"/>
    <p:sldId id="751" r:id="rId500"/>
    <p:sldId id="752" r:id="rId501"/>
    <p:sldId id="753" r:id="rId502"/>
    <p:sldId id="754" r:id="rId503"/>
    <p:sldId id="755" r:id="rId504"/>
    <p:sldId id="756" r:id="rId505"/>
    <p:sldId id="757" r:id="rId506"/>
    <p:sldId id="758" r:id="rId507"/>
    <p:sldId id="759" r:id="rId508"/>
    <p:sldId id="760" r:id="rId509"/>
    <p:sldId id="761" r:id="rId510"/>
    <p:sldId id="762" r:id="rId511"/>
    <p:sldId id="763" r:id="rId512"/>
    <p:sldId id="764" r:id="rId513"/>
    <p:sldId id="765" r:id="rId514"/>
    <p:sldId id="766" r:id="rId515"/>
    <p:sldId id="767" r:id="rId516"/>
    <p:sldId id="768" r:id="rId517"/>
    <p:sldId id="769" r:id="rId518"/>
    <p:sldId id="770" r:id="rId519"/>
    <p:sldId id="771" r:id="rId520"/>
    <p:sldId id="772" r:id="rId521"/>
    <p:sldId id="773" r:id="rId522"/>
    <p:sldId id="774" r:id="rId523"/>
    <p:sldId id="775" r:id="rId524"/>
    <p:sldId id="776" r:id="rId525"/>
    <p:sldId id="777" r:id="rId526"/>
    <p:sldId id="778" r:id="rId527"/>
    <p:sldId id="779" r:id="rId528"/>
    <p:sldId id="780" r:id="rId529"/>
    <p:sldId id="781" r:id="rId530"/>
    <p:sldId id="782" r:id="rId531"/>
    <p:sldId id="783" r:id="rId532"/>
    <p:sldId id="784" r:id="rId533"/>
    <p:sldId id="785" r:id="rId534"/>
    <p:sldId id="786" r:id="rId535"/>
    <p:sldId id="787" r:id="rId536"/>
    <p:sldId id="788" r:id="rId537"/>
    <p:sldId id="789" r:id="rId538"/>
    <p:sldId id="790" r:id="rId539"/>
    <p:sldId id="791" r:id="rId540"/>
    <p:sldId id="792" r:id="rId541"/>
    <p:sldId id="793" r:id="rId542"/>
    <p:sldId id="794" r:id="rId543"/>
    <p:sldId id="795" r:id="rId544"/>
    <p:sldId id="796" r:id="rId545"/>
    <p:sldId id="797" r:id="rId546"/>
    <p:sldId id="798" r:id="rId547"/>
    <p:sldId id="799" r:id="rId548"/>
    <p:sldId id="800" r:id="rId549"/>
    <p:sldId id="801" r:id="rId550"/>
    <p:sldId id="802" r:id="rId551"/>
    <p:sldId id="803" r:id="rId552"/>
    <p:sldId id="804" r:id="rId553"/>
    <p:sldId id="805" r:id="rId554"/>
    <p:sldId id="806" r:id="rId555"/>
    <p:sldId id="807" r:id="rId556"/>
    <p:sldId id="808" r:id="rId557"/>
    <p:sldId id="809" r:id="rId558"/>
    <p:sldId id="810" r:id="rId559"/>
    <p:sldId id="811" r:id="rId560"/>
    <p:sldId id="812" r:id="rId561"/>
    <p:sldId id="813" r:id="rId562"/>
    <p:sldId id="814" r:id="rId563"/>
    <p:sldId id="815" r:id="rId564"/>
    <p:sldId id="816" r:id="rId565"/>
    <p:sldId id="817" r:id="rId566"/>
    <p:sldId id="818" r:id="rId567"/>
    <p:sldId id="819" r:id="rId568"/>
    <p:sldId id="820" r:id="rId569"/>
    <p:sldId id="821" r:id="rId570"/>
    <p:sldId id="822" r:id="rId571"/>
    <p:sldId id="823" r:id="rId572"/>
    <p:sldId id="824" r:id="rId573"/>
    <p:sldId id="825" r:id="rId574"/>
    <p:sldId id="826" r:id="rId575"/>
    <p:sldId id="827" r:id="rId576"/>
    <p:sldId id="828" r:id="rId577"/>
    <p:sldId id="829" r:id="rId578"/>
    <p:sldId id="830" r:id="rId579"/>
    <p:sldId id="831" r:id="rId580"/>
    <p:sldId id="832" r:id="rId581"/>
    <p:sldId id="833" r:id="rId582"/>
    <p:sldId id="834" r:id="rId583"/>
    <p:sldId id="835" r:id="rId584"/>
    <p:sldId id="836" r:id="rId585"/>
    <p:sldId id="837" r:id="rId586"/>
    <p:sldId id="838" r:id="rId587"/>
    <p:sldId id="839" r:id="rId588"/>
    <p:sldId id="840" r:id="rId589"/>
    <p:sldId id="841" r:id="rId590"/>
    <p:sldId id="842" r:id="rId591"/>
    <p:sldId id="843" r:id="rId592"/>
    <p:sldId id="844" r:id="rId593"/>
    <p:sldId id="845" r:id="rId594"/>
    <p:sldId id="846" r:id="rId595"/>
    <p:sldId id="847" r:id="rId596"/>
    <p:sldId id="848" r:id="rId597"/>
    <p:sldId id="849" r:id="rId598"/>
    <p:sldId id="850" r:id="rId599"/>
    <p:sldId id="851" r:id="rId600"/>
    <p:sldId id="852" r:id="rId601"/>
    <p:sldId id="853" r:id="rId602"/>
    <p:sldId id="854" r:id="rId603"/>
    <p:sldId id="855" r:id="rId604"/>
    <p:sldId id="856" r:id="rId605"/>
    <p:sldId id="857" r:id="rId606"/>
    <p:sldId id="858" r:id="rId607"/>
    <p:sldId id="859" r:id="rId608"/>
    <p:sldId id="860" r:id="rId609"/>
    <p:sldId id="861" r:id="rId610"/>
    <p:sldId id="862" r:id="rId611"/>
    <p:sldId id="863" r:id="rId612"/>
    <p:sldId id="864" r:id="rId613"/>
    <p:sldId id="865" r:id="rId614"/>
    <p:sldId id="866" r:id="rId615"/>
    <p:sldId id="867" r:id="rId616"/>
    <p:sldId id="868" r:id="rId617"/>
    <p:sldId id="869" r:id="rId618"/>
    <p:sldId id="870" r:id="rId619"/>
    <p:sldId id="871" r:id="rId620"/>
    <p:sldId id="872" r:id="rId621"/>
    <p:sldId id="873" r:id="rId622"/>
    <p:sldId id="874" r:id="rId623"/>
    <p:sldId id="875" r:id="rId624"/>
    <p:sldId id="876" r:id="rId625"/>
    <p:sldId id="877" r:id="rId626"/>
    <p:sldId id="878" r:id="rId627"/>
    <p:sldId id="879" r:id="rId628"/>
    <p:sldId id="880" r:id="rId629"/>
    <p:sldId id="881" r:id="rId630"/>
    <p:sldId id="882" r:id="rId631"/>
  </p:sldIdLst>
  <p:sldSz cx="9144000" cy="6858000"/>
  <p:notesSz cx="6858000" cy="9144000"/>
</p:presentation>
</file>

<file path=ppt/presProps.xml><?xml version="1.0" encoding="utf-8"?>
<p:presentationPr xmlns:p="http://schemas.openxmlformats.org/presentationml/2006/main" xmlns:a="http://schemas.openxmlformats.org/drawingml/2006/main" xmlns:r="http://schemas.openxmlformats.org/officeDocument/2006/relationships">
</p:presentationPr>
</file>

<file path=ppt/tableStyles.xml><?xml version="1.0" encoding="utf-8"?>
<a:tblStyleLst xmlns:a="http://schemas.openxmlformats.org/drawingml/2006/main" def="{5C22544A-7EE6-4342-B048-85BDC9FD1C3A}">
</a:tblStyleLst>
</file>

<file path=ppt/_rels/presentation.xml.rels>&#65279;<?xml version="1.0" encoding="UTF-8" standalone="yes"?>
<Relationships xmlns="http://schemas.openxmlformats.org/package/2006/relationships"><Relationship Id="rId1" Type="http://schemas.openxmlformats.org/officeDocument/2006/relationships/slideMaster" Target="slideMasters/slideMaster.xml"/><Relationship Id="rId2" Type="http://schemas.openxmlformats.org/officeDocument/2006/relationships/theme" Target="theme/theme.xml"/><Relationship Id="rId3" Type="http://schemas.openxmlformats.org/officeDocument/2006/relationships/presProps" Target="presProps.xml"/><Relationship Id="rId4" Type="http://schemas.openxmlformats.org/officeDocument/2006/relationships/tableStyles" Target="tableStyles.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slide" Target="slides/slide49.xml"/><Relationship Id="rId54" Type="http://schemas.openxmlformats.org/officeDocument/2006/relationships/slide" Target="slides/slide50.xml"/><Relationship Id="rId55" Type="http://schemas.openxmlformats.org/officeDocument/2006/relationships/slide" Target="slides/slide51.xml"/><Relationship Id="rId56" Type="http://schemas.openxmlformats.org/officeDocument/2006/relationships/slide" Target="slides/slide52.xml"/><Relationship Id="rId57" Type="http://schemas.openxmlformats.org/officeDocument/2006/relationships/slide" Target="slides/slide53.xml"/><Relationship Id="rId58" Type="http://schemas.openxmlformats.org/officeDocument/2006/relationships/slide" Target="slides/slide54.xml"/><Relationship Id="rId59" Type="http://schemas.openxmlformats.org/officeDocument/2006/relationships/slide" Target="slides/slide55.xml"/><Relationship Id="rId60" Type="http://schemas.openxmlformats.org/officeDocument/2006/relationships/slide" Target="slides/slide56.xml"/><Relationship Id="rId61" Type="http://schemas.openxmlformats.org/officeDocument/2006/relationships/slide" Target="slides/slide57.xml"/><Relationship Id="rId62" Type="http://schemas.openxmlformats.org/officeDocument/2006/relationships/slide" Target="slides/slide58.xml"/><Relationship Id="rId63" Type="http://schemas.openxmlformats.org/officeDocument/2006/relationships/slide" Target="slides/slide59.xml"/><Relationship Id="rId64" Type="http://schemas.openxmlformats.org/officeDocument/2006/relationships/slide" Target="slides/slide60.xml"/><Relationship Id="rId65" Type="http://schemas.openxmlformats.org/officeDocument/2006/relationships/slide" Target="slides/slide61.xml"/><Relationship Id="rId66" Type="http://schemas.openxmlformats.org/officeDocument/2006/relationships/slide" Target="slides/slide62.xml"/><Relationship Id="rId67" Type="http://schemas.openxmlformats.org/officeDocument/2006/relationships/slide" Target="slides/slide63.xml"/><Relationship Id="rId68" Type="http://schemas.openxmlformats.org/officeDocument/2006/relationships/slide" Target="slides/slide64.xml"/><Relationship Id="rId69" Type="http://schemas.openxmlformats.org/officeDocument/2006/relationships/slide" Target="slides/slide65.xml"/><Relationship Id="rId70" Type="http://schemas.openxmlformats.org/officeDocument/2006/relationships/slide" Target="slides/slide66.xml"/><Relationship Id="rId71" Type="http://schemas.openxmlformats.org/officeDocument/2006/relationships/slide" Target="slides/slide67.xml"/><Relationship Id="rId72" Type="http://schemas.openxmlformats.org/officeDocument/2006/relationships/slide" Target="slides/slide68.xml"/><Relationship Id="rId73" Type="http://schemas.openxmlformats.org/officeDocument/2006/relationships/slide" Target="slides/slide69.xml"/><Relationship Id="rId74" Type="http://schemas.openxmlformats.org/officeDocument/2006/relationships/slide" Target="slides/slide70.xml"/><Relationship Id="rId75" Type="http://schemas.openxmlformats.org/officeDocument/2006/relationships/slide" Target="slides/slide71.xml"/><Relationship Id="rId76" Type="http://schemas.openxmlformats.org/officeDocument/2006/relationships/slide" Target="slides/slide72.xml"/><Relationship Id="rId77" Type="http://schemas.openxmlformats.org/officeDocument/2006/relationships/slide" Target="slides/slide73.xml"/><Relationship Id="rId78" Type="http://schemas.openxmlformats.org/officeDocument/2006/relationships/slide" Target="slides/slide74.xml"/><Relationship Id="rId79" Type="http://schemas.openxmlformats.org/officeDocument/2006/relationships/slide" Target="slides/slide75.xml"/><Relationship Id="rId80" Type="http://schemas.openxmlformats.org/officeDocument/2006/relationships/slide" Target="slides/slide76.xml"/><Relationship Id="rId81" Type="http://schemas.openxmlformats.org/officeDocument/2006/relationships/slide" Target="slides/slide77.xml"/><Relationship Id="rId82" Type="http://schemas.openxmlformats.org/officeDocument/2006/relationships/slide" Target="slides/slide78.xml"/><Relationship Id="rId83" Type="http://schemas.openxmlformats.org/officeDocument/2006/relationships/slide" Target="slides/slide79.xml"/><Relationship Id="rId84" Type="http://schemas.openxmlformats.org/officeDocument/2006/relationships/slide" Target="slides/slide80.xml"/><Relationship Id="rId85" Type="http://schemas.openxmlformats.org/officeDocument/2006/relationships/slide" Target="slides/slide81.xml"/><Relationship Id="rId86" Type="http://schemas.openxmlformats.org/officeDocument/2006/relationships/slide" Target="slides/slide82.xml"/><Relationship Id="rId87" Type="http://schemas.openxmlformats.org/officeDocument/2006/relationships/slide" Target="slides/slide83.xml"/><Relationship Id="rId88" Type="http://schemas.openxmlformats.org/officeDocument/2006/relationships/slide" Target="slides/slide84.xml"/><Relationship Id="rId89" Type="http://schemas.openxmlformats.org/officeDocument/2006/relationships/slide" Target="slides/slide85.xml"/><Relationship Id="rId90" Type="http://schemas.openxmlformats.org/officeDocument/2006/relationships/slide" Target="slides/slide86.xml"/><Relationship Id="rId91" Type="http://schemas.openxmlformats.org/officeDocument/2006/relationships/slide" Target="slides/slide87.xml"/><Relationship Id="rId92" Type="http://schemas.openxmlformats.org/officeDocument/2006/relationships/slide" Target="slides/slide88.xml"/><Relationship Id="rId93" Type="http://schemas.openxmlformats.org/officeDocument/2006/relationships/slide" Target="slides/slide89.xml"/><Relationship Id="rId94" Type="http://schemas.openxmlformats.org/officeDocument/2006/relationships/slide" Target="slides/slide90.xml"/><Relationship Id="rId95" Type="http://schemas.openxmlformats.org/officeDocument/2006/relationships/slide" Target="slides/slide91.xml"/><Relationship Id="rId96" Type="http://schemas.openxmlformats.org/officeDocument/2006/relationships/slide" Target="slides/slide92.xml"/><Relationship Id="rId97" Type="http://schemas.openxmlformats.org/officeDocument/2006/relationships/slide" Target="slides/slide93.xml"/><Relationship Id="rId98" Type="http://schemas.openxmlformats.org/officeDocument/2006/relationships/slide" Target="slides/slide94.xml"/><Relationship Id="rId99" Type="http://schemas.openxmlformats.org/officeDocument/2006/relationships/slide" Target="slides/slide95.xml"/><Relationship Id="rId100" Type="http://schemas.openxmlformats.org/officeDocument/2006/relationships/slide" Target="slides/slide96.xml"/><Relationship Id="rId101" Type="http://schemas.openxmlformats.org/officeDocument/2006/relationships/slide" Target="slides/slide97.xml"/><Relationship Id="rId102" Type="http://schemas.openxmlformats.org/officeDocument/2006/relationships/slide" Target="slides/slide98.xml"/><Relationship Id="rId103" Type="http://schemas.openxmlformats.org/officeDocument/2006/relationships/slide" Target="slides/slide99.xml"/><Relationship Id="rId104" Type="http://schemas.openxmlformats.org/officeDocument/2006/relationships/slide" Target="slides/slide100.xml"/><Relationship Id="rId105" Type="http://schemas.openxmlformats.org/officeDocument/2006/relationships/slide" Target="slides/slide101.xml"/><Relationship Id="rId106" Type="http://schemas.openxmlformats.org/officeDocument/2006/relationships/slide" Target="slides/slide102.xml"/><Relationship Id="rId107" Type="http://schemas.openxmlformats.org/officeDocument/2006/relationships/slide" Target="slides/slide103.xml"/><Relationship Id="rId108" Type="http://schemas.openxmlformats.org/officeDocument/2006/relationships/slide" Target="slides/slide104.xml"/><Relationship Id="rId109" Type="http://schemas.openxmlformats.org/officeDocument/2006/relationships/slide" Target="slides/slide105.xml"/><Relationship Id="rId110" Type="http://schemas.openxmlformats.org/officeDocument/2006/relationships/slide" Target="slides/slide106.xml"/><Relationship Id="rId111" Type="http://schemas.openxmlformats.org/officeDocument/2006/relationships/slide" Target="slides/slide107.xml"/><Relationship Id="rId112" Type="http://schemas.openxmlformats.org/officeDocument/2006/relationships/slide" Target="slides/slide108.xml"/><Relationship Id="rId113" Type="http://schemas.openxmlformats.org/officeDocument/2006/relationships/slide" Target="slides/slide109.xml"/><Relationship Id="rId114" Type="http://schemas.openxmlformats.org/officeDocument/2006/relationships/slide" Target="slides/slide110.xml"/><Relationship Id="rId115" Type="http://schemas.openxmlformats.org/officeDocument/2006/relationships/slide" Target="slides/slide111.xml"/><Relationship Id="rId116" Type="http://schemas.openxmlformats.org/officeDocument/2006/relationships/slide" Target="slides/slide112.xml"/><Relationship Id="rId117" Type="http://schemas.openxmlformats.org/officeDocument/2006/relationships/slide" Target="slides/slide113.xml"/><Relationship Id="rId118" Type="http://schemas.openxmlformats.org/officeDocument/2006/relationships/slide" Target="slides/slide114.xml"/><Relationship Id="rId119" Type="http://schemas.openxmlformats.org/officeDocument/2006/relationships/slide" Target="slides/slide115.xml"/><Relationship Id="rId120" Type="http://schemas.openxmlformats.org/officeDocument/2006/relationships/slide" Target="slides/slide116.xml"/><Relationship Id="rId121" Type="http://schemas.openxmlformats.org/officeDocument/2006/relationships/slide" Target="slides/slide117.xml"/><Relationship Id="rId122" Type="http://schemas.openxmlformats.org/officeDocument/2006/relationships/slide" Target="slides/slide118.xml"/><Relationship Id="rId123" Type="http://schemas.openxmlformats.org/officeDocument/2006/relationships/slide" Target="slides/slide119.xml"/><Relationship Id="rId124" Type="http://schemas.openxmlformats.org/officeDocument/2006/relationships/slide" Target="slides/slide120.xml"/><Relationship Id="rId125" Type="http://schemas.openxmlformats.org/officeDocument/2006/relationships/slide" Target="slides/slide121.xml"/><Relationship Id="rId126" Type="http://schemas.openxmlformats.org/officeDocument/2006/relationships/slide" Target="slides/slide122.xml"/><Relationship Id="rId127" Type="http://schemas.openxmlformats.org/officeDocument/2006/relationships/slide" Target="slides/slide123.xml"/><Relationship Id="rId128" Type="http://schemas.openxmlformats.org/officeDocument/2006/relationships/slide" Target="slides/slide124.xml"/><Relationship Id="rId129" Type="http://schemas.openxmlformats.org/officeDocument/2006/relationships/slide" Target="slides/slide125.xml"/><Relationship Id="rId130" Type="http://schemas.openxmlformats.org/officeDocument/2006/relationships/slide" Target="slides/slide126.xml"/><Relationship Id="rId131" Type="http://schemas.openxmlformats.org/officeDocument/2006/relationships/slide" Target="slides/slide127.xml"/><Relationship Id="rId132" Type="http://schemas.openxmlformats.org/officeDocument/2006/relationships/slide" Target="slides/slide128.xml"/><Relationship Id="rId133" Type="http://schemas.openxmlformats.org/officeDocument/2006/relationships/slide" Target="slides/slide129.xml"/><Relationship Id="rId134" Type="http://schemas.openxmlformats.org/officeDocument/2006/relationships/slide" Target="slides/slide130.xml"/><Relationship Id="rId135" Type="http://schemas.openxmlformats.org/officeDocument/2006/relationships/slide" Target="slides/slide131.xml"/><Relationship Id="rId136" Type="http://schemas.openxmlformats.org/officeDocument/2006/relationships/slide" Target="slides/slide132.xml"/><Relationship Id="rId137" Type="http://schemas.openxmlformats.org/officeDocument/2006/relationships/slide" Target="slides/slide133.xml"/><Relationship Id="rId138" Type="http://schemas.openxmlformats.org/officeDocument/2006/relationships/slide" Target="slides/slide134.xml"/><Relationship Id="rId139" Type="http://schemas.openxmlformats.org/officeDocument/2006/relationships/slide" Target="slides/slide135.xml"/><Relationship Id="rId140" Type="http://schemas.openxmlformats.org/officeDocument/2006/relationships/slide" Target="slides/slide136.xml"/><Relationship Id="rId141" Type="http://schemas.openxmlformats.org/officeDocument/2006/relationships/slide" Target="slides/slide137.xml"/><Relationship Id="rId142" Type="http://schemas.openxmlformats.org/officeDocument/2006/relationships/slide" Target="slides/slide138.xml"/><Relationship Id="rId143" Type="http://schemas.openxmlformats.org/officeDocument/2006/relationships/slide" Target="slides/slide139.xml"/><Relationship Id="rId144" Type="http://schemas.openxmlformats.org/officeDocument/2006/relationships/slide" Target="slides/slide140.xml"/><Relationship Id="rId145" Type="http://schemas.openxmlformats.org/officeDocument/2006/relationships/slide" Target="slides/slide141.xml"/><Relationship Id="rId146" Type="http://schemas.openxmlformats.org/officeDocument/2006/relationships/slide" Target="slides/slide142.xml"/><Relationship Id="rId147" Type="http://schemas.openxmlformats.org/officeDocument/2006/relationships/slide" Target="slides/slide143.xml"/><Relationship Id="rId148" Type="http://schemas.openxmlformats.org/officeDocument/2006/relationships/slide" Target="slides/slide144.xml"/><Relationship Id="rId149" Type="http://schemas.openxmlformats.org/officeDocument/2006/relationships/slide" Target="slides/slide145.xml"/><Relationship Id="rId150" Type="http://schemas.openxmlformats.org/officeDocument/2006/relationships/slide" Target="slides/slide146.xml"/><Relationship Id="rId151" Type="http://schemas.openxmlformats.org/officeDocument/2006/relationships/slide" Target="slides/slide147.xml"/><Relationship Id="rId152" Type="http://schemas.openxmlformats.org/officeDocument/2006/relationships/slide" Target="slides/slide148.xml"/><Relationship Id="rId153" Type="http://schemas.openxmlformats.org/officeDocument/2006/relationships/slide" Target="slides/slide149.xml"/><Relationship Id="rId154" Type="http://schemas.openxmlformats.org/officeDocument/2006/relationships/slide" Target="slides/slide150.xml"/><Relationship Id="rId155" Type="http://schemas.openxmlformats.org/officeDocument/2006/relationships/slide" Target="slides/slide151.xml"/><Relationship Id="rId156" Type="http://schemas.openxmlformats.org/officeDocument/2006/relationships/slide" Target="slides/slide152.xml"/><Relationship Id="rId157" Type="http://schemas.openxmlformats.org/officeDocument/2006/relationships/slide" Target="slides/slide153.xml"/><Relationship Id="rId158" Type="http://schemas.openxmlformats.org/officeDocument/2006/relationships/slide" Target="slides/slide154.xml"/><Relationship Id="rId159" Type="http://schemas.openxmlformats.org/officeDocument/2006/relationships/slide" Target="slides/slide155.xml"/><Relationship Id="rId160" Type="http://schemas.openxmlformats.org/officeDocument/2006/relationships/slide" Target="slides/slide156.xml"/><Relationship Id="rId161" Type="http://schemas.openxmlformats.org/officeDocument/2006/relationships/slide" Target="slides/slide157.xml"/><Relationship Id="rId162" Type="http://schemas.openxmlformats.org/officeDocument/2006/relationships/slide" Target="slides/slide158.xml"/><Relationship Id="rId163" Type="http://schemas.openxmlformats.org/officeDocument/2006/relationships/slide" Target="slides/slide159.xml"/><Relationship Id="rId164" Type="http://schemas.openxmlformats.org/officeDocument/2006/relationships/slide" Target="slides/slide160.xml"/><Relationship Id="rId165" Type="http://schemas.openxmlformats.org/officeDocument/2006/relationships/slide" Target="slides/slide161.xml"/><Relationship Id="rId166" Type="http://schemas.openxmlformats.org/officeDocument/2006/relationships/slide" Target="slides/slide162.xml"/><Relationship Id="rId167" Type="http://schemas.openxmlformats.org/officeDocument/2006/relationships/slide" Target="slides/slide163.xml"/><Relationship Id="rId168" Type="http://schemas.openxmlformats.org/officeDocument/2006/relationships/slide" Target="slides/slide164.xml"/><Relationship Id="rId169" Type="http://schemas.openxmlformats.org/officeDocument/2006/relationships/slide" Target="slides/slide165.xml"/><Relationship Id="rId170" Type="http://schemas.openxmlformats.org/officeDocument/2006/relationships/slide" Target="slides/slide166.xml"/><Relationship Id="rId171" Type="http://schemas.openxmlformats.org/officeDocument/2006/relationships/slide" Target="slides/slide167.xml"/><Relationship Id="rId172" Type="http://schemas.openxmlformats.org/officeDocument/2006/relationships/slide" Target="slides/slide168.xml"/><Relationship Id="rId173" Type="http://schemas.openxmlformats.org/officeDocument/2006/relationships/slide" Target="slides/slide169.xml"/><Relationship Id="rId174" Type="http://schemas.openxmlformats.org/officeDocument/2006/relationships/slide" Target="slides/slide170.xml"/><Relationship Id="rId175" Type="http://schemas.openxmlformats.org/officeDocument/2006/relationships/slide" Target="slides/slide171.xml"/><Relationship Id="rId176" Type="http://schemas.openxmlformats.org/officeDocument/2006/relationships/slide" Target="slides/slide172.xml"/><Relationship Id="rId177" Type="http://schemas.openxmlformats.org/officeDocument/2006/relationships/slide" Target="slides/slide173.xml"/><Relationship Id="rId178" Type="http://schemas.openxmlformats.org/officeDocument/2006/relationships/slide" Target="slides/slide174.xml"/><Relationship Id="rId179" Type="http://schemas.openxmlformats.org/officeDocument/2006/relationships/slide" Target="slides/slide175.xml"/><Relationship Id="rId180" Type="http://schemas.openxmlformats.org/officeDocument/2006/relationships/slide" Target="slides/slide176.xml"/><Relationship Id="rId181" Type="http://schemas.openxmlformats.org/officeDocument/2006/relationships/slide" Target="slides/slide177.xml"/><Relationship Id="rId182" Type="http://schemas.openxmlformats.org/officeDocument/2006/relationships/slide" Target="slides/slide178.xml"/><Relationship Id="rId183" Type="http://schemas.openxmlformats.org/officeDocument/2006/relationships/slide" Target="slides/slide179.xml"/><Relationship Id="rId184" Type="http://schemas.openxmlformats.org/officeDocument/2006/relationships/slide" Target="slides/slide180.xml"/><Relationship Id="rId185" Type="http://schemas.openxmlformats.org/officeDocument/2006/relationships/slide" Target="slides/slide181.xml"/><Relationship Id="rId186" Type="http://schemas.openxmlformats.org/officeDocument/2006/relationships/slide" Target="slides/slide182.xml"/><Relationship Id="rId187" Type="http://schemas.openxmlformats.org/officeDocument/2006/relationships/slide" Target="slides/slide183.xml"/><Relationship Id="rId188" Type="http://schemas.openxmlformats.org/officeDocument/2006/relationships/slide" Target="slides/slide184.xml"/><Relationship Id="rId189" Type="http://schemas.openxmlformats.org/officeDocument/2006/relationships/slide" Target="slides/slide185.xml"/><Relationship Id="rId190" Type="http://schemas.openxmlformats.org/officeDocument/2006/relationships/slide" Target="slides/slide186.xml"/><Relationship Id="rId191" Type="http://schemas.openxmlformats.org/officeDocument/2006/relationships/slide" Target="slides/slide187.xml"/><Relationship Id="rId192" Type="http://schemas.openxmlformats.org/officeDocument/2006/relationships/slide" Target="slides/slide188.xml"/><Relationship Id="rId193" Type="http://schemas.openxmlformats.org/officeDocument/2006/relationships/slide" Target="slides/slide189.xml"/><Relationship Id="rId194" Type="http://schemas.openxmlformats.org/officeDocument/2006/relationships/slide" Target="slides/slide190.xml"/><Relationship Id="rId195" Type="http://schemas.openxmlformats.org/officeDocument/2006/relationships/slide" Target="slides/slide191.xml"/><Relationship Id="rId196" Type="http://schemas.openxmlformats.org/officeDocument/2006/relationships/slide" Target="slides/slide192.xml"/><Relationship Id="rId197" Type="http://schemas.openxmlformats.org/officeDocument/2006/relationships/slide" Target="slides/slide193.xml"/><Relationship Id="rId198" Type="http://schemas.openxmlformats.org/officeDocument/2006/relationships/slide" Target="slides/slide194.xml"/><Relationship Id="rId199" Type="http://schemas.openxmlformats.org/officeDocument/2006/relationships/slide" Target="slides/slide195.xml"/><Relationship Id="rId200" Type="http://schemas.openxmlformats.org/officeDocument/2006/relationships/slide" Target="slides/slide196.xml"/><Relationship Id="rId201" Type="http://schemas.openxmlformats.org/officeDocument/2006/relationships/slide" Target="slides/slide197.xml"/><Relationship Id="rId202" Type="http://schemas.openxmlformats.org/officeDocument/2006/relationships/slide" Target="slides/slide198.xml"/><Relationship Id="rId203" Type="http://schemas.openxmlformats.org/officeDocument/2006/relationships/slide" Target="slides/slide199.xml"/><Relationship Id="rId204" Type="http://schemas.openxmlformats.org/officeDocument/2006/relationships/slide" Target="slides/slide200.xml"/><Relationship Id="rId205" Type="http://schemas.openxmlformats.org/officeDocument/2006/relationships/slide" Target="slides/slide201.xml"/><Relationship Id="rId206" Type="http://schemas.openxmlformats.org/officeDocument/2006/relationships/slide" Target="slides/slide202.xml"/><Relationship Id="rId207" Type="http://schemas.openxmlformats.org/officeDocument/2006/relationships/slide" Target="slides/slide203.xml"/><Relationship Id="rId208" Type="http://schemas.openxmlformats.org/officeDocument/2006/relationships/slide" Target="slides/slide204.xml"/><Relationship Id="rId209" Type="http://schemas.openxmlformats.org/officeDocument/2006/relationships/slide" Target="slides/slide205.xml"/><Relationship Id="rId210" Type="http://schemas.openxmlformats.org/officeDocument/2006/relationships/slide" Target="slides/slide206.xml"/><Relationship Id="rId211" Type="http://schemas.openxmlformats.org/officeDocument/2006/relationships/slide" Target="slides/slide207.xml"/><Relationship Id="rId212" Type="http://schemas.openxmlformats.org/officeDocument/2006/relationships/slide" Target="slides/slide208.xml"/><Relationship Id="rId213" Type="http://schemas.openxmlformats.org/officeDocument/2006/relationships/slide" Target="slides/slide209.xml"/><Relationship Id="rId214" Type="http://schemas.openxmlformats.org/officeDocument/2006/relationships/slide" Target="slides/slide210.xml"/><Relationship Id="rId215" Type="http://schemas.openxmlformats.org/officeDocument/2006/relationships/slide" Target="slides/slide211.xml"/><Relationship Id="rId216" Type="http://schemas.openxmlformats.org/officeDocument/2006/relationships/slide" Target="slides/slide212.xml"/><Relationship Id="rId217" Type="http://schemas.openxmlformats.org/officeDocument/2006/relationships/slide" Target="slides/slide213.xml"/><Relationship Id="rId218" Type="http://schemas.openxmlformats.org/officeDocument/2006/relationships/slide" Target="slides/slide214.xml"/><Relationship Id="rId219" Type="http://schemas.openxmlformats.org/officeDocument/2006/relationships/slide" Target="slides/slide215.xml"/><Relationship Id="rId220" Type="http://schemas.openxmlformats.org/officeDocument/2006/relationships/slide" Target="slides/slide216.xml"/><Relationship Id="rId221" Type="http://schemas.openxmlformats.org/officeDocument/2006/relationships/slide" Target="slides/slide217.xml"/><Relationship Id="rId222" Type="http://schemas.openxmlformats.org/officeDocument/2006/relationships/slide" Target="slides/slide218.xml"/><Relationship Id="rId223" Type="http://schemas.openxmlformats.org/officeDocument/2006/relationships/slide" Target="slides/slide219.xml"/><Relationship Id="rId224" Type="http://schemas.openxmlformats.org/officeDocument/2006/relationships/slide" Target="slides/slide220.xml"/><Relationship Id="rId225" Type="http://schemas.openxmlformats.org/officeDocument/2006/relationships/slide" Target="slides/slide221.xml"/><Relationship Id="rId226" Type="http://schemas.openxmlformats.org/officeDocument/2006/relationships/slide" Target="slides/slide222.xml"/><Relationship Id="rId227" Type="http://schemas.openxmlformats.org/officeDocument/2006/relationships/slide" Target="slides/slide223.xml"/><Relationship Id="rId228" Type="http://schemas.openxmlformats.org/officeDocument/2006/relationships/slide" Target="slides/slide224.xml"/><Relationship Id="rId229" Type="http://schemas.openxmlformats.org/officeDocument/2006/relationships/slide" Target="slides/slide225.xml"/><Relationship Id="rId230" Type="http://schemas.openxmlformats.org/officeDocument/2006/relationships/slide" Target="slides/slide226.xml"/><Relationship Id="rId231" Type="http://schemas.openxmlformats.org/officeDocument/2006/relationships/slide" Target="slides/slide227.xml"/><Relationship Id="rId232" Type="http://schemas.openxmlformats.org/officeDocument/2006/relationships/slide" Target="slides/slide228.xml"/><Relationship Id="rId233" Type="http://schemas.openxmlformats.org/officeDocument/2006/relationships/slide" Target="slides/slide229.xml"/><Relationship Id="rId234" Type="http://schemas.openxmlformats.org/officeDocument/2006/relationships/slide" Target="slides/slide230.xml"/><Relationship Id="rId235" Type="http://schemas.openxmlformats.org/officeDocument/2006/relationships/slide" Target="slides/slide231.xml"/><Relationship Id="rId236" Type="http://schemas.openxmlformats.org/officeDocument/2006/relationships/slide" Target="slides/slide232.xml"/><Relationship Id="rId237" Type="http://schemas.openxmlformats.org/officeDocument/2006/relationships/slide" Target="slides/slide233.xml"/><Relationship Id="rId238" Type="http://schemas.openxmlformats.org/officeDocument/2006/relationships/slide" Target="slides/slide234.xml"/><Relationship Id="rId239" Type="http://schemas.openxmlformats.org/officeDocument/2006/relationships/slide" Target="slides/slide235.xml"/><Relationship Id="rId240" Type="http://schemas.openxmlformats.org/officeDocument/2006/relationships/slide" Target="slides/slide236.xml"/><Relationship Id="rId241" Type="http://schemas.openxmlformats.org/officeDocument/2006/relationships/slide" Target="slides/slide237.xml"/><Relationship Id="rId242" Type="http://schemas.openxmlformats.org/officeDocument/2006/relationships/slide" Target="slides/slide238.xml"/><Relationship Id="rId243" Type="http://schemas.openxmlformats.org/officeDocument/2006/relationships/slide" Target="slides/slide239.xml"/><Relationship Id="rId244" Type="http://schemas.openxmlformats.org/officeDocument/2006/relationships/slide" Target="slides/slide240.xml"/><Relationship Id="rId245" Type="http://schemas.openxmlformats.org/officeDocument/2006/relationships/slide" Target="slides/slide241.xml"/><Relationship Id="rId246" Type="http://schemas.openxmlformats.org/officeDocument/2006/relationships/slide" Target="slides/slide242.xml"/><Relationship Id="rId247" Type="http://schemas.openxmlformats.org/officeDocument/2006/relationships/slide" Target="slides/slide243.xml"/><Relationship Id="rId248" Type="http://schemas.openxmlformats.org/officeDocument/2006/relationships/slide" Target="slides/slide244.xml"/><Relationship Id="rId249" Type="http://schemas.openxmlformats.org/officeDocument/2006/relationships/slide" Target="slides/slide245.xml"/><Relationship Id="rId250" Type="http://schemas.openxmlformats.org/officeDocument/2006/relationships/slide" Target="slides/slide246.xml"/><Relationship Id="rId251" Type="http://schemas.openxmlformats.org/officeDocument/2006/relationships/slide" Target="slides/slide247.xml"/><Relationship Id="rId252" Type="http://schemas.openxmlformats.org/officeDocument/2006/relationships/slide" Target="slides/slide248.xml"/><Relationship Id="rId253" Type="http://schemas.openxmlformats.org/officeDocument/2006/relationships/slide" Target="slides/slide249.xml"/><Relationship Id="rId254" Type="http://schemas.openxmlformats.org/officeDocument/2006/relationships/slide" Target="slides/slide250.xml"/><Relationship Id="rId255" Type="http://schemas.openxmlformats.org/officeDocument/2006/relationships/slide" Target="slides/slide251.xml"/><Relationship Id="rId256" Type="http://schemas.openxmlformats.org/officeDocument/2006/relationships/slide" Target="slides/slide252.xml"/><Relationship Id="rId257" Type="http://schemas.openxmlformats.org/officeDocument/2006/relationships/slide" Target="slides/slide253.xml"/><Relationship Id="rId258" Type="http://schemas.openxmlformats.org/officeDocument/2006/relationships/slide" Target="slides/slide254.xml"/><Relationship Id="rId259" Type="http://schemas.openxmlformats.org/officeDocument/2006/relationships/slide" Target="slides/slide255.xml"/><Relationship Id="rId260" Type="http://schemas.openxmlformats.org/officeDocument/2006/relationships/slide" Target="slides/slide256.xml"/><Relationship Id="rId261" Type="http://schemas.openxmlformats.org/officeDocument/2006/relationships/slide" Target="slides/slide257.xml"/><Relationship Id="rId262" Type="http://schemas.openxmlformats.org/officeDocument/2006/relationships/slide" Target="slides/slide258.xml"/><Relationship Id="rId263" Type="http://schemas.openxmlformats.org/officeDocument/2006/relationships/slide" Target="slides/slide259.xml"/><Relationship Id="rId264" Type="http://schemas.openxmlformats.org/officeDocument/2006/relationships/slide" Target="slides/slide260.xml"/><Relationship Id="rId265" Type="http://schemas.openxmlformats.org/officeDocument/2006/relationships/slide" Target="slides/slide261.xml"/><Relationship Id="rId266" Type="http://schemas.openxmlformats.org/officeDocument/2006/relationships/slide" Target="slides/slide262.xml"/><Relationship Id="rId267" Type="http://schemas.openxmlformats.org/officeDocument/2006/relationships/slide" Target="slides/slide263.xml"/><Relationship Id="rId268" Type="http://schemas.openxmlformats.org/officeDocument/2006/relationships/slide" Target="slides/slide264.xml"/><Relationship Id="rId269" Type="http://schemas.openxmlformats.org/officeDocument/2006/relationships/slide" Target="slides/slide265.xml"/><Relationship Id="rId270" Type="http://schemas.openxmlformats.org/officeDocument/2006/relationships/slide" Target="slides/slide266.xml"/><Relationship Id="rId271" Type="http://schemas.openxmlformats.org/officeDocument/2006/relationships/slide" Target="slides/slide267.xml"/><Relationship Id="rId272" Type="http://schemas.openxmlformats.org/officeDocument/2006/relationships/slide" Target="slides/slide268.xml"/><Relationship Id="rId273" Type="http://schemas.openxmlformats.org/officeDocument/2006/relationships/slide" Target="slides/slide269.xml"/><Relationship Id="rId274" Type="http://schemas.openxmlformats.org/officeDocument/2006/relationships/slide" Target="slides/slide270.xml"/><Relationship Id="rId275" Type="http://schemas.openxmlformats.org/officeDocument/2006/relationships/slide" Target="slides/slide271.xml"/><Relationship Id="rId276" Type="http://schemas.openxmlformats.org/officeDocument/2006/relationships/slide" Target="slides/slide272.xml"/><Relationship Id="rId277" Type="http://schemas.openxmlformats.org/officeDocument/2006/relationships/slide" Target="slides/slide273.xml"/><Relationship Id="rId278" Type="http://schemas.openxmlformats.org/officeDocument/2006/relationships/slide" Target="slides/slide274.xml"/><Relationship Id="rId279" Type="http://schemas.openxmlformats.org/officeDocument/2006/relationships/slide" Target="slides/slide275.xml"/><Relationship Id="rId280" Type="http://schemas.openxmlformats.org/officeDocument/2006/relationships/slide" Target="slides/slide276.xml"/><Relationship Id="rId281" Type="http://schemas.openxmlformats.org/officeDocument/2006/relationships/slide" Target="slides/slide277.xml"/><Relationship Id="rId282" Type="http://schemas.openxmlformats.org/officeDocument/2006/relationships/slide" Target="slides/slide278.xml"/><Relationship Id="rId283" Type="http://schemas.openxmlformats.org/officeDocument/2006/relationships/slide" Target="slides/slide279.xml"/><Relationship Id="rId284" Type="http://schemas.openxmlformats.org/officeDocument/2006/relationships/slide" Target="slides/slide280.xml"/><Relationship Id="rId285" Type="http://schemas.openxmlformats.org/officeDocument/2006/relationships/slide" Target="slides/slide281.xml"/><Relationship Id="rId286" Type="http://schemas.openxmlformats.org/officeDocument/2006/relationships/slide" Target="slides/slide282.xml"/><Relationship Id="rId287" Type="http://schemas.openxmlformats.org/officeDocument/2006/relationships/slide" Target="slides/slide283.xml"/><Relationship Id="rId288" Type="http://schemas.openxmlformats.org/officeDocument/2006/relationships/slide" Target="slides/slide284.xml"/><Relationship Id="rId289" Type="http://schemas.openxmlformats.org/officeDocument/2006/relationships/slide" Target="slides/slide285.xml"/><Relationship Id="rId290" Type="http://schemas.openxmlformats.org/officeDocument/2006/relationships/slide" Target="slides/slide286.xml"/><Relationship Id="rId291" Type="http://schemas.openxmlformats.org/officeDocument/2006/relationships/slide" Target="slides/slide287.xml"/><Relationship Id="rId292" Type="http://schemas.openxmlformats.org/officeDocument/2006/relationships/slide" Target="slides/slide288.xml"/><Relationship Id="rId293" Type="http://schemas.openxmlformats.org/officeDocument/2006/relationships/slide" Target="slides/slide289.xml"/><Relationship Id="rId294" Type="http://schemas.openxmlformats.org/officeDocument/2006/relationships/slide" Target="slides/slide290.xml"/><Relationship Id="rId295" Type="http://schemas.openxmlformats.org/officeDocument/2006/relationships/slide" Target="slides/slide291.xml"/><Relationship Id="rId296" Type="http://schemas.openxmlformats.org/officeDocument/2006/relationships/slide" Target="slides/slide292.xml"/><Relationship Id="rId297" Type="http://schemas.openxmlformats.org/officeDocument/2006/relationships/slide" Target="slides/slide293.xml"/><Relationship Id="rId298" Type="http://schemas.openxmlformats.org/officeDocument/2006/relationships/slide" Target="slides/slide294.xml"/><Relationship Id="rId299" Type="http://schemas.openxmlformats.org/officeDocument/2006/relationships/slide" Target="slides/slide295.xml"/><Relationship Id="rId300" Type="http://schemas.openxmlformats.org/officeDocument/2006/relationships/slide" Target="slides/slide296.xml"/><Relationship Id="rId301" Type="http://schemas.openxmlformats.org/officeDocument/2006/relationships/slide" Target="slides/slide297.xml"/><Relationship Id="rId302" Type="http://schemas.openxmlformats.org/officeDocument/2006/relationships/slide" Target="slides/slide298.xml"/><Relationship Id="rId303" Type="http://schemas.openxmlformats.org/officeDocument/2006/relationships/slide" Target="slides/slide299.xml"/><Relationship Id="rId304" Type="http://schemas.openxmlformats.org/officeDocument/2006/relationships/slide" Target="slides/slide300.xml"/><Relationship Id="rId305" Type="http://schemas.openxmlformats.org/officeDocument/2006/relationships/slide" Target="slides/slide301.xml"/><Relationship Id="rId306" Type="http://schemas.openxmlformats.org/officeDocument/2006/relationships/slide" Target="slides/slide302.xml"/><Relationship Id="rId307" Type="http://schemas.openxmlformats.org/officeDocument/2006/relationships/slide" Target="slides/slide303.xml"/><Relationship Id="rId308" Type="http://schemas.openxmlformats.org/officeDocument/2006/relationships/slide" Target="slides/slide304.xml"/><Relationship Id="rId309" Type="http://schemas.openxmlformats.org/officeDocument/2006/relationships/slide" Target="slides/slide305.xml"/><Relationship Id="rId310" Type="http://schemas.openxmlformats.org/officeDocument/2006/relationships/slide" Target="slides/slide306.xml"/><Relationship Id="rId311" Type="http://schemas.openxmlformats.org/officeDocument/2006/relationships/slide" Target="slides/slide307.xml"/><Relationship Id="rId312" Type="http://schemas.openxmlformats.org/officeDocument/2006/relationships/slide" Target="slides/slide308.xml"/><Relationship Id="rId313" Type="http://schemas.openxmlformats.org/officeDocument/2006/relationships/slide" Target="slides/slide309.xml"/><Relationship Id="rId314" Type="http://schemas.openxmlformats.org/officeDocument/2006/relationships/slide" Target="slides/slide310.xml"/><Relationship Id="rId315" Type="http://schemas.openxmlformats.org/officeDocument/2006/relationships/slide" Target="slides/slide311.xml"/><Relationship Id="rId316" Type="http://schemas.openxmlformats.org/officeDocument/2006/relationships/slide" Target="slides/slide312.xml"/><Relationship Id="rId317" Type="http://schemas.openxmlformats.org/officeDocument/2006/relationships/slide" Target="slides/slide313.xml"/><Relationship Id="rId318" Type="http://schemas.openxmlformats.org/officeDocument/2006/relationships/slide" Target="slides/slide314.xml"/><Relationship Id="rId319" Type="http://schemas.openxmlformats.org/officeDocument/2006/relationships/slide" Target="slides/slide315.xml"/><Relationship Id="rId320" Type="http://schemas.openxmlformats.org/officeDocument/2006/relationships/slide" Target="slides/slide316.xml"/><Relationship Id="rId321" Type="http://schemas.openxmlformats.org/officeDocument/2006/relationships/slide" Target="slides/slide317.xml"/><Relationship Id="rId322" Type="http://schemas.openxmlformats.org/officeDocument/2006/relationships/slide" Target="slides/slide318.xml"/><Relationship Id="rId323" Type="http://schemas.openxmlformats.org/officeDocument/2006/relationships/slide" Target="slides/slide319.xml"/><Relationship Id="rId324" Type="http://schemas.openxmlformats.org/officeDocument/2006/relationships/slide" Target="slides/slide320.xml"/><Relationship Id="rId325" Type="http://schemas.openxmlformats.org/officeDocument/2006/relationships/slide" Target="slides/slide321.xml"/><Relationship Id="rId326" Type="http://schemas.openxmlformats.org/officeDocument/2006/relationships/slide" Target="slides/slide322.xml"/><Relationship Id="rId327" Type="http://schemas.openxmlformats.org/officeDocument/2006/relationships/slide" Target="slides/slide323.xml"/><Relationship Id="rId328" Type="http://schemas.openxmlformats.org/officeDocument/2006/relationships/slide" Target="slides/slide324.xml"/><Relationship Id="rId329" Type="http://schemas.openxmlformats.org/officeDocument/2006/relationships/slide" Target="slides/slide325.xml"/><Relationship Id="rId330" Type="http://schemas.openxmlformats.org/officeDocument/2006/relationships/slide" Target="slides/slide326.xml"/><Relationship Id="rId331" Type="http://schemas.openxmlformats.org/officeDocument/2006/relationships/slide" Target="slides/slide327.xml"/><Relationship Id="rId332" Type="http://schemas.openxmlformats.org/officeDocument/2006/relationships/slide" Target="slides/slide328.xml"/><Relationship Id="rId333" Type="http://schemas.openxmlformats.org/officeDocument/2006/relationships/slide" Target="slides/slide329.xml"/><Relationship Id="rId334" Type="http://schemas.openxmlformats.org/officeDocument/2006/relationships/slide" Target="slides/slide330.xml"/><Relationship Id="rId335" Type="http://schemas.openxmlformats.org/officeDocument/2006/relationships/slide" Target="slides/slide331.xml"/><Relationship Id="rId336" Type="http://schemas.openxmlformats.org/officeDocument/2006/relationships/slide" Target="slides/slide332.xml"/><Relationship Id="rId337" Type="http://schemas.openxmlformats.org/officeDocument/2006/relationships/slide" Target="slides/slide333.xml"/><Relationship Id="rId338" Type="http://schemas.openxmlformats.org/officeDocument/2006/relationships/slide" Target="slides/slide334.xml"/><Relationship Id="rId339" Type="http://schemas.openxmlformats.org/officeDocument/2006/relationships/slide" Target="slides/slide335.xml"/><Relationship Id="rId340" Type="http://schemas.openxmlformats.org/officeDocument/2006/relationships/slide" Target="slides/slide336.xml"/><Relationship Id="rId341" Type="http://schemas.openxmlformats.org/officeDocument/2006/relationships/slide" Target="slides/slide337.xml"/><Relationship Id="rId342" Type="http://schemas.openxmlformats.org/officeDocument/2006/relationships/slide" Target="slides/slide338.xml"/><Relationship Id="rId343" Type="http://schemas.openxmlformats.org/officeDocument/2006/relationships/slide" Target="slides/slide339.xml"/><Relationship Id="rId344" Type="http://schemas.openxmlformats.org/officeDocument/2006/relationships/slide" Target="slides/slide340.xml"/><Relationship Id="rId345" Type="http://schemas.openxmlformats.org/officeDocument/2006/relationships/slide" Target="slides/slide341.xml"/><Relationship Id="rId346" Type="http://schemas.openxmlformats.org/officeDocument/2006/relationships/slide" Target="slides/slide342.xml"/><Relationship Id="rId347" Type="http://schemas.openxmlformats.org/officeDocument/2006/relationships/slide" Target="slides/slide343.xml"/><Relationship Id="rId348" Type="http://schemas.openxmlformats.org/officeDocument/2006/relationships/slide" Target="slides/slide344.xml"/><Relationship Id="rId349" Type="http://schemas.openxmlformats.org/officeDocument/2006/relationships/slide" Target="slides/slide345.xml"/><Relationship Id="rId350" Type="http://schemas.openxmlformats.org/officeDocument/2006/relationships/slide" Target="slides/slide346.xml"/><Relationship Id="rId351" Type="http://schemas.openxmlformats.org/officeDocument/2006/relationships/slide" Target="slides/slide347.xml"/><Relationship Id="rId352" Type="http://schemas.openxmlformats.org/officeDocument/2006/relationships/slide" Target="slides/slide348.xml"/><Relationship Id="rId353" Type="http://schemas.openxmlformats.org/officeDocument/2006/relationships/slide" Target="slides/slide349.xml"/><Relationship Id="rId354" Type="http://schemas.openxmlformats.org/officeDocument/2006/relationships/slide" Target="slides/slide350.xml"/><Relationship Id="rId355" Type="http://schemas.openxmlformats.org/officeDocument/2006/relationships/slide" Target="slides/slide351.xml"/><Relationship Id="rId356" Type="http://schemas.openxmlformats.org/officeDocument/2006/relationships/slide" Target="slides/slide352.xml"/><Relationship Id="rId357" Type="http://schemas.openxmlformats.org/officeDocument/2006/relationships/slide" Target="slides/slide353.xml"/><Relationship Id="rId358" Type="http://schemas.openxmlformats.org/officeDocument/2006/relationships/slide" Target="slides/slide354.xml"/><Relationship Id="rId359" Type="http://schemas.openxmlformats.org/officeDocument/2006/relationships/slide" Target="slides/slide355.xml"/><Relationship Id="rId360" Type="http://schemas.openxmlformats.org/officeDocument/2006/relationships/slide" Target="slides/slide356.xml"/><Relationship Id="rId361" Type="http://schemas.openxmlformats.org/officeDocument/2006/relationships/slide" Target="slides/slide357.xml"/><Relationship Id="rId362" Type="http://schemas.openxmlformats.org/officeDocument/2006/relationships/slide" Target="slides/slide358.xml"/><Relationship Id="rId363" Type="http://schemas.openxmlformats.org/officeDocument/2006/relationships/slide" Target="slides/slide359.xml"/><Relationship Id="rId364" Type="http://schemas.openxmlformats.org/officeDocument/2006/relationships/slide" Target="slides/slide360.xml"/><Relationship Id="rId365" Type="http://schemas.openxmlformats.org/officeDocument/2006/relationships/slide" Target="slides/slide361.xml"/><Relationship Id="rId366" Type="http://schemas.openxmlformats.org/officeDocument/2006/relationships/slide" Target="slides/slide362.xml"/><Relationship Id="rId367" Type="http://schemas.openxmlformats.org/officeDocument/2006/relationships/slide" Target="slides/slide363.xml"/><Relationship Id="rId368" Type="http://schemas.openxmlformats.org/officeDocument/2006/relationships/slide" Target="slides/slide364.xml"/><Relationship Id="rId369" Type="http://schemas.openxmlformats.org/officeDocument/2006/relationships/slide" Target="slides/slide365.xml"/><Relationship Id="rId370" Type="http://schemas.openxmlformats.org/officeDocument/2006/relationships/slide" Target="slides/slide366.xml"/><Relationship Id="rId371" Type="http://schemas.openxmlformats.org/officeDocument/2006/relationships/slide" Target="slides/slide367.xml"/><Relationship Id="rId372" Type="http://schemas.openxmlformats.org/officeDocument/2006/relationships/slide" Target="slides/slide368.xml"/><Relationship Id="rId373" Type="http://schemas.openxmlformats.org/officeDocument/2006/relationships/slide" Target="slides/slide369.xml"/><Relationship Id="rId374" Type="http://schemas.openxmlformats.org/officeDocument/2006/relationships/slide" Target="slides/slide370.xml"/><Relationship Id="rId375" Type="http://schemas.openxmlformats.org/officeDocument/2006/relationships/slide" Target="slides/slide371.xml"/><Relationship Id="rId376" Type="http://schemas.openxmlformats.org/officeDocument/2006/relationships/slide" Target="slides/slide372.xml"/><Relationship Id="rId377" Type="http://schemas.openxmlformats.org/officeDocument/2006/relationships/slide" Target="slides/slide373.xml"/><Relationship Id="rId378" Type="http://schemas.openxmlformats.org/officeDocument/2006/relationships/slide" Target="slides/slide374.xml"/><Relationship Id="rId379" Type="http://schemas.openxmlformats.org/officeDocument/2006/relationships/slide" Target="slides/slide375.xml"/><Relationship Id="rId380" Type="http://schemas.openxmlformats.org/officeDocument/2006/relationships/slide" Target="slides/slide376.xml"/><Relationship Id="rId381" Type="http://schemas.openxmlformats.org/officeDocument/2006/relationships/slide" Target="slides/slide377.xml"/><Relationship Id="rId382" Type="http://schemas.openxmlformats.org/officeDocument/2006/relationships/slide" Target="slides/slide378.xml"/><Relationship Id="rId383" Type="http://schemas.openxmlformats.org/officeDocument/2006/relationships/slide" Target="slides/slide379.xml"/><Relationship Id="rId384" Type="http://schemas.openxmlformats.org/officeDocument/2006/relationships/slide" Target="slides/slide380.xml"/><Relationship Id="rId385" Type="http://schemas.openxmlformats.org/officeDocument/2006/relationships/slide" Target="slides/slide381.xml"/><Relationship Id="rId386" Type="http://schemas.openxmlformats.org/officeDocument/2006/relationships/slide" Target="slides/slide382.xml"/><Relationship Id="rId387" Type="http://schemas.openxmlformats.org/officeDocument/2006/relationships/slide" Target="slides/slide383.xml"/><Relationship Id="rId388" Type="http://schemas.openxmlformats.org/officeDocument/2006/relationships/slide" Target="slides/slide384.xml"/><Relationship Id="rId389" Type="http://schemas.openxmlformats.org/officeDocument/2006/relationships/slide" Target="slides/slide385.xml"/><Relationship Id="rId390" Type="http://schemas.openxmlformats.org/officeDocument/2006/relationships/slide" Target="slides/slide386.xml"/><Relationship Id="rId391" Type="http://schemas.openxmlformats.org/officeDocument/2006/relationships/slide" Target="slides/slide387.xml"/><Relationship Id="rId392" Type="http://schemas.openxmlformats.org/officeDocument/2006/relationships/slide" Target="slides/slide388.xml"/><Relationship Id="rId393" Type="http://schemas.openxmlformats.org/officeDocument/2006/relationships/slide" Target="slides/slide389.xml"/><Relationship Id="rId394" Type="http://schemas.openxmlformats.org/officeDocument/2006/relationships/slide" Target="slides/slide390.xml"/><Relationship Id="rId395" Type="http://schemas.openxmlformats.org/officeDocument/2006/relationships/slide" Target="slides/slide391.xml"/><Relationship Id="rId396" Type="http://schemas.openxmlformats.org/officeDocument/2006/relationships/slide" Target="slides/slide392.xml"/><Relationship Id="rId397" Type="http://schemas.openxmlformats.org/officeDocument/2006/relationships/slide" Target="slides/slide393.xml"/><Relationship Id="rId398" Type="http://schemas.openxmlformats.org/officeDocument/2006/relationships/slide" Target="slides/slide394.xml"/><Relationship Id="rId399" Type="http://schemas.openxmlformats.org/officeDocument/2006/relationships/slide" Target="slides/slide395.xml"/><Relationship Id="rId400" Type="http://schemas.openxmlformats.org/officeDocument/2006/relationships/slide" Target="slides/slide396.xml"/><Relationship Id="rId401" Type="http://schemas.openxmlformats.org/officeDocument/2006/relationships/slide" Target="slides/slide397.xml"/><Relationship Id="rId402" Type="http://schemas.openxmlformats.org/officeDocument/2006/relationships/slide" Target="slides/slide398.xml"/><Relationship Id="rId403" Type="http://schemas.openxmlformats.org/officeDocument/2006/relationships/slide" Target="slides/slide399.xml"/><Relationship Id="rId404" Type="http://schemas.openxmlformats.org/officeDocument/2006/relationships/slide" Target="slides/slide400.xml"/><Relationship Id="rId405" Type="http://schemas.openxmlformats.org/officeDocument/2006/relationships/slide" Target="slides/slide401.xml"/><Relationship Id="rId406" Type="http://schemas.openxmlformats.org/officeDocument/2006/relationships/slide" Target="slides/slide402.xml"/><Relationship Id="rId407" Type="http://schemas.openxmlformats.org/officeDocument/2006/relationships/slide" Target="slides/slide403.xml"/><Relationship Id="rId408" Type="http://schemas.openxmlformats.org/officeDocument/2006/relationships/slide" Target="slides/slide404.xml"/><Relationship Id="rId409" Type="http://schemas.openxmlformats.org/officeDocument/2006/relationships/slide" Target="slides/slide405.xml"/><Relationship Id="rId410" Type="http://schemas.openxmlformats.org/officeDocument/2006/relationships/slide" Target="slides/slide406.xml"/><Relationship Id="rId411" Type="http://schemas.openxmlformats.org/officeDocument/2006/relationships/slide" Target="slides/slide407.xml"/><Relationship Id="rId412" Type="http://schemas.openxmlformats.org/officeDocument/2006/relationships/slide" Target="slides/slide408.xml"/><Relationship Id="rId413" Type="http://schemas.openxmlformats.org/officeDocument/2006/relationships/slide" Target="slides/slide409.xml"/><Relationship Id="rId414" Type="http://schemas.openxmlformats.org/officeDocument/2006/relationships/slide" Target="slides/slide410.xml"/><Relationship Id="rId415" Type="http://schemas.openxmlformats.org/officeDocument/2006/relationships/slide" Target="slides/slide411.xml"/><Relationship Id="rId416" Type="http://schemas.openxmlformats.org/officeDocument/2006/relationships/slide" Target="slides/slide412.xml"/><Relationship Id="rId417" Type="http://schemas.openxmlformats.org/officeDocument/2006/relationships/slide" Target="slides/slide413.xml"/><Relationship Id="rId418" Type="http://schemas.openxmlformats.org/officeDocument/2006/relationships/slide" Target="slides/slide414.xml"/><Relationship Id="rId419" Type="http://schemas.openxmlformats.org/officeDocument/2006/relationships/slide" Target="slides/slide415.xml"/><Relationship Id="rId420" Type="http://schemas.openxmlformats.org/officeDocument/2006/relationships/slide" Target="slides/slide416.xml"/><Relationship Id="rId421" Type="http://schemas.openxmlformats.org/officeDocument/2006/relationships/slide" Target="slides/slide417.xml"/><Relationship Id="rId422" Type="http://schemas.openxmlformats.org/officeDocument/2006/relationships/slide" Target="slides/slide418.xml"/><Relationship Id="rId423" Type="http://schemas.openxmlformats.org/officeDocument/2006/relationships/slide" Target="slides/slide419.xml"/><Relationship Id="rId424" Type="http://schemas.openxmlformats.org/officeDocument/2006/relationships/slide" Target="slides/slide420.xml"/><Relationship Id="rId425" Type="http://schemas.openxmlformats.org/officeDocument/2006/relationships/slide" Target="slides/slide421.xml"/><Relationship Id="rId426" Type="http://schemas.openxmlformats.org/officeDocument/2006/relationships/slide" Target="slides/slide422.xml"/><Relationship Id="rId427" Type="http://schemas.openxmlformats.org/officeDocument/2006/relationships/slide" Target="slides/slide423.xml"/><Relationship Id="rId428" Type="http://schemas.openxmlformats.org/officeDocument/2006/relationships/slide" Target="slides/slide424.xml"/><Relationship Id="rId429" Type="http://schemas.openxmlformats.org/officeDocument/2006/relationships/slide" Target="slides/slide425.xml"/><Relationship Id="rId430" Type="http://schemas.openxmlformats.org/officeDocument/2006/relationships/slide" Target="slides/slide426.xml"/><Relationship Id="rId431" Type="http://schemas.openxmlformats.org/officeDocument/2006/relationships/slide" Target="slides/slide427.xml"/><Relationship Id="rId432" Type="http://schemas.openxmlformats.org/officeDocument/2006/relationships/slide" Target="slides/slide428.xml"/><Relationship Id="rId433" Type="http://schemas.openxmlformats.org/officeDocument/2006/relationships/slide" Target="slides/slide429.xml"/><Relationship Id="rId434" Type="http://schemas.openxmlformats.org/officeDocument/2006/relationships/slide" Target="slides/slide430.xml"/><Relationship Id="rId435" Type="http://schemas.openxmlformats.org/officeDocument/2006/relationships/slide" Target="slides/slide431.xml"/><Relationship Id="rId436" Type="http://schemas.openxmlformats.org/officeDocument/2006/relationships/slide" Target="slides/slide432.xml"/><Relationship Id="rId437" Type="http://schemas.openxmlformats.org/officeDocument/2006/relationships/slide" Target="slides/slide433.xml"/><Relationship Id="rId438" Type="http://schemas.openxmlformats.org/officeDocument/2006/relationships/slide" Target="slides/slide434.xml"/><Relationship Id="rId439" Type="http://schemas.openxmlformats.org/officeDocument/2006/relationships/slide" Target="slides/slide435.xml"/><Relationship Id="rId440" Type="http://schemas.openxmlformats.org/officeDocument/2006/relationships/slide" Target="slides/slide436.xml"/><Relationship Id="rId441" Type="http://schemas.openxmlformats.org/officeDocument/2006/relationships/slide" Target="slides/slide437.xml"/><Relationship Id="rId442" Type="http://schemas.openxmlformats.org/officeDocument/2006/relationships/slide" Target="slides/slide438.xml"/><Relationship Id="rId443" Type="http://schemas.openxmlformats.org/officeDocument/2006/relationships/slide" Target="slides/slide439.xml"/><Relationship Id="rId444" Type="http://schemas.openxmlformats.org/officeDocument/2006/relationships/slide" Target="slides/slide440.xml"/><Relationship Id="rId445" Type="http://schemas.openxmlformats.org/officeDocument/2006/relationships/slide" Target="slides/slide441.xml"/><Relationship Id="rId446" Type="http://schemas.openxmlformats.org/officeDocument/2006/relationships/slide" Target="slides/slide442.xml"/><Relationship Id="rId447" Type="http://schemas.openxmlformats.org/officeDocument/2006/relationships/slide" Target="slides/slide443.xml"/><Relationship Id="rId448" Type="http://schemas.openxmlformats.org/officeDocument/2006/relationships/slide" Target="slides/slide444.xml"/><Relationship Id="rId449" Type="http://schemas.openxmlformats.org/officeDocument/2006/relationships/slide" Target="slides/slide445.xml"/><Relationship Id="rId450" Type="http://schemas.openxmlformats.org/officeDocument/2006/relationships/slide" Target="slides/slide446.xml"/><Relationship Id="rId451" Type="http://schemas.openxmlformats.org/officeDocument/2006/relationships/slide" Target="slides/slide447.xml"/><Relationship Id="rId452" Type="http://schemas.openxmlformats.org/officeDocument/2006/relationships/slide" Target="slides/slide448.xml"/><Relationship Id="rId453" Type="http://schemas.openxmlformats.org/officeDocument/2006/relationships/slide" Target="slides/slide449.xml"/><Relationship Id="rId454" Type="http://schemas.openxmlformats.org/officeDocument/2006/relationships/slide" Target="slides/slide450.xml"/><Relationship Id="rId455" Type="http://schemas.openxmlformats.org/officeDocument/2006/relationships/slide" Target="slides/slide451.xml"/><Relationship Id="rId456" Type="http://schemas.openxmlformats.org/officeDocument/2006/relationships/slide" Target="slides/slide452.xml"/><Relationship Id="rId457" Type="http://schemas.openxmlformats.org/officeDocument/2006/relationships/slide" Target="slides/slide453.xml"/><Relationship Id="rId458" Type="http://schemas.openxmlformats.org/officeDocument/2006/relationships/slide" Target="slides/slide454.xml"/><Relationship Id="rId459" Type="http://schemas.openxmlformats.org/officeDocument/2006/relationships/slide" Target="slides/slide455.xml"/><Relationship Id="rId460" Type="http://schemas.openxmlformats.org/officeDocument/2006/relationships/slide" Target="slides/slide456.xml"/><Relationship Id="rId461" Type="http://schemas.openxmlformats.org/officeDocument/2006/relationships/slide" Target="slides/slide457.xml"/><Relationship Id="rId462" Type="http://schemas.openxmlformats.org/officeDocument/2006/relationships/slide" Target="slides/slide458.xml"/><Relationship Id="rId463" Type="http://schemas.openxmlformats.org/officeDocument/2006/relationships/slide" Target="slides/slide459.xml"/><Relationship Id="rId464" Type="http://schemas.openxmlformats.org/officeDocument/2006/relationships/slide" Target="slides/slide460.xml"/><Relationship Id="rId465" Type="http://schemas.openxmlformats.org/officeDocument/2006/relationships/slide" Target="slides/slide461.xml"/><Relationship Id="rId466" Type="http://schemas.openxmlformats.org/officeDocument/2006/relationships/slide" Target="slides/slide462.xml"/><Relationship Id="rId467" Type="http://schemas.openxmlformats.org/officeDocument/2006/relationships/slide" Target="slides/slide463.xml"/><Relationship Id="rId468" Type="http://schemas.openxmlformats.org/officeDocument/2006/relationships/slide" Target="slides/slide464.xml"/><Relationship Id="rId469" Type="http://schemas.openxmlformats.org/officeDocument/2006/relationships/slide" Target="slides/slide465.xml"/><Relationship Id="rId470" Type="http://schemas.openxmlformats.org/officeDocument/2006/relationships/slide" Target="slides/slide466.xml"/><Relationship Id="rId471" Type="http://schemas.openxmlformats.org/officeDocument/2006/relationships/slide" Target="slides/slide467.xml"/><Relationship Id="rId472" Type="http://schemas.openxmlformats.org/officeDocument/2006/relationships/slide" Target="slides/slide468.xml"/><Relationship Id="rId473" Type="http://schemas.openxmlformats.org/officeDocument/2006/relationships/slide" Target="slides/slide469.xml"/><Relationship Id="rId474" Type="http://schemas.openxmlformats.org/officeDocument/2006/relationships/slide" Target="slides/slide470.xml"/><Relationship Id="rId475" Type="http://schemas.openxmlformats.org/officeDocument/2006/relationships/slide" Target="slides/slide471.xml"/><Relationship Id="rId476" Type="http://schemas.openxmlformats.org/officeDocument/2006/relationships/slide" Target="slides/slide472.xml"/><Relationship Id="rId477" Type="http://schemas.openxmlformats.org/officeDocument/2006/relationships/slide" Target="slides/slide473.xml"/><Relationship Id="rId478" Type="http://schemas.openxmlformats.org/officeDocument/2006/relationships/slide" Target="slides/slide474.xml"/><Relationship Id="rId479" Type="http://schemas.openxmlformats.org/officeDocument/2006/relationships/slide" Target="slides/slide475.xml"/><Relationship Id="rId480" Type="http://schemas.openxmlformats.org/officeDocument/2006/relationships/slide" Target="slides/slide476.xml"/><Relationship Id="rId481" Type="http://schemas.openxmlformats.org/officeDocument/2006/relationships/slide" Target="slides/slide477.xml"/><Relationship Id="rId482" Type="http://schemas.openxmlformats.org/officeDocument/2006/relationships/slide" Target="slides/slide478.xml"/><Relationship Id="rId483" Type="http://schemas.openxmlformats.org/officeDocument/2006/relationships/slide" Target="slides/slide479.xml"/><Relationship Id="rId484" Type="http://schemas.openxmlformats.org/officeDocument/2006/relationships/slide" Target="slides/slide480.xml"/><Relationship Id="rId485" Type="http://schemas.openxmlformats.org/officeDocument/2006/relationships/slide" Target="slides/slide481.xml"/><Relationship Id="rId486" Type="http://schemas.openxmlformats.org/officeDocument/2006/relationships/slide" Target="slides/slide482.xml"/><Relationship Id="rId487" Type="http://schemas.openxmlformats.org/officeDocument/2006/relationships/slide" Target="slides/slide483.xml"/><Relationship Id="rId488" Type="http://schemas.openxmlformats.org/officeDocument/2006/relationships/slide" Target="slides/slide484.xml"/><Relationship Id="rId489" Type="http://schemas.openxmlformats.org/officeDocument/2006/relationships/slide" Target="slides/slide485.xml"/><Relationship Id="rId490" Type="http://schemas.openxmlformats.org/officeDocument/2006/relationships/slide" Target="slides/slide486.xml"/><Relationship Id="rId491" Type="http://schemas.openxmlformats.org/officeDocument/2006/relationships/slide" Target="slides/slide487.xml"/><Relationship Id="rId492" Type="http://schemas.openxmlformats.org/officeDocument/2006/relationships/slide" Target="slides/slide488.xml"/><Relationship Id="rId493" Type="http://schemas.openxmlformats.org/officeDocument/2006/relationships/slide" Target="slides/slide489.xml"/><Relationship Id="rId494" Type="http://schemas.openxmlformats.org/officeDocument/2006/relationships/slide" Target="slides/slide490.xml"/><Relationship Id="rId495" Type="http://schemas.openxmlformats.org/officeDocument/2006/relationships/slide" Target="slides/slide491.xml"/><Relationship Id="rId496" Type="http://schemas.openxmlformats.org/officeDocument/2006/relationships/slide" Target="slides/slide492.xml"/><Relationship Id="rId497" Type="http://schemas.openxmlformats.org/officeDocument/2006/relationships/slide" Target="slides/slide493.xml"/><Relationship Id="rId498" Type="http://schemas.openxmlformats.org/officeDocument/2006/relationships/slide" Target="slides/slide494.xml"/><Relationship Id="rId499" Type="http://schemas.openxmlformats.org/officeDocument/2006/relationships/slide" Target="slides/slide495.xml"/><Relationship Id="rId500" Type="http://schemas.openxmlformats.org/officeDocument/2006/relationships/slide" Target="slides/slide496.xml"/><Relationship Id="rId501" Type="http://schemas.openxmlformats.org/officeDocument/2006/relationships/slide" Target="slides/slide497.xml"/><Relationship Id="rId502" Type="http://schemas.openxmlformats.org/officeDocument/2006/relationships/slide" Target="slides/slide498.xml"/><Relationship Id="rId503" Type="http://schemas.openxmlformats.org/officeDocument/2006/relationships/slide" Target="slides/slide499.xml"/><Relationship Id="rId504" Type="http://schemas.openxmlformats.org/officeDocument/2006/relationships/slide" Target="slides/slide500.xml"/><Relationship Id="rId505" Type="http://schemas.openxmlformats.org/officeDocument/2006/relationships/slide" Target="slides/slide501.xml"/><Relationship Id="rId506" Type="http://schemas.openxmlformats.org/officeDocument/2006/relationships/slide" Target="slides/slide502.xml"/><Relationship Id="rId507" Type="http://schemas.openxmlformats.org/officeDocument/2006/relationships/slide" Target="slides/slide503.xml"/><Relationship Id="rId508" Type="http://schemas.openxmlformats.org/officeDocument/2006/relationships/slide" Target="slides/slide504.xml"/><Relationship Id="rId509" Type="http://schemas.openxmlformats.org/officeDocument/2006/relationships/slide" Target="slides/slide505.xml"/><Relationship Id="rId510" Type="http://schemas.openxmlformats.org/officeDocument/2006/relationships/slide" Target="slides/slide506.xml"/><Relationship Id="rId511" Type="http://schemas.openxmlformats.org/officeDocument/2006/relationships/slide" Target="slides/slide507.xml"/><Relationship Id="rId512" Type="http://schemas.openxmlformats.org/officeDocument/2006/relationships/slide" Target="slides/slide508.xml"/><Relationship Id="rId513" Type="http://schemas.openxmlformats.org/officeDocument/2006/relationships/slide" Target="slides/slide509.xml"/><Relationship Id="rId514" Type="http://schemas.openxmlformats.org/officeDocument/2006/relationships/slide" Target="slides/slide510.xml"/><Relationship Id="rId515" Type="http://schemas.openxmlformats.org/officeDocument/2006/relationships/slide" Target="slides/slide511.xml"/><Relationship Id="rId516" Type="http://schemas.openxmlformats.org/officeDocument/2006/relationships/slide" Target="slides/slide512.xml"/><Relationship Id="rId517" Type="http://schemas.openxmlformats.org/officeDocument/2006/relationships/slide" Target="slides/slide513.xml"/><Relationship Id="rId518" Type="http://schemas.openxmlformats.org/officeDocument/2006/relationships/slide" Target="slides/slide514.xml"/><Relationship Id="rId519" Type="http://schemas.openxmlformats.org/officeDocument/2006/relationships/slide" Target="slides/slide515.xml"/><Relationship Id="rId520" Type="http://schemas.openxmlformats.org/officeDocument/2006/relationships/slide" Target="slides/slide516.xml"/><Relationship Id="rId521" Type="http://schemas.openxmlformats.org/officeDocument/2006/relationships/slide" Target="slides/slide517.xml"/><Relationship Id="rId522" Type="http://schemas.openxmlformats.org/officeDocument/2006/relationships/slide" Target="slides/slide518.xml"/><Relationship Id="rId523" Type="http://schemas.openxmlformats.org/officeDocument/2006/relationships/slide" Target="slides/slide519.xml"/><Relationship Id="rId524" Type="http://schemas.openxmlformats.org/officeDocument/2006/relationships/slide" Target="slides/slide520.xml"/><Relationship Id="rId525" Type="http://schemas.openxmlformats.org/officeDocument/2006/relationships/slide" Target="slides/slide521.xml"/><Relationship Id="rId526" Type="http://schemas.openxmlformats.org/officeDocument/2006/relationships/slide" Target="slides/slide522.xml"/><Relationship Id="rId527" Type="http://schemas.openxmlformats.org/officeDocument/2006/relationships/slide" Target="slides/slide523.xml"/><Relationship Id="rId528" Type="http://schemas.openxmlformats.org/officeDocument/2006/relationships/slide" Target="slides/slide524.xml"/><Relationship Id="rId529" Type="http://schemas.openxmlformats.org/officeDocument/2006/relationships/slide" Target="slides/slide525.xml"/><Relationship Id="rId530" Type="http://schemas.openxmlformats.org/officeDocument/2006/relationships/slide" Target="slides/slide526.xml"/><Relationship Id="rId531" Type="http://schemas.openxmlformats.org/officeDocument/2006/relationships/slide" Target="slides/slide527.xml"/><Relationship Id="rId532" Type="http://schemas.openxmlformats.org/officeDocument/2006/relationships/slide" Target="slides/slide528.xml"/><Relationship Id="rId533" Type="http://schemas.openxmlformats.org/officeDocument/2006/relationships/slide" Target="slides/slide529.xml"/><Relationship Id="rId534" Type="http://schemas.openxmlformats.org/officeDocument/2006/relationships/slide" Target="slides/slide530.xml"/><Relationship Id="rId535" Type="http://schemas.openxmlformats.org/officeDocument/2006/relationships/slide" Target="slides/slide531.xml"/><Relationship Id="rId536" Type="http://schemas.openxmlformats.org/officeDocument/2006/relationships/slide" Target="slides/slide532.xml"/><Relationship Id="rId537" Type="http://schemas.openxmlformats.org/officeDocument/2006/relationships/slide" Target="slides/slide533.xml"/><Relationship Id="rId538" Type="http://schemas.openxmlformats.org/officeDocument/2006/relationships/slide" Target="slides/slide534.xml"/><Relationship Id="rId539" Type="http://schemas.openxmlformats.org/officeDocument/2006/relationships/slide" Target="slides/slide535.xml"/><Relationship Id="rId540" Type="http://schemas.openxmlformats.org/officeDocument/2006/relationships/slide" Target="slides/slide536.xml"/><Relationship Id="rId541" Type="http://schemas.openxmlformats.org/officeDocument/2006/relationships/slide" Target="slides/slide537.xml"/><Relationship Id="rId542" Type="http://schemas.openxmlformats.org/officeDocument/2006/relationships/slide" Target="slides/slide538.xml"/><Relationship Id="rId543" Type="http://schemas.openxmlformats.org/officeDocument/2006/relationships/slide" Target="slides/slide539.xml"/><Relationship Id="rId544" Type="http://schemas.openxmlformats.org/officeDocument/2006/relationships/slide" Target="slides/slide540.xml"/><Relationship Id="rId545" Type="http://schemas.openxmlformats.org/officeDocument/2006/relationships/slide" Target="slides/slide541.xml"/><Relationship Id="rId546" Type="http://schemas.openxmlformats.org/officeDocument/2006/relationships/slide" Target="slides/slide542.xml"/><Relationship Id="rId547" Type="http://schemas.openxmlformats.org/officeDocument/2006/relationships/slide" Target="slides/slide543.xml"/><Relationship Id="rId548" Type="http://schemas.openxmlformats.org/officeDocument/2006/relationships/slide" Target="slides/slide544.xml"/><Relationship Id="rId549" Type="http://schemas.openxmlformats.org/officeDocument/2006/relationships/slide" Target="slides/slide545.xml"/><Relationship Id="rId550" Type="http://schemas.openxmlformats.org/officeDocument/2006/relationships/slide" Target="slides/slide546.xml"/><Relationship Id="rId551" Type="http://schemas.openxmlformats.org/officeDocument/2006/relationships/slide" Target="slides/slide547.xml"/><Relationship Id="rId552" Type="http://schemas.openxmlformats.org/officeDocument/2006/relationships/slide" Target="slides/slide548.xml"/><Relationship Id="rId553" Type="http://schemas.openxmlformats.org/officeDocument/2006/relationships/slide" Target="slides/slide549.xml"/><Relationship Id="rId554" Type="http://schemas.openxmlformats.org/officeDocument/2006/relationships/slide" Target="slides/slide550.xml"/><Relationship Id="rId555" Type="http://schemas.openxmlformats.org/officeDocument/2006/relationships/slide" Target="slides/slide551.xml"/><Relationship Id="rId556" Type="http://schemas.openxmlformats.org/officeDocument/2006/relationships/slide" Target="slides/slide552.xml"/><Relationship Id="rId557" Type="http://schemas.openxmlformats.org/officeDocument/2006/relationships/slide" Target="slides/slide553.xml"/><Relationship Id="rId558" Type="http://schemas.openxmlformats.org/officeDocument/2006/relationships/slide" Target="slides/slide554.xml"/><Relationship Id="rId559" Type="http://schemas.openxmlformats.org/officeDocument/2006/relationships/slide" Target="slides/slide555.xml"/><Relationship Id="rId560" Type="http://schemas.openxmlformats.org/officeDocument/2006/relationships/slide" Target="slides/slide556.xml"/><Relationship Id="rId561" Type="http://schemas.openxmlformats.org/officeDocument/2006/relationships/slide" Target="slides/slide557.xml"/><Relationship Id="rId562" Type="http://schemas.openxmlformats.org/officeDocument/2006/relationships/slide" Target="slides/slide558.xml"/><Relationship Id="rId563" Type="http://schemas.openxmlformats.org/officeDocument/2006/relationships/slide" Target="slides/slide559.xml"/><Relationship Id="rId564" Type="http://schemas.openxmlformats.org/officeDocument/2006/relationships/slide" Target="slides/slide560.xml"/><Relationship Id="rId565" Type="http://schemas.openxmlformats.org/officeDocument/2006/relationships/slide" Target="slides/slide561.xml"/><Relationship Id="rId566" Type="http://schemas.openxmlformats.org/officeDocument/2006/relationships/slide" Target="slides/slide562.xml"/><Relationship Id="rId567" Type="http://schemas.openxmlformats.org/officeDocument/2006/relationships/slide" Target="slides/slide563.xml"/><Relationship Id="rId568" Type="http://schemas.openxmlformats.org/officeDocument/2006/relationships/slide" Target="slides/slide564.xml"/><Relationship Id="rId569" Type="http://schemas.openxmlformats.org/officeDocument/2006/relationships/slide" Target="slides/slide565.xml"/><Relationship Id="rId570" Type="http://schemas.openxmlformats.org/officeDocument/2006/relationships/slide" Target="slides/slide566.xml"/><Relationship Id="rId571" Type="http://schemas.openxmlformats.org/officeDocument/2006/relationships/slide" Target="slides/slide567.xml"/><Relationship Id="rId572" Type="http://schemas.openxmlformats.org/officeDocument/2006/relationships/slide" Target="slides/slide568.xml"/><Relationship Id="rId573" Type="http://schemas.openxmlformats.org/officeDocument/2006/relationships/slide" Target="slides/slide569.xml"/><Relationship Id="rId574" Type="http://schemas.openxmlformats.org/officeDocument/2006/relationships/slide" Target="slides/slide570.xml"/><Relationship Id="rId575" Type="http://schemas.openxmlformats.org/officeDocument/2006/relationships/slide" Target="slides/slide571.xml"/><Relationship Id="rId576" Type="http://schemas.openxmlformats.org/officeDocument/2006/relationships/slide" Target="slides/slide572.xml"/><Relationship Id="rId577" Type="http://schemas.openxmlformats.org/officeDocument/2006/relationships/slide" Target="slides/slide573.xml"/><Relationship Id="rId578" Type="http://schemas.openxmlformats.org/officeDocument/2006/relationships/slide" Target="slides/slide574.xml"/><Relationship Id="rId579" Type="http://schemas.openxmlformats.org/officeDocument/2006/relationships/slide" Target="slides/slide575.xml"/><Relationship Id="rId580" Type="http://schemas.openxmlformats.org/officeDocument/2006/relationships/slide" Target="slides/slide576.xml"/><Relationship Id="rId581" Type="http://schemas.openxmlformats.org/officeDocument/2006/relationships/slide" Target="slides/slide577.xml"/><Relationship Id="rId582" Type="http://schemas.openxmlformats.org/officeDocument/2006/relationships/slide" Target="slides/slide578.xml"/><Relationship Id="rId583" Type="http://schemas.openxmlformats.org/officeDocument/2006/relationships/slide" Target="slides/slide579.xml"/><Relationship Id="rId584" Type="http://schemas.openxmlformats.org/officeDocument/2006/relationships/slide" Target="slides/slide580.xml"/><Relationship Id="rId585" Type="http://schemas.openxmlformats.org/officeDocument/2006/relationships/slide" Target="slides/slide581.xml"/><Relationship Id="rId586" Type="http://schemas.openxmlformats.org/officeDocument/2006/relationships/slide" Target="slides/slide582.xml"/><Relationship Id="rId587" Type="http://schemas.openxmlformats.org/officeDocument/2006/relationships/slide" Target="slides/slide583.xml"/><Relationship Id="rId588" Type="http://schemas.openxmlformats.org/officeDocument/2006/relationships/slide" Target="slides/slide584.xml"/><Relationship Id="rId589" Type="http://schemas.openxmlformats.org/officeDocument/2006/relationships/slide" Target="slides/slide585.xml"/><Relationship Id="rId590" Type="http://schemas.openxmlformats.org/officeDocument/2006/relationships/slide" Target="slides/slide586.xml"/><Relationship Id="rId591" Type="http://schemas.openxmlformats.org/officeDocument/2006/relationships/slide" Target="slides/slide587.xml"/><Relationship Id="rId592" Type="http://schemas.openxmlformats.org/officeDocument/2006/relationships/slide" Target="slides/slide588.xml"/><Relationship Id="rId593" Type="http://schemas.openxmlformats.org/officeDocument/2006/relationships/slide" Target="slides/slide589.xml"/><Relationship Id="rId594" Type="http://schemas.openxmlformats.org/officeDocument/2006/relationships/slide" Target="slides/slide590.xml"/><Relationship Id="rId595" Type="http://schemas.openxmlformats.org/officeDocument/2006/relationships/slide" Target="slides/slide591.xml"/><Relationship Id="rId596" Type="http://schemas.openxmlformats.org/officeDocument/2006/relationships/slide" Target="slides/slide592.xml"/><Relationship Id="rId597" Type="http://schemas.openxmlformats.org/officeDocument/2006/relationships/slide" Target="slides/slide593.xml"/><Relationship Id="rId598" Type="http://schemas.openxmlformats.org/officeDocument/2006/relationships/slide" Target="slides/slide594.xml"/><Relationship Id="rId599" Type="http://schemas.openxmlformats.org/officeDocument/2006/relationships/slide" Target="slides/slide595.xml"/><Relationship Id="rId600" Type="http://schemas.openxmlformats.org/officeDocument/2006/relationships/slide" Target="slides/slide596.xml"/><Relationship Id="rId601" Type="http://schemas.openxmlformats.org/officeDocument/2006/relationships/slide" Target="slides/slide597.xml"/><Relationship Id="rId602" Type="http://schemas.openxmlformats.org/officeDocument/2006/relationships/slide" Target="slides/slide598.xml"/><Relationship Id="rId603" Type="http://schemas.openxmlformats.org/officeDocument/2006/relationships/slide" Target="slides/slide599.xml"/><Relationship Id="rId604" Type="http://schemas.openxmlformats.org/officeDocument/2006/relationships/slide" Target="slides/slide600.xml"/><Relationship Id="rId605" Type="http://schemas.openxmlformats.org/officeDocument/2006/relationships/slide" Target="slides/slide601.xml"/><Relationship Id="rId606" Type="http://schemas.openxmlformats.org/officeDocument/2006/relationships/slide" Target="slides/slide602.xml"/><Relationship Id="rId607" Type="http://schemas.openxmlformats.org/officeDocument/2006/relationships/slide" Target="slides/slide603.xml"/><Relationship Id="rId608" Type="http://schemas.openxmlformats.org/officeDocument/2006/relationships/slide" Target="slides/slide604.xml"/><Relationship Id="rId609" Type="http://schemas.openxmlformats.org/officeDocument/2006/relationships/slide" Target="slides/slide605.xml"/><Relationship Id="rId610" Type="http://schemas.openxmlformats.org/officeDocument/2006/relationships/slide" Target="slides/slide606.xml"/><Relationship Id="rId611" Type="http://schemas.openxmlformats.org/officeDocument/2006/relationships/slide" Target="slides/slide607.xml"/><Relationship Id="rId612" Type="http://schemas.openxmlformats.org/officeDocument/2006/relationships/slide" Target="slides/slide608.xml"/><Relationship Id="rId613" Type="http://schemas.openxmlformats.org/officeDocument/2006/relationships/slide" Target="slides/slide609.xml"/><Relationship Id="rId614" Type="http://schemas.openxmlformats.org/officeDocument/2006/relationships/slide" Target="slides/slide610.xml"/><Relationship Id="rId615" Type="http://schemas.openxmlformats.org/officeDocument/2006/relationships/slide" Target="slides/slide611.xml"/><Relationship Id="rId616" Type="http://schemas.openxmlformats.org/officeDocument/2006/relationships/slide" Target="slides/slide612.xml"/><Relationship Id="rId617" Type="http://schemas.openxmlformats.org/officeDocument/2006/relationships/slide" Target="slides/slide613.xml"/><Relationship Id="rId618" Type="http://schemas.openxmlformats.org/officeDocument/2006/relationships/slide" Target="slides/slide614.xml"/><Relationship Id="rId619" Type="http://schemas.openxmlformats.org/officeDocument/2006/relationships/slide" Target="slides/slide615.xml"/><Relationship Id="rId620" Type="http://schemas.openxmlformats.org/officeDocument/2006/relationships/slide" Target="slides/slide616.xml"/><Relationship Id="rId621" Type="http://schemas.openxmlformats.org/officeDocument/2006/relationships/slide" Target="slides/slide617.xml"/><Relationship Id="rId622" Type="http://schemas.openxmlformats.org/officeDocument/2006/relationships/slide" Target="slides/slide618.xml"/><Relationship Id="rId623" Type="http://schemas.openxmlformats.org/officeDocument/2006/relationships/slide" Target="slides/slide619.xml"/><Relationship Id="rId624" Type="http://schemas.openxmlformats.org/officeDocument/2006/relationships/slide" Target="slides/slide620.xml"/><Relationship Id="rId625" Type="http://schemas.openxmlformats.org/officeDocument/2006/relationships/slide" Target="slides/slide621.xml"/><Relationship Id="rId626" Type="http://schemas.openxmlformats.org/officeDocument/2006/relationships/slide" Target="slides/slide622.xml"/><Relationship Id="rId627" Type="http://schemas.openxmlformats.org/officeDocument/2006/relationships/slide" Target="slides/slide623.xml"/><Relationship Id="rId628" Type="http://schemas.openxmlformats.org/officeDocument/2006/relationships/slide" Target="slides/slide624.xml"/><Relationship Id="rId629" Type="http://schemas.openxmlformats.org/officeDocument/2006/relationships/slide" Target="slides/slide625.xml"/><Relationship Id="rId630" Type="http://schemas.openxmlformats.org/officeDocument/2006/relationships/slide" Target="slides/slide626.xml"/><Relationship Id="rId631" Type="http://schemas.openxmlformats.org/officeDocument/2006/relationships/slide" Target="slides/slide627.xml"/></Relationships>
</file>

<file path=ppt/slideLayouts/_rels/slideLayout.xml.rels>&#65279;<?xml version="1.0" encoding="UTF-8" standalone="yes"?>
<Relationships xmlns="http://schemas.openxmlformats.org/package/2006/relationships"><Relationship Id="rId1" Type="http://schemas.openxmlformats.org/officeDocument/2006/relationships/slideMaster" Target="../slideMasters/slideMaster.xml"/></Relationships>
</file>

<file path=ppt/slideLayouts/slideLayout.xml><?xml version="1.0" encoding="utf-8"?>
<p:sldLayout xmlns:p="http://schemas.openxmlformats.org/presentationml/2006/main" xmlns:a="http://schemas.openxmlformats.org/drawingml/2006/main" xmlns:r="http://schemas.openxmlformats.org/officeDocument/2006/relationships">
  <p:cSld>
    <p:spTree>
      <p:nvGrpSpPr>
        <p:cNvPr id="1" name=""/>
        <p:cNvGrpSpPr/>
        <p:nvPr/>
      </p:nvGrpSpPr>
      <p:grpSpPr/>
    </p:spTree>
  </p:cSld>
  <p:clrMapOvr>
    <a:masterClrMapping/>
  </p:clrMapOvr>
</p:sldLayout>
</file>

<file path=ppt/slideMasters/_rels/slideMaster.xml.rels>&#65279;<?xml version="1.0" encoding="UTF-8" standalone="yes"?>
<Relationships xmlns="http://schemas.openxmlformats.org/package/2006/relationships"><Relationship Id="rId1" Type="http://schemas.openxmlformats.org/officeDocument/2006/relationships/slideLayout" Target="../slideLayouts/slideLayout.xml"/><Relationship Id="rId2" Type="http://schemas.openxmlformats.org/officeDocument/2006/relationships/theme" Target="../theme/theme.xml"/></Relationships>
</file>

<file path=ppt/slideMasters/slideMaster.xml><?xml version="1.0" encoding="utf-8"?>
<p:sldMaster xmlns:p="http://schemas.openxmlformats.org/presentationml/2006/main" xmlns:a="http://schemas.openxmlformats.org/drawingml/2006/main" xmlns:r="http://schemas.openxmlformats.org/officeDocument/2006/relationships">
  <p:cSld>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Lst>
</p:sldMaster>
</file>

<file path=ppt/slides/_rels/slide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0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0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0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0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0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0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0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0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0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0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1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1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1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1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1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1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1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1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1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1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2.xml.rels>&#65279;<?xml version="1.0" encoding="UTF-8" standalone="yes"?>
<Relationships xmlns="http://schemas.openxmlformats.org/package/2006/relationships"><Relationship Id="rPictId0" Type="http://schemas.openxmlformats.org/officeDocument/2006/relationships/image" Target="../media/image3.jpeg"/><Relationship Id="rId1" Type="http://schemas.openxmlformats.org/officeDocument/2006/relationships/slideLayout" Target="../slideLayouts/slideLayout.xml"/></Relationships>
</file>

<file path=ppt/slides/_rels/slide120.xml.rels>&#65279;<?xml version="1.0" encoding="UTF-8" standalone="yes"?>
<Relationships xmlns="http://schemas.openxmlformats.org/package/2006/relationships"><Relationship Id="rPictId0" Type="http://schemas.openxmlformats.org/officeDocument/2006/relationships/image" Target="../media/image15.jpeg"/><Relationship Id="rId1" Type="http://schemas.openxmlformats.org/officeDocument/2006/relationships/slideLayout" Target="../slideLayouts/slideLayout.xml"/></Relationships>
</file>

<file path=ppt/slides/_rels/slide12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2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23.xml.rels>&#65279;<?xml version="1.0" encoding="UTF-8" standalone="yes"?>
<Relationships xmlns="http://schemas.openxmlformats.org/package/2006/relationships"><Relationship Id="rPictId0" Type="http://schemas.openxmlformats.org/officeDocument/2006/relationships/image" Target="../media/image16.jpeg"/><Relationship Id="rPictId1" Type="http://schemas.openxmlformats.org/officeDocument/2006/relationships/image" Target="../media/image17.jpeg"/><Relationship Id="rId1" Type="http://schemas.openxmlformats.org/officeDocument/2006/relationships/slideLayout" Target="../slideLayouts/slideLayout.xml"/></Relationships>
</file>

<file path=ppt/slides/_rels/slide124.xml.rels>&#65279;<?xml version="1.0" encoding="UTF-8" standalone="yes"?>
<Relationships xmlns="http://schemas.openxmlformats.org/package/2006/relationships"><Relationship Id="rPictId0" Type="http://schemas.openxmlformats.org/officeDocument/2006/relationships/image" Target="../media/image18.jpeg"/><Relationship Id="rId1" Type="http://schemas.openxmlformats.org/officeDocument/2006/relationships/slideLayout" Target="../slideLayouts/slideLayout.xml"/></Relationships>
</file>

<file path=ppt/slides/_rels/slide12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2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2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2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29.xml.rels>&#65279;<?xml version="1.0" encoding="UTF-8" standalone="yes"?>
<Relationships xmlns="http://schemas.openxmlformats.org/package/2006/relationships"><Relationship Id="rPictId0" Type="http://schemas.openxmlformats.org/officeDocument/2006/relationships/image" Target="../media/image19.jpeg"/><Relationship Id="rPictId1" Type="http://schemas.openxmlformats.org/officeDocument/2006/relationships/image" Target="../media/image20.jpeg"/><Relationship Id="rId1" Type="http://schemas.openxmlformats.org/officeDocument/2006/relationships/slideLayout" Target="../slideLayouts/slideLayout.xml"/></Relationships>
</file>

<file path=ppt/slides/_rels/slide13.xml.rels>&#65279;<?xml version="1.0" encoding="UTF-8" standalone="yes"?>
<Relationships xmlns="http://schemas.openxmlformats.org/package/2006/relationships"><Relationship Id="rPictId0" Type="http://schemas.openxmlformats.org/officeDocument/2006/relationships/image" Target="../media/image4.jpeg"/><Relationship Id="rId1" Type="http://schemas.openxmlformats.org/officeDocument/2006/relationships/slideLayout" Target="../slideLayouts/slideLayout.xml"/></Relationships>
</file>

<file path=ppt/slides/_rels/slide130.xml.rels>&#65279;<?xml version="1.0" encoding="UTF-8" standalone="yes"?>
<Relationships xmlns="http://schemas.openxmlformats.org/package/2006/relationships"><Relationship Id="rPictId0" Type="http://schemas.openxmlformats.org/officeDocument/2006/relationships/image" Target="../media/image21.jpeg"/><Relationship Id="rPictId1" Type="http://schemas.openxmlformats.org/officeDocument/2006/relationships/image" Target="../media/image22.jpeg"/><Relationship Id="rId1" Type="http://schemas.openxmlformats.org/officeDocument/2006/relationships/slideLayout" Target="../slideLayouts/slideLayout.xml"/></Relationships>
</file>

<file path=ppt/slides/_rels/slide13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3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3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3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3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3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3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3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3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4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4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4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4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4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4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4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4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4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4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5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5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5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5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5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5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5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5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5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59.xml.rels>&#65279;<?xml version="1.0" encoding="UTF-8" standalone="yes"?>
<Relationships xmlns="http://schemas.openxmlformats.org/package/2006/relationships"><Relationship Id="rId1" Type="http://schemas.openxmlformats.org/officeDocument/2006/relationships/slideLayout" Target="../slideLayouts/slideLayout.xml"/><Relationship Id="rLinkId0" Type="http://schemas.openxmlformats.org/officeDocument/2006/relationships/hyperlink" Target="http://fasta.bioch.virginia.edu/fasta_www/chofas.htm" TargetMode="External"/></Relationships>
</file>

<file path=ppt/slides/_rels/slide1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6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6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6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63.xml.rels>&#65279;<?xml version="1.0" encoding="UTF-8" standalone="yes"?>
<Relationships xmlns="http://schemas.openxmlformats.org/package/2006/relationships"><Relationship Id="rPictId0" Type="http://schemas.openxmlformats.org/officeDocument/2006/relationships/image" Target="../media/image23.jpeg"/><Relationship Id="rId1" Type="http://schemas.openxmlformats.org/officeDocument/2006/relationships/slideLayout" Target="../slideLayouts/slideLayout.xml"/></Relationships>
</file>

<file path=ppt/slides/_rels/slide16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6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6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67.xml.rels>&#65279;<?xml version="1.0" encoding="UTF-8" standalone="yes"?>
<Relationships xmlns="http://schemas.openxmlformats.org/package/2006/relationships"><Relationship Id="rPictId0" Type="http://schemas.openxmlformats.org/officeDocument/2006/relationships/image" Target="../media/image24.jpeg"/><Relationship Id="rPictId1" Type="http://schemas.openxmlformats.org/officeDocument/2006/relationships/image" Target="../media/image25.jpeg"/><Relationship Id="rId1" Type="http://schemas.openxmlformats.org/officeDocument/2006/relationships/slideLayout" Target="../slideLayouts/slideLayout.xml"/></Relationships>
</file>

<file path=ppt/slides/_rels/slide168.xml.rels>&#65279;<?xml version="1.0" encoding="UTF-8" standalone="yes"?>
<Relationships xmlns="http://schemas.openxmlformats.org/package/2006/relationships"><Relationship Id="rPictId0" Type="http://schemas.openxmlformats.org/officeDocument/2006/relationships/image" Target="../media/image26.jpeg"/><Relationship Id="rId1" Type="http://schemas.openxmlformats.org/officeDocument/2006/relationships/slideLayout" Target="../slideLayouts/slideLayout.xml"/></Relationships>
</file>

<file path=ppt/slides/_rels/slide16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7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7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72.xml.rels>&#65279;<?xml version="1.0" encoding="UTF-8" standalone="yes"?>
<Relationships xmlns="http://schemas.openxmlformats.org/package/2006/relationships"><Relationship Id="rPictId0" Type="http://schemas.openxmlformats.org/officeDocument/2006/relationships/image" Target="../media/image27.jpeg"/><Relationship Id="rId1" Type="http://schemas.openxmlformats.org/officeDocument/2006/relationships/slideLayout" Target="../slideLayouts/slideLayout.xml"/></Relationships>
</file>

<file path=ppt/slides/_rels/slide173.xml.rels>&#65279;<?xml version="1.0" encoding="UTF-8" standalone="yes"?>
<Relationships xmlns="http://schemas.openxmlformats.org/package/2006/relationships"><Relationship Id="rPictId0" Type="http://schemas.openxmlformats.org/officeDocument/2006/relationships/image" Target="../media/image28.jpeg"/><Relationship Id="rId1" Type="http://schemas.openxmlformats.org/officeDocument/2006/relationships/slideLayout" Target="../slideLayouts/slideLayout.xml"/></Relationships>
</file>

<file path=ppt/slides/_rels/slide174.xml.rels>&#65279;<?xml version="1.0" encoding="UTF-8" standalone="yes"?>
<Relationships xmlns="http://schemas.openxmlformats.org/package/2006/relationships"><Relationship Id="rPictId0" Type="http://schemas.openxmlformats.org/officeDocument/2006/relationships/image" Target="../media/image29.jpeg"/><Relationship Id="rId1" Type="http://schemas.openxmlformats.org/officeDocument/2006/relationships/slideLayout" Target="../slideLayouts/slideLayout.xml"/></Relationships>
</file>

<file path=ppt/slides/_rels/slide17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7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7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7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7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8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8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8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8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8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8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8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8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8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8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9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9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9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9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9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9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9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9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9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19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0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0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02.xml.rels>&#65279;<?xml version="1.0" encoding="UTF-8" standalone="yes"?>
<Relationships xmlns="http://schemas.openxmlformats.org/package/2006/relationships"><Relationship Id="rPictId0" Type="http://schemas.openxmlformats.org/officeDocument/2006/relationships/image" Target="../media/image30.jpeg"/><Relationship Id="rId1" Type="http://schemas.openxmlformats.org/officeDocument/2006/relationships/slideLayout" Target="../slideLayouts/slideLayout.xml"/><Relationship Id="rLinkId0" Type="http://schemas.openxmlformats.org/officeDocument/2006/relationships/hyperlink" Target="http://bioweb.uwlax.edu/GenWeb/Molecular/Bioinformatics/Unit_4/Lab_4-2/lab_4-2.htm" TargetMode="External"/></Relationships>
</file>

<file path=ppt/slides/_rels/slide203.xml.rels>&#65279;<?xml version="1.0" encoding="UTF-8" standalone="yes"?>
<Relationships xmlns="http://schemas.openxmlformats.org/package/2006/relationships"><Relationship Id="rPictId0" Type="http://schemas.openxmlformats.org/officeDocument/2006/relationships/image" Target="../media/image31.jpeg"/><Relationship Id="rId1" Type="http://schemas.openxmlformats.org/officeDocument/2006/relationships/slideLayout" Target="../slideLayouts/slideLayout.xml"/><Relationship Id="rLinkId0" Type="http://schemas.openxmlformats.org/officeDocument/2006/relationships/hyperlink" Target="http://www.cmbi.ru.nl/gvteach/astra/lectures/homology_modelling.ppt" TargetMode="External"/></Relationships>
</file>

<file path=ppt/slides/_rels/slide20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0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0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07.xml.rels>&#65279;<?xml version="1.0" encoding="UTF-8" standalone="yes"?>
<Relationships xmlns="http://schemas.openxmlformats.org/package/2006/relationships"><Relationship Id="rPictId0" Type="http://schemas.openxmlformats.org/officeDocument/2006/relationships/image" Target="../media/image32.png"/><Relationship Id="rId1" Type="http://schemas.openxmlformats.org/officeDocument/2006/relationships/slideLayout" Target="../slideLayouts/slideLayout.xml"/></Relationships>
</file>

<file path=ppt/slides/_rels/slide20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0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1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1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1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1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14.xml.rels>&#65279;<?xml version="1.0" encoding="UTF-8" standalone="yes"?>
<Relationships xmlns="http://schemas.openxmlformats.org/package/2006/relationships"><Relationship Id="rPictId0" Type="http://schemas.openxmlformats.org/officeDocument/2006/relationships/image" Target="../media/image33.jpeg"/><Relationship Id="rId1" Type="http://schemas.openxmlformats.org/officeDocument/2006/relationships/slideLayout" Target="../slideLayouts/slideLayout.xml"/></Relationships>
</file>

<file path=ppt/slides/_rels/slide21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1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1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18.xml.rels>&#65279;<?xml version="1.0" encoding="UTF-8" standalone="yes"?>
<Relationships xmlns="http://schemas.openxmlformats.org/package/2006/relationships"><Relationship Id="rPictId0" Type="http://schemas.openxmlformats.org/officeDocument/2006/relationships/image" Target="../media/image34.jpeg"/><Relationship Id="rId1" Type="http://schemas.openxmlformats.org/officeDocument/2006/relationships/slideLayout" Target="../slideLayouts/slideLayout.xml"/></Relationships>
</file>

<file path=ppt/slides/_rels/slide219.xml.rels>&#65279;<?xml version="1.0" encoding="UTF-8" standalone="yes"?>
<Relationships xmlns="http://schemas.openxmlformats.org/package/2006/relationships"><Relationship Id="rPictId0" Type="http://schemas.openxmlformats.org/officeDocument/2006/relationships/image" Target="../media/image35.jpeg"/><Relationship Id="rId1" Type="http://schemas.openxmlformats.org/officeDocument/2006/relationships/slideLayout" Target="../slideLayouts/slideLayout.xml"/></Relationships>
</file>

<file path=ppt/slides/_rels/slide2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20.xml.rels>&#65279;<?xml version="1.0" encoding="UTF-8" standalone="yes"?>
<Relationships xmlns="http://schemas.openxmlformats.org/package/2006/relationships"><Relationship Id="rPictId0" Type="http://schemas.openxmlformats.org/officeDocument/2006/relationships/image" Target="../media/image36.jpeg"/><Relationship Id="rPictId1" Type="http://schemas.openxmlformats.org/officeDocument/2006/relationships/image" Target="../media/image37.jpeg"/><Relationship Id="rId1" Type="http://schemas.openxmlformats.org/officeDocument/2006/relationships/slideLayout" Target="../slideLayouts/slideLayout.xml"/></Relationships>
</file>

<file path=ppt/slides/_rels/slide22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2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2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24.xml.rels>&#65279;<?xml version="1.0" encoding="UTF-8" standalone="yes"?>
<Relationships xmlns="http://schemas.openxmlformats.org/package/2006/relationships"><Relationship Id="rPictId0" Type="http://schemas.openxmlformats.org/officeDocument/2006/relationships/image" Target="../media/image38.jpeg"/><Relationship Id="rId1" Type="http://schemas.openxmlformats.org/officeDocument/2006/relationships/slideLayout" Target="../slideLayouts/slideLayout.xml"/></Relationships>
</file>

<file path=ppt/slides/_rels/slide225.xml.rels>&#65279;<?xml version="1.0" encoding="UTF-8" standalone="yes"?>
<Relationships xmlns="http://schemas.openxmlformats.org/package/2006/relationships"><Relationship Id="rPictId0" Type="http://schemas.openxmlformats.org/officeDocument/2006/relationships/image" Target="../media/image39.jpeg"/><Relationship Id="rId1" Type="http://schemas.openxmlformats.org/officeDocument/2006/relationships/slideLayout" Target="../slideLayouts/slideLayout.xml"/></Relationships>
</file>

<file path=ppt/slides/_rels/slide226.xml.rels>&#65279;<?xml version="1.0" encoding="UTF-8" standalone="yes"?>
<Relationships xmlns="http://schemas.openxmlformats.org/package/2006/relationships"><Relationship Id="rPictId0" Type="http://schemas.openxmlformats.org/officeDocument/2006/relationships/image" Target="../media/image40.jpeg"/><Relationship Id="rPictId1" Type="http://schemas.openxmlformats.org/officeDocument/2006/relationships/image" Target="../media/image41.jpeg"/><Relationship Id="rId1" Type="http://schemas.openxmlformats.org/officeDocument/2006/relationships/slideLayout" Target="../slideLayouts/slideLayout.xml"/></Relationships>
</file>

<file path=ppt/slides/_rels/slide227.xml.rels>&#65279;<?xml version="1.0" encoding="UTF-8" standalone="yes"?>
<Relationships xmlns="http://schemas.openxmlformats.org/package/2006/relationships"><Relationship Id="rPictId0" Type="http://schemas.openxmlformats.org/officeDocument/2006/relationships/image" Target="../media/image42.jpeg"/><Relationship Id="rId1" Type="http://schemas.openxmlformats.org/officeDocument/2006/relationships/slideLayout" Target="../slideLayouts/slideLayout.xml"/></Relationships>
</file>

<file path=ppt/slides/_rels/slide22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2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3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31.xml.rels>&#65279;<?xml version="1.0" encoding="UTF-8" standalone="yes"?>
<Relationships xmlns="http://schemas.openxmlformats.org/package/2006/relationships"><Relationship Id="rPictId0" Type="http://schemas.openxmlformats.org/officeDocument/2006/relationships/image" Target="../media/image43.jpeg"/><Relationship Id="rId1" Type="http://schemas.openxmlformats.org/officeDocument/2006/relationships/slideLayout" Target="../slideLayouts/slideLayout.xml"/></Relationships>
</file>

<file path=ppt/slides/_rels/slide23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33.xml.rels>&#65279;<?xml version="1.0" encoding="UTF-8" standalone="yes"?>
<Relationships xmlns="http://schemas.openxmlformats.org/package/2006/relationships"><Relationship Id="rPictId0" Type="http://schemas.openxmlformats.org/officeDocument/2006/relationships/image" Target="../media/image44.jpeg"/><Relationship Id="rPictId1" Type="http://schemas.openxmlformats.org/officeDocument/2006/relationships/image" Target="../media/image45.jpeg"/><Relationship Id="rId1" Type="http://schemas.openxmlformats.org/officeDocument/2006/relationships/slideLayout" Target="../slideLayouts/slideLayout.xml"/></Relationships>
</file>

<file path=ppt/slides/_rels/slide234.xml.rels>&#65279;<?xml version="1.0" encoding="UTF-8" standalone="yes"?>
<Relationships xmlns="http://schemas.openxmlformats.org/package/2006/relationships"><Relationship Id="rPictId0" Type="http://schemas.openxmlformats.org/officeDocument/2006/relationships/image" Target="../media/image46.jpeg"/><Relationship Id="rId1" Type="http://schemas.openxmlformats.org/officeDocument/2006/relationships/slideLayout" Target="../slideLayouts/slideLayout.xml"/></Relationships>
</file>

<file path=ppt/slides/_rels/slide23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3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3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38.xml.rels>&#65279;<?xml version="1.0" encoding="UTF-8" standalone="yes"?>
<Relationships xmlns="http://schemas.openxmlformats.org/package/2006/relationships"><Relationship Id="rPictId0" Type="http://schemas.openxmlformats.org/officeDocument/2006/relationships/image" Target="../media/image47.jpeg"/><Relationship Id="rPictId1" Type="http://schemas.openxmlformats.org/officeDocument/2006/relationships/image" Target="../media/image48.jpeg"/><Relationship Id="rId1" Type="http://schemas.openxmlformats.org/officeDocument/2006/relationships/slideLayout" Target="../slideLayouts/slideLayout.xml"/></Relationships>
</file>

<file path=ppt/slides/_rels/slide239.xml.rels>&#65279;<?xml version="1.0" encoding="UTF-8" standalone="yes"?>
<Relationships xmlns="http://schemas.openxmlformats.org/package/2006/relationships"><Relationship Id="rPictId0" Type="http://schemas.openxmlformats.org/officeDocument/2006/relationships/image" Target="../media/image49.jpeg"/><Relationship Id="rId1" Type="http://schemas.openxmlformats.org/officeDocument/2006/relationships/slideLayout" Target="../slideLayouts/slideLayout.xml"/></Relationships>
</file>

<file path=ppt/slides/_rels/slide2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4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41.xml.rels>&#65279;<?xml version="1.0" encoding="UTF-8" standalone="yes"?>
<Relationships xmlns="http://schemas.openxmlformats.org/package/2006/relationships"><Relationship Id="rPictId0" Type="http://schemas.openxmlformats.org/officeDocument/2006/relationships/image" Target="../media/image50.jpeg"/><Relationship Id="rPictId1" Type="http://schemas.openxmlformats.org/officeDocument/2006/relationships/image" Target="../media/image51.jpeg"/><Relationship Id="rId1" Type="http://schemas.openxmlformats.org/officeDocument/2006/relationships/slideLayout" Target="../slideLayouts/slideLayout.xml"/></Relationships>
</file>

<file path=ppt/slides/_rels/slide242.xml.rels>&#65279;<?xml version="1.0" encoding="UTF-8" standalone="yes"?>
<Relationships xmlns="http://schemas.openxmlformats.org/package/2006/relationships"><Relationship Id="rPictId0" Type="http://schemas.openxmlformats.org/officeDocument/2006/relationships/image" Target="../media/image52.jpeg"/><Relationship Id="rId1" Type="http://schemas.openxmlformats.org/officeDocument/2006/relationships/slideLayout" Target="../slideLayouts/slideLayout.xml"/></Relationships>
</file>

<file path=ppt/slides/_rels/slide243.xml.rels>&#65279;<?xml version="1.0" encoding="UTF-8" standalone="yes"?>
<Relationships xmlns="http://schemas.openxmlformats.org/package/2006/relationships"><Relationship Id="rPictId0" Type="http://schemas.openxmlformats.org/officeDocument/2006/relationships/image" Target="../media/image53.jpeg"/><Relationship Id="rId1" Type="http://schemas.openxmlformats.org/officeDocument/2006/relationships/slideLayout" Target="../slideLayouts/slideLayout.xml"/></Relationships>
</file>

<file path=ppt/slides/_rels/slide24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4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4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47.xml.rels>&#65279;<?xml version="1.0" encoding="UTF-8" standalone="yes"?>
<Relationships xmlns="http://schemas.openxmlformats.org/package/2006/relationships"><Relationship Id="rPictId0" Type="http://schemas.openxmlformats.org/officeDocument/2006/relationships/image" Target="../media/image54.jpeg"/><Relationship Id="rPictId1" Type="http://schemas.openxmlformats.org/officeDocument/2006/relationships/image" Target="../media/image55.jpeg"/><Relationship Id="rId1" Type="http://schemas.openxmlformats.org/officeDocument/2006/relationships/slideLayout" Target="../slideLayouts/slideLayout.xml"/></Relationships>
</file>

<file path=ppt/slides/_rels/slide24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4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5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5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5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5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54.xml.rels>&#65279;<?xml version="1.0" encoding="UTF-8" standalone="yes"?>
<Relationships xmlns="http://schemas.openxmlformats.org/package/2006/relationships"><Relationship Id="rPictId0" Type="http://schemas.openxmlformats.org/officeDocument/2006/relationships/image" Target="../media/image56.jpeg"/><Relationship Id="rPictId1" Type="http://schemas.openxmlformats.org/officeDocument/2006/relationships/image" Target="../media/image57.jpeg"/><Relationship Id="rPictId2" Type="http://schemas.openxmlformats.org/officeDocument/2006/relationships/image" Target="../media/image58.jpeg"/><Relationship Id="rId1" Type="http://schemas.openxmlformats.org/officeDocument/2006/relationships/slideLayout" Target="../slideLayouts/slideLayout.xml"/></Relationships>
</file>

<file path=ppt/slides/_rels/slide25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56.xml.rels>&#65279;<?xml version="1.0" encoding="UTF-8" standalone="yes"?>
<Relationships xmlns="http://schemas.openxmlformats.org/package/2006/relationships"><Relationship Id="rId1" Type="http://schemas.openxmlformats.org/officeDocument/2006/relationships/slideLayout" Target="../slideLayouts/slideLayout.xml"/><Relationship Id="rLinkId0" Type="http://schemas.openxmlformats.org/officeDocument/2006/relationships/hyperlink" Target="http://swissmodel.expasy.org/SWISS-MODEL.html" TargetMode="External"/><Relationship Id="rLinkId1" Type="http://schemas.openxmlformats.org/officeDocument/2006/relationships/hyperlink" Target="http://robetta.bakerlab.org/" TargetMode="External"/><Relationship Id="rLinkId2" Type="http://schemas.openxmlformats.org/officeDocument/2006/relationships/hyperlink" Target="http://www.bmm.icnet.uk/servers/3djigsaw/" TargetMode="External"/><Relationship Id="rLinkId3" Type="http://schemas.openxmlformats.org/officeDocument/2006/relationships/hyperlink" Target="http://www.sbg.bio.ic.ac.uk/phyre/" TargetMode="External"/></Relationships>
</file>

<file path=ppt/slides/_rels/slide25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5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5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60.xml.rels>&#65279;<?xml version="1.0" encoding="UTF-8" standalone="yes"?>
<Relationships xmlns="http://schemas.openxmlformats.org/package/2006/relationships"><Relationship Id="rPictId0" Type="http://schemas.openxmlformats.org/officeDocument/2006/relationships/image" Target="../media/image59.png"/><Relationship Id="rId1" Type="http://schemas.openxmlformats.org/officeDocument/2006/relationships/slideLayout" Target="../slideLayouts/slideLayout.xml"/></Relationships>
</file>

<file path=ppt/slides/_rels/slide261.xml.rels>&#65279;<?xml version="1.0" encoding="UTF-8" standalone="yes"?>
<Relationships xmlns="http://schemas.openxmlformats.org/package/2006/relationships"><Relationship Id="rPictId0" Type="http://schemas.openxmlformats.org/officeDocument/2006/relationships/image" Target="../media/image60.jpeg"/><Relationship Id="rId1" Type="http://schemas.openxmlformats.org/officeDocument/2006/relationships/slideLayout" Target="../slideLayouts/slideLayout.xml"/><Relationship Id="rLinkId0" Type="http://schemas.openxmlformats.org/officeDocument/2006/relationships/hyperlink" Target="http://www.cmbi.ru.nl/gvteach/astra/lectures/homology_modelling.ppt" TargetMode="External"/></Relationships>
</file>

<file path=ppt/slides/_rels/slide26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6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6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6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6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67.xml.rels>&#65279;<?xml version="1.0" encoding="UTF-8" standalone="yes"?>
<Relationships xmlns="http://schemas.openxmlformats.org/package/2006/relationships"><Relationship Id="rPictId0" Type="http://schemas.openxmlformats.org/officeDocument/2006/relationships/image" Target="../media/image61.jpeg"/><Relationship Id="rId1" Type="http://schemas.openxmlformats.org/officeDocument/2006/relationships/slideLayout" Target="../slideLayouts/slideLayout.xml"/></Relationships>
</file>

<file path=ppt/slides/_rels/slide26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69.xml.rels>&#65279;<?xml version="1.0" encoding="UTF-8" standalone="yes"?>
<Relationships xmlns="http://schemas.openxmlformats.org/package/2006/relationships"><Relationship Id="rPictId0" Type="http://schemas.openxmlformats.org/officeDocument/2006/relationships/image" Target="../media/image62.png"/><Relationship Id="rPictId1" Type="http://schemas.openxmlformats.org/officeDocument/2006/relationships/image" Target="../media/image63.jpeg"/><Relationship Id="rId1" Type="http://schemas.openxmlformats.org/officeDocument/2006/relationships/slideLayout" Target="../slideLayouts/slideLayout.xml"/></Relationships>
</file>

<file path=ppt/slides/_rels/slide2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7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7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7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73.xml.rels>&#65279;<?xml version="1.0" encoding="UTF-8" standalone="yes"?>
<Relationships xmlns="http://schemas.openxmlformats.org/package/2006/relationships"><Relationship Id="rPictId0" Type="http://schemas.openxmlformats.org/officeDocument/2006/relationships/image" Target="../media/image64.png"/><Relationship Id="rPictId1" Type="http://schemas.openxmlformats.org/officeDocument/2006/relationships/image" Target="../media/image65.jpeg"/><Relationship Id="rId1" Type="http://schemas.openxmlformats.org/officeDocument/2006/relationships/slideLayout" Target="../slideLayouts/slideLayout.xml"/></Relationships>
</file>

<file path=ppt/slides/_rels/slide274.xml.rels>&#65279;<?xml version="1.0" encoding="UTF-8" standalone="yes"?>
<Relationships xmlns="http://schemas.openxmlformats.org/package/2006/relationships"><Relationship Id="rPictId0" Type="http://schemas.openxmlformats.org/officeDocument/2006/relationships/image" Target="../media/image66.jpeg"/><Relationship Id="rPictId1" Type="http://schemas.openxmlformats.org/officeDocument/2006/relationships/image" Target="../media/image67.jpeg"/><Relationship Id="rPictId2" Type="http://schemas.openxmlformats.org/officeDocument/2006/relationships/image" Target="../media/image68.jpeg"/><Relationship Id="rPictId3" Type="http://schemas.openxmlformats.org/officeDocument/2006/relationships/image" Target="../media/image69.png"/><Relationship Id="rPictId4" Type="http://schemas.openxmlformats.org/officeDocument/2006/relationships/image" Target="../media/image70.jpeg"/><Relationship Id="rPictId5" Type="http://schemas.openxmlformats.org/officeDocument/2006/relationships/image" Target="../media/image71.jpeg"/><Relationship Id="rId1" Type="http://schemas.openxmlformats.org/officeDocument/2006/relationships/slideLayout" Target="../slideLayouts/slideLayout.xml"/></Relationships>
</file>

<file path=ppt/slides/_rels/slide275.xml.rels>&#65279;<?xml version="1.0" encoding="UTF-8" standalone="yes"?>
<Relationships xmlns="http://schemas.openxmlformats.org/package/2006/relationships"><Relationship Id="rPictId0" Type="http://schemas.openxmlformats.org/officeDocument/2006/relationships/image" Target="../media/image72.jpeg"/><Relationship Id="rId1" Type="http://schemas.openxmlformats.org/officeDocument/2006/relationships/slideLayout" Target="../slideLayouts/slideLayout.xml"/><Relationship Id="rLinkId0" Type="http://schemas.openxmlformats.org/officeDocument/2006/relationships/hyperlink" Target="http://www.upch.edu.pe/" TargetMode="External"/></Relationships>
</file>

<file path=ppt/slides/_rels/slide27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7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7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79.xml.rels>&#65279;<?xml version="1.0" encoding="UTF-8" standalone="yes"?>
<Relationships xmlns="http://schemas.openxmlformats.org/package/2006/relationships"><Relationship Id="rPictId0" Type="http://schemas.openxmlformats.org/officeDocument/2006/relationships/image" Target="../media/image73.png"/><Relationship Id="rPictId1" Type="http://schemas.openxmlformats.org/officeDocument/2006/relationships/image" Target="../media/image74.jpeg"/><Relationship Id="rPictId2" Type="http://schemas.openxmlformats.org/officeDocument/2006/relationships/image" Target="../media/image75.jpeg"/><Relationship Id="rId1" Type="http://schemas.openxmlformats.org/officeDocument/2006/relationships/slideLayout" Target="../slideLayouts/slideLayout.xml"/></Relationships>
</file>

<file path=ppt/slides/_rels/slide2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8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81.xml.rels>&#65279;<?xml version="1.0" encoding="UTF-8" standalone="yes"?>
<Relationships xmlns="http://schemas.openxmlformats.org/package/2006/relationships"><Relationship Id="rPictId0" Type="http://schemas.openxmlformats.org/officeDocument/2006/relationships/image" Target="../media/image76.jpeg"/><Relationship Id="rId1" Type="http://schemas.openxmlformats.org/officeDocument/2006/relationships/slideLayout" Target="../slideLayouts/slideLayout.xml"/><Relationship Id="rLinkId0" Type="http://schemas.openxmlformats.org/officeDocument/2006/relationships/hyperlink" Target="http://zhanglab.ccmb.med.umich.edu/I-TASSER/" TargetMode="External"/></Relationships>
</file>

<file path=ppt/slides/_rels/slide282.xml.rels>&#65279;<?xml version="1.0" encoding="UTF-8" standalone="yes"?>
<Relationships xmlns="http://schemas.openxmlformats.org/package/2006/relationships"><Relationship Id="rPictId0" Type="http://schemas.openxmlformats.org/officeDocument/2006/relationships/image" Target="../media/image77.jpeg"/><Relationship Id="rId1" Type="http://schemas.openxmlformats.org/officeDocument/2006/relationships/slideLayout" Target="../slideLayouts/slideLayout.xml"/><Relationship Id="rLinkId0" Type="http://schemas.openxmlformats.org/officeDocument/2006/relationships/hyperlink" Target="http://zhanglab.ccmb.med.umich.edu/I-TASSER/" TargetMode="External"/></Relationships>
</file>

<file path=ppt/slides/_rels/slide28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8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8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86.xml.rels>&#65279;<?xml version="1.0" encoding="UTF-8" standalone="yes"?>
<Relationships xmlns="http://schemas.openxmlformats.org/package/2006/relationships"><Relationship Id="rPictId0" Type="http://schemas.openxmlformats.org/officeDocument/2006/relationships/image" Target="../media/image78.jpeg"/><Relationship Id="rId1" Type="http://schemas.openxmlformats.org/officeDocument/2006/relationships/slideLayout" Target="../slideLayouts/slideLayout.xml"/><Relationship Id="rLinkId0" Type="http://schemas.openxmlformats.org/officeDocument/2006/relationships/hyperlink" Target="http://www.upch.edu.pe/" TargetMode="External"/></Relationships>
</file>

<file path=ppt/slides/_rels/slide28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8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8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9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9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9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9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9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9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9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9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9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299.xml.rels>&#65279;<?xml version="1.0" encoding="UTF-8" standalone="yes"?>
<Relationships xmlns="http://schemas.openxmlformats.org/package/2006/relationships"><Relationship Id="rPictId0" Type="http://schemas.openxmlformats.org/officeDocument/2006/relationships/image" Target="../media/image79.jpeg"/><Relationship Id="rId1" Type="http://schemas.openxmlformats.org/officeDocument/2006/relationships/slideLayout" Target="../slideLayouts/slideLayout.xml"/></Relationships>
</file>

<file path=ppt/slides/_rels/slide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0.xml.rels>&#65279;<?xml version="1.0" encoding="UTF-8" standalone="yes"?>
<Relationships xmlns="http://schemas.openxmlformats.org/package/2006/relationships"><Relationship Id="rPictId0" Type="http://schemas.openxmlformats.org/officeDocument/2006/relationships/image" Target="../media/image5.jpeg"/><Relationship Id="rId1" Type="http://schemas.openxmlformats.org/officeDocument/2006/relationships/slideLayout" Target="../slideLayouts/slideLayout.xml"/></Relationships>
</file>

<file path=ppt/slides/_rels/slide30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0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0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0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0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0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0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0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0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0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1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1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1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1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14.xml.rels>&#65279;<?xml version="1.0" encoding="UTF-8" standalone="yes"?>
<Relationships xmlns="http://schemas.openxmlformats.org/package/2006/relationships"><Relationship Id="rPictId0" Type="http://schemas.openxmlformats.org/officeDocument/2006/relationships/image" Target="../media/image80.jpeg"/><Relationship Id="rId1" Type="http://schemas.openxmlformats.org/officeDocument/2006/relationships/slideLayout" Target="../slideLayouts/slideLayout.xml"/></Relationships>
</file>

<file path=ppt/slides/_rels/slide315.xml.rels>&#65279;<?xml version="1.0" encoding="UTF-8" standalone="yes"?>
<Relationships xmlns="http://schemas.openxmlformats.org/package/2006/relationships"><Relationship Id="rPictId0" Type="http://schemas.openxmlformats.org/officeDocument/2006/relationships/image" Target="../media/image81.jpeg"/><Relationship Id="rPictId1" Type="http://schemas.openxmlformats.org/officeDocument/2006/relationships/image" Target="../media/image82.jpeg"/><Relationship Id="rId1" Type="http://schemas.openxmlformats.org/officeDocument/2006/relationships/slideLayout" Target="../slideLayouts/slideLayout.xml"/></Relationships>
</file>

<file path=ppt/slides/_rels/slide316.xml.rels>&#65279;<?xml version="1.0" encoding="UTF-8" standalone="yes"?>
<Relationships xmlns="http://schemas.openxmlformats.org/package/2006/relationships"><Relationship Id="rPictId0" Type="http://schemas.openxmlformats.org/officeDocument/2006/relationships/image" Target="../media/image83.jpeg"/><Relationship Id="rPictId1" Type="http://schemas.openxmlformats.org/officeDocument/2006/relationships/image" Target="../media/image84.jpeg"/><Relationship Id="rId1" Type="http://schemas.openxmlformats.org/officeDocument/2006/relationships/slideLayout" Target="../slideLayouts/slideLayout.xml"/></Relationships>
</file>

<file path=ppt/slides/_rels/slide31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1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1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20.xml.rels>&#65279;<?xml version="1.0" encoding="UTF-8" standalone="yes"?>
<Relationships xmlns="http://schemas.openxmlformats.org/package/2006/relationships"><Relationship Id="rPictId0" Type="http://schemas.openxmlformats.org/officeDocument/2006/relationships/image" Target="../media/image85.jpeg"/><Relationship Id="rId1" Type="http://schemas.openxmlformats.org/officeDocument/2006/relationships/slideLayout" Target="../slideLayouts/slideLayout.xml"/></Relationships>
</file>

<file path=ppt/slides/_rels/slide321.xml.rels>&#65279;<?xml version="1.0" encoding="UTF-8" standalone="yes"?>
<Relationships xmlns="http://schemas.openxmlformats.org/package/2006/relationships"><Relationship Id="rPictId0" Type="http://schemas.openxmlformats.org/officeDocument/2006/relationships/image" Target="../media/image86.jpeg"/><Relationship Id="rPictId1" Type="http://schemas.openxmlformats.org/officeDocument/2006/relationships/image" Target="../media/image87.jpeg"/><Relationship Id="rId1" Type="http://schemas.openxmlformats.org/officeDocument/2006/relationships/slideLayout" Target="../slideLayouts/slideLayout.xml"/></Relationships>
</file>

<file path=ppt/slides/_rels/slide322.xml.rels>&#65279;<?xml version="1.0" encoding="UTF-8" standalone="yes"?>
<Relationships xmlns="http://schemas.openxmlformats.org/package/2006/relationships"><Relationship Id="rPictId0" Type="http://schemas.openxmlformats.org/officeDocument/2006/relationships/image" Target="../media/image88.jpeg"/><Relationship Id="rId1" Type="http://schemas.openxmlformats.org/officeDocument/2006/relationships/slideLayout" Target="../slideLayouts/slideLayout.xml"/></Relationships>
</file>

<file path=ppt/slides/_rels/slide323.xml.rels>&#65279;<?xml version="1.0" encoding="UTF-8" standalone="yes"?>
<Relationships xmlns="http://schemas.openxmlformats.org/package/2006/relationships"><Relationship Id="rPictId0" Type="http://schemas.openxmlformats.org/officeDocument/2006/relationships/image" Target="../media/image89.jpeg"/><Relationship Id="rId1" Type="http://schemas.openxmlformats.org/officeDocument/2006/relationships/slideLayout" Target="../slideLayouts/slideLayout.xml"/></Relationships>
</file>

<file path=ppt/slides/_rels/slide32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2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2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2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2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2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3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3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3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3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34.xml.rels>&#65279;<?xml version="1.0" encoding="UTF-8" standalone="yes"?>
<Relationships xmlns="http://schemas.openxmlformats.org/package/2006/relationships"><Relationship Id="rPictId0" Type="http://schemas.openxmlformats.org/officeDocument/2006/relationships/image" Target="../media/image90.png"/><Relationship Id="rId1" Type="http://schemas.openxmlformats.org/officeDocument/2006/relationships/slideLayout" Target="../slideLayouts/slideLayout.xml"/></Relationships>
</file>

<file path=ppt/slides/_rels/slide33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3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3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3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39.xml.rels>&#65279;<?xml version="1.0" encoding="UTF-8" standalone="yes"?>
<Relationships xmlns="http://schemas.openxmlformats.org/package/2006/relationships"><Relationship Id="rPictId0" Type="http://schemas.openxmlformats.org/officeDocument/2006/relationships/image" Target="../media/image91.png"/><Relationship Id="rId1" Type="http://schemas.openxmlformats.org/officeDocument/2006/relationships/slideLayout" Target="../slideLayouts/slideLayout.xml"/></Relationships>
</file>

<file path=ppt/slides/_rels/slide3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40.xml.rels>&#65279;<?xml version="1.0" encoding="UTF-8" standalone="yes"?>
<Relationships xmlns="http://schemas.openxmlformats.org/package/2006/relationships"><Relationship Id="rPictId0" Type="http://schemas.openxmlformats.org/officeDocument/2006/relationships/image" Target="../media/image92.png"/><Relationship Id="rPictId1" Type="http://schemas.openxmlformats.org/officeDocument/2006/relationships/image" Target="../media/image93.jpeg"/><Relationship Id="rPictId2" Type="http://schemas.openxmlformats.org/officeDocument/2006/relationships/image" Target="../media/image94.jpeg"/><Relationship Id="rId1" Type="http://schemas.openxmlformats.org/officeDocument/2006/relationships/slideLayout" Target="../slideLayouts/slideLayout.xml"/></Relationships>
</file>

<file path=ppt/slides/_rels/slide341.xml.rels>&#65279;<?xml version="1.0" encoding="UTF-8" standalone="yes"?>
<Relationships xmlns="http://schemas.openxmlformats.org/package/2006/relationships"><Relationship Id="rPictId0" Type="http://schemas.openxmlformats.org/officeDocument/2006/relationships/image" Target="../media/image95.jpeg"/><Relationship Id="rPictId1" Type="http://schemas.openxmlformats.org/officeDocument/2006/relationships/image" Target="../media/image96.jpeg"/><Relationship Id="rPictId2" Type="http://schemas.openxmlformats.org/officeDocument/2006/relationships/image" Target="../media/image97.png"/><Relationship Id="rPictId3" Type="http://schemas.openxmlformats.org/officeDocument/2006/relationships/image" Target="../media/image98.jpeg"/><Relationship Id="rPictId4" Type="http://schemas.openxmlformats.org/officeDocument/2006/relationships/image" Target="../media/image99.jpeg"/><Relationship Id="rId1" Type="http://schemas.openxmlformats.org/officeDocument/2006/relationships/slideLayout" Target="../slideLayouts/slideLayout.xml"/></Relationships>
</file>

<file path=ppt/slides/_rels/slide34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4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4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45.xml.rels>&#65279;<?xml version="1.0" encoding="UTF-8" standalone="yes"?>
<Relationships xmlns="http://schemas.openxmlformats.org/package/2006/relationships"><Relationship Id="rPictId0" Type="http://schemas.openxmlformats.org/officeDocument/2006/relationships/image" Target="../media/image100.png"/><Relationship Id="rId1" Type="http://schemas.openxmlformats.org/officeDocument/2006/relationships/slideLayout" Target="../slideLayouts/slideLayout.xml"/></Relationships>
</file>

<file path=ppt/slides/_rels/slide34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4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4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4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5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5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5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5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5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5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5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5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5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5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60.xml.rels>&#65279;<?xml version="1.0" encoding="UTF-8" standalone="yes"?>
<Relationships xmlns="http://schemas.openxmlformats.org/package/2006/relationships"><Relationship Id="rPictId0" Type="http://schemas.openxmlformats.org/officeDocument/2006/relationships/image" Target="../media/image101.jpeg"/><Relationship Id="rId1" Type="http://schemas.openxmlformats.org/officeDocument/2006/relationships/slideLayout" Target="../slideLayouts/slideLayout.xml"/></Relationships>
</file>

<file path=ppt/slides/_rels/slide36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62.xml.rels>&#65279;<?xml version="1.0" encoding="UTF-8" standalone="yes"?>
<Relationships xmlns="http://schemas.openxmlformats.org/package/2006/relationships"><Relationship Id="rPictId0" Type="http://schemas.openxmlformats.org/officeDocument/2006/relationships/image" Target="../media/image102.jpeg"/><Relationship Id="rId1" Type="http://schemas.openxmlformats.org/officeDocument/2006/relationships/slideLayout" Target="../slideLayouts/slideLayout.xml"/></Relationships>
</file>

<file path=ppt/slides/_rels/slide36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6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6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6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6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6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6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7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7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7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7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7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7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7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7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7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7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8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8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8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8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84.xml.rels>&#65279;<?xml version="1.0" encoding="UTF-8" standalone="yes"?>
<Relationships xmlns="http://schemas.openxmlformats.org/package/2006/relationships"><Relationship Id="rPictId0" Type="http://schemas.openxmlformats.org/officeDocument/2006/relationships/image" Target="../media/image103.jpeg"/><Relationship Id="rId1" Type="http://schemas.openxmlformats.org/officeDocument/2006/relationships/slideLayout" Target="../slideLayouts/slideLayout.xml"/><Relationship Id="rLinkId0" Type="http://schemas.openxmlformats.org/officeDocument/2006/relationships/hyperlink" Target="http://www.cmbi.ru.nl/gvteach/astra/lectures/homology_modelling.ppt" TargetMode="External"/></Relationships>
</file>

<file path=ppt/slides/_rels/slide38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86.xml.rels>&#65279;<?xml version="1.0" encoding="UTF-8" standalone="yes"?>
<Relationships xmlns="http://schemas.openxmlformats.org/package/2006/relationships"><Relationship Id="rPictId0" Type="http://schemas.openxmlformats.org/officeDocument/2006/relationships/image" Target="../media/image104.jpeg"/><Relationship Id="rId1" Type="http://schemas.openxmlformats.org/officeDocument/2006/relationships/slideLayout" Target="../slideLayouts/slideLayout.xml"/></Relationships>
</file>

<file path=ppt/slides/_rels/slide387.xml.rels>&#65279;<?xml version="1.0" encoding="UTF-8" standalone="yes"?>
<Relationships xmlns="http://schemas.openxmlformats.org/package/2006/relationships"><Relationship Id="rPictId0" Type="http://schemas.openxmlformats.org/officeDocument/2006/relationships/image" Target="../media/image105.jpeg"/><Relationship Id="rId1" Type="http://schemas.openxmlformats.org/officeDocument/2006/relationships/slideLayout" Target="../slideLayouts/slideLayout.xml"/></Relationships>
</file>

<file path=ppt/slides/_rels/slide388.xml.rels>&#65279;<?xml version="1.0" encoding="UTF-8" standalone="yes"?>
<Relationships xmlns="http://schemas.openxmlformats.org/package/2006/relationships"><Relationship Id="rPictId0" Type="http://schemas.openxmlformats.org/officeDocument/2006/relationships/image" Target="../media/image106.jpeg"/><Relationship Id="rId1" Type="http://schemas.openxmlformats.org/officeDocument/2006/relationships/slideLayout" Target="../slideLayouts/slideLayout.xml"/></Relationships>
</file>

<file path=ppt/slides/_rels/slide389.xml.rels>&#65279;<?xml version="1.0" encoding="UTF-8" standalone="yes"?>
<Relationships xmlns="http://schemas.openxmlformats.org/package/2006/relationships"><Relationship Id="rPictId0" Type="http://schemas.openxmlformats.org/officeDocument/2006/relationships/image" Target="../media/image107.jpeg"/><Relationship Id="rId1" Type="http://schemas.openxmlformats.org/officeDocument/2006/relationships/slideLayout" Target="../slideLayouts/slideLayout.xml"/></Relationships>
</file>

<file path=ppt/slides/_rels/slide3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90.xml.rels>&#65279;<?xml version="1.0" encoding="UTF-8" standalone="yes"?>
<Relationships xmlns="http://schemas.openxmlformats.org/package/2006/relationships"><Relationship Id="rPictId0" Type="http://schemas.openxmlformats.org/officeDocument/2006/relationships/image" Target="../media/image108.jpeg"/><Relationship Id="rId1" Type="http://schemas.openxmlformats.org/officeDocument/2006/relationships/slideLayout" Target="../slideLayouts/slideLayout.xml"/></Relationships>
</file>

<file path=ppt/slides/_rels/slide39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9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9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9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9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9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9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9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39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0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0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0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0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0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0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0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0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0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0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1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1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1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13.xml.rels>&#65279;<?xml version="1.0" encoding="UTF-8" standalone="yes"?>
<Relationships xmlns="http://schemas.openxmlformats.org/package/2006/relationships"><Relationship Id="rPictId0" Type="http://schemas.openxmlformats.org/officeDocument/2006/relationships/image" Target="../media/image109.jpeg"/><Relationship Id="rId1" Type="http://schemas.openxmlformats.org/officeDocument/2006/relationships/slideLayout" Target="../slideLayouts/slideLayout.xml"/></Relationships>
</file>

<file path=ppt/slides/_rels/slide414.xml.rels>&#65279;<?xml version="1.0" encoding="UTF-8" standalone="yes"?>
<Relationships xmlns="http://schemas.openxmlformats.org/package/2006/relationships"><Relationship Id="rPictId0" Type="http://schemas.openxmlformats.org/officeDocument/2006/relationships/image" Target="../media/image110.jpeg"/><Relationship Id="rPictId1" Type="http://schemas.openxmlformats.org/officeDocument/2006/relationships/image" Target="../media/image111.png"/><Relationship Id="rId1" Type="http://schemas.openxmlformats.org/officeDocument/2006/relationships/slideLayout" Target="../slideLayouts/slideLayout.xml"/></Relationships>
</file>

<file path=ppt/slides/_rels/slide41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1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1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18.xml.rels>&#65279;<?xml version="1.0" encoding="UTF-8" standalone="yes"?>
<Relationships xmlns="http://schemas.openxmlformats.org/package/2006/relationships"><Relationship Id="rPictId0" Type="http://schemas.openxmlformats.org/officeDocument/2006/relationships/image" Target="../media/image112.jpeg"/><Relationship Id="rPictId1" Type="http://schemas.openxmlformats.org/officeDocument/2006/relationships/image" Target="../media/image113.jpeg"/><Relationship Id="rId1" Type="http://schemas.openxmlformats.org/officeDocument/2006/relationships/slideLayout" Target="../slideLayouts/slideLayout.xml"/></Relationships>
</file>

<file path=ppt/slides/_rels/slide419.xml.rels>&#65279;<?xml version="1.0" encoding="UTF-8" standalone="yes"?>
<Relationships xmlns="http://schemas.openxmlformats.org/package/2006/relationships"><Relationship Id="rPictId0" Type="http://schemas.openxmlformats.org/officeDocument/2006/relationships/image" Target="../media/image114.jpeg"/><Relationship Id="rId1" Type="http://schemas.openxmlformats.org/officeDocument/2006/relationships/slideLayout" Target="../slideLayouts/slideLayout.xml"/></Relationships>
</file>

<file path=ppt/slides/_rels/slide4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20.xml.rels>&#65279;<?xml version="1.0" encoding="UTF-8" standalone="yes"?>
<Relationships xmlns="http://schemas.openxmlformats.org/package/2006/relationships"><Relationship Id="rPictId0" Type="http://schemas.openxmlformats.org/officeDocument/2006/relationships/image" Target="../media/image115.jpeg"/><Relationship Id="rId1" Type="http://schemas.openxmlformats.org/officeDocument/2006/relationships/slideLayout" Target="../slideLayouts/slideLayout.xml"/></Relationships>
</file>

<file path=ppt/slides/_rels/slide42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2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23.xml.rels>&#65279;<?xml version="1.0" encoding="UTF-8" standalone="yes"?>
<Relationships xmlns="http://schemas.openxmlformats.org/package/2006/relationships"><Relationship Id="rPictId0" Type="http://schemas.openxmlformats.org/officeDocument/2006/relationships/image" Target="../media/image116.jpeg"/><Relationship Id="rId1" Type="http://schemas.openxmlformats.org/officeDocument/2006/relationships/slideLayout" Target="../slideLayouts/slideLayout.xml"/></Relationships>
</file>

<file path=ppt/slides/_rels/slide42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25.xml.rels>&#65279;<?xml version="1.0" encoding="UTF-8" standalone="yes"?>
<Relationships xmlns="http://schemas.openxmlformats.org/package/2006/relationships"><Relationship Id="rPictId0" Type="http://schemas.openxmlformats.org/officeDocument/2006/relationships/image" Target="../media/image117.jpeg"/><Relationship Id="rId1" Type="http://schemas.openxmlformats.org/officeDocument/2006/relationships/slideLayout" Target="../slideLayouts/slideLayout.xml"/></Relationships>
</file>

<file path=ppt/slides/_rels/slide426.xml.rels>&#65279;<?xml version="1.0" encoding="UTF-8" standalone="yes"?>
<Relationships xmlns="http://schemas.openxmlformats.org/package/2006/relationships"><Relationship Id="rPictId0" Type="http://schemas.openxmlformats.org/officeDocument/2006/relationships/image" Target="../media/image118.jpeg"/><Relationship Id="rId1" Type="http://schemas.openxmlformats.org/officeDocument/2006/relationships/slideLayout" Target="../slideLayouts/slideLayout.xml"/></Relationships>
</file>

<file path=ppt/slides/_rels/slide427.xml.rels>&#65279;<?xml version="1.0" encoding="UTF-8" standalone="yes"?>
<Relationships xmlns="http://schemas.openxmlformats.org/package/2006/relationships"><Relationship Id="rPictId0" Type="http://schemas.openxmlformats.org/officeDocument/2006/relationships/image" Target="../media/image119.jpeg"/><Relationship Id="rId1" Type="http://schemas.openxmlformats.org/officeDocument/2006/relationships/slideLayout" Target="../slideLayouts/slideLayout.xml"/></Relationships>
</file>

<file path=ppt/slides/_rels/slide428.xml.rels>&#65279;<?xml version="1.0" encoding="UTF-8" standalone="yes"?>
<Relationships xmlns="http://schemas.openxmlformats.org/package/2006/relationships"><Relationship Id="rPictId0" Type="http://schemas.openxmlformats.org/officeDocument/2006/relationships/image" Target="../media/image120.jpeg"/><Relationship Id="rId1" Type="http://schemas.openxmlformats.org/officeDocument/2006/relationships/slideLayout" Target="../slideLayouts/slideLayout.xml"/></Relationships>
</file>

<file path=ppt/slides/_rels/slide42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30.xml.rels>&#65279;<?xml version="1.0" encoding="UTF-8" standalone="yes"?>
<Relationships xmlns="http://schemas.openxmlformats.org/package/2006/relationships"><Relationship Id="rPictId0" Type="http://schemas.openxmlformats.org/officeDocument/2006/relationships/image" Target="../media/image121.jpeg"/><Relationship Id="rId1" Type="http://schemas.openxmlformats.org/officeDocument/2006/relationships/slideLayout" Target="../slideLayouts/slideLayout.xml"/></Relationships>
</file>

<file path=ppt/slides/_rels/slide43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3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3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3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3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3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3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3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3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4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4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4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4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4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45.xml.rels>&#65279;<?xml version="1.0" encoding="UTF-8" standalone="yes"?>
<Relationships xmlns="http://schemas.openxmlformats.org/package/2006/relationships"><Relationship Id="rPictId0" Type="http://schemas.openxmlformats.org/officeDocument/2006/relationships/image" Target="../media/image122.jpeg"/><Relationship Id="rPictId1" Type="http://schemas.openxmlformats.org/officeDocument/2006/relationships/image" Target="../media/image123.jpeg"/><Relationship Id="rPictId2" Type="http://schemas.openxmlformats.org/officeDocument/2006/relationships/image" Target="../media/image124.jpeg"/><Relationship Id="rPictId3" Type="http://schemas.openxmlformats.org/officeDocument/2006/relationships/image" Target="../media/image125.jpeg"/><Relationship Id="rId1" Type="http://schemas.openxmlformats.org/officeDocument/2006/relationships/slideLayout" Target="../slideLayouts/slideLayout.xml"/></Relationships>
</file>

<file path=ppt/slides/_rels/slide44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47.xml.rels>&#65279;<?xml version="1.0" encoding="UTF-8" standalone="yes"?>
<Relationships xmlns="http://schemas.openxmlformats.org/package/2006/relationships"><Relationship Id="rPictId0" Type="http://schemas.openxmlformats.org/officeDocument/2006/relationships/image" Target="../media/image126.jpeg"/><Relationship Id="rPictId1" Type="http://schemas.openxmlformats.org/officeDocument/2006/relationships/image" Target="../media/image127.jpeg"/><Relationship Id="rPictId2" Type="http://schemas.openxmlformats.org/officeDocument/2006/relationships/image" Target="../media/image128.jpeg"/><Relationship Id="rPictId3" Type="http://schemas.openxmlformats.org/officeDocument/2006/relationships/image" Target="../media/image129.jpeg"/><Relationship Id="rPictId4" Type="http://schemas.openxmlformats.org/officeDocument/2006/relationships/image" Target="../media/image130.jpeg"/><Relationship Id="rId1" Type="http://schemas.openxmlformats.org/officeDocument/2006/relationships/slideLayout" Target="../slideLayouts/slideLayout.xml"/></Relationships>
</file>

<file path=ppt/slides/_rels/slide448.xml.rels>&#65279;<?xml version="1.0" encoding="UTF-8" standalone="yes"?>
<Relationships xmlns="http://schemas.openxmlformats.org/package/2006/relationships"><Relationship Id="rPictId0" Type="http://schemas.openxmlformats.org/officeDocument/2006/relationships/image" Target="../media/image131.jpeg"/><Relationship Id="rId1" Type="http://schemas.openxmlformats.org/officeDocument/2006/relationships/slideLayout" Target="../slideLayouts/slideLayout.xml"/></Relationships>
</file>

<file path=ppt/slides/_rels/slide44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5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5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5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5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54.xml.rels>&#65279;<?xml version="1.0" encoding="UTF-8" standalone="yes"?>
<Relationships xmlns="http://schemas.openxmlformats.org/package/2006/relationships"><Relationship Id="rPictId0" Type="http://schemas.openxmlformats.org/officeDocument/2006/relationships/image" Target="../media/image132.jpeg"/><Relationship Id="rId1" Type="http://schemas.openxmlformats.org/officeDocument/2006/relationships/slideLayout" Target="../slideLayouts/slideLayout.xml"/></Relationships>
</file>

<file path=ppt/slides/_rels/slide45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5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5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58.xml.rels>&#65279;<?xml version="1.0" encoding="UTF-8" standalone="yes"?>
<Relationships xmlns="http://schemas.openxmlformats.org/package/2006/relationships"><Relationship Id="rPictId0" Type="http://schemas.openxmlformats.org/officeDocument/2006/relationships/image" Target="../media/image133.jpeg"/><Relationship Id="rId1" Type="http://schemas.openxmlformats.org/officeDocument/2006/relationships/slideLayout" Target="../slideLayouts/slideLayout.xml"/></Relationships>
</file>

<file path=ppt/slides/_rels/slide45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6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6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6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6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6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6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6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6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6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6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7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7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7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7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7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7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7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77.xml.rels>&#65279;<?xml version="1.0" encoding="UTF-8" standalone="yes"?>
<Relationships xmlns="http://schemas.openxmlformats.org/package/2006/relationships"><Relationship Id="rPictId0" Type="http://schemas.openxmlformats.org/officeDocument/2006/relationships/image" Target="../media/image134.jpeg"/><Relationship Id="rId1" Type="http://schemas.openxmlformats.org/officeDocument/2006/relationships/slideLayout" Target="../slideLayouts/slideLayout.xml"/></Relationships>
</file>

<file path=ppt/slides/_rels/slide47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7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8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8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8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8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8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8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8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87.xml.rels>&#65279;<?xml version="1.0" encoding="UTF-8" standalone="yes"?>
<Relationships xmlns="http://schemas.openxmlformats.org/package/2006/relationships"><Relationship Id="rPictId0" Type="http://schemas.openxmlformats.org/officeDocument/2006/relationships/image" Target="../media/image135.jpeg"/><Relationship Id="rId1" Type="http://schemas.openxmlformats.org/officeDocument/2006/relationships/slideLayout" Target="../slideLayouts/slideLayout.xml"/></Relationships>
</file>

<file path=ppt/slides/_rels/slide48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89.xml.rels>&#65279;<?xml version="1.0" encoding="UTF-8" standalone="yes"?>
<Relationships xmlns="http://schemas.openxmlformats.org/package/2006/relationships"><Relationship Id="rPictId0" Type="http://schemas.openxmlformats.org/officeDocument/2006/relationships/image" Target="../media/image136.jpeg"/><Relationship Id="rId1" Type="http://schemas.openxmlformats.org/officeDocument/2006/relationships/slideLayout" Target="../slideLayouts/slideLayout.xml"/></Relationships>
</file>

<file path=ppt/slides/_rels/slide4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9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9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9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9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494.xml.rels>&#65279;<?xml version="1.0" encoding="UTF-8" standalone="yes"?>
<Relationships xmlns="http://schemas.openxmlformats.org/package/2006/relationships"><Relationship Id="rPictId0" Type="http://schemas.openxmlformats.org/officeDocument/2006/relationships/image" Target="../media/image137.jpeg"/><Relationship Id="rId1" Type="http://schemas.openxmlformats.org/officeDocument/2006/relationships/slideLayout" Target="../slideLayouts/slideLayout.xml"/></Relationships>
</file>

<file path=ppt/slides/_rels/slide495.xml.rels>&#65279;<?xml version="1.0" encoding="UTF-8" standalone="yes"?>
<Relationships xmlns="http://schemas.openxmlformats.org/package/2006/relationships"><Relationship Id="rPictId0" Type="http://schemas.openxmlformats.org/officeDocument/2006/relationships/image" Target="../media/image138.jpeg"/><Relationship Id="rPictId1" Type="http://schemas.openxmlformats.org/officeDocument/2006/relationships/image" Target="../media/image139.jpeg"/><Relationship Id="rPictId2" Type="http://schemas.openxmlformats.org/officeDocument/2006/relationships/image" Target="../media/image140.jpeg"/><Relationship Id="rPictId3" Type="http://schemas.openxmlformats.org/officeDocument/2006/relationships/image" Target="../media/image141.jpeg"/><Relationship Id="rId1" Type="http://schemas.openxmlformats.org/officeDocument/2006/relationships/slideLayout" Target="../slideLayouts/slideLayout.xml"/></Relationships>
</file>

<file path=ppt/slides/_rels/slide496.xml.rels>&#65279;<?xml version="1.0" encoding="UTF-8" standalone="yes"?>
<Relationships xmlns="http://schemas.openxmlformats.org/package/2006/relationships"><Relationship Id="rPictId0" Type="http://schemas.openxmlformats.org/officeDocument/2006/relationships/image" Target="../media/image142.jpeg"/><Relationship Id="rPictId1" Type="http://schemas.openxmlformats.org/officeDocument/2006/relationships/image" Target="../media/image143.jpeg"/><Relationship Id="rPictId2" Type="http://schemas.openxmlformats.org/officeDocument/2006/relationships/image" Target="../media/image144.jpeg"/><Relationship Id="rId1" Type="http://schemas.openxmlformats.org/officeDocument/2006/relationships/slideLayout" Target="../slideLayouts/slideLayout.xml"/></Relationships>
</file>

<file path=ppt/slides/_rels/slide497.xml.rels>&#65279;<?xml version="1.0" encoding="UTF-8" standalone="yes"?>
<Relationships xmlns="http://schemas.openxmlformats.org/package/2006/relationships"><Relationship Id="rPictId0" Type="http://schemas.openxmlformats.org/officeDocument/2006/relationships/image" Target="../media/image145.jpeg"/><Relationship Id="rId1" Type="http://schemas.openxmlformats.org/officeDocument/2006/relationships/slideLayout" Target="../slideLayouts/slideLayout.xml"/></Relationships>
</file>

<file path=ppt/slides/_rels/slide498.xml.rels>&#65279;<?xml version="1.0" encoding="UTF-8" standalone="yes"?>
<Relationships xmlns="http://schemas.openxmlformats.org/package/2006/relationships"><Relationship Id="rPictId0" Type="http://schemas.openxmlformats.org/officeDocument/2006/relationships/image" Target="../media/image146.jpeg"/><Relationship Id="rPictId1" Type="http://schemas.openxmlformats.org/officeDocument/2006/relationships/image" Target="../media/image147.jpeg"/><Relationship Id="rId1" Type="http://schemas.openxmlformats.org/officeDocument/2006/relationships/slideLayout" Target="../slideLayouts/slideLayout.xml"/></Relationships>
</file>

<file path=ppt/slides/_rels/slide499.xml.rels>&#65279;<?xml version="1.0" encoding="UTF-8" standalone="yes"?>
<Relationships xmlns="http://schemas.openxmlformats.org/package/2006/relationships"><Relationship Id="rPictId0" Type="http://schemas.openxmlformats.org/officeDocument/2006/relationships/image" Target="../media/image148.jpeg"/><Relationship Id="rId1" Type="http://schemas.openxmlformats.org/officeDocument/2006/relationships/slideLayout" Target="../slideLayouts/slideLayout.xml"/></Relationships>
</file>

<file path=ppt/slides/_rels/slide5.xml.rels>&#65279;<?xml version="1.0" encoding="UTF-8" standalone="yes"?>
<Relationships xmlns="http://schemas.openxmlformats.org/package/2006/relationships"><Relationship Id="rPictId0" Type="http://schemas.openxmlformats.org/officeDocument/2006/relationships/image" Target="../media/image1.jpeg"/><Relationship Id="rId1" Type="http://schemas.openxmlformats.org/officeDocument/2006/relationships/slideLayout" Target="../slideLayouts/slideLayout.xml"/></Relationships>
</file>

<file path=ppt/slides/_rels/slide5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0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0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0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0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0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0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0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0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0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0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1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1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1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13.xml.rels>&#65279;<?xml version="1.0" encoding="UTF-8" standalone="yes"?>
<Relationships xmlns="http://schemas.openxmlformats.org/package/2006/relationships"><Relationship Id="rPictId0" Type="http://schemas.openxmlformats.org/officeDocument/2006/relationships/image" Target="../media/image149.jpeg"/><Relationship Id="rId1" Type="http://schemas.openxmlformats.org/officeDocument/2006/relationships/slideLayout" Target="../slideLayouts/slideLayout.xml"/></Relationships>
</file>

<file path=ppt/slides/_rels/slide51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1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1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1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1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1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2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2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2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2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2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2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2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2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28.xml.rels>&#65279;<?xml version="1.0" encoding="UTF-8" standalone="yes"?>
<Relationships xmlns="http://schemas.openxmlformats.org/package/2006/relationships"><Relationship Id="rPictId0" Type="http://schemas.openxmlformats.org/officeDocument/2006/relationships/image" Target="../media/image150.jpeg"/><Relationship Id="rId1" Type="http://schemas.openxmlformats.org/officeDocument/2006/relationships/slideLayout" Target="../slideLayouts/slideLayout.xml"/></Relationships>
</file>

<file path=ppt/slides/_rels/slide52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3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3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3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33.xml.rels>&#65279;<?xml version="1.0" encoding="UTF-8" standalone="yes"?>
<Relationships xmlns="http://schemas.openxmlformats.org/package/2006/relationships"><Relationship Id="rPictId0" Type="http://schemas.openxmlformats.org/officeDocument/2006/relationships/image" Target="../media/image151.jpeg"/><Relationship Id="rId1" Type="http://schemas.openxmlformats.org/officeDocument/2006/relationships/slideLayout" Target="../slideLayouts/slideLayout.xml"/></Relationships>
</file>

<file path=ppt/slides/_rels/slide53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35.xml.rels>&#65279;<?xml version="1.0" encoding="UTF-8" standalone="yes"?>
<Relationships xmlns="http://schemas.openxmlformats.org/package/2006/relationships"><Relationship Id="rPictId0" Type="http://schemas.openxmlformats.org/officeDocument/2006/relationships/image" Target="../media/image152.jpeg"/><Relationship Id="rId1" Type="http://schemas.openxmlformats.org/officeDocument/2006/relationships/slideLayout" Target="../slideLayouts/slideLayout.xml"/></Relationships>
</file>

<file path=ppt/slides/_rels/slide53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3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38.xml.rels>&#65279;<?xml version="1.0" encoding="UTF-8" standalone="yes"?>
<Relationships xmlns="http://schemas.openxmlformats.org/package/2006/relationships"><Relationship Id="rPictId0" Type="http://schemas.openxmlformats.org/officeDocument/2006/relationships/image" Target="../media/image153.jpeg"/><Relationship Id="rId1" Type="http://schemas.openxmlformats.org/officeDocument/2006/relationships/slideLayout" Target="../slideLayouts/slideLayout.xml"/></Relationships>
</file>

<file path=ppt/slides/_rels/slide539.xml.rels>&#65279;<?xml version="1.0" encoding="UTF-8" standalone="yes"?>
<Relationships xmlns="http://schemas.openxmlformats.org/package/2006/relationships"><Relationship Id="rPictId0" Type="http://schemas.openxmlformats.org/officeDocument/2006/relationships/image" Target="../media/image154.jpeg"/><Relationship Id="rId1" Type="http://schemas.openxmlformats.org/officeDocument/2006/relationships/slideLayout" Target="../slideLayouts/slideLayout.xml"/></Relationships>
</file>

<file path=ppt/slides/_rels/slide5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4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4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4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43.xml.rels>&#65279;<?xml version="1.0" encoding="UTF-8" standalone="yes"?>
<Relationships xmlns="http://schemas.openxmlformats.org/package/2006/relationships"><Relationship Id="rPictId0" Type="http://schemas.openxmlformats.org/officeDocument/2006/relationships/image" Target="../media/image155.jpeg"/><Relationship Id="rId1" Type="http://schemas.openxmlformats.org/officeDocument/2006/relationships/slideLayout" Target="../slideLayouts/slideLayout.xml"/></Relationships>
</file>

<file path=ppt/slides/_rels/slide54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4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4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47.xml.rels>&#65279;<?xml version="1.0" encoding="UTF-8" standalone="yes"?>
<Relationships xmlns="http://schemas.openxmlformats.org/package/2006/relationships"><Relationship Id="rPictId0" Type="http://schemas.openxmlformats.org/officeDocument/2006/relationships/image" Target="../media/image156.jpeg"/><Relationship Id="rId1" Type="http://schemas.openxmlformats.org/officeDocument/2006/relationships/slideLayout" Target="../slideLayouts/slideLayout.xml"/></Relationships>
</file>

<file path=ppt/slides/_rels/slide548.xml.rels>&#65279;<?xml version="1.0" encoding="UTF-8" standalone="yes"?>
<Relationships xmlns="http://schemas.openxmlformats.org/package/2006/relationships"><Relationship Id="rPictId0" Type="http://schemas.openxmlformats.org/officeDocument/2006/relationships/image" Target="../media/image157.jpeg"/><Relationship Id="rId1" Type="http://schemas.openxmlformats.org/officeDocument/2006/relationships/slideLayout" Target="../slideLayouts/slideLayout.xml"/></Relationships>
</file>

<file path=ppt/slides/_rels/slide549.xml.rels>&#65279;<?xml version="1.0" encoding="UTF-8" standalone="yes"?>
<Relationships xmlns="http://schemas.openxmlformats.org/package/2006/relationships"><Relationship Id="rPictId0" Type="http://schemas.openxmlformats.org/officeDocument/2006/relationships/image" Target="../media/image158.jpeg"/><Relationship Id="rPictId1" Type="http://schemas.openxmlformats.org/officeDocument/2006/relationships/image" Target="../media/image159.jpeg"/><Relationship Id="rPictId2" Type="http://schemas.openxmlformats.org/officeDocument/2006/relationships/image" Target="../media/image160.jpeg"/><Relationship Id="rPictId3" Type="http://schemas.openxmlformats.org/officeDocument/2006/relationships/image" Target="../media/image161.jpeg"/><Relationship Id="rId1" Type="http://schemas.openxmlformats.org/officeDocument/2006/relationships/slideLayout" Target="../slideLayouts/slideLayout.xml"/></Relationships>
</file>

<file path=ppt/slides/_rels/slide5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5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51.xml.rels>&#65279;<?xml version="1.0" encoding="UTF-8" standalone="yes"?>
<Relationships xmlns="http://schemas.openxmlformats.org/package/2006/relationships"><Relationship Id="rPictId0" Type="http://schemas.openxmlformats.org/officeDocument/2006/relationships/image" Target="../media/image162.jpeg"/><Relationship Id="rId1" Type="http://schemas.openxmlformats.org/officeDocument/2006/relationships/slideLayout" Target="../slideLayouts/slideLayout.xml"/></Relationships>
</file>

<file path=ppt/slides/_rels/slide55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5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54.xml.rels>&#65279;<?xml version="1.0" encoding="UTF-8" standalone="yes"?>
<Relationships xmlns="http://schemas.openxmlformats.org/package/2006/relationships"><Relationship Id="rPictId0" Type="http://schemas.openxmlformats.org/officeDocument/2006/relationships/image" Target="../media/image163.jpeg"/><Relationship Id="rId1" Type="http://schemas.openxmlformats.org/officeDocument/2006/relationships/slideLayout" Target="../slideLayouts/slideLayout.xml"/></Relationships>
</file>

<file path=ppt/slides/_rels/slide55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5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5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5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59.xml.rels>&#65279;<?xml version="1.0" encoding="UTF-8" standalone="yes"?>
<Relationships xmlns="http://schemas.openxmlformats.org/package/2006/relationships"><Relationship Id="rPictId0" Type="http://schemas.openxmlformats.org/officeDocument/2006/relationships/image" Target="../media/image164.jpeg"/><Relationship Id="rId1" Type="http://schemas.openxmlformats.org/officeDocument/2006/relationships/slideLayout" Target="../slideLayouts/slideLayout.xml"/></Relationships>
</file>

<file path=ppt/slides/_rels/slide5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60.xml.rels>&#65279;<?xml version="1.0" encoding="UTF-8" standalone="yes"?>
<Relationships xmlns="http://schemas.openxmlformats.org/package/2006/relationships"><Relationship Id="rPictId0" Type="http://schemas.openxmlformats.org/officeDocument/2006/relationships/image" Target="../media/image165.jpeg"/><Relationship Id="rId1" Type="http://schemas.openxmlformats.org/officeDocument/2006/relationships/slideLayout" Target="../slideLayouts/slideLayout.xml"/></Relationships>
</file>

<file path=ppt/slides/_rels/slide561.xml.rels>&#65279;<?xml version="1.0" encoding="UTF-8" standalone="yes"?>
<Relationships xmlns="http://schemas.openxmlformats.org/package/2006/relationships"><Relationship Id="rPictId0" Type="http://schemas.openxmlformats.org/officeDocument/2006/relationships/image" Target="../media/image166.jpeg"/><Relationship Id="rId1" Type="http://schemas.openxmlformats.org/officeDocument/2006/relationships/slideLayout" Target="../slideLayouts/slideLayout.xml"/></Relationships>
</file>

<file path=ppt/slides/_rels/slide562.xml.rels>&#65279;<?xml version="1.0" encoding="UTF-8" standalone="yes"?>
<Relationships xmlns="http://schemas.openxmlformats.org/package/2006/relationships"><Relationship Id="rPictId0" Type="http://schemas.openxmlformats.org/officeDocument/2006/relationships/image" Target="../media/image167.jpeg"/><Relationship Id="rId1" Type="http://schemas.openxmlformats.org/officeDocument/2006/relationships/slideLayout" Target="../slideLayouts/slideLayout.xml"/></Relationships>
</file>

<file path=ppt/slides/_rels/slide563.xml.rels>&#65279;<?xml version="1.0" encoding="UTF-8" standalone="yes"?>
<Relationships xmlns="http://schemas.openxmlformats.org/package/2006/relationships"><Relationship Id="rPictId0" Type="http://schemas.openxmlformats.org/officeDocument/2006/relationships/image" Target="../media/image168.jpeg"/><Relationship Id="rId1" Type="http://schemas.openxmlformats.org/officeDocument/2006/relationships/slideLayout" Target="../slideLayouts/slideLayout.xml"/></Relationships>
</file>

<file path=ppt/slides/_rels/slide564.xml.rels>&#65279;<?xml version="1.0" encoding="UTF-8" standalone="yes"?>
<Relationships xmlns="http://schemas.openxmlformats.org/package/2006/relationships"><Relationship Id="rPictId0" Type="http://schemas.openxmlformats.org/officeDocument/2006/relationships/image" Target="../media/image169.jpeg"/><Relationship Id="rId1" Type="http://schemas.openxmlformats.org/officeDocument/2006/relationships/slideLayout" Target="../slideLayouts/slideLayout.xml"/></Relationships>
</file>

<file path=ppt/slides/_rels/slide565.xml.rels>&#65279;<?xml version="1.0" encoding="UTF-8" standalone="yes"?>
<Relationships xmlns="http://schemas.openxmlformats.org/package/2006/relationships"><Relationship Id="rPictId0" Type="http://schemas.openxmlformats.org/officeDocument/2006/relationships/image" Target="../media/image170.jpeg"/><Relationship Id="rId1" Type="http://schemas.openxmlformats.org/officeDocument/2006/relationships/slideLayout" Target="../slideLayouts/slideLayout.xml"/></Relationships>
</file>

<file path=ppt/slides/_rels/slide56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6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6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6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7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7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7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7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7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7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7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7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7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7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8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8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8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8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8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8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8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87.xml.rels>&#65279;<?xml version="1.0" encoding="UTF-8" standalone="yes"?>
<Relationships xmlns="http://schemas.openxmlformats.org/package/2006/relationships"><Relationship Id="rPictId0" Type="http://schemas.openxmlformats.org/officeDocument/2006/relationships/image" Target="../media/image171.jpeg"/><Relationship Id="rId1" Type="http://schemas.openxmlformats.org/officeDocument/2006/relationships/slideLayout" Target="../slideLayouts/slideLayout.xml"/></Relationships>
</file>

<file path=ppt/slides/_rels/slide58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8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9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91.xml.rels>&#65279;<?xml version="1.0" encoding="UTF-8" standalone="yes"?>
<Relationships xmlns="http://schemas.openxmlformats.org/package/2006/relationships"><Relationship Id="rPictId0" Type="http://schemas.openxmlformats.org/officeDocument/2006/relationships/image" Target="../media/image172.jpeg"/><Relationship Id="rId1" Type="http://schemas.openxmlformats.org/officeDocument/2006/relationships/slideLayout" Target="../slideLayouts/slideLayout.xml"/></Relationships>
</file>

<file path=ppt/slides/_rels/slide59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9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9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9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9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9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9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59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0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0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0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0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0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0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0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0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0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0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1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1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1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13.xml.rels>&#65279;<?xml version="1.0" encoding="UTF-8" standalone="yes"?>
<Relationships xmlns="http://schemas.openxmlformats.org/package/2006/relationships"><Relationship Id="rPictId0" Type="http://schemas.openxmlformats.org/officeDocument/2006/relationships/image" Target="../media/image173.jpeg"/><Relationship Id="rId1" Type="http://schemas.openxmlformats.org/officeDocument/2006/relationships/slideLayout" Target="../slideLayouts/slideLayout.xml"/></Relationships>
</file>

<file path=ppt/slides/_rels/slide61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15.xml.rels>&#65279;<?xml version="1.0" encoding="UTF-8" standalone="yes"?>
<Relationships xmlns="http://schemas.openxmlformats.org/package/2006/relationships"><Relationship Id="rPictId0" Type="http://schemas.openxmlformats.org/officeDocument/2006/relationships/image" Target="../media/image174.jpeg"/><Relationship Id="rId1" Type="http://schemas.openxmlformats.org/officeDocument/2006/relationships/slideLayout" Target="../slideLayouts/slideLayout.xml"/></Relationships>
</file>

<file path=ppt/slides/_rels/slide61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1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1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1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20.xml.rels>&#65279;<?xml version="1.0" encoding="UTF-8" standalone="yes"?>
<Relationships xmlns="http://schemas.openxmlformats.org/package/2006/relationships"><Relationship Id="rPictId0" Type="http://schemas.openxmlformats.org/officeDocument/2006/relationships/image" Target="../media/image175.jpeg"/><Relationship Id="rPictId1" Type="http://schemas.openxmlformats.org/officeDocument/2006/relationships/image" Target="../media/image176.jpeg"/><Relationship Id="rPictId2" Type="http://schemas.openxmlformats.org/officeDocument/2006/relationships/image" Target="../media/image177.jpeg"/><Relationship Id="rId1" Type="http://schemas.openxmlformats.org/officeDocument/2006/relationships/slideLayout" Target="../slideLayouts/slideLayout.xml"/></Relationships>
</file>

<file path=ppt/slides/_rels/slide62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2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2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2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2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2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2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6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7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7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7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7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7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7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7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7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78.xml.rels>&#65279;<?xml version="1.0" encoding="UTF-8" standalone="yes"?>
<Relationships xmlns="http://schemas.openxmlformats.org/package/2006/relationships"><Relationship Id="rPictId0" Type="http://schemas.openxmlformats.org/officeDocument/2006/relationships/image" Target="../media/image6.jpeg"/><Relationship Id="rId1" Type="http://schemas.openxmlformats.org/officeDocument/2006/relationships/slideLayout" Target="../slideLayouts/slideLayout.xml"/></Relationships>
</file>

<file path=ppt/slides/_rels/slide79.xml.rels>&#65279;<?xml version="1.0" encoding="UTF-8" standalone="yes"?>
<Relationships xmlns="http://schemas.openxmlformats.org/package/2006/relationships"><Relationship Id="rPictId0" Type="http://schemas.openxmlformats.org/officeDocument/2006/relationships/image" Target="../media/image7.jpeg"/><Relationship Id="rId1" Type="http://schemas.openxmlformats.org/officeDocument/2006/relationships/slideLayout" Target="../slideLayouts/slideLayout.xml"/></Relationships>
</file>

<file path=ppt/slides/_rels/slide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80.xml.rels>&#65279;<?xml version="1.0" encoding="UTF-8" standalone="yes"?>
<Relationships xmlns="http://schemas.openxmlformats.org/package/2006/relationships"><Relationship Id="rPictId0" Type="http://schemas.openxmlformats.org/officeDocument/2006/relationships/image" Target="../media/image8.jpeg"/><Relationship Id="rPictId1" Type="http://schemas.openxmlformats.org/officeDocument/2006/relationships/image" Target="../media/image9.jpeg"/><Relationship Id="rId1" Type="http://schemas.openxmlformats.org/officeDocument/2006/relationships/slideLayout" Target="../slideLayouts/slideLayout.xml"/></Relationships>
</file>

<file path=ppt/slides/_rels/slide8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8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83.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8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85.xml.rels>&#65279;<?xml version="1.0" encoding="UTF-8" standalone="yes"?>
<Relationships xmlns="http://schemas.openxmlformats.org/package/2006/relationships"><Relationship Id="rPictId0" Type="http://schemas.openxmlformats.org/officeDocument/2006/relationships/image" Target="../media/image10.jpeg"/><Relationship Id="rId1" Type="http://schemas.openxmlformats.org/officeDocument/2006/relationships/slideLayout" Target="../slideLayouts/slideLayout.xml"/></Relationships>
</file>

<file path=ppt/slides/_rels/slide86.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87.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8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89.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9.xml.rels>&#65279;<?xml version="1.0" encoding="UTF-8" standalone="yes"?>
<Relationships xmlns="http://schemas.openxmlformats.org/package/2006/relationships"><Relationship Id="rPictId0" Type="http://schemas.openxmlformats.org/officeDocument/2006/relationships/image" Target="../media/image2.jpeg"/><Relationship Id="rId1" Type="http://schemas.openxmlformats.org/officeDocument/2006/relationships/slideLayout" Target="../slideLayouts/slideLayout.xml"/></Relationships>
</file>

<file path=ppt/slides/_rels/slide90.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91.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92.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93.xml.rels>&#65279;<?xml version="1.0" encoding="UTF-8" standalone="yes"?>
<Relationships xmlns="http://schemas.openxmlformats.org/package/2006/relationships"><Relationship Id="rPictId0" Type="http://schemas.openxmlformats.org/officeDocument/2006/relationships/image" Target="../media/image11.jpeg"/><Relationship Id="rId1" Type="http://schemas.openxmlformats.org/officeDocument/2006/relationships/slideLayout" Target="../slideLayouts/slideLayout.xml"/></Relationships>
</file>

<file path=ppt/slides/_rels/slide94.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95.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96.xml.rels>&#65279;<?xml version="1.0" encoding="UTF-8" standalone="yes"?>
<Relationships xmlns="http://schemas.openxmlformats.org/package/2006/relationships"><Relationship Id="rPictId0" Type="http://schemas.openxmlformats.org/officeDocument/2006/relationships/image" Target="../media/image12.jpeg"/><Relationship Id="rId1" Type="http://schemas.openxmlformats.org/officeDocument/2006/relationships/slideLayout" Target="../slideLayouts/slideLayout.xml"/></Relationships>
</file>

<file path=ppt/slides/_rels/slide97.xml.rels>&#65279;<?xml version="1.0" encoding="UTF-8" standalone="yes"?>
<Relationships xmlns="http://schemas.openxmlformats.org/package/2006/relationships"><Relationship Id="rPictId0" Type="http://schemas.openxmlformats.org/officeDocument/2006/relationships/image" Target="../media/image13.jpeg"/><Relationship Id="rId1" Type="http://schemas.openxmlformats.org/officeDocument/2006/relationships/slideLayout" Target="../slideLayouts/slideLayout.xml"/></Relationships>
</file>

<file path=ppt/slides/_rels/slide98.xml.rels>&#65279;<?xml version="1.0" encoding="UTF-8" standalone="yes"?>
<Relationships xmlns="http://schemas.openxmlformats.org/package/2006/relationships"><Relationship Id="rId1" Type="http://schemas.openxmlformats.org/officeDocument/2006/relationships/slideLayout" Target="../slideLayouts/slideLayout.xml"/></Relationships>
</file>

<file path=ppt/slides/_rels/slide99.xml.rels>&#65279;<?xml version="1.0" encoding="UTF-8" standalone="yes"?>
<Relationships xmlns="http://schemas.openxmlformats.org/package/2006/relationships"><Relationship Id="rPictId0" Type="http://schemas.openxmlformats.org/officeDocument/2006/relationships/image" Target="../media/image14.jpeg"/><Relationship Id="rId1" Type="http://schemas.openxmlformats.org/officeDocument/2006/relationships/slideLayout" Target="../slideLayouts/slideLayout.xml"/></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042416" y="1578864"/>
            <a:ext cx="7080504" cy="3355848"/>
          </a:xfrm>
          <a:prstGeom prst="rect">
            <a:avLst/>
          </a:prstGeom>
          <a:solidFill>
            <a:srgbClr val="2F579D"/>
          </a:solidFill>
        </p:spPr>
        <p:txBody>
          <a:bodyPr lIns="0" tIns="0" rIns="0" bIns="0">
            <a:noAutofit/>
          </a:bodyPr>
          <a:p>
            <a:pPr algn="just" indent="0">
              <a:lnSpc>
                <a:spcPts val="10464"/>
              </a:lnSpc>
              <a:spcAft>
                <a:spcPts val="1470"/>
              </a:spcAft>
            </a:pPr>
            <a:r>
              <a:rPr lang="en-US" b="1" sz="3400">
                <a:solidFill>
                  <a:srgbClr val="FFC000"/>
                </a:solidFill>
                <a:latin typeface="Arial"/>
              </a:rPr>
              <a:t>BIF501 MERGED PPTS (96-190) </a:t>
            </a:r>
            <a:r>
              <a:rPr lang="en-US" b="1" sz="3400">
                <a:solidFill>
                  <a:srgbClr val="FFFF00"/>
                </a:solidFill>
                <a:latin typeface="Arial"/>
              </a:rPr>
              <a:t>INCLUDING THE MISSING ONES</a:t>
            </a:r>
          </a:p>
          <a:p>
            <a:pPr algn="ctr" indent="0">
              <a:spcAft>
                <a:spcPts val="1470"/>
              </a:spcAft>
            </a:pPr>
            <a:r>
              <a:rPr lang="en-US" sz="3200">
                <a:solidFill>
                  <a:srgbClr val="FFFFFF"/>
                </a:solidFill>
                <a:latin typeface="Cambria"/>
              </a:rPr>
              <a:t>EFFORT BY: </a:t>
            </a:r>
            <a:r>
              <a:rPr lang="en-US" b="1" sz="3200" spc="-50">
                <a:solidFill>
                  <a:srgbClr val="FF0000"/>
                </a:solidFill>
                <a:latin typeface="Cambria"/>
              </a:rPr>
              <a:t>MOHSIN RAZA</a:t>
            </a:r>
          </a:p>
        </p:txBody>
      </p:sp>
      <p:sp>
        <p:nvSpPr>
          <p:cNvPr id="3" name=""/>
          <p:cNvSpPr/>
          <p:nvPr/>
        </p:nvSpPr>
        <p:spPr>
          <a:xfrm>
            <a:off x="2505456" y="5205984"/>
            <a:ext cx="4136136" cy="313944"/>
          </a:xfrm>
          <a:prstGeom prst="rect">
            <a:avLst/>
          </a:prstGeom>
          <a:solidFill>
            <a:srgbClr val="2F579D"/>
          </a:solidFill>
        </p:spPr>
        <p:txBody>
          <a:bodyPr lIns="0" tIns="0" rIns="0" bIns="0" wrap="none">
            <a:noAutofit/>
          </a:bodyPr>
          <a:p>
            <a:pPr algn="ctr" indent="0">
              <a:spcBef>
                <a:spcPts val="1470"/>
              </a:spcBef>
            </a:pPr>
            <a:r>
              <a:rPr lang="en-US" sz="3200">
                <a:solidFill>
                  <a:srgbClr val="91D050"/>
                </a:solidFill>
                <a:latin typeface="Cambria"/>
              </a:rPr>
              <a:t>MSC ZOOLOGY 2016-18</a:t>
            </a:r>
          </a:p>
        </p:txBody>
      </p:sp>
    </p:spTree>
  </p:cSld>
  <p:clrMapOvr>
    <a:overrideClrMapping bg1="lt1" tx1="dk1" bg2="lt2" tx2="dk2" accent1="accent1" accent2="accent2" accent3="accent3" accent4="accent4" accent5="accent5" accent6="accent6" hlink="hlink" folHlink="folHlink"/>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62072" y="774192"/>
            <a:ext cx="3413760" cy="417576"/>
          </a:xfrm>
          <a:prstGeom prst="rect">
            <a:avLst/>
          </a:prstGeom>
        </p:spPr>
        <p:txBody>
          <a:bodyPr lIns="0" tIns="0" rIns="0" bIns="0" wrap="none">
            <a:noAutofit/>
          </a:bodyPr>
          <a:p>
            <a:pPr indent="0"/>
            <a:r>
              <a:rPr lang="en-US" b="1" sz="3200">
                <a:solidFill>
                  <a:srgbClr val="001F5F"/>
                </a:solidFill>
                <a:latin typeface="Arial"/>
              </a:rPr>
              <a:t>Scoring Schemes</a:t>
            </a:r>
          </a:p>
        </p:txBody>
      </p:sp>
      <p:sp>
        <p:nvSpPr>
          <p:cNvPr id="3" name=""/>
          <p:cNvSpPr/>
          <p:nvPr/>
        </p:nvSpPr>
        <p:spPr>
          <a:xfrm>
            <a:off x="4651248" y="1609344"/>
            <a:ext cx="3505200" cy="3267456"/>
          </a:xfrm>
          <a:prstGeom prst="rect">
            <a:avLst/>
          </a:prstGeom>
        </p:spPr>
        <p:txBody>
          <a:bodyPr lIns="0" tIns="0" rIns="0" bIns="0">
            <a:noAutofit/>
          </a:bodyPr>
          <a:p>
            <a:pPr indent="0">
              <a:spcAft>
                <a:spcPts val="1050"/>
              </a:spcAft>
            </a:pPr>
            <a:r>
              <a:rPr lang="en-US" b="1" sz="2600">
                <a:solidFill>
                  <a:srgbClr val="3265FF"/>
                </a:solidFill>
                <a:latin typeface="Arial"/>
              </a:rPr>
              <a:t>Substitution Matrices</a:t>
            </a:r>
          </a:p>
          <a:p>
            <a:pPr indent="0">
              <a:spcAft>
                <a:spcPts val="1050"/>
              </a:spcAft>
            </a:pPr>
            <a:r>
              <a:rPr lang="en-US" b="1" sz="2600">
                <a:solidFill>
                  <a:srgbClr val="3265FF"/>
                </a:solidFill>
                <a:latin typeface="Arial"/>
              </a:rPr>
              <a:t>Positive Score:</a:t>
            </a:r>
          </a:p>
          <a:p>
            <a:pPr indent="0">
              <a:lnSpc>
                <a:spcPts val="3096"/>
              </a:lnSpc>
            </a:pPr>
            <a:r>
              <a:rPr lang="en-US" sz="2600">
                <a:latin typeface="Arial"/>
              </a:rPr>
              <a:t>The amino Acids are similar, mutations from one into the other occur more often than expected by chance during evolution</a:t>
            </a:r>
          </a:p>
        </p:txBody>
      </p:sp>
    </p:spTree>
  </p:cSld>
  <p:clrMapOvr>
    <a:overrideClrMapping bg1="lt1" tx1="dk1" bg2="lt2" tx2="dk2" accent1="accent1" accent2="accent2" accent3="accent3" accent4="accent4" accent5="accent5" accent6="accent6" hlink="hlink" folHlink="folHlink"/>
  </p:clrMapOvr>
</p:sld>
</file>

<file path=ppt/slides/slide10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618744" y="643128"/>
            <a:ext cx="7936992" cy="356616"/>
          </a:xfrm>
          <a:prstGeom prst="rect">
            <a:avLst/>
          </a:prstGeom>
          <a:solidFill>
            <a:srgbClr val="3C7EB2"/>
          </a:solidFill>
        </p:spPr>
        <p:txBody>
          <a:bodyPr lIns="0" tIns="0" rIns="0" bIns="0" wrap="none">
            <a:noAutofit/>
          </a:bodyPr>
          <a:p>
            <a:pPr indent="0"/>
            <a:r>
              <a:rPr lang="en-US" b="1" sz="3200">
                <a:solidFill>
                  <a:srgbClr val="FFFFFF"/>
                </a:solidFill>
                <a:latin typeface="Arial"/>
              </a:rPr>
              <a:t>Protein identification via Database Search</a:t>
            </a:r>
          </a:p>
        </p:txBody>
      </p:sp>
      <p:sp>
        <p:nvSpPr>
          <p:cNvPr id="3" name=""/>
          <p:cNvSpPr/>
          <p:nvPr/>
        </p:nvSpPr>
        <p:spPr>
          <a:xfrm>
            <a:off x="4657344" y="1252728"/>
            <a:ext cx="3837432" cy="2679192"/>
          </a:xfrm>
          <a:prstGeom prst="rect">
            <a:avLst/>
          </a:prstGeom>
          <a:solidFill>
            <a:srgbClr val="E6F3F9"/>
          </a:solidFill>
        </p:spPr>
        <p:txBody>
          <a:bodyPr lIns="0" tIns="0" rIns="0" bIns="0">
            <a:noAutofit/>
          </a:bodyPr>
          <a:p>
            <a:pPr indent="0">
              <a:lnSpc>
                <a:spcPts val="3096"/>
              </a:lnSpc>
            </a:pPr>
            <a:r>
              <a:rPr lang="en-US" b="1" sz="2100">
                <a:latin typeface="Arial"/>
              </a:rPr>
              <a:t>De novo protein sequencing algorithms- invaluable for known, unknown proteins Useful for complete spectra Spectra far from complete, De novo peptide sequencing algorithms</a:t>
            </a:r>
          </a:p>
        </p:txBody>
      </p:sp>
    </p:spTree>
  </p:cSld>
  <p:clrMapOvr>
    <a:overrideClrMapping bg1="lt1" tx1="dk1" bg2="lt2" tx2="dk2" accent1="accent1" accent2="accent2" accent3="accent3" accent4="accent4" accent5="accent5" accent6="accent6" hlink="hlink" folHlink="folHlink"/>
  </p:clrMapOvr>
</p:sld>
</file>

<file path=ppt/slides/slide10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618744" y="643128"/>
            <a:ext cx="7940040" cy="356616"/>
          </a:xfrm>
          <a:prstGeom prst="rect">
            <a:avLst/>
          </a:prstGeom>
          <a:solidFill>
            <a:srgbClr val="3C7EB2"/>
          </a:solidFill>
        </p:spPr>
        <p:txBody>
          <a:bodyPr lIns="0" tIns="0" rIns="0" bIns="0" wrap="none">
            <a:noAutofit/>
          </a:bodyPr>
          <a:p>
            <a:pPr indent="0"/>
            <a:r>
              <a:rPr lang="en-US" b="1" sz="3200">
                <a:solidFill>
                  <a:srgbClr val="FFFFFF"/>
                </a:solidFill>
                <a:latin typeface="Arial"/>
              </a:rPr>
              <a:t>Protein identification via Database Search</a:t>
            </a:r>
          </a:p>
        </p:txBody>
      </p:sp>
      <p:sp>
        <p:nvSpPr>
          <p:cNvPr id="3" name=""/>
          <p:cNvSpPr/>
          <p:nvPr/>
        </p:nvSpPr>
        <p:spPr>
          <a:xfrm>
            <a:off x="993648" y="1240536"/>
            <a:ext cx="7077456" cy="2045208"/>
          </a:xfrm>
          <a:prstGeom prst="rect">
            <a:avLst/>
          </a:prstGeom>
        </p:spPr>
        <p:txBody>
          <a:bodyPr lIns="0" tIns="0" rIns="0" bIns="0">
            <a:noAutofit/>
          </a:bodyPr>
          <a:p>
            <a:pPr indent="0">
              <a:lnSpc>
                <a:spcPts val="3336"/>
              </a:lnSpc>
            </a:pPr>
            <a:r>
              <a:rPr lang="en-US" b="1" sz="2100">
                <a:latin typeface="Arial"/>
              </a:rPr>
              <a:t>If we had access to a database of all proteins from a genome, then we would no longer need to consider all </a:t>
            </a:r>
            <a:r>
              <a:rPr lang="en-US" b="1" i="1" sz="2500">
                <a:latin typeface="Calibri"/>
              </a:rPr>
              <a:t>20</a:t>
            </a:r>
            <a:r>
              <a:rPr lang="en-US" b="1" i="1" baseline="30000" sz="2500">
                <a:latin typeface="Calibri"/>
              </a:rPr>
              <a:t>1</a:t>
            </a:r>
            <a:r>
              <a:rPr lang="en-US" b="1" sz="2100">
                <a:latin typeface="Arial"/>
              </a:rPr>
              <a:t> peptide sequences to interpret an MS/MS spectrum, but could instead limit our search to peptides present in this database</a:t>
            </a:r>
          </a:p>
        </p:txBody>
      </p:sp>
    </p:spTree>
  </p:cSld>
  <p:clrMapOvr>
    <a:overrideClrMapping bg1="lt1" tx1="dk1" bg2="lt2" tx2="dk2" accent1="accent1" accent2="accent2" accent3="accent3" accent4="accent4" accent5="accent5" accent6="accent6" hlink="hlink" folHlink="folHlink"/>
  </p:clrMapOvr>
</p:sld>
</file>

<file path=ppt/slides/slide10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618744" y="643128"/>
            <a:ext cx="7936992" cy="356616"/>
          </a:xfrm>
          <a:prstGeom prst="rect">
            <a:avLst/>
          </a:prstGeom>
          <a:solidFill>
            <a:srgbClr val="3C7EB2"/>
          </a:solidFill>
        </p:spPr>
        <p:txBody>
          <a:bodyPr lIns="0" tIns="0" rIns="0" bIns="0" wrap="none">
            <a:noAutofit/>
          </a:bodyPr>
          <a:p>
            <a:pPr indent="0"/>
            <a:r>
              <a:rPr lang="en-US" b="1" sz="3200">
                <a:solidFill>
                  <a:srgbClr val="FFFFFF"/>
                </a:solidFill>
                <a:latin typeface="Arial"/>
              </a:rPr>
              <a:t>Protein identification via Database Search</a:t>
            </a:r>
          </a:p>
        </p:txBody>
      </p:sp>
      <p:sp>
        <p:nvSpPr>
          <p:cNvPr id="3" name=""/>
          <p:cNvSpPr/>
          <p:nvPr/>
        </p:nvSpPr>
        <p:spPr>
          <a:xfrm>
            <a:off x="4648200" y="1234440"/>
            <a:ext cx="3736848" cy="2855976"/>
          </a:xfrm>
          <a:prstGeom prst="rect">
            <a:avLst/>
          </a:prstGeom>
          <a:solidFill>
            <a:srgbClr val="E6F3F9"/>
          </a:solidFill>
        </p:spPr>
        <p:txBody>
          <a:bodyPr lIns="0" tIns="0" rIns="0" bIns="0">
            <a:noAutofit/>
          </a:bodyPr>
          <a:p>
            <a:pPr marR="1181100" indent="0">
              <a:lnSpc>
                <a:spcPts val="3456"/>
              </a:lnSpc>
            </a:pPr>
            <a:r>
              <a:rPr lang="en-US" sz="2400">
                <a:latin typeface="Calibri"/>
              </a:rPr>
              <a:t>Database search "the back of a book"</a:t>
            </a:r>
          </a:p>
          <a:p>
            <a:pPr indent="0">
              <a:lnSpc>
                <a:spcPts val="3168"/>
              </a:lnSpc>
            </a:pPr>
            <a:r>
              <a:rPr lang="en-US" sz="2400">
                <a:latin typeface="Calibri"/>
              </a:rPr>
              <a:t>Experimental spectrum Sequence of the experimental peptide</a:t>
            </a:r>
          </a:p>
          <a:p>
            <a:pPr indent="0">
              <a:lnSpc>
                <a:spcPts val="3480"/>
              </a:lnSpc>
            </a:pPr>
            <a:r>
              <a:rPr lang="en-US" sz="2400">
                <a:latin typeface="Calibri"/>
              </a:rPr>
              <a:t>SEQUEST algorithm - John Yates and colleagues</a:t>
            </a:r>
          </a:p>
        </p:txBody>
      </p:sp>
    </p:spTree>
  </p:cSld>
  <p:clrMapOvr>
    <a:overrideClrMapping bg1="lt1" tx1="dk1" bg2="lt2" tx2="dk2" accent1="accent1" accent2="accent2" accent3="accent3" accent4="accent4" accent5="accent5" accent6="accent6" hlink="hlink" folHlink="folHlink"/>
  </p:clrMapOvr>
</p:sld>
</file>

<file path=ppt/slides/slide10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618744" y="643128"/>
            <a:ext cx="7936992" cy="356616"/>
          </a:xfrm>
          <a:prstGeom prst="rect">
            <a:avLst/>
          </a:prstGeom>
          <a:solidFill>
            <a:srgbClr val="3C7EB2"/>
          </a:solidFill>
        </p:spPr>
        <p:txBody>
          <a:bodyPr lIns="0" tIns="0" rIns="0" bIns="0" wrap="none">
            <a:noAutofit/>
          </a:bodyPr>
          <a:p>
            <a:pPr indent="0"/>
            <a:r>
              <a:rPr lang="en-US" b="1" sz="3200">
                <a:solidFill>
                  <a:srgbClr val="FFFFFF"/>
                </a:solidFill>
                <a:latin typeface="Arial"/>
              </a:rPr>
              <a:t>Protein identification via Database Search</a:t>
            </a:r>
          </a:p>
        </p:txBody>
      </p:sp>
      <p:sp>
        <p:nvSpPr>
          <p:cNvPr id="3" name=""/>
          <p:cNvSpPr/>
          <p:nvPr/>
        </p:nvSpPr>
        <p:spPr>
          <a:xfrm>
            <a:off x="923544" y="1240536"/>
            <a:ext cx="7318248" cy="3877056"/>
          </a:xfrm>
          <a:prstGeom prst="rect">
            <a:avLst/>
          </a:prstGeom>
        </p:spPr>
        <p:txBody>
          <a:bodyPr lIns="0" tIns="0" rIns="0" bIns="0">
            <a:noAutofit/>
          </a:bodyPr>
          <a:p>
            <a:pPr indent="0">
              <a:spcAft>
                <a:spcPts val="840"/>
              </a:spcAft>
            </a:pPr>
            <a:r>
              <a:rPr lang="en-US" b="1" sz="2100">
                <a:latin typeface="Arial"/>
              </a:rPr>
              <a:t>Protein Identification Problem:</a:t>
            </a:r>
          </a:p>
          <a:p>
            <a:pPr indent="0">
              <a:lnSpc>
                <a:spcPts val="3072"/>
              </a:lnSpc>
              <a:spcAft>
                <a:spcPts val="2100"/>
              </a:spcAft>
            </a:pPr>
            <a:r>
              <a:rPr lang="en-US" b="1" i="1" sz="2500">
                <a:latin typeface="Calibri"/>
              </a:rPr>
              <a:t>Find a protein from a database that best matches the experimental spectrum.</a:t>
            </a:r>
          </a:p>
          <a:p>
            <a:pPr marL="939800" indent="0">
              <a:lnSpc>
                <a:spcPts val="3096"/>
              </a:lnSpc>
              <a:spcAft>
                <a:spcPts val="2100"/>
              </a:spcAft>
            </a:pPr>
            <a:r>
              <a:rPr lang="en-US" b="1" sz="2100">
                <a:latin typeface="Arial"/>
              </a:rPr>
              <a:t>Input: A database of proteins, an experimental spectrum 5, a set of ion types , and a parent mass m.</a:t>
            </a:r>
          </a:p>
          <a:p>
            <a:pPr marL="939800" indent="0">
              <a:lnSpc>
                <a:spcPts val="3120"/>
              </a:lnSpc>
            </a:pPr>
            <a:r>
              <a:rPr lang="en-US" b="1" sz="2100">
                <a:latin typeface="Arial"/>
              </a:rPr>
              <a:t>Output: A protein of mass m from the database with the best match to spectrum </a:t>
            </a:r>
            <a:r>
              <a:rPr lang="en-US" b="1" i="1" sz="2500">
                <a:latin typeface="Calibri"/>
              </a:rPr>
              <a:t>5</a:t>
            </a:r>
          </a:p>
        </p:txBody>
      </p:sp>
    </p:spTree>
  </p:cSld>
  <p:clrMapOvr>
    <a:overrideClrMapping bg1="lt1" tx1="dk1" bg2="lt2" tx2="dk2" accent1="accent1" accent2="accent2" accent3="accent3" accent4="accent4" accent5="accent5" accent6="accent6" hlink="hlink" folHlink="folHlink"/>
  </p:clrMapOvr>
</p:sld>
</file>

<file path=ppt/slides/slide10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10384" y="557784"/>
            <a:ext cx="4535424" cy="515112"/>
          </a:xfrm>
          <a:prstGeom prst="rect">
            <a:avLst/>
          </a:prstGeom>
          <a:solidFill>
            <a:srgbClr val="3C7EB2"/>
          </a:solidFill>
        </p:spPr>
        <p:txBody>
          <a:bodyPr lIns="0" tIns="0" rIns="0" bIns="0" wrap="none">
            <a:noAutofit/>
          </a:bodyPr>
          <a:p>
            <a:pPr algn="ctr" indent="0">
              <a:spcAft>
                <a:spcPts val="1470"/>
              </a:spcAft>
            </a:pPr>
            <a:r>
              <a:rPr lang="en-US" b="1" sz="3400">
                <a:solidFill>
                  <a:srgbClr val="FFFFFF"/>
                </a:solidFill>
                <a:latin typeface="Arial"/>
              </a:rPr>
              <a:t>SEQUEST Algorithm</a:t>
            </a:r>
          </a:p>
        </p:txBody>
      </p:sp>
      <p:sp>
        <p:nvSpPr>
          <p:cNvPr id="3" name=""/>
          <p:cNvSpPr/>
          <p:nvPr/>
        </p:nvSpPr>
        <p:spPr>
          <a:xfrm>
            <a:off x="4651248" y="1243584"/>
            <a:ext cx="3742944" cy="1746504"/>
          </a:xfrm>
          <a:prstGeom prst="rect">
            <a:avLst/>
          </a:prstGeom>
          <a:solidFill>
            <a:srgbClr val="E6F3F9"/>
          </a:solidFill>
        </p:spPr>
        <p:txBody>
          <a:bodyPr lIns="0" tIns="0" rIns="0" bIns="0">
            <a:noAutofit/>
          </a:bodyPr>
          <a:p>
            <a:pPr indent="0">
              <a:lnSpc>
                <a:spcPts val="3720"/>
              </a:lnSpc>
              <a:spcBef>
                <a:spcPts val="1470"/>
              </a:spcBef>
            </a:pPr>
            <a:r>
              <a:rPr lang="en-US" b="1" sz="2100">
                <a:latin typeface="Arial"/>
              </a:rPr>
              <a:t>Exhaustive search approach Virtual database Potential modifications Combinatorial problem</a:t>
            </a:r>
          </a:p>
        </p:txBody>
      </p:sp>
    </p:spTree>
  </p:cSld>
  <p:clrMapOvr>
    <a:overrideClrMapping bg1="lt1" tx1="dk1" bg2="lt2" tx2="dk2" accent1="accent1" accent2="accent2" accent3="accent3" accent4="accent4" accent5="accent5" accent6="accent6" hlink="hlink" folHlink="folHlink"/>
  </p:clrMapOvr>
</p:sld>
</file>

<file path=ppt/slides/slide10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789432" y="643128"/>
            <a:ext cx="7583424" cy="356616"/>
          </a:xfrm>
          <a:prstGeom prst="rect">
            <a:avLst/>
          </a:prstGeom>
          <a:solidFill>
            <a:srgbClr val="3C7EB2"/>
          </a:solidFill>
        </p:spPr>
        <p:txBody>
          <a:bodyPr lIns="0" tIns="0" rIns="0" bIns="0" wrap="none">
            <a:noAutofit/>
          </a:bodyPr>
          <a:p>
            <a:pPr indent="0"/>
            <a:r>
              <a:rPr lang="en-US" b="1" sz="3200">
                <a:solidFill>
                  <a:srgbClr val="FFFFFF"/>
                </a:solidFill>
                <a:latin typeface="Arial"/>
              </a:rPr>
              <a:t>Modified Protein Identification Problem</a:t>
            </a:r>
          </a:p>
        </p:txBody>
      </p:sp>
      <p:sp>
        <p:nvSpPr>
          <p:cNvPr id="3" name=""/>
          <p:cNvSpPr/>
          <p:nvPr/>
        </p:nvSpPr>
        <p:spPr>
          <a:xfrm>
            <a:off x="999744" y="1170432"/>
            <a:ext cx="7056120" cy="5004816"/>
          </a:xfrm>
          <a:prstGeom prst="rect">
            <a:avLst/>
          </a:prstGeom>
        </p:spPr>
        <p:txBody>
          <a:bodyPr lIns="0" tIns="0" rIns="0" bIns="0">
            <a:noAutofit/>
          </a:bodyPr>
          <a:p>
            <a:pPr indent="0">
              <a:spcAft>
                <a:spcPts val="630"/>
              </a:spcAft>
            </a:pPr>
            <a:r>
              <a:rPr lang="en-US" b="1" sz="2100">
                <a:latin typeface="Arial"/>
              </a:rPr>
              <a:t>Modified Protein Identification Problem:</a:t>
            </a:r>
          </a:p>
          <a:p>
            <a:pPr indent="0">
              <a:lnSpc>
                <a:spcPts val="3096"/>
              </a:lnSpc>
            </a:pPr>
            <a:r>
              <a:rPr lang="en-US" b="1" i="1" sz="2500">
                <a:latin typeface="Calibri"/>
              </a:rPr>
              <a:t>Find a peptide from the database that best matches the experimental spectrum with up to k modifications.</a:t>
            </a:r>
          </a:p>
          <a:p>
            <a:pPr marL="939800" indent="0">
              <a:lnSpc>
                <a:spcPts val="3096"/>
              </a:lnSpc>
              <a:spcAft>
                <a:spcPts val="2100"/>
              </a:spcAft>
            </a:pPr>
            <a:r>
              <a:rPr lang="en-US" b="1" sz="2100">
                <a:latin typeface="Arial"/>
              </a:rPr>
              <a:t>Input: A database of proteins, an experimental spectrum </a:t>
            </a:r>
            <a:r>
              <a:rPr lang="en-US" b="1" i="1" sz="2500">
                <a:latin typeface="Calibri"/>
              </a:rPr>
              <a:t>S,</a:t>
            </a:r>
            <a:r>
              <a:rPr lang="en-US" b="1" sz="2100">
                <a:latin typeface="Arial"/>
              </a:rPr>
              <a:t> a set of ion types A, a parent mass m, and a parameter </a:t>
            </a:r>
            <a:r>
              <a:rPr lang="en-US" b="1" i="1" sz="2500">
                <a:latin typeface="Calibri"/>
              </a:rPr>
              <a:t>k</a:t>
            </a:r>
            <a:r>
              <a:rPr lang="en-US" b="1" sz="2100">
                <a:latin typeface="Arial"/>
              </a:rPr>
              <a:t> capping the number of modifications</a:t>
            </a:r>
          </a:p>
          <a:p>
            <a:pPr marL="939800" indent="0">
              <a:lnSpc>
                <a:spcPts val="3096"/>
              </a:lnSpc>
            </a:pPr>
            <a:r>
              <a:rPr lang="en-US" b="1" sz="2100">
                <a:latin typeface="Arial"/>
              </a:rPr>
              <a:t>Output: A protein of mass </a:t>
            </a:r>
            <a:r>
              <a:rPr lang="en-US" b="1" i="1" sz="2500">
                <a:latin typeface="Calibri"/>
              </a:rPr>
              <a:t>m</a:t>
            </a:r>
            <a:r>
              <a:rPr lang="en-US" b="1" sz="2100">
                <a:latin typeface="Arial"/>
              </a:rPr>
              <a:t> with the best match to spectrum </a:t>
            </a:r>
            <a:r>
              <a:rPr lang="en-US" b="1" i="1" sz="2500">
                <a:latin typeface="Calibri"/>
              </a:rPr>
              <a:t>S</a:t>
            </a:r>
            <a:r>
              <a:rPr lang="en-US" b="1" sz="2100">
                <a:latin typeface="Arial"/>
              </a:rPr>
              <a:t> that is at most </a:t>
            </a:r>
            <a:r>
              <a:rPr lang="en-US" b="1" i="1" sz="2500">
                <a:latin typeface="Calibri"/>
              </a:rPr>
              <a:t>k </a:t>
            </a:r>
            <a:r>
              <a:rPr lang="en-US" b="1" sz="2100">
                <a:latin typeface="Arial"/>
              </a:rPr>
              <a:t>modifications away from an entry in the database</a:t>
            </a:r>
          </a:p>
        </p:txBody>
      </p:sp>
    </p:spTree>
  </p:cSld>
  <p:clrMapOvr>
    <a:overrideClrMapping bg1="lt1" tx1="dk1" bg2="lt2" tx2="dk2" accent1="accent1" accent2="accent2" accent3="accent3" accent4="accent4" accent5="accent5" accent6="accent6" hlink="hlink" folHlink="folHlink"/>
  </p:clrMapOvr>
</p:sld>
</file>

<file path=ppt/slides/slide10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789432" y="643128"/>
            <a:ext cx="7586472" cy="356616"/>
          </a:xfrm>
          <a:prstGeom prst="rect">
            <a:avLst/>
          </a:prstGeom>
          <a:solidFill>
            <a:srgbClr val="3C7EB2"/>
          </a:solidFill>
        </p:spPr>
        <p:txBody>
          <a:bodyPr lIns="0" tIns="0" rIns="0" bIns="0" wrap="none">
            <a:noAutofit/>
          </a:bodyPr>
          <a:p>
            <a:pPr indent="0"/>
            <a:r>
              <a:rPr lang="en-US" b="1" sz="3200">
                <a:solidFill>
                  <a:srgbClr val="FFFFFF"/>
                </a:solidFill>
                <a:latin typeface="Arial"/>
              </a:rPr>
              <a:t>Modified Protein Identification Problem</a:t>
            </a:r>
          </a:p>
        </p:txBody>
      </p:sp>
      <p:sp>
        <p:nvSpPr>
          <p:cNvPr id="3" name=""/>
          <p:cNvSpPr/>
          <p:nvPr/>
        </p:nvSpPr>
        <p:spPr>
          <a:xfrm>
            <a:off x="4657344" y="1240536"/>
            <a:ext cx="3736848" cy="3029712"/>
          </a:xfrm>
          <a:prstGeom prst="rect">
            <a:avLst/>
          </a:prstGeom>
          <a:solidFill>
            <a:srgbClr val="E6F3F9"/>
          </a:solidFill>
        </p:spPr>
        <p:txBody>
          <a:bodyPr lIns="0" tIns="0" rIns="0" bIns="0">
            <a:noAutofit/>
          </a:bodyPr>
          <a:p>
            <a:pPr indent="0">
              <a:lnSpc>
                <a:spcPts val="3096"/>
              </a:lnSpc>
            </a:pPr>
            <a:r>
              <a:rPr lang="en-US" b="1" sz="2100">
                <a:latin typeface="Arial"/>
              </a:rPr>
              <a:t>Modified Protein Identification problem </a:t>
            </a:r>
            <a:r>
              <a:rPr lang="en-US" b="1" i="1" sz="2500">
                <a:latin typeface="Calibri"/>
              </a:rPr>
              <a:t>P</a:t>
            </a:r>
            <a:r>
              <a:rPr lang="en-US" b="1" i="1" baseline="-25000" sz="2500">
                <a:latin typeface="Calibri"/>
              </a:rPr>
              <a:t>1</a:t>
            </a:r>
            <a:r>
              <a:rPr lang="en-US" b="1" sz="2100">
                <a:latin typeface="Arial"/>
              </a:rPr>
              <a:t> and </a:t>
            </a:r>
            <a:r>
              <a:rPr lang="en-US" b="1" i="1" sz="2500">
                <a:latin typeface="Calibri"/>
              </a:rPr>
              <a:t>P</a:t>
            </a:r>
            <a:r>
              <a:rPr lang="en-US" b="1" i="1" baseline="-25000" sz="2500">
                <a:latin typeface="Calibri"/>
              </a:rPr>
              <a:t>2</a:t>
            </a:r>
            <a:r>
              <a:rPr lang="en-US" b="1" i="1" sz="2500">
                <a:latin typeface="Calibri"/>
              </a:rPr>
              <a:t>- S</a:t>
            </a:r>
            <a:r>
              <a:rPr lang="en-US" b="1" i="1" baseline="-25000" sz="2500">
                <a:latin typeface="Calibri"/>
              </a:rPr>
              <a:t>1</a:t>
            </a:r>
            <a:r>
              <a:rPr lang="en-US" b="1" sz="2100">
                <a:latin typeface="Arial"/>
              </a:rPr>
              <a:t> and </a:t>
            </a:r>
            <a:r>
              <a:rPr lang="en-US" b="1" i="1" sz="2500">
                <a:latin typeface="Calibri"/>
              </a:rPr>
              <a:t>S</a:t>
            </a:r>
            <a:r>
              <a:rPr lang="en-US" b="1" i="1" baseline="-25000" sz="2500">
                <a:latin typeface="Calibri"/>
              </a:rPr>
              <a:t>2 </a:t>
            </a:r>
            <a:r>
              <a:rPr lang="en-US" b="1" sz="2100">
                <a:latin typeface="Arial"/>
              </a:rPr>
              <a:t>Notion of spectral similarity Shared peaks count Limitations in detecting similarities by database search</a:t>
            </a:r>
          </a:p>
        </p:txBody>
      </p:sp>
    </p:spTree>
  </p:cSld>
  <p:clrMapOvr>
    <a:overrideClrMapping bg1="lt1" tx1="dk1" bg2="lt2" tx2="dk2" accent1="accent1" accent2="accent2" accent3="accent3" accent4="accent4" accent5="accent5" accent6="accent6" hlink="hlink" folHlink="folHlink"/>
  </p:clrMapOvr>
</p:sld>
</file>

<file path=ppt/slides/slide10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07792" y="387096"/>
            <a:ext cx="3322320" cy="280416"/>
          </a:xfrm>
          <a:prstGeom prst="rect">
            <a:avLst/>
          </a:prstGeom>
        </p:spPr>
        <p:txBody>
          <a:bodyPr lIns="0" tIns="0" rIns="0" bIns="0" wrap="none">
            <a:noAutofit/>
          </a:bodyPr>
          <a:p>
            <a:pPr indent="0"/>
            <a:r>
              <a:rPr lang="en-US" b="1" sz="2400">
                <a:solidFill>
                  <a:srgbClr val="000098"/>
                </a:solidFill>
                <a:latin typeface="Arial"/>
              </a:rPr>
              <a:t>Protein Structures</a:t>
            </a:r>
          </a:p>
        </p:txBody>
      </p:sp>
      <p:sp>
        <p:nvSpPr>
          <p:cNvPr id="3" name=""/>
          <p:cNvSpPr/>
          <p:nvPr/>
        </p:nvSpPr>
        <p:spPr>
          <a:xfrm>
            <a:off x="4882896" y="3017520"/>
            <a:ext cx="3337560" cy="758952"/>
          </a:xfrm>
          <a:prstGeom prst="rect">
            <a:avLst/>
          </a:prstGeom>
          <a:solidFill>
            <a:srgbClr val="DCDBE6"/>
          </a:solidFill>
        </p:spPr>
        <p:txBody>
          <a:bodyPr lIns="0" tIns="0" rIns="0" bIns="0">
            <a:noAutofit/>
          </a:bodyPr>
          <a:p>
            <a:pPr algn="ctr" indent="0">
              <a:lnSpc>
                <a:spcPts val="3648"/>
              </a:lnSpc>
            </a:pPr>
            <a:r>
              <a:rPr lang="en-US" b="1" sz="2600" spc="-50">
                <a:solidFill>
                  <a:srgbClr val="006FC0"/>
                </a:solidFill>
                <a:latin typeface="Arial"/>
              </a:rPr>
              <a:t>Protein Structure Prediction</a:t>
            </a:r>
          </a:p>
        </p:txBody>
      </p:sp>
    </p:spTree>
  </p:cSld>
  <p:clrMapOvr>
    <a:overrideClrMapping bg1="lt1" tx1="dk1" bg2="lt2" tx2="dk2" accent1="accent1" accent2="accent2" accent3="accent3" accent4="accent4" accent5="accent5" accent6="accent6" hlink="hlink" folHlink="folHlink"/>
  </p:clrMapOvr>
</p:sld>
</file>

<file path=ppt/slides/slide10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64664" y="390144"/>
            <a:ext cx="4684776" cy="262128"/>
          </a:xfrm>
          <a:prstGeom prst="rect">
            <a:avLst/>
          </a:prstGeom>
        </p:spPr>
        <p:txBody>
          <a:bodyPr lIns="0" tIns="0" rIns="0" bIns="0" wrap="none">
            <a:noAutofit/>
          </a:bodyPr>
          <a:p>
            <a:pPr indent="0"/>
            <a:r>
              <a:rPr lang="en-US" b="1" sz="2400">
                <a:solidFill>
                  <a:srgbClr val="000098"/>
                </a:solidFill>
                <a:latin typeface="Arial"/>
              </a:rPr>
              <a:t>Protein Structure Prediction</a:t>
            </a:r>
          </a:p>
        </p:txBody>
      </p:sp>
      <p:sp>
        <p:nvSpPr>
          <p:cNvPr id="3" name=""/>
          <p:cNvSpPr/>
          <p:nvPr/>
        </p:nvSpPr>
        <p:spPr>
          <a:xfrm>
            <a:off x="4846320" y="1252728"/>
            <a:ext cx="3191256" cy="3992880"/>
          </a:xfrm>
          <a:prstGeom prst="rect">
            <a:avLst/>
          </a:prstGeom>
          <a:solidFill>
            <a:srgbClr val="DCDBE6"/>
          </a:solidFill>
        </p:spPr>
        <p:txBody>
          <a:bodyPr lIns="0" tIns="0" rIns="0" bIns="0">
            <a:noAutofit/>
          </a:bodyPr>
          <a:p>
            <a:pPr marL="357124" indent="-330200">
              <a:spcAft>
                <a:spcPts val="630"/>
              </a:spcAft>
            </a:pPr>
            <a:r>
              <a:rPr lang="en-US" b="1" sz="2600" spc="-50">
                <a:solidFill>
                  <a:srgbClr val="FF0000"/>
                </a:solidFill>
                <a:latin typeface="Arial"/>
              </a:rPr>
              <a:t>Background</a:t>
            </a:r>
          </a:p>
          <a:p>
            <a:pPr marL="357124" indent="-330200">
              <a:lnSpc>
                <a:spcPts val="2856"/>
              </a:lnSpc>
              <a:spcAft>
                <a:spcPts val="1890"/>
              </a:spcAft>
            </a:pPr>
            <a:r>
              <a:rPr lang="en-US" sz="2600" spc="-50">
                <a:solidFill>
                  <a:srgbClr val="747474"/>
                </a:solidFill>
                <a:latin typeface="Arial"/>
              </a:rPr>
              <a:t>•    </a:t>
            </a:r>
            <a:r>
              <a:rPr lang="en-US" sz="2600" spc="-50">
                <a:solidFill>
                  <a:srgbClr val="006FC0"/>
                </a:solidFill>
                <a:latin typeface="Arial"/>
              </a:rPr>
              <a:t>Complex protein structures enable proteins to perform complex functions</a:t>
            </a:r>
          </a:p>
          <a:p>
            <a:pPr marL="357124" indent="-330200">
              <a:lnSpc>
                <a:spcPts val="2856"/>
              </a:lnSpc>
              <a:spcAft>
                <a:spcPts val="1890"/>
              </a:spcAft>
            </a:pPr>
            <a:r>
              <a:rPr lang="en-US" sz="2600" spc="-50">
                <a:solidFill>
                  <a:srgbClr val="747474"/>
                </a:solidFill>
                <a:latin typeface="Arial"/>
              </a:rPr>
              <a:t>•    </a:t>
            </a:r>
            <a:r>
              <a:rPr lang="en-US" sz="2600" spc="-50">
                <a:solidFill>
                  <a:srgbClr val="006FC0"/>
                </a:solidFill>
                <a:latin typeface="Arial"/>
              </a:rPr>
              <a:t>We know over a million protein sequences but only about 100,000 protein structures</a:t>
            </a:r>
          </a:p>
        </p:txBody>
      </p:sp>
      <p:sp>
        <p:nvSpPr>
          <p:cNvPr id="4" name=""/>
          <p:cNvSpPr/>
          <p:nvPr/>
        </p:nvSpPr>
        <p:spPr>
          <a:xfrm>
            <a:off x="5172456" y="5654040"/>
            <a:ext cx="850392" cy="323088"/>
          </a:xfrm>
          <a:prstGeom prst="rect">
            <a:avLst/>
          </a:prstGeom>
          <a:solidFill>
            <a:srgbClr val="E6F3F9"/>
          </a:solidFill>
        </p:spPr>
        <p:txBody>
          <a:bodyPr lIns="0" tIns="0" rIns="0" bIns="0" wrap="none">
            <a:noAutofit/>
          </a:bodyPr>
          <a:p>
            <a:pPr indent="0">
              <a:spcBef>
                <a:spcPts val="1890"/>
              </a:spcBef>
            </a:pPr>
            <a:r>
              <a:rPr lang="en-US" sz="2600" spc="-50">
                <a:solidFill>
                  <a:srgbClr val="006FC0"/>
                </a:solidFill>
                <a:latin typeface="Arial"/>
              </a:rPr>
              <a:t>Why?</a:t>
            </a:r>
          </a:p>
        </p:txBody>
      </p:sp>
    </p:spTree>
  </p:cSld>
  <p:clrMapOvr>
    <a:overrideClrMapping bg1="lt1" tx1="dk1" bg2="lt2" tx2="dk2" accent1="accent1" accent2="accent2" accent3="accent3" accent4="accent4" accent5="accent5" accent6="accent6" hlink="hlink" folHlink="folHlink"/>
  </p:clrMapOvr>
</p:sld>
</file>

<file path=ppt/slides/slide10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64664" y="390144"/>
            <a:ext cx="4684776" cy="262128"/>
          </a:xfrm>
          <a:prstGeom prst="rect">
            <a:avLst/>
          </a:prstGeom>
        </p:spPr>
        <p:txBody>
          <a:bodyPr lIns="0" tIns="0" rIns="0" bIns="0" wrap="none">
            <a:noAutofit/>
          </a:bodyPr>
          <a:p>
            <a:pPr indent="0"/>
            <a:r>
              <a:rPr lang="en-US" b="1" sz="2400">
                <a:solidFill>
                  <a:srgbClr val="000098"/>
                </a:solidFill>
                <a:latin typeface="Arial"/>
              </a:rPr>
              <a:t>Protein Structure Prediction</a:t>
            </a:r>
          </a:p>
        </p:txBody>
      </p:sp>
      <p:sp>
        <p:nvSpPr>
          <p:cNvPr id="3" name=""/>
          <p:cNvSpPr/>
          <p:nvPr/>
        </p:nvSpPr>
        <p:spPr>
          <a:xfrm>
            <a:off x="4846320" y="1252728"/>
            <a:ext cx="3294888" cy="2523744"/>
          </a:xfrm>
          <a:prstGeom prst="rect">
            <a:avLst/>
          </a:prstGeom>
          <a:solidFill>
            <a:srgbClr val="DCDBE6"/>
          </a:solidFill>
        </p:spPr>
        <p:txBody>
          <a:bodyPr lIns="0" tIns="0" rIns="0" bIns="0">
            <a:noAutofit/>
          </a:bodyPr>
          <a:p>
            <a:pPr marL="357124" indent="-330200">
              <a:spcAft>
                <a:spcPts val="630"/>
              </a:spcAft>
            </a:pPr>
            <a:r>
              <a:rPr lang="en-US" b="1" sz="2600" spc="-50">
                <a:solidFill>
                  <a:srgbClr val="FF0000"/>
                </a:solidFill>
                <a:latin typeface="Arial"/>
              </a:rPr>
              <a:t>Background</a:t>
            </a:r>
          </a:p>
          <a:p>
            <a:pPr marL="357124" indent="-330200">
              <a:lnSpc>
                <a:spcPts val="2880"/>
              </a:lnSpc>
              <a:spcAft>
                <a:spcPts val="1890"/>
              </a:spcAft>
            </a:pPr>
            <a:r>
              <a:rPr lang="en-US" sz="2600" spc="-50">
                <a:solidFill>
                  <a:srgbClr val="747474"/>
                </a:solidFill>
                <a:latin typeface="Arial"/>
              </a:rPr>
              <a:t>•    </a:t>
            </a:r>
            <a:r>
              <a:rPr lang="en-US" sz="2600" spc="-50">
                <a:solidFill>
                  <a:srgbClr val="006FC0"/>
                </a:solidFill>
                <a:latin typeface="Arial"/>
              </a:rPr>
              <a:t>Estimating exact protein structures is very difficult</a:t>
            </a:r>
          </a:p>
          <a:p>
            <a:pPr marL="357124" indent="-330200">
              <a:lnSpc>
                <a:spcPts val="2832"/>
              </a:lnSpc>
            </a:pPr>
            <a:r>
              <a:rPr lang="en-US" sz="2600" spc="-50">
                <a:solidFill>
                  <a:srgbClr val="747474"/>
                </a:solidFill>
                <a:latin typeface="Arial"/>
              </a:rPr>
              <a:t>•    </a:t>
            </a:r>
            <a:r>
              <a:rPr lang="en-US" sz="2600" spc="-50">
                <a:solidFill>
                  <a:srgbClr val="006FC0"/>
                </a:solidFill>
                <a:latin typeface="Arial"/>
              </a:rPr>
              <a:t>Its difficult to crystallize proteins </a:t>
            </a:r>
            <a:r>
              <a:rPr lang="en-US" baseline="30000" sz="2600" spc="-50">
                <a:solidFill>
                  <a:srgbClr val="006FC0"/>
                </a:solidFill>
                <a:latin typeface="Arial"/>
              </a:rPr>
              <a:t>•</a:t>
            </a:r>
          </a:p>
        </p:txBody>
      </p:sp>
      <p:sp>
        <p:nvSpPr>
          <p:cNvPr id="4" name=""/>
          <p:cNvSpPr/>
          <p:nvPr/>
        </p:nvSpPr>
        <p:spPr>
          <a:xfrm>
            <a:off x="4846320" y="4221480"/>
            <a:ext cx="3294888" cy="1755648"/>
          </a:xfrm>
          <a:prstGeom prst="rect">
            <a:avLst/>
          </a:prstGeom>
          <a:solidFill>
            <a:srgbClr val="DCDBE6"/>
          </a:solidFill>
        </p:spPr>
        <p:txBody>
          <a:bodyPr lIns="0" tIns="0" rIns="0" bIns="0">
            <a:noAutofit/>
          </a:bodyPr>
          <a:p>
            <a:pPr marL="4127500" indent="-330200">
              <a:lnSpc>
                <a:spcPts val="2856"/>
              </a:lnSpc>
            </a:pPr>
            <a:r>
              <a:rPr lang="en-US" sz="2600" spc="-50">
                <a:solidFill>
                  <a:srgbClr val="747474"/>
                </a:solidFill>
                <a:latin typeface="Arial"/>
              </a:rPr>
              <a:t>•    </a:t>
            </a:r>
            <a:r>
              <a:rPr lang="en-US" sz="2600" spc="-50">
                <a:solidFill>
                  <a:srgbClr val="006FC0"/>
                </a:solidFill>
                <a:latin typeface="Arial"/>
              </a:rPr>
              <a:t>Even if we manage to get protein’s X-Ray, to reconstruct the structure is extremely complex</a:t>
            </a:r>
          </a:p>
        </p:txBody>
      </p:sp>
    </p:spTree>
  </p:cSld>
  <p:clrMapOvr>
    <a:overrideClrMapping bg1="lt1" tx1="dk1" bg2="lt2" tx2="dk2" accent1="accent1" accent2="accent2" accent3="accent3" accent4="accent4" accent5="accent5" accent6="accent6" hlink="hlink" folHlink="folHlink"/>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62072" y="774192"/>
            <a:ext cx="3413760" cy="417576"/>
          </a:xfrm>
          <a:prstGeom prst="rect">
            <a:avLst/>
          </a:prstGeom>
        </p:spPr>
        <p:txBody>
          <a:bodyPr lIns="0" tIns="0" rIns="0" bIns="0" wrap="none">
            <a:noAutofit/>
          </a:bodyPr>
          <a:p>
            <a:pPr indent="0"/>
            <a:r>
              <a:rPr lang="en-US" b="1" sz="3200">
                <a:solidFill>
                  <a:srgbClr val="001F5F"/>
                </a:solidFill>
                <a:latin typeface="Arial"/>
              </a:rPr>
              <a:t>Scoring Schemes</a:t>
            </a:r>
          </a:p>
        </p:txBody>
      </p:sp>
      <p:sp>
        <p:nvSpPr>
          <p:cNvPr id="3" name=""/>
          <p:cNvSpPr/>
          <p:nvPr/>
        </p:nvSpPr>
        <p:spPr>
          <a:xfrm>
            <a:off x="4648200" y="1609344"/>
            <a:ext cx="3377184" cy="3267456"/>
          </a:xfrm>
          <a:prstGeom prst="rect">
            <a:avLst/>
          </a:prstGeom>
        </p:spPr>
        <p:txBody>
          <a:bodyPr lIns="0" tIns="0" rIns="0" bIns="0">
            <a:noAutofit/>
          </a:bodyPr>
          <a:p>
            <a:pPr indent="0">
              <a:spcAft>
                <a:spcPts val="1050"/>
              </a:spcAft>
            </a:pPr>
            <a:r>
              <a:rPr lang="en-US" b="1" sz="2600">
                <a:solidFill>
                  <a:srgbClr val="3265FF"/>
                </a:solidFill>
                <a:latin typeface="Arial"/>
              </a:rPr>
              <a:t>Substitution Matrices</a:t>
            </a:r>
          </a:p>
          <a:p>
            <a:pPr indent="0">
              <a:spcAft>
                <a:spcPts val="1050"/>
              </a:spcAft>
            </a:pPr>
            <a:r>
              <a:rPr lang="en-US" b="1" sz="2600">
                <a:solidFill>
                  <a:srgbClr val="3265FF"/>
                </a:solidFill>
                <a:latin typeface="Arial"/>
              </a:rPr>
              <a:t>Negative Score:</a:t>
            </a:r>
          </a:p>
          <a:p>
            <a:pPr indent="0">
              <a:lnSpc>
                <a:spcPts val="3096"/>
              </a:lnSpc>
            </a:pPr>
            <a:r>
              <a:rPr lang="en-US" sz="2600">
                <a:latin typeface="Arial"/>
              </a:rPr>
              <a:t>The amino Acids are dissimilar, mutations from one into the other occur less often then expected by chance during evolution</a:t>
            </a:r>
          </a:p>
        </p:txBody>
      </p:sp>
    </p:spTree>
  </p:cSld>
  <p:clrMapOvr>
    <a:overrideClrMapping bg1="lt1" tx1="dk1" bg2="lt2" tx2="dk2" accent1="accent1" accent2="accent2" accent3="accent3" accent4="accent4" accent5="accent5" accent6="accent6" hlink="hlink" folHlink="folHlink"/>
  </p:clrMapOvr>
</p:sld>
</file>

<file path=ppt/slides/slide11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64664" y="390144"/>
            <a:ext cx="4684776" cy="262128"/>
          </a:xfrm>
          <a:prstGeom prst="rect">
            <a:avLst/>
          </a:prstGeom>
        </p:spPr>
        <p:txBody>
          <a:bodyPr lIns="0" tIns="0" rIns="0" bIns="0" wrap="none">
            <a:noAutofit/>
          </a:bodyPr>
          <a:p>
            <a:pPr indent="0"/>
            <a:r>
              <a:rPr lang="en-US" b="1" sz="2400">
                <a:solidFill>
                  <a:srgbClr val="000098"/>
                </a:solidFill>
                <a:latin typeface="Arial"/>
              </a:rPr>
              <a:t>Protein Structure Prediction</a:t>
            </a:r>
          </a:p>
        </p:txBody>
      </p:sp>
      <p:sp>
        <p:nvSpPr>
          <p:cNvPr id="3" name=""/>
          <p:cNvSpPr/>
          <p:nvPr/>
        </p:nvSpPr>
        <p:spPr>
          <a:xfrm>
            <a:off x="4846320" y="1252728"/>
            <a:ext cx="3322320" cy="3553968"/>
          </a:xfrm>
          <a:prstGeom prst="rect">
            <a:avLst/>
          </a:prstGeom>
          <a:solidFill>
            <a:srgbClr val="E6F3F9"/>
          </a:solidFill>
        </p:spPr>
        <p:txBody>
          <a:bodyPr lIns="0" tIns="0" rIns="0" bIns="0">
            <a:noAutofit/>
          </a:bodyPr>
          <a:p>
            <a:pPr marL="357124" indent="-330200">
              <a:spcAft>
                <a:spcPts val="630"/>
              </a:spcAft>
            </a:pPr>
            <a:r>
              <a:rPr lang="en-US" b="1" sz="2600" spc="-50">
                <a:solidFill>
                  <a:srgbClr val="FF0000"/>
                </a:solidFill>
                <a:latin typeface="Arial"/>
              </a:rPr>
              <a:t>Introduction</a:t>
            </a:r>
          </a:p>
          <a:p>
            <a:pPr marL="357124" indent="-330200">
              <a:lnSpc>
                <a:spcPts val="2856"/>
              </a:lnSpc>
              <a:spcAft>
                <a:spcPts val="1890"/>
              </a:spcAft>
            </a:pPr>
            <a:r>
              <a:rPr lang="en-US" sz="2600" spc="-50">
                <a:solidFill>
                  <a:srgbClr val="747474"/>
                </a:solidFill>
                <a:latin typeface="Arial"/>
              </a:rPr>
              <a:t>•    </a:t>
            </a:r>
            <a:r>
              <a:rPr lang="en-US" sz="2600" spc="-50">
                <a:solidFill>
                  <a:srgbClr val="006FC0"/>
                </a:solidFill>
                <a:latin typeface="Arial"/>
              </a:rPr>
              <a:t>What if we could somehow predict protein structures?</a:t>
            </a:r>
          </a:p>
          <a:p>
            <a:pPr marL="357124" indent="-330200">
              <a:lnSpc>
                <a:spcPts val="2856"/>
              </a:lnSpc>
            </a:pPr>
            <a:r>
              <a:rPr lang="en-US" sz="2600" spc="-50">
                <a:solidFill>
                  <a:srgbClr val="747474"/>
                </a:solidFill>
                <a:latin typeface="Arial"/>
              </a:rPr>
              <a:t>•    </a:t>
            </a:r>
            <a:r>
              <a:rPr lang="en-US" sz="2600" spc="-50">
                <a:solidFill>
                  <a:srgbClr val="006FC0"/>
                </a:solidFill>
                <a:latin typeface="Arial"/>
              </a:rPr>
              <a:t>Since we know so many sequences, they can be used for predicting protein structures </a:t>
            </a:r>
            <a:r>
              <a:rPr lang="en-US" baseline="30000" sz="2600" spc="-50">
                <a:solidFill>
                  <a:srgbClr val="006FC0"/>
                </a:solidFill>
                <a:latin typeface="Arial"/>
              </a:rPr>
              <a:t>•</a:t>
            </a:r>
          </a:p>
        </p:txBody>
      </p:sp>
      <p:sp>
        <p:nvSpPr>
          <p:cNvPr id="4" name=""/>
          <p:cNvSpPr/>
          <p:nvPr/>
        </p:nvSpPr>
        <p:spPr>
          <a:xfrm>
            <a:off x="4846320" y="5312664"/>
            <a:ext cx="3322320" cy="661416"/>
          </a:xfrm>
          <a:prstGeom prst="rect">
            <a:avLst/>
          </a:prstGeom>
          <a:solidFill>
            <a:srgbClr val="E6F3F9"/>
          </a:solidFill>
        </p:spPr>
        <p:txBody>
          <a:bodyPr lIns="0" tIns="0" rIns="0" bIns="0">
            <a:noAutofit/>
          </a:bodyPr>
          <a:p>
            <a:pPr marL="4140200" indent="-342900">
              <a:lnSpc>
                <a:spcPts val="2856"/>
              </a:lnSpc>
            </a:pPr>
            <a:r>
              <a:rPr lang="en-US" sz="2600" spc="-50">
                <a:solidFill>
                  <a:srgbClr val="747474"/>
                </a:solidFill>
                <a:latin typeface="Arial"/>
              </a:rPr>
              <a:t>•    </a:t>
            </a:r>
            <a:r>
              <a:rPr lang="en-US" sz="2600" spc="-50">
                <a:solidFill>
                  <a:srgbClr val="006FC0"/>
                </a:solidFill>
                <a:latin typeface="Arial"/>
              </a:rPr>
              <a:t>This indeed is possible and helpful</a:t>
            </a:r>
          </a:p>
        </p:txBody>
      </p:sp>
    </p:spTree>
  </p:cSld>
  <p:clrMapOvr>
    <a:overrideClrMapping bg1="lt1" tx1="dk1" bg2="lt2" tx2="dk2" accent1="accent1" accent2="accent2" accent3="accent3" accent4="accent4" accent5="accent5" accent6="accent6" hlink="hlink" folHlink="folHlink"/>
  </p:clrMapOvr>
</p:sld>
</file>

<file path=ppt/slides/slide11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64664" y="390144"/>
            <a:ext cx="4687824" cy="262128"/>
          </a:xfrm>
          <a:prstGeom prst="rect">
            <a:avLst/>
          </a:prstGeom>
        </p:spPr>
        <p:txBody>
          <a:bodyPr lIns="0" tIns="0" rIns="0" bIns="0" wrap="none">
            <a:noAutofit/>
          </a:bodyPr>
          <a:p>
            <a:pPr indent="0"/>
            <a:r>
              <a:rPr lang="en-US" b="1" sz="2400">
                <a:solidFill>
                  <a:srgbClr val="000098"/>
                </a:solidFill>
                <a:latin typeface="Arial"/>
              </a:rPr>
              <a:t>Protein Structure Prediction</a:t>
            </a:r>
          </a:p>
        </p:txBody>
      </p:sp>
      <p:sp>
        <p:nvSpPr>
          <p:cNvPr id="3" name=""/>
          <p:cNvSpPr/>
          <p:nvPr/>
        </p:nvSpPr>
        <p:spPr>
          <a:xfrm>
            <a:off x="4831080" y="1252728"/>
            <a:ext cx="3331464" cy="4663440"/>
          </a:xfrm>
          <a:prstGeom prst="rect">
            <a:avLst/>
          </a:prstGeom>
          <a:solidFill>
            <a:srgbClr val="DCDBE6"/>
          </a:solidFill>
        </p:spPr>
        <p:txBody>
          <a:bodyPr lIns="0" tIns="0" rIns="0" bIns="0">
            <a:noAutofit/>
          </a:bodyPr>
          <a:p>
            <a:pPr indent="0">
              <a:spcAft>
                <a:spcPts val="630"/>
              </a:spcAft>
            </a:pPr>
            <a:r>
              <a:rPr lang="en-US" b="1" sz="2600" spc="-50">
                <a:solidFill>
                  <a:srgbClr val="FF0000"/>
                </a:solidFill>
                <a:latin typeface="Arial"/>
              </a:rPr>
              <a:t>The Basic Idea</a:t>
            </a:r>
          </a:p>
          <a:p>
            <a:pPr marL="486664" marR="416052" indent="-457200">
              <a:lnSpc>
                <a:spcPts val="2856"/>
              </a:lnSpc>
              <a:spcAft>
                <a:spcPts val="1890"/>
              </a:spcAft>
            </a:pPr>
            <a:r>
              <a:rPr lang="en-US" sz="2600" spc="-50">
                <a:solidFill>
                  <a:srgbClr val="747474"/>
                </a:solidFill>
                <a:latin typeface="Arial"/>
              </a:rPr>
              <a:t>1.    </a:t>
            </a:r>
            <a:r>
              <a:rPr lang="en-US" sz="2600" spc="-50">
                <a:solidFill>
                  <a:srgbClr val="006FC0"/>
                </a:solidFill>
                <a:latin typeface="Arial"/>
              </a:rPr>
              <a:t>Amino acids determine the protein structure</a:t>
            </a:r>
          </a:p>
          <a:p>
            <a:pPr marL="486664" indent="-457200">
              <a:lnSpc>
                <a:spcPts val="2880"/>
              </a:lnSpc>
              <a:spcAft>
                <a:spcPts val="1890"/>
              </a:spcAft>
            </a:pPr>
            <a:r>
              <a:rPr lang="en-US" sz="2600" spc="-50">
                <a:solidFill>
                  <a:srgbClr val="747474"/>
                </a:solidFill>
                <a:latin typeface="Arial"/>
              </a:rPr>
              <a:t>2.    </a:t>
            </a:r>
            <a:r>
              <a:rPr lang="en-US" sz="2600" spc="-50">
                <a:solidFill>
                  <a:srgbClr val="006FC0"/>
                </a:solidFill>
                <a:latin typeface="Arial"/>
              </a:rPr>
              <a:t>We have a large protein sequence dataset (uniprot)</a:t>
            </a:r>
          </a:p>
          <a:p>
            <a:pPr indent="0">
              <a:lnSpc>
                <a:spcPts val="2856"/>
              </a:lnSpc>
            </a:pPr>
            <a:r>
              <a:rPr lang="en-US" sz="2600" spc="-50">
                <a:solidFill>
                  <a:srgbClr val="006FC0"/>
                </a:solidFill>
                <a:latin typeface="Arial"/>
              </a:rPr>
              <a:t>Hence, we can fold protein sequences and predict their structures!</a:t>
            </a:r>
          </a:p>
        </p:txBody>
      </p:sp>
    </p:spTree>
  </p:cSld>
  <p:clrMapOvr>
    <a:overrideClrMapping bg1="lt1" tx1="dk1" bg2="lt2" tx2="dk2" accent1="accent1" accent2="accent2" accent3="accent3" accent4="accent4" accent5="accent5" accent6="accent6" hlink="hlink" folHlink="folHlink"/>
  </p:clrMapOvr>
</p:sld>
</file>

<file path=ppt/slides/slide11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64664" y="390144"/>
            <a:ext cx="4684776" cy="262128"/>
          </a:xfrm>
          <a:prstGeom prst="rect">
            <a:avLst/>
          </a:prstGeom>
        </p:spPr>
        <p:txBody>
          <a:bodyPr lIns="0" tIns="0" rIns="0" bIns="0" wrap="none">
            <a:noAutofit/>
          </a:bodyPr>
          <a:p>
            <a:pPr indent="0"/>
            <a:r>
              <a:rPr lang="en-US" b="1" sz="2400">
                <a:solidFill>
                  <a:srgbClr val="000098"/>
                </a:solidFill>
                <a:latin typeface="Arial"/>
              </a:rPr>
              <a:t>Protein Structure Prediction</a:t>
            </a:r>
          </a:p>
        </p:txBody>
      </p:sp>
      <p:sp>
        <p:nvSpPr>
          <p:cNvPr id="3" name=""/>
          <p:cNvSpPr/>
          <p:nvPr/>
        </p:nvSpPr>
        <p:spPr>
          <a:xfrm>
            <a:off x="4828032" y="1255776"/>
            <a:ext cx="3340608" cy="4892040"/>
          </a:xfrm>
          <a:prstGeom prst="rect">
            <a:avLst/>
          </a:prstGeom>
          <a:solidFill>
            <a:srgbClr val="DCDBE6"/>
          </a:solidFill>
        </p:spPr>
        <p:txBody>
          <a:bodyPr lIns="0" tIns="0" rIns="0" bIns="0">
            <a:noAutofit/>
          </a:bodyPr>
          <a:p>
            <a:pPr indent="0">
              <a:lnSpc>
                <a:spcPts val="3096"/>
              </a:lnSpc>
              <a:spcAft>
                <a:spcPts val="1050"/>
              </a:spcAft>
            </a:pPr>
            <a:r>
              <a:rPr lang="en-US" b="1" sz="2600" spc="-50">
                <a:solidFill>
                  <a:srgbClr val="FF0000"/>
                </a:solidFill>
                <a:latin typeface="Arial"/>
              </a:rPr>
              <a:t>Why predict and why not exact solutions?</a:t>
            </a:r>
          </a:p>
          <a:p>
            <a:pPr indent="0">
              <a:lnSpc>
                <a:spcPts val="2856"/>
              </a:lnSpc>
              <a:spcAft>
                <a:spcPts val="1050"/>
              </a:spcAft>
            </a:pPr>
            <a:r>
              <a:rPr lang="en-US" sz="2600" spc="-50">
                <a:solidFill>
                  <a:srgbClr val="006FC0"/>
                </a:solidFill>
                <a:latin typeface="Arial"/>
              </a:rPr>
              <a:t>A deterministic solution of protein folding is a major unsolved problem in molecular biology!</a:t>
            </a:r>
          </a:p>
          <a:p>
            <a:pPr indent="0">
              <a:lnSpc>
                <a:spcPts val="2856"/>
              </a:lnSpc>
            </a:pPr>
            <a:r>
              <a:rPr lang="en-US" sz="2600" spc="-50">
                <a:solidFill>
                  <a:srgbClr val="006FC0"/>
                </a:solidFill>
                <a:latin typeface="Arial"/>
              </a:rPr>
              <a:t>Proteins fold spontaneously or with the help of enzymes or chaperones.</a:t>
            </a:r>
          </a:p>
        </p:txBody>
      </p:sp>
    </p:spTree>
  </p:cSld>
  <p:clrMapOvr>
    <a:overrideClrMapping bg1="lt1" tx1="dk1" bg2="lt2" tx2="dk2" accent1="accent1" accent2="accent2" accent3="accent3" accent4="accent4" accent5="accent5" accent6="accent6" hlink="hlink" folHlink="folHlink"/>
  </p:clrMapOvr>
</p:sld>
</file>

<file path=ppt/slides/slide11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64664" y="390144"/>
            <a:ext cx="4684776" cy="262128"/>
          </a:xfrm>
          <a:prstGeom prst="rect">
            <a:avLst/>
          </a:prstGeom>
        </p:spPr>
        <p:txBody>
          <a:bodyPr lIns="0" tIns="0" rIns="0" bIns="0" wrap="none">
            <a:noAutofit/>
          </a:bodyPr>
          <a:p>
            <a:pPr indent="0"/>
            <a:r>
              <a:rPr lang="en-US" b="1" sz="2400">
                <a:solidFill>
                  <a:srgbClr val="000098"/>
                </a:solidFill>
                <a:latin typeface="Arial"/>
              </a:rPr>
              <a:t>Protein Structure Prediction</a:t>
            </a:r>
          </a:p>
        </p:txBody>
      </p:sp>
      <p:sp>
        <p:nvSpPr>
          <p:cNvPr id="3" name=""/>
          <p:cNvSpPr/>
          <p:nvPr/>
        </p:nvSpPr>
        <p:spPr>
          <a:xfrm>
            <a:off x="4828032" y="1255776"/>
            <a:ext cx="3261360" cy="4200144"/>
          </a:xfrm>
          <a:prstGeom prst="rect">
            <a:avLst/>
          </a:prstGeom>
          <a:solidFill>
            <a:srgbClr val="DCDBE6"/>
          </a:solidFill>
        </p:spPr>
        <p:txBody>
          <a:bodyPr lIns="0" tIns="0" rIns="0" bIns="0">
            <a:noAutofit/>
          </a:bodyPr>
          <a:p>
            <a:pPr indent="0">
              <a:lnSpc>
                <a:spcPts val="3120"/>
              </a:lnSpc>
              <a:spcAft>
                <a:spcPts val="1050"/>
              </a:spcAft>
            </a:pPr>
            <a:r>
              <a:rPr lang="en-US" b="1" sz="2600" spc="-50">
                <a:solidFill>
                  <a:srgbClr val="FF0000"/>
                </a:solidFill>
                <a:latin typeface="Arial"/>
              </a:rPr>
              <a:t>To predict we must first learn!</a:t>
            </a:r>
          </a:p>
          <a:p>
            <a:pPr indent="0">
              <a:lnSpc>
                <a:spcPts val="2856"/>
              </a:lnSpc>
              <a:spcAft>
                <a:spcPts val="1890"/>
              </a:spcAft>
            </a:pPr>
            <a:r>
              <a:rPr lang="en-US" sz="2600" spc="-50">
                <a:solidFill>
                  <a:srgbClr val="006FC0"/>
                </a:solidFill>
                <a:latin typeface="Arial"/>
              </a:rPr>
              <a:t>To computationally predict protein structures, we need to copy or mimic the natural folding!</a:t>
            </a:r>
          </a:p>
          <a:p>
            <a:pPr indent="0">
              <a:lnSpc>
                <a:spcPts val="2856"/>
              </a:lnSpc>
            </a:pPr>
            <a:r>
              <a:rPr lang="en-US" sz="2600" spc="-50">
                <a:solidFill>
                  <a:srgbClr val="006FC0"/>
                </a:solidFill>
                <a:latin typeface="Arial"/>
              </a:rPr>
              <a:t>What are the steps in protein folding and structure formation?</a:t>
            </a:r>
          </a:p>
        </p:txBody>
      </p:sp>
    </p:spTree>
  </p:cSld>
  <p:clrMapOvr>
    <a:overrideClrMapping bg1="lt1" tx1="dk1" bg2="lt2" tx2="dk2" accent1="accent1" accent2="accent2" accent3="accent3" accent4="accent4" accent5="accent5" accent6="accent6" hlink="hlink" folHlink="folHlink"/>
  </p:clrMapOvr>
</p:sld>
</file>

<file path=ppt/slides/slide11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64664" y="390144"/>
            <a:ext cx="4684776" cy="262128"/>
          </a:xfrm>
          <a:prstGeom prst="rect">
            <a:avLst/>
          </a:prstGeom>
        </p:spPr>
        <p:txBody>
          <a:bodyPr lIns="0" tIns="0" rIns="0" bIns="0" wrap="none">
            <a:noAutofit/>
          </a:bodyPr>
          <a:p>
            <a:pPr indent="0"/>
            <a:r>
              <a:rPr lang="en-US" b="1" sz="2400">
                <a:solidFill>
                  <a:srgbClr val="000098"/>
                </a:solidFill>
                <a:latin typeface="Arial"/>
              </a:rPr>
              <a:t>Protein Structure Prediction</a:t>
            </a:r>
          </a:p>
        </p:txBody>
      </p:sp>
      <p:sp>
        <p:nvSpPr>
          <p:cNvPr id="3" name=""/>
          <p:cNvSpPr/>
          <p:nvPr/>
        </p:nvSpPr>
        <p:spPr>
          <a:xfrm>
            <a:off x="4834128" y="1252728"/>
            <a:ext cx="3264408" cy="4812792"/>
          </a:xfrm>
          <a:prstGeom prst="rect">
            <a:avLst/>
          </a:prstGeom>
          <a:solidFill>
            <a:srgbClr val="DCDBE6"/>
          </a:solidFill>
        </p:spPr>
        <p:txBody>
          <a:bodyPr lIns="0" tIns="0" rIns="0" bIns="0">
            <a:noAutofit/>
          </a:bodyPr>
          <a:p>
            <a:pPr indent="0">
              <a:lnSpc>
                <a:spcPts val="3168"/>
              </a:lnSpc>
              <a:spcAft>
                <a:spcPts val="1050"/>
              </a:spcAft>
            </a:pPr>
            <a:r>
              <a:rPr lang="en-US" b="1" sz="2600" spc="-50">
                <a:solidFill>
                  <a:srgbClr val="FF0000"/>
                </a:solidFill>
                <a:latin typeface="Arial"/>
              </a:rPr>
              <a:t>To fold we must learn the steps</a:t>
            </a:r>
          </a:p>
          <a:p>
            <a:pPr indent="0">
              <a:lnSpc>
                <a:spcPts val="2856"/>
              </a:lnSpc>
              <a:spcAft>
                <a:spcPts val="1050"/>
              </a:spcAft>
            </a:pPr>
            <a:r>
              <a:rPr lang="en-US" sz="2600" spc="-50">
                <a:solidFill>
                  <a:srgbClr val="006FC0"/>
                </a:solidFill>
                <a:latin typeface="Arial"/>
              </a:rPr>
              <a:t>Step 1: "Collapse"-leading to burial of hydrophobic AA’s</a:t>
            </a:r>
          </a:p>
          <a:p>
            <a:pPr algn="just" indent="0">
              <a:lnSpc>
                <a:spcPts val="2856"/>
              </a:lnSpc>
              <a:spcAft>
                <a:spcPts val="1890"/>
              </a:spcAft>
            </a:pPr>
            <a:r>
              <a:rPr lang="en-US" sz="2600" spc="-50">
                <a:solidFill>
                  <a:srgbClr val="006FC0"/>
                </a:solidFill>
                <a:latin typeface="Arial"/>
              </a:rPr>
              <a:t>Step 2: Fluid globule -helices &amp; sheets form, but are unorganized</a:t>
            </a:r>
          </a:p>
          <a:p>
            <a:pPr indent="0">
              <a:lnSpc>
                <a:spcPts val="2856"/>
              </a:lnSpc>
            </a:pPr>
            <a:r>
              <a:rPr lang="en-US" sz="2600" spc="-50">
                <a:solidFill>
                  <a:srgbClr val="006FC0"/>
                </a:solidFill>
                <a:latin typeface="Arial"/>
              </a:rPr>
              <a:t>Step 3: Compaction, and rearrangement of 2‘ structures</a:t>
            </a:r>
          </a:p>
        </p:txBody>
      </p:sp>
    </p:spTree>
  </p:cSld>
  <p:clrMapOvr>
    <a:overrideClrMapping bg1="lt1" tx1="dk1" bg2="lt2" tx2="dk2" accent1="accent1" accent2="accent2" accent3="accent3" accent4="accent4" accent5="accent5" accent6="accent6" hlink="hlink" folHlink="folHlink"/>
  </p:clrMapOvr>
</p:sld>
</file>

<file path=ppt/slides/slide11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64664" y="390144"/>
            <a:ext cx="4687824" cy="262128"/>
          </a:xfrm>
          <a:prstGeom prst="rect">
            <a:avLst/>
          </a:prstGeom>
        </p:spPr>
        <p:txBody>
          <a:bodyPr lIns="0" tIns="0" rIns="0" bIns="0" wrap="none">
            <a:noAutofit/>
          </a:bodyPr>
          <a:p>
            <a:pPr indent="0"/>
            <a:r>
              <a:rPr lang="en-US" b="1" sz="2400">
                <a:solidFill>
                  <a:srgbClr val="000098"/>
                </a:solidFill>
                <a:latin typeface="Arial"/>
              </a:rPr>
              <a:t>Protein Structure Prediction</a:t>
            </a:r>
          </a:p>
        </p:txBody>
      </p:sp>
      <p:sp>
        <p:nvSpPr>
          <p:cNvPr id="3" name=""/>
          <p:cNvSpPr/>
          <p:nvPr/>
        </p:nvSpPr>
        <p:spPr>
          <a:xfrm>
            <a:off x="4843272" y="1249680"/>
            <a:ext cx="3188208" cy="2459736"/>
          </a:xfrm>
          <a:prstGeom prst="rect">
            <a:avLst/>
          </a:prstGeom>
          <a:solidFill>
            <a:srgbClr val="E6F3F9"/>
          </a:solidFill>
        </p:spPr>
        <p:txBody>
          <a:bodyPr lIns="0" tIns="0" rIns="0" bIns="0">
            <a:noAutofit/>
          </a:bodyPr>
          <a:p>
            <a:pPr marL="360172" indent="-342900">
              <a:spcAft>
                <a:spcPts val="630"/>
              </a:spcAft>
            </a:pPr>
            <a:r>
              <a:rPr lang="en-US" b="1" sz="2600" spc="-50">
                <a:solidFill>
                  <a:srgbClr val="FF0000"/>
                </a:solidFill>
                <a:latin typeface="Arial"/>
              </a:rPr>
              <a:t>Conclusion</a:t>
            </a:r>
          </a:p>
          <a:p>
            <a:pPr marL="360172" indent="-342900">
              <a:lnSpc>
                <a:spcPts val="2856"/>
              </a:lnSpc>
            </a:pPr>
            <a:r>
              <a:rPr lang="en-US" sz="2600" spc="-50">
                <a:solidFill>
                  <a:srgbClr val="747474"/>
                </a:solidFill>
                <a:latin typeface="Arial"/>
              </a:rPr>
              <a:t>•    </a:t>
            </a:r>
            <a:r>
              <a:rPr lang="en-US" sz="2600" spc="-50">
                <a:solidFill>
                  <a:srgbClr val="006FC0"/>
                </a:solidFill>
                <a:latin typeface="Arial"/>
              </a:rPr>
              <a:t>Protein structure prediction involves learning how the amino acids in primary sequence fold. </a:t>
            </a:r>
            <a:r>
              <a:rPr lang="en-US" baseline="30000" sz="2600" spc="-50">
                <a:solidFill>
                  <a:srgbClr val="006FC0"/>
                </a:solidFill>
                <a:latin typeface="Arial"/>
              </a:rPr>
              <a:t>•</a:t>
            </a:r>
          </a:p>
        </p:txBody>
      </p:sp>
      <p:sp>
        <p:nvSpPr>
          <p:cNvPr id="4" name=""/>
          <p:cNvSpPr/>
          <p:nvPr/>
        </p:nvSpPr>
        <p:spPr>
          <a:xfrm>
            <a:off x="4843272" y="4093464"/>
            <a:ext cx="3188208" cy="2060448"/>
          </a:xfrm>
          <a:prstGeom prst="rect">
            <a:avLst/>
          </a:prstGeom>
          <a:solidFill>
            <a:srgbClr val="E6F3F9"/>
          </a:solidFill>
        </p:spPr>
        <p:txBody>
          <a:bodyPr lIns="0" tIns="0" rIns="0" bIns="0">
            <a:noAutofit/>
          </a:bodyPr>
          <a:p>
            <a:pPr marL="4127500" indent="-342900">
              <a:lnSpc>
                <a:spcPts val="2856"/>
              </a:lnSpc>
            </a:pPr>
            <a:r>
              <a:rPr lang="en-US" sz="2600" spc="-50">
                <a:solidFill>
                  <a:srgbClr val="747474"/>
                </a:solidFill>
                <a:latin typeface="Arial"/>
              </a:rPr>
              <a:t>•    </a:t>
            </a:r>
            <a:r>
              <a:rPr lang="en-US" sz="2600" spc="-50">
                <a:solidFill>
                  <a:srgbClr val="006FC0"/>
                </a:solidFill>
                <a:latin typeface="Arial"/>
              </a:rPr>
              <a:t>Using this information, upon getting a protein sequence, we can try to predict how it folds!</a:t>
            </a:r>
          </a:p>
        </p:txBody>
      </p:sp>
      <p:sp>
        <p:nvSpPr>
          <p:cNvPr id="5" name=""/>
          <p:cNvSpPr/>
          <p:nvPr/>
        </p:nvSpPr>
        <p:spPr>
          <a:xfrm>
            <a:off x="1874520" y="6626352"/>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11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07792" y="387096"/>
            <a:ext cx="3322320" cy="280416"/>
          </a:xfrm>
          <a:prstGeom prst="rect">
            <a:avLst/>
          </a:prstGeom>
        </p:spPr>
        <p:txBody>
          <a:bodyPr lIns="0" tIns="0" rIns="0" bIns="0" wrap="none">
            <a:noAutofit/>
          </a:bodyPr>
          <a:p>
            <a:pPr indent="0"/>
            <a:r>
              <a:rPr lang="en-US" b="1" sz="2400">
                <a:solidFill>
                  <a:srgbClr val="000098"/>
                </a:solidFill>
                <a:latin typeface="Arial"/>
              </a:rPr>
              <a:t>Protein Structures</a:t>
            </a:r>
          </a:p>
        </p:txBody>
      </p:sp>
      <p:sp>
        <p:nvSpPr>
          <p:cNvPr id="3" name=""/>
          <p:cNvSpPr/>
          <p:nvPr/>
        </p:nvSpPr>
        <p:spPr>
          <a:xfrm>
            <a:off x="5513832" y="2868168"/>
            <a:ext cx="2081784" cy="1146048"/>
          </a:xfrm>
          <a:prstGeom prst="rect">
            <a:avLst/>
          </a:prstGeom>
          <a:solidFill>
            <a:srgbClr val="E6F3F9"/>
          </a:solidFill>
        </p:spPr>
        <p:txBody>
          <a:bodyPr lIns="0" tIns="0" rIns="0" bIns="0">
            <a:noAutofit/>
          </a:bodyPr>
          <a:p>
            <a:pPr indent="0">
              <a:lnSpc>
                <a:spcPts val="3360"/>
              </a:lnSpc>
            </a:pPr>
            <a:r>
              <a:rPr lang="en-US" b="1" sz="2600" spc="-50">
                <a:solidFill>
                  <a:srgbClr val="006FC0"/>
                </a:solidFill>
                <a:latin typeface="Arial"/>
              </a:rPr>
              <a:t>Predicting</a:t>
            </a:r>
          </a:p>
          <a:p>
            <a:pPr indent="0">
              <a:lnSpc>
                <a:spcPts val="3360"/>
              </a:lnSpc>
            </a:pPr>
            <a:r>
              <a:rPr lang="en-US" b="1" sz="2600" spc="-50">
                <a:solidFill>
                  <a:srgbClr val="006FC0"/>
                </a:solidFill>
                <a:latin typeface="Arial"/>
              </a:rPr>
              <a:t>Secondary</a:t>
            </a:r>
          </a:p>
          <a:p>
            <a:pPr indent="0">
              <a:lnSpc>
                <a:spcPts val="3360"/>
              </a:lnSpc>
            </a:pPr>
            <a:r>
              <a:rPr lang="en-US" b="1" sz="2600" spc="-50">
                <a:solidFill>
                  <a:srgbClr val="006FC0"/>
                </a:solidFill>
                <a:latin typeface="Arial"/>
              </a:rPr>
              <a:t>Structures</a:t>
            </a:r>
          </a:p>
        </p:txBody>
      </p:sp>
    </p:spTree>
  </p:cSld>
  <p:clrMapOvr>
    <a:overrideClrMapping bg1="lt1" tx1="dk1" bg2="lt2" tx2="dk2" accent1="accent1" accent2="accent2" accent3="accent3" accent4="accent4" accent5="accent5" accent6="accent6" hlink="hlink" folHlink="folHlink"/>
  </p:clrMapOvr>
</p:sld>
</file>

<file path=ppt/slides/slide11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83664" y="390144"/>
            <a:ext cx="5440680" cy="323088"/>
          </a:xfrm>
          <a:prstGeom prst="rect">
            <a:avLst/>
          </a:prstGeom>
        </p:spPr>
        <p:txBody>
          <a:bodyPr lIns="0" tIns="0" rIns="0" bIns="0" wrap="none">
            <a:noAutofit/>
          </a:bodyPr>
          <a:p>
            <a:pPr indent="0"/>
            <a:r>
              <a:rPr lang="en-US" b="1" sz="2400">
                <a:solidFill>
                  <a:srgbClr val="000098"/>
                </a:solidFill>
                <a:latin typeface="Arial"/>
              </a:rPr>
              <a:t>Predicting Secondary Structures</a:t>
            </a:r>
          </a:p>
        </p:txBody>
      </p:sp>
      <p:sp>
        <p:nvSpPr>
          <p:cNvPr id="3" name=""/>
          <p:cNvSpPr/>
          <p:nvPr/>
        </p:nvSpPr>
        <p:spPr>
          <a:xfrm>
            <a:off x="4846320" y="1246632"/>
            <a:ext cx="3233928" cy="4657344"/>
          </a:xfrm>
          <a:prstGeom prst="rect">
            <a:avLst/>
          </a:prstGeom>
          <a:solidFill>
            <a:srgbClr val="DCDBE6"/>
          </a:solidFill>
        </p:spPr>
        <p:txBody>
          <a:bodyPr lIns="0" tIns="0" rIns="0" bIns="0">
            <a:noAutofit/>
          </a:bodyPr>
          <a:p>
            <a:pPr marL="357124" indent="-330200">
              <a:spcAft>
                <a:spcPts val="2730"/>
              </a:spcAft>
            </a:pPr>
            <a:r>
              <a:rPr lang="en-US" b="1" sz="2600" spc="-50">
                <a:solidFill>
                  <a:srgbClr val="FF0000"/>
                </a:solidFill>
                <a:latin typeface="Arial"/>
              </a:rPr>
              <a:t>Background</a:t>
            </a:r>
          </a:p>
          <a:p>
            <a:pPr marL="357124" indent="-330200">
              <a:lnSpc>
                <a:spcPts val="2856"/>
              </a:lnSpc>
            </a:pPr>
            <a:r>
              <a:rPr lang="en-US" sz="2600" spc="-50">
                <a:solidFill>
                  <a:srgbClr val="747474"/>
                </a:solidFill>
                <a:latin typeface="Arial"/>
              </a:rPr>
              <a:t>• </a:t>
            </a:r>
            <a:r>
              <a:rPr lang="en-US" sz="2600" spc="-50">
                <a:latin typeface="Arial"/>
              </a:rPr>
              <a:t>Since the </a:t>
            </a:r>
            <a:r>
              <a:rPr lang="en-US" sz="2600" spc="-50">
                <a:solidFill>
                  <a:srgbClr val="006FC0"/>
                </a:solidFill>
                <a:latin typeface="Arial"/>
              </a:rPr>
              <a:t>first step </a:t>
            </a:r>
            <a:r>
              <a:rPr lang="en-US" sz="2600" spc="-50">
                <a:latin typeface="Arial"/>
              </a:rPr>
              <a:t>in protein folding is the </a:t>
            </a:r>
            <a:r>
              <a:rPr lang="en-US" sz="2600" spc="-50">
                <a:solidFill>
                  <a:srgbClr val="006FC0"/>
                </a:solidFill>
                <a:latin typeface="Arial"/>
              </a:rPr>
              <a:t>formation of secondary structures</a:t>
            </a:r>
            <a:r>
              <a:rPr lang="en-US" sz="2600" spc="-50">
                <a:latin typeface="Arial"/>
              </a:rPr>
              <a:t>, we must </a:t>
            </a:r>
            <a:r>
              <a:rPr lang="en-US" sz="2600" spc="-50">
                <a:solidFill>
                  <a:srgbClr val="006FC0"/>
                </a:solidFill>
                <a:latin typeface="Arial"/>
              </a:rPr>
              <a:t>evaluate </a:t>
            </a:r>
            <a:r>
              <a:rPr lang="en-US" sz="2600" spc="-50">
                <a:latin typeface="Arial"/>
              </a:rPr>
              <a:t>which </a:t>
            </a:r>
            <a:r>
              <a:rPr lang="en-US" sz="2600" spc="-50">
                <a:solidFill>
                  <a:srgbClr val="006FC0"/>
                </a:solidFill>
                <a:latin typeface="Arial"/>
              </a:rPr>
              <a:t>amino acids </a:t>
            </a:r>
            <a:r>
              <a:rPr lang="en-US" sz="2600" spc="-50">
                <a:latin typeface="Arial"/>
              </a:rPr>
              <a:t>in the primary sequence </a:t>
            </a:r>
            <a:r>
              <a:rPr lang="en-US" sz="2600" spc="-50">
                <a:solidFill>
                  <a:srgbClr val="006FC0"/>
                </a:solidFill>
                <a:latin typeface="Arial"/>
              </a:rPr>
              <a:t>prefer which secondary structures</a:t>
            </a:r>
            <a:r>
              <a:rPr lang="en-US" sz="2600" spc="-50">
                <a:latin typeface="Arial"/>
              </a:rPr>
              <a:t>?</a:t>
            </a:r>
          </a:p>
        </p:txBody>
      </p:sp>
    </p:spTree>
  </p:cSld>
  <p:clrMapOvr>
    <a:overrideClrMapping bg1="lt1" tx1="dk1" bg2="lt2" tx2="dk2" accent1="accent1" accent2="accent2" accent3="accent3" accent4="accent4" accent5="accent5" accent6="accent6" hlink="hlink" folHlink="folHlink"/>
  </p:clrMapOvr>
</p:sld>
</file>

<file path=ppt/slides/slide11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83664" y="390144"/>
            <a:ext cx="5440680" cy="323088"/>
          </a:xfrm>
          <a:prstGeom prst="rect">
            <a:avLst/>
          </a:prstGeom>
        </p:spPr>
        <p:txBody>
          <a:bodyPr lIns="0" tIns="0" rIns="0" bIns="0" wrap="none">
            <a:noAutofit/>
          </a:bodyPr>
          <a:p>
            <a:pPr indent="0"/>
            <a:r>
              <a:rPr lang="en-US" b="1" sz="2400">
                <a:solidFill>
                  <a:srgbClr val="000098"/>
                </a:solidFill>
                <a:latin typeface="Arial"/>
              </a:rPr>
              <a:t>Predicting Secondary Structures</a:t>
            </a:r>
          </a:p>
        </p:txBody>
      </p:sp>
      <p:sp>
        <p:nvSpPr>
          <p:cNvPr id="3" name=""/>
          <p:cNvSpPr/>
          <p:nvPr/>
        </p:nvSpPr>
        <p:spPr>
          <a:xfrm>
            <a:off x="4846320" y="1252728"/>
            <a:ext cx="3093720" cy="2456688"/>
          </a:xfrm>
          <a:prstGeom prst="rect">
            <a:avLst/>
          </a:prstGeom>
          <a:solidFill>
            <a:srgbClr val="E6F3F9"/>
          </a:solidFill>
        </p:spPr>
        <p:txBody>
          <a:bodyPr lIns="0" tIns="0" rIns="0" bIns="0">
            <a:noAutofit/>
          </a:bodyPr>
          <a:p>
            <a:pPr marL="357124" indent="-330200">
              <a:lnSpc>
                <a:spcPts val="2880"/>
              </a:lnSpc>
            </a:pPr>
            <a:r>
              <a:rPr lang="en-US" b="1" sz="2600" spc="-50">
                <a:solidFill>
                  <a:srgbClr val="FF0000"/>
                </a:solidFill>
                <a:latin typeface="Arial"/>
              </a:rPr>
              <a:t>Background</a:t>
            </a:r>
          </a:p>
          <a:p>
            <a:pPr marL="357124" marR="117348" indent="-330200">
              <a:lnSpc>
                <a:spcPts val="2880"/>
              </a:lnSpc>
            </a:pPr>
            <a:r>
              <a:rPr lang="en-US" sz="2600" spc="-50">
                <a:solidFill>
                  <a:srgbClr val="747474"/>
                </a:solidFill>
                <a:latin typeface="Arial"/>
              </a:rPr>
              <a:t>•    </a:t>
            </a:r>
            <a:r>
              <a:rPr lang="en-US" sz="2600" spc="-50">
                <a:latin typeface="Arial"/>
              </a:rPr>
              <a:t>By </a:t>
            </a:r>
            <a:r>
              <a:rPr lang="en-US" sz="2600" spc="-50">
                <a:solidFill>
                  <a:srgbClr val="006FC0"/>
                </a:solidFill>
                <a:latin typeface="Arial"/>
              </a:rPr>
              <a:t>looking at the structures in PDB</a:t>
            </a:r>
            <a:r>
              <a:rPr lang="en-US" sz="2600" spc="-50">
                <a:latin typeface="Arial"/>
              </a:rPr>
              <a:t>, we know that </a:t>
            </a:r>
            <a:r>
              <a:rPr lang="en-US" sz="2600" spc="-50">
                <a:solidFill>
                  <a:srgbClr val="006FC0"/>
                </a:solidFill>
                <a:latin typeface="Arial"/>
              </a:rPr>
              <a:t>Alanine mostly found in Alpha Helices </a:t>
            </a:r>
            <a:r>
              <a:rPr lang="en-US" baseline="30000" sz="2600" spc="-50">
                <a:solidFill>
                  <a:srgbClr val="006FC0"/>
                </a:solidFill>
                <a:latin typeface="Arial"/>
              </a:rPr>
              <a:t>•</a:t>
            </a:r>
          </a:p>
        </p:txBody>
      </p:sp>
      <p:sp>
        <p:nvSpPr>
          <p:cNvPr id="4" name=""/>
          <p:cNvSpPr/>
          <p:nvPr/>
        </p:nvSpPr>
        <p:spPr>
          <a:xfrm>
            <a:off x="4846320" y="4062984"/>
            <a:ext cx="3093720" cy="2121408"/>
          </a:xfrm>
          <a:prstGeom prst="rect">
            <a:avLst/>
          </a:prstGeom>
          <a:solidFill>
            <a:srgbClr val="E6F3F9"/>
          </a:solidFill>
        </p:spPr>
        <p:txBody>
          <a:bodyPr lIns="0" tIns="0" rIns="0" bIns="0">
            <a:noAutofit/>
          </a:bodyPr>
          <a:p>
            <a:pPr marL="4114800" indent="-317500">
              <a:lnSpc>
                <a:spcPts val="2856"/>
              </a:lnSpc>
            </a:pPr>
            <a:r>
              <a:rPr lang="en-US" sz="2600" spc="-50">
                <a:solidFill>
                  <a:srgbClr val="747474"/>
                </a:solidFill>
                <a:latin typeface="Arial"/>
              </a:rPr>
              <a:t>•    </a:t>
            </a:r>
            <a:r>
              <a:rPr lang="en-US" sz="2600" spc="-50">
                <a:latin typeface="Arial"/>
              </a:rPr>
              <a:t>So if we have </a:t>
            </a:r>
            <a:r>
              <a:rPr lang="en-US" sz="2600" spc="-50">
                <a:solidFill>
                  <a:srgbClr val="006FC0"/>
                </a:solidFill>
                <a:latin typeface="Arial"/>
              </a:rPr>
              <a:t>several Alanines </a:t>
            </a:r>
            <a:r>
              <a:rPr lang="en-US" sz="2600" spc="-50">
                <a:latin typeface="Arial"/>
              </a:rPr>
              <a:t>in the sequence, then we can </a:t>
            </a:r>
            <a:r>
              <a:rPr lang="en-US" sz="2600" spc="-50">
                <a:solidFill>
                  <a:srgbClr val="006FC0"/>
                </a:solidFill>
                <a:latin typeface="Arial"/>
              </a:rPr>
              <a:t>anticipate that a helix may be formed by them</a:t>
            </a:r>
          </a:p>
        </p:txBody>
      </p:sp>
    </p:spTree>
  </p:cSld>
  <p:clrMapOvr>
    <a:overrideClrMapping bg1="lt1" tx1="dk1" bg2="lt2" tx2="dk2" accent1="accent1" accent2="accent2" accent3="accent3" accent4="accent4" accent5="accent5" accent6="accent6" hlink="hlink" folHlink="folHlink"/>
  </p:clrMapOvr>
</p:sld>
</file>

<file path=ppt/slides/slide11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83664" y="390144"/>
            <a:ext cx="5440680" cy="323088"/>
          </a:xfrm>
          <a:prstGeom prst="rect">
            <a:avLst/>
          </a:prstGeom>
        </p:spPr>
        <p:txBody>
          <a:bodyPr lIns="0" tIns="0" rIns="0" bIns="0" wrap="none">
            <a:noAutofit/>
          </a:bodyPr>
          <a:p>
            <a:pPr indent="0"/>
            <a:r>
              <a:rPr lang="en-US" b="1" sz="2400">
                <a:solidFill>
                  <a:srgbClr val="000098"/>
                </a:solidFill>
                <a:latin typeface="Arial"/>
              </a:rPr>
              <a:t>Predicting Secondary Structures</a:t>
            </a:r>
          </a:p>
        </p:txBody>
      </p:sp>
      <p:sp>
        <p:nvSpPr>
          <p:cNvPr id="3" name=""/>
          <p:cNvSpPr/>
          <p:nvPr/>
        </p:nvSpPr>
        <p:spPr>
          <a:xfrm>
            <a:off x="4846320" y="1252728"/>
            <a:ext cx="3349752" cy="2517648"/>
          </a:xfrm>
          <a:prstGeom prst="rect">
            <a:avLst/>
          </a:prstGeom>
          <a:solidFill>
            <a:srgbClr val="E6F3F9"/>
          </a:solidFill>
        </p:spPr>
        <p:txBody>
          <a:bodyPr lIns="0" tIns="0" rIns="0" bIns="0">
            <a:noAutofit/>
          </a:bodyPr>
          <a:p>
            <a:pPr marL="357124" indent="-330200">
              <a:lnSpc>
                <a:spcPts val="2880"/>
              </a:lnSpc>
            </a:pPr>
            <a:r>
              <a:rPr lang="en-US" b="1" sz="2600" spc="-50">
                <a:solidFill>
                  <a:srgbClr val="FF0000"/>
                </a:solidFill>
                <a:latin typeface="Arial"/>
              </a:rPr>
              <a:t>Introduction</a:t>
            </a:r>
          </a:p>
          <a:p>
            <a:pPr marL="357124" indent="-330200">
              <a:lnSpc>
                <a:spcPts val="2880"/>
              </a:lnSpc>
            </a:pPr>
            <a:r>
              <a:rPr lang="en-US" sz="2600" spc="-50">
                <a:solidFill>
                  <a:srgbClr val="747474"/>
                </a:solidFill>
                <a:latin typeface="Arial"/>
              </a:rPr>
              <a:t>•    </a:t>
            </a:r>
            <a:r>
              <a:rPr lang="en-US" sz="2600" spc="-50">
                <a:latin typeface="Arial"/>
              </a:rPr>
              <a:t>What if we survey the entire PDB and check the presence of each amino in each type of secondary structure </a:t>
            </a:r>
            <a:r>
              <a:rPr lang="en-US" baseline="30000" sz="2600" spc="-50">
                <a:latin typeface="Arial"/>
              </a:rPr>
              <a:t>•</a:t>
            </a:r>
          </a:p>
        </p:txBody>
      </p:sp>
      <p:sp>
        <p:nvSpPr>
          <p:cNvPr id="4" name=""/>
          <p:cNvSpPr/>
          <p:nvPr/>
        </p:nvSpPr>
        <p:spPr>
          <a:xfrm>
            <a:off x="4846320" y="4093464"/>
            <a:ext cx="3349752" cy="2118360"/>
          </a:xfrm>
          <a:prstGeom prst="rect">
            <a:avLst/>
          </a:prstGeom>
          <a:solidFill>
            <a:srgbClr val="E6F3F9"/>
          </a:solidFill>
        </p:spPr>
        <p:txBody>
          <a:bodyPr lIns="0" tIns="0" rIns="0" bIns="0">
            <a:noAutofit/>
          </a:bodyPr>
          <a:p>
            <a:pPr marL="4127500" indent="-330200">
              <a:lnSpc>
                <a:spcPts val="2856"/>
              </a:lnSpc>
            </a:pPr>
            <a:r>
              <a:rPr lang="en-US" sz="2600" spc="-50">
                <a:solidFill>
                  <a:srgbClr val="747474"/>
                </a:solidFill>
                <a:latin typeface="Arial"/>
              </a:rPr>
              <a:t>•    </a:t>
            </a:r>
            <a:r>
              <a:rPr lang="en-US" sz="2600" spc="-50">
                <a:solidFill>
                  <a:srgbClr val="006FC0"/>
                </a:solidFill>
                <a:latin typeface="Arial"/>
              </a:rPr>
              <a:t>If we know which amino acid is found in which specific secondary structure, then we can use it for prediction!</a:t>
            </a:r>
          </a:p>
        </p:txBody>
      </p:sp>
    </p:spTree>
  </p:cSld>
  <p:clrMapOvr>
    <a:overrideClrMapping bg1="lt1" tx1="dk1" bg2="lt2" tx2="dk2" accent1="accent1" accent2="accent2" accent3="accent3" accent4="accent4" accent5="accent5" accent6="accent6" hlink="hlink" folHlink="folHlink"/>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4870704" y="4236720"/>
            <a:ext cx="1456944" cy="1383792"/>
          </a:xfrm>
          <a:prstGeom prst="rect">
            <a:avLst/>
          </a:prstGeom>
        </p:spPr>
      </p:pic>
      <p:sp>
        <p:nvSpPr>
          <p:cNvPr id="3" name=""/>
          <p:cNvSpPr/>
          <p:nvPr/>
        </p:nvSpPr>
        <p:spPr>
          <a:xfrm>
            <a:off x="2862072" y="774192"/>
            <a:ext cx="3413760" cy="417576"/>
          </a:xfrm>
          <a:prstGeom prst="rect">
            <a:avLst/>
          </a:prstGeom>
        </p:spPr>
        <p:txBody>
          <a:bodyPr lIns="0" tIns="0" rIns="0" bIns="0" wrap="none">
            <a:noAutofit/>
          </a:bodyPr>
          <a:p>
            <a:pPr indent="0"/>
            <a:r>
              <a:rPr lang="en-US" b="1" sz="3200">
                <a:solidFill>
                  <a:srgbClr val="001F5F"/>
                </a:solidFill>
                <a:latin typeface="Arial"/>
              </a:rPr>
              <a:t>Scoring Schemes</a:t>
            </a:r>
          </a:p>
        </p:txBody>
      </p:sp>
      <p:graphicFrame>
        <p:nvGraphicFramePr>
          <p:cNvPr id="4" name=""/>
          <p:cNvGraphicFramePr>
            <a:graphicFrameLocks noGrp="1"/>
          </p:cNvGraphicFramePr>
          <p:nvPr/>
        </p:nvGraphicFramePr>
        <p:xfrm>
          <a:off x="984504" y="1584960"/>
          <a:ext cx="3886200" cy="4486656"/>
        </p:xfrm>
        <a:graphic>
          <a:graphicData uri="http://schemas.openxmlformats.org/drawingml/2006/table">
            <a:tbl>
              <a:tblPr/>
              <a:tblGrid>
                <a:gridCol w="429768"/>
                <a:gridCol w="252984"/>
                <a:gridCol w="1213104"/>
                <a:gridCol w="990600"/>
                <a:gridCol w="731520"/>
                <a:gridCol w="268224"/>
              </a:tblGrid>
              <a:tr h="207264">
                <a:tc>
                  <a:txBody>
                    <a:bodyPr lIns="0" tIns="0" rIns="0" bIns="0">
                      <a:noAutofit/>
                    </a:bodyPr>
                    <a:p>
                      <a:pPr indent="0"/>
                      <a:r>
                        <a:rPr lang="en-US" sz="1100" spc="150">
                          <a:solidFill>
                            <a:srgbClr val="2A322C"/>
                          </a:solidFill>
                          <a:latin typeface="Cambria"/>
                        </a:rPr>
                        <a:t>C Cys</a:t>
                      </a:r>
                    </a:p>
                  </a:txBody>
                  <a:tcPr marL="0" marR="0" marT="0" marB="0">
                    <a:solidFill>
                      <a:srgbClr val="9DCCA5"/>
                    </a:solidFill>
                  </a:tcPr>
                </a:tc>
                <a:tc>
                  <a:txBody>
                    <a:bodyPr lIns="0" tIns="0" rIns="0" bIns="0">
                      <a:noAutofit/>
                    </a:bodyPr>
                    <a:p>
                      <a:pPr indent="0"/>
                      <a:r>
                        <a:rPr lang="en-US" b="1" sz="1150" spc="350">
                          <a:solidFill>
                            <a:srgbClr val="414341"/>
                          </a:solidFill>
                          <a:latin typeface="Candara"/>
                        </a:rPr>
                        <a:t>12</a:t>
                      </a:r>
                    </a:p>
                  </a:txBody>
                  <a:tcPr marL="0" marR="0" marT="0" marB="0"/>
                </a:tc>
                <a:tc>
                  <a:txBody>
                    <a:bodyPr lIns="0" tIns="0" rIns="0" bIns="0">
                      <a:noAutofit/>
                    </a:bodyPr>
                    <a:p>
                      <a:pPr indent="0"/>
                      <a:r>
                        <a:rPr lang="en-US" b="1" sz="2600">
                          <a:solidFill>
                            <a:srgbClr val="595959"/>
                          </a:solidFill>
                          <a:latin typeface="Arial"/>
                        </a:rPr>
                        <a:t>\ </a:t>
                      </a:r>
                      <a:r>
                        <a:rPr lang="en-US" b="1" sz="2600">
                          <a:solidFill>
                            <a:srgbClr val="3265FF"/>
                          </a:solidFill>
                          <a:latin typeface="Arial"/>
                        </a:rPr>
                        <a:t>.</a:t>
                      </a:r>
                    </a:p>
                  </a:txBody>
                  <a:tcPr marL="0" marR="0" marT="0" marB="0" anchor="b"/>
                </a:tc>
                <a:tc>
                  <a:txBody>
                    <a:bodyPr lIns="0" tIns="0" rIns="0" bIns="0">
                      <a:noAutofit/>
                    </a:bodyPr>
                    <a:p>
                      <a:endParaRPr sz="1000"/>
                    </a:p>
                  </a:txBody>
                  <a:tcPr marL="0" marR="0" marT="0" marB="0"/>
                </a:tc>
                <a:tc>
                  <a:txBody>
                    <a:bodyPr lIns="0" tIns="0" rIns="0" bIns="0">
                      <a:noAutofit/>
                    </a:bodyPr>
                    <a:p>
                      <a:endParaRPr sz="1000"/>
                    </a:p>
                  </a:txBody>
                  <a:tcPr marL="0" marR="0" marT="0" marB="0"/>
                </a:tc>
                <a:tc>
                  <a:txBody>
                    <a:bodyPr lIns="0" tIns="0" rIns="0" bIns="0">
                      <a:noAutofit/>
                    </a:bodyPr>
                    <a:p>
                      <a:endParaRPr sz="1000"/>
                    </a:p>
                  </a:txBody>
                  <a:tcPr marL="0" marR="0" marT="0" marB="0"/>
                </a:tc>
              </a:tr>
              <a:tr h="408432">
                <a:tc>
                  <a:txBody>
                    <a:bodyPr lIns="0" tIns="0" rIns="0" bIns="0">
                      <a:noAutofit/>
                    </a:bodyPr>
                    <a:p>
                      <a:pPr algn="just" indent="0">
                        <a:lnSpc>
                          <a:spcPts val="1656"/>
                        </a:lnSpc>
                      </a:pPr>
                      <a:r>
                        <a:rPr lang="en-US" b="1" cap="small" sz="2600">
                          <a:solidFill>
                            <a:srgbClr val="2A322C"/>
                          </a:solidFill>
                          <a:latin typeface="Arial"/>
                        </a:rPr>
                        <a:t>S Sct TT</a:t>
                      </a:r>
                      <a:r>
                        <a:rPr lang="en-US" b="1" sz="2600">
                          <a:solidFill>
                            <a:srgbClr val="2A322C"/>
                          </a:solidFill>
                          <a:latin typeface="Arial"/>
                        </a:rPr>
                        <a:t>hr</a:t>
                      </a:r>
                    </a:p>
                  </a:txBody>
                  <a:tcPr marL="0" marR="0" marT="0" marB="0">
                    <a:solidFill>
                      <a:srgbClr val="9DCCA5"/>
                    </a:solidFill>
                  </a:tcPr>
                </a:tc>
                <a:tc>
                  <a:txBody>
                    <a:bodyPr lIns="0" tIns="0" rIns="0" bIns="0">
                      <a:noAutofit/>
                    </a:bodyPr>
                    <a:p>
                      <a:pPr marL="127000" indent="0">
                        <a:spcAft>
                          <a:spcPts val="420"/>
                        </a:spcAft>
                      </a:pPr>
                      <a:r>
                        <a:rPr lang="en-US" sz="1100" spc="150">
                          <a:solidFill>
                            <a:srgbClr val="595959"/>
                          </a:solidFill>
                          <a:latin typeface="Cambria"/>
                        </a:rPr>
                        <a:t>0</a:t>
                      </a:r>
                    </a:p>
                    <a:p>
                      <a:pPr indent="0"/>
                      <a:r>
                        <a:rPr lang="en-US" sz="1100" spc="150">
                          <a:solidFill>
                            <a:srgbClr val="595959"/>
                          </a:solidFill>
                          <a:latin typeface="Cambria"/>
                        </a:rPr>
                        <a:t>-2</a:t>
                      </a:r>
                    </a:p>
                  </a:txBody>
                  <a:tcPr marL="0" marR="0" marT="0" marB="0" anchor="ctr"/>
                </a:tc>
                <a:tc gridSpan="4">
                  <a:txBody>
                    <a:bodyPr lIns="0" tIns="0" rIns="0" bIns="0">
                      <a:noAutofit/>
                    </a:bodyPr>
                    <a:p>
                      <a:pPr algn="r" indent="0"/>
                      <a:r>
                        <a:rPr lang="en-US" b="1" sz="2600">
                          <a:solidFill>
                            <a:srgbClr val="3265FF"/>
                          </a:solidFill>
                          <a:latin typeface="Arial"/>
                        </a:rPr>
                        <a:t>Log Odd </a:t>
                      </a:r>
                      <a:r>
                        <a:rPr lang="en-US" b="1" i="1" sz="1200" spc="200">
                          <a:solidFill>
                            <a:srgbClr val="3265FF"/>
                          </a:solidFill>
                          <a:latin typeface="Arial"/>
                        </a:rPr>
                        <a:t>PAM</a:t>
                      </a:r>
                    </a:p>
                  </a:txBody>
                  <a:tcPr marL="0" marR="0" marT="0" marB="0"/>
                </a:tc>
                <a:tc hMerge="1">
                  <a:txBody>
                    <a:bodyPr lIns="0" tIns="0" rIns="0" bIns="0">
                      <a:noAutofit/>
                    </a:bodyPr>
                    <a:p>
                      <a:endParaRPr sz="2000"/>
                    </a:p>
                  </a:txBody>
                  <a:tcPr marL="0" marR="0" marT="0" marB="0"/>
                </a:tc>
                <a:tc hMerge="1">
                  <a:txBody>
                    <a:bodyPr lIns="0" tIns="0" rIns="0" bIns="0">
                      <a:noAutofit/>
                    </a:bodyPr>
                    <a:p>
                      <a:endParaRPr sz="2000"/>
                    </a:p>
                  </a:txBody>
                  <a:tcPr marL="0" marR="0" marT="0" marB="0"/>
                </a:tc>
                <a:tc hMerge="1">
                  <a:txBody>
                    <a:bodyPr lIns="0" tIns="0" rIns="0" bIns="0">
                      <a:noAutofit/>
                    </a:bodyPr>
                    <a:p>
                      <a:endParaRPr sz="2000"/>
                    </a:p>
                  </a:txBody>
                  <a:tcPr marL="0" marR="0" marT="0" marB="0"/>
                </a:tc>
              </a:tr>
              <a:tr h="195072">
                <a:tc>
                  <a:txBody>
                    <a:bodyPr lIns="0" tIns="0" rIns="0" bIns="0">
                      <a:noAutofit/>
                    </a:bodyPr>
                    <a:p>
                      <a:pPr indent="0"/>
                      <a:r>
                        <a:rPr lang="en-US" sz="1100" spc="150">
                          <a:solidFill>
                            <a:srgbClr val="2A322C"/>
                          </a:solidFill>
                          <a:latin typeface="Cambria"/>
                        </a:rPr>
                        <a:t>P Pro</a:t>
                      </a:r>
                    </a:p>
                  </a:txBody>
                  <a:tcPr marL="0" marR="0" marT="0" marB="0">
                    <a:solidFill>
                      <a:srgbClr val="9DCCA5"/>
                    </a:solidFill>
                  </a:tcPr>
                </a:tc>
                <a:tc>
                  <a:txBody>
                    <a:bodyPr lIns="0" tIns="0" rIns="0" bIns="0">
                      <a:noAutofit/>
                    </a:bodyPr>
                    <a:p>
                      <a:pPr indent="0"/>
                      <a:r>
                        <a:rPr lang="en-US" sz="1100" spc="150">
                          <a:solidFill>
                            <a:srgbClr val="595959"/>
                          </a:solidFill>
                          <a:latin typeface="Cambria"/>
                        </a:rPr>
                        <a:t>-3</a:t>
                      </a:r>
                    </a:p>
                  </a:txBody>
                  <a:tcPr marL="0" marR="0" marT="0" marB="0"/>
                </a:tc>
                <a:tc>
                  <a:txBody>
                    <a:bodyPr lIns="0" tIns="0" rIns="0" bIns="0">
                      <a:noAutofit/>
                    </a:bodyPr>
                    <a:p>
                      <a:pPr marL="139700" indent="0"/>
                      <a:r>
                        <a:rPr lang="en-US" sz="1100" spc="150">
                          <a:solidFill>
                            <a:srgbClr val="2A322C"/>
                          </a:solidFill>
                          <a:latin typeface="Cambria"/>
                        </a:rPr>
                        <a:t>I 0</a:t>
                      </a:r>
                    </a:p>
                  </a:txBody>
                  <a:tcPr marL="0" marR="0" marT="0" marB="0"/>
                </a:tc>
                <a:tc>
                  <a:txBody>
                    <a:bodyPr lIns="0" tIns="0" rIns="0" bIns="0">
                      <a:noAutofit/>
                    </a:bodyPr>
                    <a:p>
                      <a:endParaRPr sz="1000"/>
                    </a:p>
                  </a:txBody>
                  <a:tcPr marL="0" marR="0" marT="0" marB="0"/>
                </a:tc>
                <a:tc>
                  <a:txBody>
                    <a:bodyPr lIns="0" tIns="0" rIns="0" bIns="0">
                      <a:noAutofit/>
                    </a:bodyPr>
                    <a:p>
                      <a:endParaRPr sz="1000"/>
                    </a:p>
                  </a:txBody>
                  <a:tcPr marL="0" marR="0" marT="0" marB="0"/>
                </a:tc>
                <a:tc>
                  <a:txBody>
                    <a:bodyPr lIns="0" tIns="0" rIns="0" bIns="0">
                      <a:noAutofit/>
                    </a:bodyPr>
                    <a:p>
                      <a:endParaRPr sz="1000"/>
                    </a:p>
                  </a:txBody>
                  <a:tcPr marL="0" marR="0" marT="0" marB="0"/>
                </a:tc>
              </a:tr>
              <a:tr h="204216">
                <a:tc>
                  <a:txBody>
                    <a:bodyPr lIns="0" tIns="0" rIns="0" bIns="0">
                      <a:noAutofit/>
                    </a:bodyPr>
                    <a:p>
                      <a:pPr indent="0"/>
                      <a:r>
                        <a:rPr lang="en-US" sz="1100" spc="150">
                          <a:solidFill>
                            <a:srgbClr val="2A322C"/>
                          </a:solidFill>
                          <a:latin typeface="Cambria"/>
                        </a:rPr>
                        <a:t>A A la</a:t>
                      </a:r>
                    </a:p>
                  </a:txBody>
                  <a:tcPr marL="0" marR="0" marT="0" marB="0" anchor="ctr">
                    <a:solidFill>
                      <a:srgbClr val="9DCCA5"/>
                    </a:solidFill>
                  </a:tcPr>
                </a:tc>
                <a:tc>
                  <a:txBody>
                    <a:bodyPr lIns="0" tIns="0" rIns="0" bIns="0">
                      <a:noAutofit/>
                    </a:bodyPr>
                    <a:p>
                      <a:pPr indent="0"/>
                      <a:r>
                        <a:rPr lang="en-US" sz="1100" spc="150">
                          <a:solidFill>
                            <a:srgbClr val="747474"/>
                          </a:solidFill>
                          <a:latin typeface="Cambria"/>
                        </a:rPr>
                        <a:t>-2</a:t>
                      </a:r>
                    </a:p>
                  </a:txBody>
                  <a:tcPr marL="0" marR="0" marT="0" marB="0" anchor="ctr"/>
                </a:tc>
                <a:tc>
                  <a:txBody>
                    <a:bodyPr lIns="0" tIns="0" rIns="0" bIns="0">
                      <a:noAutofit/>
                    </a:bodyPr>
                    <a:p>
                      <a:pPr marL="139700" indent="0"/>
                      <a:r>
                        <a:rPr lang="en-US" sz="1100" spc="150">
                          <a:solidFill>
                            <a:srgbClr val="2A322C"/>
                          </a:solidFill>
                          <a:latin typeface="Cambria"/>
                        </a:rPr>
                        <a:t>1 1 1 2\</a:t>
                      </a:r>
                    </a:p>
                  </a:txBody>
                  <a:tcPr marL="0" marR="0" marT="0" marB="0" anchor="b"/>
                </a:tc>
                <a:tc>
                  <a:txBody>
                    <a:bodyPr lIns="0" tIns="0" rIns="0" bIns="0">
                      <a:noAutofit/>
                    </a:bodyPr>
                    <a:p>
                      <a:endParaRPr sz="1000"/>
                    </a:p>
                  </a:txBody>
                  <a:tcPr marL="0" marR="0" marT="0" marB="0"/>
                </a:tc>
                <a:tc>
                  <a:txBody>
                    <a:bodyPr lIns="0" tIns="0" rIns="0" bIns="0">
                      <a:noAutofit/>
                    </a:bodyPr>
                    <a:p>
                      <a:endParaRPr sz="1000"/>
                    </a:p>
                  </a:txBody>
                  <a:tcPr marL="0" marR="0" marT="0" marB="0"/>
                </a:tc>
                <a:tc>
                  <a:txBody>
                    <a:bodyPr lIns="0" tIns="0" rIns="0" bIns="0">
                      <a:noAutofit/>
                    </a:bodyPr>
                    <a:p>
                      <a:endParaRPr sz="1000"/>
                    </a:p>
                  </a:txBody>
                  <a:tcPr marL="0" marR="0" marT="0" marB="0"/>
                </a:tc>
              </a:tr>
              <a:tr h="204216">
                <a:tc>
                  <a:txBody>
                    <a:bodyPr lIns="0" tIns="0" rIns="0" bIns="0">
                      <a:noAutofit/>
                    </a:bodyPr>
                    <a:p>
                      <a:pPr indent="0"/>
                      <a:r>
                        <a:rPr lang="en-US" sz="1100" spc="150">
                          <a:solidFill>
                            <a:srgbClr val="2A322C"/>
                          </a:solidFill>
                          <a:latin typeface="Cambria"/>
                        </a:rPr>
                        <a:t>G Gly</a:t>
                      </a:r>
                    </a:p>
                  </a:txBody>
                  <a:tcPr marL="0" marR="0" marT="0" marB="0" anchor="b">
                    <a:solidFill>
                      <a:srgbClr val="9DCCA5"/>
                    </a:solidFill>
                  </a:tcPr>
                </a:tc>
                <a:tc>
                  <a:txBody>
                    <a:bodyPr lIns="0" tIns="0" rIns="0" bIns="0">
                      <a:noAutofit/>
                    </a:bodyPr>
                    <a:p>
                      <a:pPr indent="0"/>
                      <a:r>
                        <a:rPr lang="en-US" sz="1100" spc="150">
                          <a:solidFill>
                            <a:srgbClr val="999999"/>
                          </a:solidFill>
                          <a:latin typeface="Cambria"/>
                        </a:rPr>
                        <a:t>- </a:t>
                      </a:r>
                      <a:r>
                        <a:rPr lang="en-US" sz="1100" spc="150">
                          <a:solidFill>
                            <a:srgbClr val="2A322C"/>
                          </a:solidFill>
                          <a:latin typeface="Cambria"/>
                        </a:rPr>
                        <a:t>3</a:t>
                      </a:r>
                    </a:p>
                  </a:txBody>
                  <a:tcPr marL="0" marR="0" marT="0" marB="0" anchor="b"/>
                </a:tc>
                <a:tc>
                  <a:txBody>
                    <a:bodyPr lIns="0" tIns="0" rIns="0" bIns="0">
                      <a:noAutofit/>
                    </a:bodyPr>
                    <a:p>
                      <a:pPr marL="139700" indent="0"/>
                      <a:r>
                        <a:rPr lang="en-US" sz="1100" spc="150">
                          <a:solidFill>
                            <a:srgbClr val="2A322C"/>
                          </a:solidFill>
                          <a:latin typeface="Cambria"/>
                        </a:rPr>
                        <a:t>1 </a:t>
                      </a:r>
                      <a:r>
                        <a:rPr lang="en-US" sz="1100" spc="150">
                          <a:solidFill>
                            <a:srgbClr val="414341"/>
                          </a:solidFill>
                          <a:latin typeface="Cambria"/>
                        </a:rPr>
                        <a:t>0-1 </a:t>
                      </a:r>
                      <a:r>
                        <a:rPr lang="en-US" sz="1100" spc="150">
                          <a:solidFill>
                            <a:srgbClr val="2A322C"/>
                          </a:solidFill>
                          <a:latin typeface="Cambria"/>
                        </a:rPr>
                        <a:t>L 5</a:t>
                      </a:r>
                    </a:p>
                  </a:txBody>
                  <a:tcPr marL="0" marR="0" marT="0" marB="0" anchor="b"/>
                </a:tc>
                <a:tc>
                  <a:txBody>
                    <a:bodyPr lIns="0" tIns="0" rIns="0" bIns="0">
                      <a:noAutofit/>
                    </a:bodyPr>
                    <a:p>
                      <a:endParaRPr sz="1000"/>
                    </a:p>
                  </a:txBody>
                  <a:tcPr marL="0" marR="0" marT="0" marB="0"/>
                </a:tc>
                <a:tc>
                  <a:txBody>
                    <a:bodyPr lIns="0" tIns="0" rIns="0" bIns="0">
                      <a:noAutofit/>
                    </a:bodyPr>
                    <a:p>
                      <a:endParaRPr sz="1000"/>
                    </a:p>
                  </a:txBody>
                  <a:tcPr marL="0" marR="0" marT="0" marB="0"/>
                </a:tc>
                <a:tc>
                  <a:txBody>
                    <a:bodyPr lIns="0" tIns="0" rIns="0" bIns="0">
                      <a:noAutofit/>
                    </a:bodyPr>
                    <a:p>
                      <a:endParaRPr sz="1000"/>
                    </a:p>
                  </a:txBody>
                  <a:tcPr marL="0" marR="0" marT="0" marB="0"/>
                </a:tc>
              </a:tr>
              <a:tr h="210312">
                <a:tc>
                  <a:txBody>
                    <a:bodyPr lIns="0" tIns="0" rIns="0" bIns="0">
                      <a:noAutofit/>
                    </a:bodyPr>
                    <a:p>
                      <a:pPr indent="0"/>
                      <a:r>
                        <a:rPr lang="en-US" sz="1100" spc="150">
                          <a:solidFill>
                            <a:srgbClr val="2A322C"/>
                          </a:solidFill>
                          <a:latin typeface="Cambria"/>
                        </a:rPr>
                        <a:t>N Asn</a:t>
                      </a:r>
                    </a:p>
                  </a:txBody>
                  <a:tcPr marL="0" marR="0" marT="0" marB="0">
                    <a:solidFill>
                      <a:srgbClr val="9DCCA5"/>
                    </a:solidFill>
                  </a:tcPr>
                </a:tc>
                <a:tc>
                  <a:txBody>
                    <a:bodyPr lIns="0" tIns="0" rIns="0" bIns="0">
                      <a:noAutofit/>
                    </a:bodyPr>
                    <a:p>
                      <a:pPr indent="0"/>
                      <a:r>
                        <a:rPr lang="en-US" sz="1100" spc="150">
                          <a:solidFill>
                            <a:srgbClr val="595959"/>
                          </a:solidFill>
                          <a:latin typeface="Cambria"/>
                        </a:rPr>
                        <a:t>-4</a:t>
                      </a:r>
                    </a:p>
                  </a:txBody>
                  <a:tcPr marL="0" marR="0" marT="0" marB="0"/>
                </a:tc>
                <a:tc>
                  <a:txBody>
                    <a:bodyPr lIns="0" tIns="0" rIns="0" bIns="0">
                      <a:noAutofit/>
                    </a:bodyPr>
                    <a:p>
                      <a:pPr marL="139700" indent="0"/>
                      <a:r>
                        <a:rPr lang="en-US" sz="1100" spc="150">
                          <a:solidFill>
                            <a:srgbClr val="2A322C"/>
                          </a:solidFill>
                          <a:latin typeface="Cambria"/>
                        </a:rPr>
                        <a:t>1 </a:t>
                      </a:r>
                      <a:r>
                        <a:rPr lang="en-US" sz="1100" spc="200">
                          <a:solidFill>
                            <a:srgbClr val="414341"/>
                          </a:solidFill>
                          <a:latin typeface="Cambria"/>
                        </a:rPr>
                        <a:t>0-100</a:t>
                      </a:r>
                    </a:p>
                  </a:txBody>
                  <a:tcPr marL="0" marR="0" marT="0" marB="0" anchor="b"/>
                </a:tc>
                <a:tc>
                  <a:txBody>
                    <a:bodyPr lIns="0" tIns="0" rIns="0" bIns="0">
                      <a:noAutofit/>
                    </a:bodyPr>
                    <a:p>
                      <a:pPr marL="152400" indent="0"/>
                      <a:r>
                        <a:rPr lang="en-US" sz="1100" spc="200">
                          <a:solidFill>
                            <a:srgbClr val="414341"/>
                          </a:solidFill>
                          <a:latin typeface="Cambria"/>
                        </a:rPr>
                        <a:t>2X</a:t>
                      </a:r>
                    </a:p>
                  </a:txBody>
                  <a:tcPr marL="0" marR="0" marT="0" marB="0"/>
                </a:tc>
                <a:tc>
                  <a:txBody>
                    <a:bodyPr lIns="0" tIns="0" rIns="0" bIns="0">
                      <a:noAutofit/>
                    </a:bodyPr>
                    <a:p>
                      <a:endParaRPr sz="1000"/>
                    </a:p>
                  </a:txBody>
                  <a:tcPr marL="0" marR="0" marT="0" marB="0"/>
                </a:tc>
                <a:tc>
                  <a:txBody>
                    <a:bodyPr lIns="0" tIns="0" rIns="0" bIns="0">
                      <a:noAutofit/>
                    </a:bodyPr>
                    <a:p>
                      <a:endParaRPr sz="1000"/>
                    </a:p>
                  </a:txBody>
                  <a:tcPr marL="0" marR="0" marT="0" marB="0"/>
                </a:tc>
              </a:tr>
              <a:tr h="210312">
                <a:tc>
                  <a:txBody>
                    <a:bodyPr lIns="0" tIns="0" rIns="0" bIns="0">
                      <a:noAutofit/>
                    </a:bodyPr>
                    <a:p>
                      <a:pPr indent="0"/>
                      <a:r>
                        <a:rPr lang="en-US" sz="1300">
                          <a:solidFill>
                            <a:srgbClr val="2A322C"/>
                          </a:solidFill>
                          <a:latin typeface="Cambria"/>
                        </a:rPr>
                        <a:t>D </a:t>
                      </a:r>
                      <a:r>
                        <a:rPr lang="en-US" sz="1100" spc="200">
                          <a:solidFill>
                            <a:srgbClr val="2A322C"/>
                          </a:solidFill>
                          <a:latin typeface="Cambria"/>
                        </a:rPr>
                        <a:t>Asp</a:t>
                      </a:r>
                    </a:p>
                  </a:txBody>
                  <a:tcPr marL="0" marR="0" marT="0" marB="0" anchor="b">
                    <a:solidFill>
                      <a:srgbClr val="9DCCA5"/>
                    </a:solidFill>
                  </a:tcPr>
                </a:tc>
                <a:tc>
                  <a:txBody>
                    <a:bodyPr lIns="0" tIns="0" rIns="0" bIns="0">
                      <a:noAutofit/>
                    </a:bodyPr>
                    <a:p>
                      <a:pPr indent="0"/>
                      <a:r>
                        <a:rPr lang="en-US" sz="1100" spc="200">
                          <a:solidFill>
                            <a:srgbClr val="595959"/>
                          </a:solidFill>
                          <a:latin typeface="Cambria"/>
                        </a:rPr>
                        <a:t>— </a:t>
                      </a:r>
                      <a:r>
                        <a:rPr lang="en-US" sz="1100" spc="200">
                          <a:latin typeface="Cambria"/>
                        </a:rPr>
                        <a:t>5</a:t>
                      </a:r>
                    </a:p>
                  </a:txBody>
                  <a:tcPr marL="0" marR="0" marT="0" marB="0" anchor="b"/>
                </a:tc>
                <a:tc>
                  <a:txBody>
                    <a:bodyPr lIns="0" tIns="0" rIns="0" bIns="0">
                      <a:noAutofit/>
                    </a:bodyPr>
                    <a:p>
                      <a:pPr marL="139700" indent="0"/>
                      <a:r>
                        <a:rPr lang="en-US" b="1" sz="1150" spc="350">
                          <a:solidFill>
                            <a:srgbClr val="2A322C"/>
                          </a:solidFill>
                          <a:latin typeface="Candara"/>
                        </a:rPr>
                        <a:t>0</a:t>
                      </a:r>
                      <a:r>
                        <a:rPr lang="en-US" sz="1100" spc="200">
                          <a:solidFill>
                            <a:srgbClr val="2A322C"/>
                          </a:solidFill>
                          <a:latin typeface="Cambria"/>
                        </a:rPr>
                        <a:t> </a:t>
                      </a:r>
                      <a:r>
                        <a:rPr lang="en-US" b="1" sz="1150" spc="350">
                          <a:solidFill>
                            <a:srgbClr val="2A322C"/>
                          </a:solidFill>
                          <a:latin typeface="Candara"/>
                        </a:rPr>
                        <a:t>0-1</a:t>
                      </a:r>
                      <a:r>
                        <a:rPr lang="en-US" sz="1100" spc="200">
                          <a:solidFill>
                            <a:srgbClr val="2A322C"/>
                          </a:solidFill>
                          <a:latin typeface="Cambria"/>
                        </a:rPr>
                        <a:t> 0 </a:t>
                      </a:r>
                      <a:r>
                        <a:rPr lang="en-US" b="1" sz="1150" spc="350">
                          <a:solidFill>
                            <a:srgbClr val="2A322C"/>
                          </a:solidFill>
                          <a:latin typeface="Candara"/>
                        </a:rPr>
                        <a:t>1</a:t>
                      </a:r>
                    </a:p>
                  </a:txBody>
                  <a:tcPr marL="0" marR="0" marT="0" marB="0" anchor="b"/>
                </a:tc>
                <a:tc>
                  <a:txBody>
                    <a:bodyPr lIns="0" tIns="0" rIns="0" bIns="0">
                      <a:noAutofit/>
                    </a:bodyPr>
                    <a:p>
                      <a:pPr marL="152400" indent="0"/>
                      <a:r>
                        <a:rPr lang="en-US" sz="1100" spc="200">
                          <a:latin typeface="Cambria"/>
                        </a:rPr>
                        <a:t>2 </a:t>
                      </a:r>
                      <a:r>
                        <a:rPr lang="en-US" sz="1100" spc="200">
                          <a:solidFill>
                            <a:srgbClr val="595959"/>
                          </a:solidFill>
                          <a:latin typeface="Cambria"/>
                        </a:rPr>
                        <a:t>4\</a:t>
                      </a:r>
                    </a:p>
                  </a:txBody>
                  <a:tcPr marL="0" marR="0" marT="0" marB="0" anchor="b"/>
                </a:tc>
                <a:tc>
                  <a:txBody>
                    <a:bodyPr lIns="0" tIns="0" rIns="0" bIns="0">
                      <a:noAutofit/>
                    </a:bodyPr>
                    <a:p>
                      <a:endParaRPr sz="1000"/>
                    </a:p>
                  </a:txBody>
                  <a:tcPr marL="0" marR="0" marT="0" marB="0"/>
                </a:tc>
                <a:tc>
                  <a:txBody>
                    <a:bodyPr lIns="0" tIns="0" rIns="0" bIns="0">
                      <a:noAutofit/>
                    </a:bodyPr>
                    <a:p>
                      <a:endParaRPr sz="1000"/>
                    </a:p>
                  </a:txBody>
                  <a:tcPr marL="0" marR="0" marT="0" marB="0"/>
                </a:tc>
              </a:tr>
              <a:tr h="198120">
                <a:tc>
                  <a:txBody>
                    <a:bodyPr lIns="0" tIns="0" rIns="0" bIns="0">
                      <a:noAutofit/>
                    </a:bodyPr>
                    <a:p>
                      <a:pPr algn="just" indent="0"/>
                      <a:r>
                        <a:rPr lang="en-US" b="1" sz="2600">
                          <a:solidFill>
                            <a:srgbClr val="2A322C"/>
                          </a:solidFill>
                          <a:latin typeface="Arial"/>
                        </a:rPr>
                        <a:t>EGlu</a:t>
                      </a:r>
                    </a:p>
                  </a:txBody>
                  <a:tcPr marL="0" marR="0" marT="0" marB="0">
                    <a:solidFill>
                      <a:srgbClr val="9DCCA5"/>
                    </a:solidFill>
                  </a:tcPr>
                </a:tc>
                <a:tc>
                  <a:txBody>
                    <a:bodyPr lIns="0" tIns="0" rIns="0" bIns="0">
                      <a:noAutofit/>
                    </a:bodyPr>
                    <a:p>
                      <a:pPr indent="0"/>
                      <a:r>
                        <a:rPr lang="en-US" b="1" sz="2600">
                          <a:solidFill>
                            <a:srgbClr val="595959"/>
                          </a:solidFill>
                          <a:latin typeface="Arial"/>
                        </a:rPr>
                        <a:t>-5</a:t>
                      </a:r>
                    </a:p>
                  </a:txBody>
                  <a:tcPr marL="0" marR="0" marT="0" marB="0"/>
                </a:tc>
                <a:tc>
                  <a:txBody>
                    <a:bodyPr lIns="0" tIns="0" rIns="0" bIns="0">
                      <a:noAutofit/>
                    </a:bodyPr>
                    <a:p>
                      <a:pPr marL="139700" indent="0"/>
                      <a:r>
                        <a:rPr lang="en-US" b="1" sz="1150" spc="550">
                          <a:solidFill>
                            <a:srgbClr val="414341"/>
                          </a:solidFill>
                          <a:latin typeface="Candara"/>
                        </a:rPr>
                        <a:t>00-100</a:t>
                      </a:r>
                    </a:p>
                  </a:txBody>
                  <a:tcPr marL="0" marR="0" marT="0" marB="0"/>
                </a:tc>
                <a:tc>
                  <a:txBody>
                    <a:bodyPr lIns="0" tIns="0" rIns="0" bIns="0">
                      <a:noAutofit/>
                    </a:bodyPr>
                    <a:p>
                      <a:pPr marL="152400" indent="0"/>
                      <a:r>
                        <a:rPr lang="en-US" sz="1100" spc="200">
                          <a:solidFill>
                            <a:srgbClr val="414341"/>
                          </a:solidFill>
                          <a:latin typeface="Cambria"/>
                        </a:rPr>
                        <a:t>1 3 </a:t>
                      </a:r>
                      <a:r>
                        <a:rPr lang="en-US" sz="1100" spc="200">
                          <a:solidFill>
                            <a:srgbClr val="595959"/>
                          </a:solidFill>
                          <a:latin typeface="Cambria"/>
                        </a:rPr>
                        <a:t>4\</a:t>
                      </a:r>
                    </a:p>
                  </a:txBody>
                  <a:tcPr marL="0" marR="0" marT="0" marB="0"/>
                </a:tc>
                <a:tc>
                  <a:txBody>
                    <a:bodyPr lIns="0" tIns="0" rIns="0" bIns="0">
                      <a:noAutofit/>
                    </a:bodyPr>
                    <a:p>
                      <a:endParaRPr sz="1000"/>
                    </a:p>
                  </a:txBody>
                  <a:tcPr marL="0" marR="0" marT="0" marB="0"/>
                </a:tc>
                <a:tc>
                  <a:txBody>
                    <a:bodyPr lIns="0" tIns="0" rIns="0" bIns="0">
                      <a:noAutofit/>
                    </a:bodyPr>
                    <a:p>
                      <a:endParaRPr sz="1000"/>
                    </a:p>
                  </a:txBody>
                  <a:tcPr marL="0" marR="0" marT="0" marB="0"/>
                </a:tc>
              </a:tr>
              <a:tr h="201168">
                <a:tc>
                  <a:txBody>
                    <a:bodyPr lIns="0" tIns="0" rIns="0" bIns="0">
                      <a:noAutofit/>
                    </a:bodyPr>
                    <a:p>
                      <a:pPr indent="0"/>
                      <a:r>
                        <a:rPr lang="en-US" sz="1100" spc="200">
                          <a:solidFill>
                            <a:srgbClr val="2A322C"/>
                          </a:solidFill>
                          <a:latin typeface="Cambria"/>
                        </a:rPr>
                        <a:t>Q Gin</a:t>
                      </a:r>
                    </a:p>
                  </a:txBody>
                  <a:tcPr marL="0" marR="0" marT="0" marB="0" anchor="b">
                    <a:solidFill>
                      <a:srgbClr val="9DCCA5"/>
                    </a:solidFill>
                  </a:tcPr>
                </a:tc>
                <a:tc>
                  <a:txBody>
                    <a:bodyPr lIns="0" tIns="0" rIns="0" bIns="0">
                      <a:noAutofit/>
                    </a:bodyPr>
                    <a:p>
                      <a:pPr indent="0"/>
                      <a:r>
                        <a:rPr lang="en-US" sz="1100" spc="200">
                          <a:solidFill>
                            <a:srgbClr val="747474"/>
                          </a:solidFill>
                          <a:latin typeface="Cambria"/>
                        </a:rPr>
                        <a:t>-5</a:t>
                      </a:r>
                    </a:p>
                  </a:txBody>
                  <a:tcPr marL="0" marR="0" marT="0" marB="0" anchor="b"/>
                </a:tc>
                <a:tc>
                  <a:txBody>
                    <a:bodyPr lIns="0" tIns="0" rIns="0" bIns="0">
                      <a:noAutofit/>
                    </a:bodyPr>
                    <a:p>
                      <a:pPr indent="0"/>
                      <a:r>
                        <a:rPr lang="en-US" sz="1100" spc="200">
                          <a:solidFill>
                            <a:srgbClr val="7A8B96"/>
                          </a:solidFill>
                          <a:latin typeface="Cambria"/>
                        </a:rPr>
                        <a:t>-</a:t>
                      </a:r>
                      <a:r>
                        <a:rPr lang="en-US" sz="1100" spc="200">
                          <a:solidFill>
                            <a:srgbClr val="2A322C"/>
                          </a:solidFill>
                          <a:latin typeface="Cambria"/>
                        </a:rPr>
                        <a:t>1 -1 0 </a:t>
                      </a:r>
                      <a:r>
                        <a:rPr lang="en-US" sz="1100" spc="200">
                          <a:solidFill>
                            <a:srgbClr val="595959"/>
                          </a:solidFill>
                          <a:latin typeface="Cambria"/>
                        </a:rPr>
                        <a:t>0-1</a:t>
                      </a:r>
                    </a:p>
                  </a:txBody>
                  <a:tcPr marL="0" marR="0" marT="0" marB="0" anchor="b"/>
                </a:tc>
                <a:tc>
                  <a:txBody>
                    <a:bodyPr lIns="0" tIns="0" rIns="0" bIns="0">
                      <a:noAutofit/>
                    </a:bodyPr>
                    <a:p>
                      <a:pPr marL="152400" indent="0"/>
                      <a:r>
                        <a:rPr lang="en-US" sz="1100" spc="200">
                          <a:solidFill>
                            <a:srgbClr val="2A322C"/>
                          </a:solidFill>
                          <a:latin typeface="Cambria"/>
                        </a:rPr>
                        <a:t>12 2 </a:t>
                      </a:r>
                      <a:r>
                        <a:rPr lang="en-US" sz="1100" spc="200">
                          <a:latin typeface="Cambria"/>
                        </a:rPr>
                        <a:t>4</a:t>
                      </a:r>
                    </a:p>
                  </a:txBody>
                  <a:tcPr marL="0" marR="0" marT="0" marB="0" anchor="b"/>
                </a:tc>
                <a:tc>
                  <a:txBody>
                    <a:bodyPr lIns="0" tIns="0" rIns="0" bIns="0">
                      <a:noAutofit/>
                    </a:bodyPr>
                    <a:p>
                      <a:endParaRPr sz="1000"/>
                    </a:p>
                  </a:txBody>
                  <a:tcPr marL="0" marR="0" marT="0" marB="0"/>
                </a:tc>
                <a:tc>
                  <a:txBody>
                    <a:bodyPr lIns="0" tIns="0" rIns="0" bIns="0">
                      <a:noAutofit/>
                    </a:bodyPr>
                    <a:p>
                      <a:endParaRPr sz="1000"/>
                    </a:p>
                  </a:txBody>
                  <a:tcPr marL="0" marR="0" marT="0" marB="0"/>
                </a:tc>
              </a:tr>
              <a:tr h="204216">
                <a:tc>
                  <a:txBody>
                    <a:bodyPr lIns="0" tIns="0" rIns="0" bIns="0">
                      <a:noAutofit/>
                    </a:bodyPr>
                    <a:p>
                      <a:pPr indent="0"/>
                      <a:r>
                        <a:rPr lang="en-US" sz="1100" spc="200">
                          <a:solidFill>
                            <a:srgbClr val="2A322C"/>
                          </a:solidFill>
                          <a:latin typeface="Cambria"/>
                        </a:rPr>
                        <a:t>H His</a:t>
                      </a:r>
                    </a:p>
                  </a:txBody>
                  <a:tcPr marL="0" marR="0" marT="0" marB="0" anchor="b">
                    <a:solidFill>
                      <a:srgbClr val="9DCCA5"/>
                    </a:solidFill>
                  </a:tcPr>
                </a:tc>
                <a:tc>
                  <a:txBody>
                    <a:bodyPr lIns="0" tIns="0" rIns="0" bIns="0">
                      <a:noAutofit/>
                    </a:bodyPr>
                    <a:p>
                      <a:pPr indent="0"/>
                      <a:r>
                        <a:rPr lang="en-US" sz="1100" spc="200">
                          <a:solidFill>
                            <a:srgbClr val="999999"/>
                          </a:solidFill>
                          <a:latin typeface="Cambria"/>
                        </a:rPr>
                        <a:t>- </a:t>
                      </a:r>
                      <a:r>
                        <a:rPr lang="en-US" sz="1100" spc="200">
                          <a:solidFill>
                            <a:srgbClr val="2A322C"/>
                          </a:solidFill>
                          <a:latin typeface="Cambria"/>
                        </a:rPr>
                        <a:t>3</a:t>
                      </a:r>
                    </a:p>
                  </a:txBody>
                  <a:tcPr marL="0" marR="0" marT="0" marB="0" anchor="b"/>
                </a:tc>
                <a:tc>
                  <a:txBody>
                    <a:bodyPr lIns="0" tIns="0" rIns="0" bIns="0">
                      <a:noAutofit/>
                    </a:bodyPr>
                    <a:p>
                      <a:pPr indent="0"/>
                      <a:r>
                        <a:rPr lang="en-US" sz="1100" spc="200">
                          <a:solidFill>
                            <a:srgbClr val="999999"/>
                          </a:solidFill>
                          <a:latin typeface="Cambria"/>
                        </a:rPr>
                        <a:t>-</a:t>
                      </a:r>
                      <a:r>
                        <a:rPr lang="en-US" sz="1100" spc="200">
                          <a:solidFill>
                            <a:srgbClr val="2A322C"/>
                          </a:solidFill>
                          <a:latin typeface="Cambria"/>
                        </a:rPr>
                        <a:t>1 1 0 </a:t>
                      </a:r>
                      <a:r>
                        <a:rPr lang="en-US" sz="1100" spc="200">
                          <a:solidFill>
                            <a:srgbClr val="595959"/>
                          </a:solidFill>
                          <a:latin typeface="Cambria"/>
                        </a:rPr>
                        <a:t>1—2</a:t>
                      </a:r>
                    </a:p>
                  </a:txBody>
                  <a:tcPr marL="0" marR="0" marT="0" marB="0" anchor="ctr"/>
                </a:tc>
                <a:tc>
                  <a:txBody>
                    <a:bodyPr lIns="0" tIns="0" rIns="0" bIns="0">
                      <a:noAutofit/>
                    </a:bodyPr>
                    <a:p>
                      <a:pPr marL="152400" indent="0"/>
                      <a:r>
                        <a:rPr lang="en-US" sz="1100" spc="200">
                          <a:solidFill>
                            <a:srgbClr val="2A322C"/>
                          </a:solidFill>
                          <a:latin typeface="Cambria"/>
                        </a:rPr>
                        <a:t>2 L L 3</a:t>
                      </a:r>
                    </a:p>
                  </a:txBody>
                  <a:tcPr marL="0" marR="0" marT="0" marB="0" anchor="b"/>
                </a:tc>
                <a:tc>
                  <a:txBody>
                    <a:bodyPr lIns="0" tIns="0" rIns="0" bIns="0">
                      <a:noAutofit/>
                    </a:bodyPr>
                    <a:p>
                      <a:pPr marL="139700" indent="0"/>
                      <a:r>
                        <a:rPr lang="en-US" b="1" i="1" sz="1200" spc="200">
                          <a:solidFill>
                            <a:srgbClr val="2A322C"/>
                          </a:solidFill>
                          <a:latin typeface="Arial"/>
                        </a:rPr>
                        <a:t>6 </a:t>
                      </a:r>
                      <a:r>
                        <a:rPr lang="en-US" b="1" i="1" sz="1200" spc="200">
                          <a:solidFill>
                            <a:srgbClr val="595959"/>
                          </a:solidFill>
                          <a:latin typeface="Arial"/>
                        </a:rPr>
                        <a:t>\</a:t>
                      </a:r>
                    </a:p>
                  </a:txBody>
                  <a:tcPr marL="0" marR="0" marT="0" marB="0" anchor="b"/>
                </a:tc>
                <a:tc>
                  <a:txBody>
                    <a:bodyPr lIns="0" tIns="0" rIns="0" bIns="0">
                      <a:noAutofit/>
                    </a:bodyPr>
                    <a:p>
                      <a:endParaRPr sz="1000"/>
                    </a:p>
                  </a:txBody>
                  <a:tcPr marL="0" marR="0" marT="0" marB="0"/>
                </a:tc>
              </a:tr>
              <a:tr h="204216">
                <a:tc>
                  <a:txBody>
                    <a:bodyPr lIns="0" tIns="0" rIns="0" bIns="0">
                      <a:noAutofit/>
                    </a:bodyPr>
                    <a:p>
                      <a:pPr indent="0"/>
                      <a:r>
                        <a:rPr lang="en-US" sz="1100" spc="150">
                          <a:solidFill>
                            <a:srgbClr val="2A322C"/>
                          </a:solidFill>
                          <a:latin typeface="Cambria"/>
                        </a:rPr>
                        <a:t>RArg</a:t>
                      </a:r>
                    </a:p>
                  </a:txBody>
                  <a:tcPr marL="0" marR="0" marT="0" marB="0" anchor="b">
                    <a:solidFill>
                      <a:srgbClr val="9DCCA5"/>
                    </a:solidFill>
                  </a:tcPr>
                </a:tc>
                <a:tc>
                  <a:txBody>
                    <a:bodyPr lIns="0" tIns="0" rIns="0" bIns="0">
                      <a:noAutofit/>
                    </a:bodyPr>
                    <a:p>
                      <a:pPr indent="0"/>
                      <a:r>
                        <a:rPr lang="en-US" sz="1100" spc="150">
                          <a:solidFill>
                            <a:srgbClr val="2A322C"/>
                          </a:solidFill>
                          <a:latin typeface="Cambria"/>
                        </a:rPr>
                        <a:t>-4</a:t>
                      </a:r>
                    </a:p>
                  </a:txBody>
                  <a:tcPr marL="0" marR="0" marT="0" marB="0" anchor="b"/>
                </a:tc>
                <a:tc>
                  <a:txBody>
                    <a:bodyPr lIns="0" tIns="0" rIns="0" bIns="0">
                      <a:noAutofit/>
                    </a:bodyPr>
                    <a:p>
                      <a:pPr marL="139700" indent="0"/>
                      <a:r>
                        <a:rPr lang="en-US" sz="1100" spc="150">
                          <a:solidFill>
                            <a:srgbClr val="2A322C"/>
                          </a:solidFill>
                          <a:latin typeface="Cambria"/>
                        </a:rPr>
                        <a:t>0-1 C -2 </a:t>
                      </a:r>
                      <a:r>
                        <a:rPr lang="en-US" sz="1100" spc="150">
                          <a:solidFill>
                            <a:srgbClr val="414341"/>
                          </a:solidFill>
                          <a:latin typeface="Cambria"/>
                        </a:rPr>
                        <a:t>-3</a:t>
                      </a:r>
                    </a:p>
                  </a:txBody>
                  <a:tcPr marL="0" marR="0" marT="0" marB="0" anchor="b"/>
                </a:tc>
                <a:tc>
                  <a:txBody>
                    <a:bodyPr lIns="0" tIns="0" rIns="0" bIns="0">
                      <a:noAutofit/>
                    </a:bodyPr>
                    <a:p>
                      <a:pPr marL="152400" indent="0"/>
                      <a:r>
                        <a:rPr lang="en-US" sz="1100" spc="200">
                          <a:solidFill>
                            <a:srgbClr val="2A322C"/>
                          </a:solidFill>
                          <a:latin typeface="Cambria"/>
                        </a:rPr>
                        <a:t>0-L-L L</a:t>
                      </a:r>
                    </a:p>
                  </a:txBody>
                  <a:tcPr marL="0" marR="0" marT="0" marB="0" anchor="b"/>
                </a:tc>
                <a:tc>
                  <a:txBody>
                    <a:bodyPr lIns="0" tIns="0" rIns="0" bIns="0">
                      <a:noAutofit/>
                    </a:bodyPr>
                    <a:p>
                      <a:pPr marL="139700" indent="0"/>
                      <a:r>
                        <a:rPr lang="en-US" b="1" i="1" sz="1200" spc="200">
                          <a:solidFill>
                            <a:srgbClr val="2A322C"/>
                          </a:solidFill>
                          <a:latin typeface="Arial"/>
                        </a:rPr>
                        <a:t>2 </a:t>
                      </a:r>
                      <a:r>
                        <a:rPr lang="en-US" b="1" i="1" sz="1200" spc="200">
                          <a:solidFill>
                            <a:srgbClr val="414341"/>
                          </a:solidFill>
                          <a:latin typeface="Arial"/>
                        </a:rPr>
                        <a:t>6\</a:t>
                      </a:r>
                    </a:p>
                  </a:txBody>
                  <a:tcPr marL="0" marR="0" marT="0" marB="0" anchor="b"/>
                </a:tc>
                <a:tc>
                  <a:txBody>
                    <a:bodyPr lIns="0" tIns="0" rIns="0" bIns="0">
                      <a:noAutofit/>
                    </a:bodyPr>
                    <a:p>
                      <a:endParaRPr sz="1000"/>
                    </a:p>
                  </a:txBody>
                  <a:tcPr marL="0" marR="0" marT="0" marB="0"/>
                </a:tc>
              </a:tr>
              <a:tr h="198120">
                <a:tc>
                  <a:txBody>
                    <a:bodyPr lIns="0" tIns="0" rIns="0" bIns="0">
                      <a:noAutofit/>
                    </a:bodyPr>
                    <a:p>
                      <a:pPr indent="0"/>
                      <a:r>
                        <a:rPr lang="en-US" sz="1100" spc="150">
                          <a:solidFill>
                            <a:srgbClr val="2A322C"/>
                          </a:solidFill>
                          <a:latin typeface="Cambria"/>
                        </a:rPr>
                        <a:t>KLys</a:t>
                      </a:r>
                    </a:p>
                  </a:txBody>
                  <a:tcPr marL="0" marR="0" marT="0" marB="0" anchor="b">
                    <a:solidFill>
                      <a:srgbClr val="9DCCA5"/>
                    </a:solidFill>
                  </a:tcPr>
                </a:tc>
                <a:tc>
                  <a:txBody>
                    <a:bodyPr lIns="0" tIns="0" rIns="0" bIns="0">
                      <a:noAutofit/>
                    </a:bodyPr>
                    <a:p>
                      <a:pPr indent="0"/>
                      <a:r>
                        <a:rPr lang="en-US" sz="1100" spc="150">
                          <a:solidFill>
                            <a:srgbClr val="595959"/>
                          </a:solidFill>
                          <a:latin typeface="Cambria"/>
                        </a:rPr>
                        <a:t>-5</a:t>
                      </a:r>
                    </a:p>
                  </a:txBody>
                  <a:tcPr marL="0" marR="0" marT="0" marB="0" anchor="b"/>
                </a:tc>
                <a:tc>
                  <a:txBody>
                    <a:bodyPr lIns="0" tIns="0" rIns="0" bIns="0">
                      <a:noAutofit/>
                    </a:bodyPr>
                    <a:p>
                      <a:pPr marL="139700" indent="0"/>
                      <a:r>
                        <a:rPr lang="en-US" b="1" sz="1150" spc="550">
                          <a:solidFill>
                            <a:srgbClr val="2A322C"/>
                          </a:solidFill>
                          <a:latin typeface="Candara"/>
                        </a:rPr>
                        <a:t>0</a:t>
                      </a:r>
                      <a:r>
                        <a:rPr lang="en-US" sz="1100" spc="150">
                          <a:solidFill>
                            <a:srgbClr val="2A322C"/>
                          </a:solidFill>
                          <a:latin typeface="Cambria"/>
                        </a:rPr>
                        <a:t> </a:t>
                      </a:r>
                      <a:r>
                        <a:rPr lang="en-US" b="1" sz="1150" spc="550">
                          <a:solidFill>
                            <a:srgbClr val="595959"/>
                          </a:solidFill>
                          <a:latin typeface="Candara"/>
                        </a:rPr>
                        <a:t>0</a:t>
                      </a:r>
                      <a:r>
                        <a:rPr lang="en-US" sz="1100" spc="150">
                          <a:solidFill>
                            <a:srgbClr val="595959"/>
                          </a:solidFill>
                          <a:latin typeface="Cambria"/>
                        </a:rPr>
                        <a:t>-</a:t>
                      </a:r>
                      <a:r>
                        <a:rPr lang="en-US" b="1" sz="1150" spc="550">
                          <a:solidFill>
                            <a:srgbClr val="595959"/>
                          </a:solidFill>
                          <a:latin typeface="Candara"/>
                        </a:rPr>
                        <a:t>1</a:t>
                      </a:r>
                      <a:r>
                        <a:rPr lang="en-US" sz="1100" spc="150">
                          <a:solidFill>
                            <a:srgbClr val="595959"/>
                          </a:solidFill>
                          <a:latin typeface="Cambria"/>
                        </a:rPr>
                        <a:t>-</a:t>
                      </a:r>
                      <a:r>
                        <a:rPr lang="en-US" b="1" sz="1150" spc="550">
                          <a:solidFill>
                            <a:srgbClr val="595959"/>
                          </a:solidFill>
                          <a:latin typeface="Candara"/>
                        </a:rPr>
                        <a:t>1-2</a:t>
                      </a:r>
                    </a:p>
                  </a:txBody>
                  <a:tcPr marL="0" marR="0" marT="0" marB="0" anchor="b"/>
                </a:tc>
                <a:tc>
                  <a:txBody>
                    <a:bodyPr lIns="0" tIns="0" rIns="0" bIns="0">
                      <a:noAutofit/>
                    </a:bodyPr>
                    <a:p>
                      <a:pPr marL="152400" indent="0"/>
                      <a:r>
                        <a:rPr lang="en-US" sz="1100" spc="150">
                          <a:solidFill>
                            <a:srgbClr val="2A322C"/>
                          </a:solidFill>
                          <a:latin typeface="Cambria"/>
                        </a:rPr>
                        <a:t>10 0 1</a:t>
                      </a:r>
                    </a:p>
                  </a:txBody>
                  <a:tcPr marL="0" marR="0" marT="0" marB="0" anchor="b"/>
                </a:tc>
                <a:tc>
                  <a:txBody>
                    <a:bodyPr lIns="0" tIns="0" rIns="0" bIns="0">
                      <a:noAutofit/>
                    </a:bodyPr>
                    <a:p>
                      <a:pPr marL="139700" indent="0"/>
                      <a:r>
                        <a:rPr lang="en-US" b="1" i="1" sz="1200" spc="200">
                          <a:solidFill>
                            <a:srgbClr val="2A322C"/>
                          </a:solidFill>
                          <a:latin typeface="Arial"/>
                        </a:rPr>
                        <a:t>0</a:t>
                      </a:r>
                      <a:r>
                        <a:rPr lang="en-US" b="1" sz="2600">
                          <a:solidFill>
                            <a:srgbClr val="2A322C"/>
                          </a:solidFill>
                          <a:latin typeface="Arial"/>
                        </a:rPr>
                        <a:t> </a:t>
                      </a:r>
                      <a:r>
                        <a:rPr lang="en-US" sz="1100" spc="150">
                          <a:solidFill>
                            <a:srgbClr val="2A322C"/>
                          </a:solidFill>
                          <a:latin typeface="Cambria"/>
                        </a:rPr>
                        <a:t>3 </a:t>
                      </a:r>
                      <a:r>
                        <a:rPr lang="en-US" sz="1100" spc="150">
                          <a:solidFill>
                            <a:srgbClr val="414341"/>
                          </a:solidFill>
                          <a:latin typeface="Cambria"/>
                        </a:rPr>
                        <a:t>3</a:t>
                      </a:r>
                    </a:p>
                  </a:txBody>
                  <a:tcPr marL="0" marR="0" marT="0" marB="0" anchor="b"/>
                </a:tc>
                <a:tc>
                  <a:txBody>
                    <a:bodyPr lIns="0" tIns="0" rIns="0" bIns="0">
                      <a:noAutofit/>
                    </a:bodyPr>
                    <a:p>
                      <a:endParaRPr sz="1000"/>
                    </a:p>
                  </a:txBody>
                  <a:tcPr marL="0" marR="0" marT="0" marB="0"/>
                </a:tc>
              </a:tr>
              <a:tr h="204216">
                <a:tc>
                  <a:txBody>
                    <a:bodyPr lIns="0" tIns="0" rIns="0" bIns="0">
                      <a:noAutofit/>
                    </a:bodyPr>
                    <a:p>
                      <a:pPr algn="just" indent="0"/>
                      <a:r>
                        <a:rPr lang="en-US" b="1" sz="2600">
                          <a:solidFill>
                            <a:srgbClr val="2A322C"/>
                          </a:solidFill>
                          <a:latin typeface="Arial"/>
                        </a:rPr>
                        <a:t>MMti</a:t>
                      </a:r>
                    </a:p>
                  </a:txBody>
                  <a:tcPr marL="0" marR="0" marT="0" marB="0" anchor="b">
                    <a:solidFill>
                      <a:srgbClr val="9DCCA5"/>
                    </a:solidFill>
                  </a:tcPr>
                </a:tc>
                <a:tc>
                  <a:txBody>
                    <a:bodyPr lIns="0" tIns="0" rIns="0" bIns="0">
                      <a:noAutofit/>
                    </a:bodyPr>
                    <a:p>
                      <a:pPr indent="0"/>
                      <a:r>
                        <a:rPr lang="en-US" sz="1100" spc="150">
                          <a:solidFill>
                            <a:srgbClr val="595959"/>
                          </a:solidFill>
                          <a:latin typeface="Cambria"/>
                        </a:rPr>
                        <a:t>-5</a:t>
                      </a:r>
                    </a:p>
                  </a:txBody>
                  <a:tcPr marL="0" marR="0" marT="0" marB="0" anchor="b"/>
                </a:tc>
                <a:tc>
                  <a:txBody>
                    <a:bodyPr lIns="0" tIns="0" rIns="0" bIns="0">
                      <a:noAutofit/>
                    </a:bodyPr>
                    <a:p>
                      <a:pPr indent="0"/>
                      <a:r>
                        <a:rPr lang="en-US" i="1" sz="950" spc="200">
                          <a:solidFill>
                            <a:srgbClr val="595959"/>
                          </a:solidFill>
                          <a:latin typeface="Arial"/>
                        </a:rPr>
                        <a:t>-1</a:t>
                      </a:r>
                      <a:r>
                        <a:rPr lang="en-US" sz="1100" spc="200">
                          <a:solidFill>
                            <a:srgbClr val="595959"/>
                          </a:solidFill>
                          <a:latin typeface="Cambria"/>
                        </a:rPr>
                        <a:t> </a:t>
                      </a:r>
                      <a:r>
                        <a:rPr lang="en-US" sz="1100" spc="150">
                          <a:solidFill>
                            <a:srgbClr val="595959"/>
                          </a:solidFill>
                          <a:latin typeface="Cambria"/>
                        </a:rPr>
                        <a:t>-</a:t>
                      </a:r>
                      <a:r>
                        <a:rPr lang="en-US" sz="1100" spc="150">
                          <a:solidFill>
                            <a:srgbClr val="2A322C"/>
                          </a:solidFill>
                          <a:latin typeface="Cambria"/>
                        </a:rPr>
                        <a:t>1</a:t>
                      </a:r>
                      <a:r>
                        <a:rPr lang="en-US" sz="1100" spc="200">
                          <a:solidFill>
                            <a:srgbClr val="2A322C"/>
                          </a:solidFill>
                          <a:latin typeface="Cambria"/>
                        </a:rPr>
                        <a:t> </a:t>
                      </a:r>
                      <a:r>
                        <a:rPr lang="en-US" sz="1100" spc="200">
                          <a:solidFill>
                            <a:srgbClr val="595959"/>
                          </a:solidFill>
                          <a:latin typeface="Cambria"/>
                        </a:rPr>
                        <a:t>-2-1-3</a:t>
                      </a:r>
                    </a:p>
                  </a:txBody>
                  <a:tcPr marL="0" marR="0" marT="0" marB="0" anchor="b"/>
                </a:tc>
                <a:tc>
                  <a:txBody>
                    <a:bodyPr lIns="0" tIns="0" rIns="0" bIns="0">
                      <a:noAutofit/>
                    </a:bodyPr>
                    <a:p>
                      <a:pPr indent="0"/>
                      <a:r>
                        <a:rPr lang="en-US" sz="1100" spc="150">
                          <a:solidFill>
                            <a:srgbClr val="595959"/>
                          </a:solidFill>
                          <a:latin typeface="Cambria"/>
                        </a:rPr>
                        <a:t>-2-3-2 -1</a:t>
                      </a:r>
                    </a:p>
                  </a:txBody>
                  <a:tcPr marL="0" marR="0" marT="0" marB="0" anchor="b"/>
                </a:tc>
                <a:tc>
                  <a:txBody>
                    <a:bodyPr lIns="0" tIns="0" rIns="0" bIns="0">
                      <a:noAutofit/>
                    </a:bodyPr>
                    <a:p>
                      <a:pPr indent="0"/>
                      <a:r>
                        <a:rPr lang="en-US" sz="1100" spc="150">
                          <a:solidFill>
                            <a:srgbClr val="595959"/>
                          </a:solidFill>
                          <a:latin typeface="Cambria"/>
                        </a:rPr>
                        <a:t>-2 </a:t>
                      </a:r>
                      <a:r>
                        <a:rPr lang="en-US" sz="1100" spc="150">
                          <a:solidFill>
                            <a:srgbClr val="414341"/>
                          </a:solidFill>
                          <a:latin typeface="Cambria"/>
                        </a:rPr>
                        <a:t>0 0</a:t>
                      </a:r>
                    </a:p>
                  </a:txBody>
                  <a:tcPr marL="0" marR="0" marT="0" marB="0" anchor="ctr"/>
                </a:tc>
                <a:tc>
                  <a:txBody>
                    <a:bodyPr lIns="0" tIns="0" rIns="0" bIns="0">
                      <a:noAutofit/>
                    </a:bodyPr>
                    <a:p>
                      <a:pPr marL="152400" indent="0"/>
                      <a:r>
                        <a:rPr lang="en-US" b="1" sz="2600">
                          <a:solidFill>
                            <a:srgbClr val="414341"/>
                          </a:solidFill>
                          <a:latin typeface="Arial"/>
                        </a:rPr>
                        <a:t>6</a:t>
                      </a:r>
                    </a:p>
                  </a:txBody>
                  <a:tcPr marL="0" marR="0" marT="0" marB="0" anchor="b"/>
                </a:tc>
              </a:tr>
              <a:tr h="207264">
                <a:tc>
                  <a:txBody>
                    <a:bodyPr lIns="0" tIns="0" rIns="0" bIns="0">
                      <a:noAutofit/>
                    </a:bodyPr>
                    <a:p>
                      <a:pPr indent="0"/>
                      <a:r>
                        <a:rPr lang="en-US" b="1" sz="2600">
                          <a:latin typeface="Arial"/>
                        </a:rPr>
                        <a:t>[ </a:t>
                      </a:r>
                      <a:r>
                        <a:rPr lang="en-US" i="1" sz="950" spc="200">
                          <a:latin typeface="Arial"/>
                        </a:rPr>
                        <a:t>We</a:t>
                      </a:r>
                    </a:p>
                  </a:txBody>
                  <a:tcPr marL="0" marR="0" marT="0" marB="0" anchor="ctr">
                    <a:solidFill>
                      <a:srgbClr val="9DCCA5"/>
                    </a:solidFill>
                  </a:tcPr>
                </a:tc>
                <a:tc>
                  <a:txBody>
                    <a:bodyPr lIns="0" tIns="0" rIns="0" bIns="0">
                      <a:noAutofit/>
                    </a:bodyPr>
                    <a:p>
                      <a:pPr indent="0"/>
                      <a:r>
                        <a:rPr lang="en-US" sz="1100" spc="150">
                          <a:solidFill>
                            <a:srgbClr val="595959"/>
                          </a:solidFill>
                          <a:latin typeface="Cambria"/>
                        </a:rPr>
                        <a:t>-2</a:t>
                      </a:r>
                    </a:p>
                  </a:txBody>
                  <a:tcPr marL="0" marR="0" marT="0" marB="0" anchor="ctr"/>
                </a:tc>
                <a:tc>
                  <a:txBody>
                    <a:bodyPr lIns="0" tIns="0" rIns="0" bIns="0">
                      <a:noAutofit/>
                    </a:bodyPr>
                    <a:p>
                      <a:pPr indent="0"/>
                      <a:r>
                        <a:rPr lang="en-US" sz="1100" spc="150">
                          <a:solidFill>
                            <a:srgbClr val="414341"/>
                          </a:solidFill>
                          <a:latin typeface="Cambria"/>
                        </a:rPr>
                        <a:t>-1 </a:t>
                      </a:r>
                      <a:r>
                        <a:rPr lang="en-US" sz="1100" spc="200">
                          <a:solidFill>
                            <a:srgbClr val="414341"/>
                          </a:solidFill>
                          <a:latin typeface="Cambria"/>
                        </a:rPr>
                        <a:t>0-2-1 —3</a:t>
                      </a:r>
                    </a:p>
                  </a:txBody>
                  <a:tcPr marL="0" marR="0" marT="0" marB="0" anchor="ctr"/>
                </a:tc>
                <a:tc>
                  <a:txBody>
                    <a:bodyPr lIns="0" tIns="0" rIns="0" bIns="0">
                      <a:noAutofit/>
                    </a:bodyPr>
                    <a:p>
                      <a:pPr indent="0"/>
                      <a:r>
                        <a:rPr lang="en-US" sz="1100" spc="150">
                          <a:solidFill>
                            <a:srgbClr val="414341"/>
                          </a:solidFill>
                          <a:latin typeface="Cambria"/>
                        </a:rPr>
                        <a:t>-2-2-2 -2</a:t>
                      </a:r>
                    </a:p>
                  </a:txBody>
                  <a:tcPr marL="0" marR="0" marT="0" marB="0" anchor="ctr"/>
                </a:tc>
                <a:tc>
                  <a:txBody>
                    <a:bodyPr lIns="0" tIns="0" rIns="0" bIns="0">
                      <a:noAutofit/>
                    </a:bodyPr>
                    <a:p>
                      <a:pPr indent="0"/>
                      <a:r>
                        <a:rPr lang="en-US" i="1" sz="950" spc="200">
                          <a:solidFill>
                            <a:srgbClr val="595959"/>
                          </a:solidFill>
                          <a:latin typeface="Arial"/>
                        </a:rPr>
                        <a:t>-1-2-1</a:t>
                      </a:r>
                    </a:p>
                  </a:txBody>
                  <a:tcPr marL="0" marR="0" marT="0" marB="0" anchor="ctr"/>
                </a:tc>
                <a:tc>
                  <a:txBody>
                    <a:bodyPr lIns="0" tIns="0" rIns="0" bIns="0">
                      <a:noAutofit/>
                    </a:bodyPr>
                    <a:p>
                      <a:pPr marL="152400" indent="0"/>
                      <a:r>
                        <a:rPr lang="en-US" sz="1100" spc="150">
                          <a:solidFill>
                            <a:srgbClr val="2A322C"/>
                          </a:solidFill>
                          <a:latin typeface="Cambria"/>
                        </a:rPr>
                        <a:t>2</a:t>
                      </a:r>
                    </a:p>
                  </a:txBody>
                  <a:tcPr marL="0" marR="0" marT="0" marB="0" anchor="b"/>
                </a:tc>
              </a:tr>
              <a:tr h="204216">
                <a:tc>
                  <a:txBody>
                    <a:bodyPr lIns="0" tIns="0" rIns="0" bIns="0">
                      <a:noAutofit/>
                    </a:bodyPr>
                    <a:p>
                      <a:pPr algn="just" indent="0"/>
                      <a:r>
                        <a:rPr lang="en-US" b="1" sz="2600">
                          <a:solidFill>
                            <a:srgbClr val="414341"/>
                          </a:solidFill>
                          <a:latin typeface="Arial"/>
                        </a:rPr>
                        <a:t>LUu</a:t>
                      </a:r>
                    </a:p>
                  </a:txBody>
                  <a:tcPr marL="0" marR="0" marT="0" marB="0" anchor="b">
                    <a:solidFill>
                      <a:srgbClr val="9DCCA5"/>
                    </a:solidFill>
                  </a:tcPr>
                </a:tc>
                <a:tc>
                  <a:txBody>
                    <a:bodyPr lIns="0" tIns="0" rIns="0" bIns="0">
                      <a:noAutofit/>
                    </a:bodyPr>
                    <a:p>
                      <a:pPr indent="0"/>
                      <a:r>
                        <a:rPr lang="en-US" sz="1300">
                          <a:solidFill>
                            <a:srgbClr val="414341"/>
                          </a:solidFill>
                          <a:latin typeface="Cambria"/>
                        </a:rPr>
                        <a:t>-6</a:t>
                      </a:r>
                    </a:p>
                  </a:txBody>
                  <a:tcPr marL="0" marR="0" marT="0" marB="0" anchor="b"/>
                </a:tc>
                <a:tc>
                  <a:txBody>
                    <a:bodyPr lIns="0" tIns="0" rIns="0" bIns="0">
                      <a:noAutofit/>
                    </a:bodyPr>
                    <a:p>
                      <a:pPr indent="0"/>
                      <a:r>
                        <a:rPr lang="en-US" sz="1100" spc="200">
                          <a:solidFill>
                            <a:srgbClr val="2A322C"/>
                          </a:solidFill>
                          <a:latin typeface="Cambria"/>
                        </a:rPr>
                        <a:t>-3-2-3-2-4</a:t>
                      </a:r>
                    </a:p>
                  </a:txBody>
                  <a:tcPr marL="0" marR="0" marT="0" marB="0" anchor="b"/>
                </a:tc>
                <a:tc>
                  <a:txBody>
                    <a:bodyPr lIns="0" tIns="0" rIns="0" bIns="0">
                      <a:noAutofit/>
                    </a:bodyPr>
                    <a:p>
                      <a:pPr indent="0"/>
                      <a:r>
                        <a:rPr lang="en-US" sz="1100" spc="150">
                          <a:solidFill>
                            <a:srgbClr val="2A322C"/>
                          </a:solidFill>
                          <a:latin typeface="Cambria"/>
                        </a:rPr>
                        <a:t>-3-4-3-2</a:t>
                      </a:r>
                    </a:p>
                  </a:txBody>
                  <a:tcPr marL="0" marR="0" marT="0" marB="0" anchor="b"/>
                </a:tc>
                <a:tc>
                  <a:txBody>
                    <a:bodyPr lIns="0" tIns="0" rIns="0" bIns="0">
                      <a:noAutofit/>
                    </a:bodyPr>
                    <a:p>
                      <a:pPr indent="0"/>
                      <a:r>
                        <a:rPr lang="en-US" sz="1100" spc="150">
                          <a:solidFill>
                            <a:srgbClr val="2A322C"/>
                          </a:solidFill>
                          <a:latin typeface="Cambria"/>
                        </a:rPr>
                        <a:t>-2 -.3 —.3</a:t>
                      </a:r>
                    </a:p>
                  </a:txBody>
                  <a:tcPr marL="0" marR="0" marT="0" marB="0" anchor="b"/>
                </a:tc>
                <a:tc>
                  <a:txBody>
                    <a:bodyPr lIns="0" tIns="0" rIns="0" bIns="0">
                      <a:noAutofit/>
                    </a:bodyPr>
                    <a:p>
                      <a:pPr marL="152400" indent="0"/>
                      <a:r>
                        <a:rPr lang="en-US" sz="1100" spc="150">
                          <a:latin typeface="Cambria"/>
                        </a:rPr>
                        <a:t>4</a:t>
                      </a:r>
                    </a:p>
                  </a:txBody>
                  <a:tcPr marL="0" marR="0" marT="0" marB="0" anchor="b"/>
                </a:tc>
              </a:tr>
              <a:tr h="207264">
                <a:tc>
                  <a:txBody>
                    <a:bodyPr lIns="0" tIns="0" rIns="0" bIns="0">
                      <a:noAutofit/>
                    </a:bodyPr>
                    <a:p>
                      <a:pPr algn="just" indent="0"/>
                      <a:r>
                        <a:rPr lang="en-US" b="1" sz="2600">
                          <a:solidFill>
                            <a:srgbClr val="2A322C"/>
                          </a:solidFill>
                          <a:latin typeface="Arial"/>
                        </a:rPr>
                        <a:t>V V</a:t>
                      </a:r>
                      <a:r>
                        <a:rPr lang="en-US" b="1" baseline="-25000" sz="2600">
                          <a:solidFill>
                            <a:srgbClr val="2A322C"/>
                          </a:solidFill>
                          <a:latin typeface="Arial"/>
                        </a:rPr>
                        <a:t>3</a:t>
                      </a:r>
                      <a:r>
                        <a:rPr lang="en-US" b="1" sz="2600">
                          <a:solidFill>
                            <a:srgbClr val="2A322C"/>
                          </a:solidFill>
                          <a:latin typeface="Arial"/>
                        </a:rPr>
                        <a:t>I</a:t>
                      </a:r>
                    </a:p>
                  </a:txBody>
                  <a:tcPr marL="0" marR="0" marT="0" marB="0" anchor="ctr">
                    <a:solidFill>
                      <a:srgbClr val="9DCCA5"/>
                    </a:solidFill>
                  </a:tcPr>
                </a:tc>
                <a:tc>
                  <a:txBody>
                    <a:bodyPr lIns="0" tIns="0" rIns="0" bIns="0">
                      <a:noAutofit/>
                    </a:bodyPr>
                    <a:p>
                      <a:pPr indent="0"/>
                      <a:r>
                        <a:rPr lang="en-US" i="1" sz="950" spc="200">
                          <a:solidFill>
                            <a:srgbClr val="999999"/>
                          </a:solidFill>
                          <a:latin typeface="Arial"/>
                        </a:rPr>
                        <a:t>-</a:t>
                      </a:r>
                      <a:r>
                        <a:rPr lang="en-US" i="1" sz="950" spc="200">
                          <a:solidFill>
                            <a:srgbClr val="2A322C"/>
                          </a:solidFill>
                          <a:latin typeface="Arial"/>
                        </a:rPr>
                        <a:t>1</a:t>
                      </a:r>
                    </a:p>
                  </a:txBody>
                  <a:tcPr marL="0" marR="0" marT="0" marB="0" anchor="ctr"/>
                </a:tc>
                <a:tc>
                  <a:txBody>
                    <a:bodyPr lIns="0" tIns="0" rIns="0" bIns="0">
                      <a:noAutofit/>
                    </a:bodyPr>
                    <a:p>
                      <a:pPr indent="0"/>
                      <a:r>
                        <a:rPr lang="en-US" b="1" sz="1150" spc="550">
                          <a:solidFill>
                            <a:srgbClr val="414341"/>
                          </a:solidFill>
                          <a:latin typeface="Candara"/>
                        </a:rPr>
                        <a:t>-1</a:t>
                      </a:r>
                      <a:r>
                        <a:rPr lang="en-US" sz="1100" spc="150">
                          <a:solidFill>
                            <a:srgbClr val="414341"/>
                          </a:solidFill>
                          <a:latin typeface="Cambria"/>
                        </a:rPr>
                        <a:t> </a:t>
                      </a:r>
                      <a:r>
                        <a:rPr lang="en-US" b="1" sz="1150" spc="550">
                          <a:solidFill>
                            <a:srgbClr val="414341"/>
                          </a:solidFill>
                          <a:latin typeface="Candara"/>
                        </a:rPr>
                        <a:t>0-1</a:t>
                      </a:r>
                      <a:r>
                        <a:rPr lang="en-US" sz="1100" spc="150">
                          <a:solidFill>
                            <a:srgbClr val="414341"/>
                          </a:solidFill>
                          <a:latin typeface="Cambria"/>
                        </a:rPr>
                        <a:t> </a:t>
                      </a:r>
                      <a:r>
                        <a:rPr lang="en-US" b="1" sz="1150" spc="550">
                          <a:solidFill>
                            <a:srgbClr val="414341"/>
                          </a:solidFill>
                          <a:latin typeface="Candara"/>
                        </a:rPr>
                        <a:t>0-1</a:t>
                      </a:r>
                    </a:p>
                  </a:txBody>
                  <a:tcPr marL="0" marR="0" marT="0" marB="0" anchor="ctr"/>
                </a:tc>
                <a:tc>
                  <a:txBody>
                    <a:bodyPr lIns="0" tIns="0" rIns="0" bIns="0">
                      <a:noAutofit/>
                    </a:bodyPr>
                    <a:p>
                      <a:pPr indent="0"/>
                      <a:r>
                        <a:rPr lang="en-US" sz="1100" spc="150">
                          <a:solidFill>
                            <a:srgbClr val="747474"/>
                          </a:solidFill>
                          <a:latin typeface="Cambria"/>
                        </a:rPr>
                        <a:t>-2 -2-2 -I</a:t>
                      </a:r>
                    </a:p>
                  </a:txBody>
                  <a:tcPr marL="0" marR="0" marT="0" marB="0" anchor="ctr"/>
                </a:tc>
                <a:tc>
                  <a:txBody>
                    <a:bodyPr lIns="0" tIns="0" rIns="0" bIns="0">
                      <a:noAutofit/>
                    </a:bodyPr>
                    <a:p>
                      <a:pPr indent="0"/>
                      <a:r>
                        <a:rPr lang="en-US" sz="1100" spc="150">
                          <a:solidFill>
                            <a:srgbClr val="747474"/>
                          </a:solidFill>
                          <a:latin typeface="Cambria"/>
                        </a:rPr>
                        <a:t>-2 2-2</a:t>
                      </a:r>
                    </a:p>
                  </a:txBody>
                  <a:tcPr marL="0" marR="0" marT="0" marB="0" anchor="ctr"/>
                </a:tc>
                <a:tc>
                  <a:txBody>
                    <a:bodyPr lIns="0" tIns="0" rIns="0" bIns="0">
                      <a:noAutofit/>
                    </a:bodyPr>
                    <a:p>
                      <a:pPr marL="152400" indent="0"/>
                      <a:r>
                        <a:rPr lang="en-US" sz="1100" spc="150">
                          <a:solidFill>
                            <a:srgbClr val="595959"/>
                          </a:solidFill>
                          <a:latin typeface="Cambria"/>
                        </a:rPr>
                        <a:t>2</a:t>
                      </a:r>
                    </a:p>
                  </a:txBody>
                  <a:tcPr marL="0" marR="0" marT="0" marB="0" anchor="b"/>
                </a:tc>
              </a:tr>
              <a:tr h="204216">
                <a:tc>
                  <a:txBody>
                    <a:bodyPr lIns="0" tIns="0" rIns="0" bIns="0">
                      <a:noAutofit/>
                    </a:bodyPr>
                    <a:p>
                      <a:pPr algn="just" indent="0"/>
                      <a:r>
                        <a:rPr lang="en-US" b="1" i="1" sz="1200" spc="200">
                          <a:solidFill>
                            <a:srgbClr val="414341"/>
                          </a:solidFill>
                          <a:latin typeface="Arial"/>
                        </a:rPr>
                        <a:t>W</a:t>
                      </a:r>
                      <a:r>
                        <a:rPr lang="en-US" b="1" sz="2600">
                          <a:solidFill>
                            <a:srgbClr val="414341"/>
                          </a:solidFill>
                          <a:latin typeface="Arial"/>
                        </a:rPr>
                        <a:t> Phe</a:t>
                      </a:r>
                    </a:p>
                  </a:txBody>
                  <a:tcPr marL="0" marR="0" marT="0" marB="0">
                    <a:solidFill>
                      <a:srgbClr val="9DCCA5"/>
                    </a:solidFill>
                  </a:tcPr>
                </a:tc>
                <a:tc>
                  <a:txBody>
                    <a:bodyPr lIns="0" tIns="0" rIns="0" bIns="0">
                      <a:noAutofit/>
                    </a:bodyPr>
                    <a:p>
                      <a:pPr indent="0"/>
                      <a:r>
                        <a:rPr lang="en-US" sz="1100" spc="150">
                          <a:solidFill>
                            <a:srgbClr val="2A322C"/>
                          </a:solidFill>
                          <a:latin typeface="Cambria"/>
                        </a:rPr>
                        <a:t>-4</a:t>
                      </a:r>
                    </a:p>
                  </a:txBody>
                  <a:tcPr marL="0" marR="0" marT="0" marB="0"/>
                </a:tc>
                <a:tc>
                  <a:txBody>
                    <a:bodyPr lIns="0" tIns="0" rIns="0" bIns="0">
                      <a:noAutofit/>
                    </a:bodyPr>
                    <a:p>
                      <a:pPr indent="0"/>
                      <a:r>
                        <a:rPr lang="en-US" sz="1100" spc="150">
                          <a:solidFill>
                            <a:srgbClr val="595959"/>
                          </a:solidFill>
                          <a:latin typeface="Cambria"/>
                        </a:rPr>
                        <a:t>-3 </a:t>
                      </a:r>
                      <a:r>
                        <a:rPr lang="en-US" sz="1100" spc="150">
                          <a:solidFill>
                            <a:srgbClr val="2A322C"/>
                          </a:solidFill>
                          <a:latin typeface="Cambria"/>
                        </a:rPr>
                        <a:t>-3 </a:t>
                      </a:r>
                      <a:r>
                        <a:rPr lang="en-US" sz="1100" spc="150">
                          <a:solidFill>
                            <a:srgbClr val="595959"/>
                          </a:solidFill>
                          <a:latin typeface="Cambria"/>
                        </a:rPr>
                        <a:t>-5-4-5</a:t>
                      </a:r>
                    </a:p>
                  </a:txBody>
                  <a:tcPr marL="0" marR="0" marT="0" marB="0"/>
                </a:tc>
                <a:tc>
                  <a:txBody>
                    <a:bodyPr lIns="0" tIns="0" rIns="0" bIns="0">
                      <a:noAutofit/>
                    </a:bodyPr>
                    <a:p>
                      <a:pPr indent="0"/>
                      <a:r>
                        <a:rPr lang="en-US" sz="1100" spc="150">
                          <a:solidFill>
                            <a:srgbClr val="595959"/>
                          </a:solidFill>
                          <a:latin typeface="Cambria"/>
                        </a:rPr>
                        <a:t>— 4 </a:t>
                      </a:r>
                      <a:r>
                        <a:rPr lang="en-US" i="1" sz="950" spc="200">
                          <a:solidFill>
                            <a:srgbClr val="2A322C"/>
                          </a:solidFill>
                          <a:latin typeface="Arial"/>
                        </a:rPr>
                        <a:t>-6</a:t>
                      </a:r>
                      <a:r>
                        <a:rPr lang="en-US" sz="1100" spc="150">
                          <a:solidFill>
                            <a:srgbClr val="2A322C"/>
                          </a:solidFill>
                          <a:latin typeface="Cambria"/>
                        </a:rPr>
                        <a:t> </a:t>
                      </a:r>
                      <a:r>
                        <a:rPr lang="en-US" sz="1100" spc="150">
                          <a:solidFill>
                            <a:srgbClr val="595959"/>
                          </a:solidFill>
                          <a:latin typeface="Cambria"/>
                        </a:rPr>
                        <a:t>- </a:t>
                      </a:r>
                      <a:r>
                        <a:rPr lang="en-US" sz="1100" spc="150">
                          <a:solidFill>
                            <a:srgbClr val="2A322C"/>
                          </a:solidFill>
                          <a:latin typeface="Cambria"/>
                        </a:rPr>
                        <a:t>3 -5</a:t>
                      </a:r>
                    </a:p>
                  </a:txBody>
                  <a:tcPr marL="0" marR="0" marT="0" marB="0"/>
                </a:tc>
                <a:tc>
                  <a:txBody>
                    <a:bodyPr lIns="0" tIns="0" rIns="0" bIns="0">
                      <a:noAutofit/>
                    </a:bodyPr>
                    <a:p>
                      <a:pPr indent="0"/>
                      <a:r>
                        <a:rPr lang="en-US" sz="1100" spc="200">
                          <a:solidFill>
                            <a:srgbClr val="595959"/>
                          </a:solidFill>
                          <a:latin typeface="Cambria"/>
                        </a:rPr>
                        <a:t>-2-4-5</a:t>
                      </a:r>
                    </a:p>
                  </a:txBody>
                  <a:tcPr marL="0" marR="0" marT="0" marB="0"/>
                </a:tc>
                <a:tc>
                  <a:txBody>
                    <a:bodyPr lIns="0" tIns="0" rIns="0" bIns="0">
                      <a:noAutofit/>
                    </a:bodyPr>
                    <a:p>
                      <a:pPr marL="152400" indent="0"/>
                      <a:r>
                        <a:rPr lang="en-US" b="1" i="1" sz="1200" spc="200">
                          <a:solidFill>
                            <a:srgbClr val="2A322C"/>
                          </a:solidFill>
                          <a:latin typeface="Arial"/>
                        </a:rPr>
                        <a:t>0</a:t>
                      </a:r>
                    </a:p>
                  </a:txBody>
                  <a:tcPr marL="0" marR="0" marT="0" marB="0" anchor="b"/>
                </a:tc>
              </a:tr>
              <a:tr h="207264">
                <a:tc>
                  <a:txBody>
                    <a:bodyPr lIns="0" tIns="0" rIns="0" bIns="0">
                      <a:noAutofit/>
                    </a:bodyPr>
                    <a:p>
                      <a:pPr indent="0"/>
                      <a:r>
                        <a:rPr lang="en-US" sz="1100" spc="200">
                          <a:solidFill>
                            <a:srgbClr val="2A322C"/>
                          </a:solidFill>
                          <a:latin typeface="Cambria"/>
                        </a:rPr>
                        <a:t>Y Tyi</a:t>
                      </a:r>
                    </a:p>
                  </a:txBody>
                  <a:tcPr marL="0" marR="0" marT="0" marB="0" anchor="b">
                    <a:solidFill>
                      <a:srgbClr val="9DCCA5"/>
                    </a:solidFill>
                  </a:tcPr>
                </a:tc>
                <a:tc>
                  <a:txBody>
                    <a:bodyPr lIns="0" tIns="0" rIns="0" bIns="0">
                      <a:noAutofit/>
                    </a:bodyPr>
                    <a:p>
                      <a:pPr marL="127000" indent="0"/>
                      <a:r>
                        <a:rPr lang="en-US" sz="1100" spc="200">
                          <a:solidFill>
                            <a:srgbClr val="2A322C"/>
                          </a:solidFill>
                          <a:latin typeface="Cambria"/>
                        </a:rPr>
                        <a:t>0</a:t>
                      </a:r>
                    </a:p>
                  </a:txBody>
                  <a:tcPr marL="0" marR="0" marT="0" marB="0" anchor="b"/>
                </a:tc>
                <a:tc>
                  <a:txBody>
                    <a:bodyPr lIns="0" tIns="0" rIns="0" bIns="0" vert="vert270">
                      <a:noAutofit/>
                    </a:bodyPr>
                    <a:p>
                      <a:pPr marL="101600" indent="0"/>
                      <a:r>
                        <a:rPr lang="en-US" sz="1100" spc="200">
                          <a:solidFill>
                            <a:srgbClr val="747474"/>
                          </a:solidFill>
                          <a:latin typeface="Cambria"/>
                        </a:rPr>
                        <a:t>1</a:t>
                      </a:r>
                    </a:p>
                    <a:p>
                      <a:pPr indent="0"/>
                      <a:r>
                        <a:rPr lang="en-US" b="1" sz="2600">
                          <a:solidFill>
                            <a:srgbClr val="414341"/>
                          </a:solidFill>
                          <a:latin typeface="Arial"/>
                        </a:rPr>
                        <a:t>tjj</a:t>
                      </a:r>
                    </a:p>
                    <a:p>
                      <a:pPr marL="101600" indent="0">
                        <a:spcAft>
                          <a:spcPts val="840"/>
                        </a:spcAft>
                      </a:pPr>
                      <a:r>
                        <a:rPr lang="en-US" sz="1100" spc="200">
                          <a:solidFill>
                            <a:srgbClr val="747474"/>
                          </a:solidFill>
                          <a:latin typeface="Cambria"/>
                        </a:rPr>
                        <a:t>1</a:t>
                      </a:r>
                    </a:p>
                    <a:p>
                      <a:pPr marL="101600" indent="0"/>
                      <a:r>
                        <a:rPr lang="en-US" sz="1100" spc="200">
                          <a:solidFill>
                            <a:srgbClr val="747474"/>
                          </a:solidFill>
                          <a:latin typeface="Cambria"/>
                        </a:rPr>
                        <a:t>1</a:t>
                      </a:r>
                    </a:p>
                    <a:p>
                      <a:pPr indent="0"/>
                      <a:r>
                        <a:rPr lang="en-US" cap="small" sz="1100" spc="200">
                          <a:solidFill>
                            <a:srgbClr val="2A322C"/>
                          </a:solidFill>
                          <a:latin typeface="Cambria"/>
                        </a:rPr>
                        <a:t>■j?</a:t>
                      </a:r>
                    </a:p>
                    <a:p>
                      <a:pPr marL="101600" indent="0">
                        <a:spcAft>
                          <a:spcPts val="840"/>
                        </a:spcAft>
                      </a:pPr>
                      <a:r>
                        <a:rPr lang="en-US" sz="1100" spc="200">
                          <a:solidFill>
                            <a:srgbClr val="747474"/>
                          </a:solidFill>
                          <a:latin typeface="Cambria"/>
                        </a:rPr>
                        <a:t>1</a:t>
                      </a:r>
                    </a:p>
                    <a:p>
                      <a:pPr marL="101600" indent="0"/>
                      <a:r>
                        <a:rPr lang="en-US" sz="1100" spc="200">
                          <a:solidFill>
                            <a:srgbClr val="747474"/>
                          </a:solidFill>
                          <a:latin typeface="Cambria"/>
                        </a:rPr>
                        <a:t>1</a:t>
                      </a:r>
                    </a:p>
                    <a:p>
                      <a:pPr indent="0"/>
                      <a:r>
                        <a:rPr lang="en-US" i="1" sz="950" spc="200">
                          <a:solidFill>
                            <a:srgbClr val="2A322C"/>
                          </a:solidFill>
                          <a:latin typeface="Arial"/>
                        </a:rPr>
                        <a:t>■J;</a:t>
                      </a:r>
                    </a:p>
                  </a:txBody>
                  <a:tcPr marL="0" marR="0" marT="0" marB="0"/>
                </a:tc>
                <a:tc>
                  <a:txBody>
                    <a:bodyPr lIns="0" tIns="0" rIns="0" bIns="0">
                      <a:noAutofit/>
                    </a:bodyPr>
                    <a:p>
                      <a:pPr indent="0"/>
                      <a:r>
                        <a:rPr lang="en-US" sz="1100" spc="200">
                          <a:solidFill>
                            <a:srgbClr val="595959"/>
                          </a:solidFill>
                          <a:latin typeface="Cambria"/>
                        </a:rPr>
                        <a:t>-2-4-4 -4</a:t>
                      </a:r>
                    </a:p>
                  </a:txBody>
                  <a:tcPr marL="0" marR="0" marT="0" marB="0" anchor="ctr"/>
                </a:tc>
                <a:tc>
                  <a:txBody>
                    <a:bodyPr lIns="0" tIns="0" rIns="0" bIns="0">
                      <a:noAutofit/>
                    </a:bodyPr>
                    <a:p>
                      <a:pPr marL="139700" indent="0"/>
                      <a:r>
                        <a:rPr lang="en-US" sz="1100" spc="200">
                          <a:solidFill>
                            <a:srgbClr val="595959"/>
                          </a:solidFill>
                          <a:latin typeface="Cambria"/>
                        </a:rPr>
                        <a:t>0-4-4</a:t>
                      </a:r>
                    </a:p>
                  </a:txBody>
                  <a:tcPr marL="0" marR="0" marT="0" marB="0" anchor="ctr"/>
                </a:tc>
                <a:tc>
                  <a:txBody>
                    <a:bodyPr lIns="0" tIns="0" rIns="0" bIns="0">
                      <a:noAutofit/>
                    </a:bodyPr>
                    <a:p>
                      <a:pPr indent="0"/>
                      <a:r>
                        <a:rPr lang="en-US" i="1" sz="950" spc="200">
                          <a:solidFill>
                            <a:srgbClr val="595959"/>
                          </a:solidFill>
                          <a:latin typeface="Arial"/>
                        </a:rPr>
                        <a:t>-2</a:t>
                      </a:r>
                    </a:p>
                  </a:txBody>
                  <a:tcPr marL="0" marR="0" marT="0" marB="0" anchor="ctr"/>
                </a:tc>
              </a:tr>
              <a:tr h="195072">
                <a:tc>
                  <a:txBody>
                    <a:bodyPr lIns="0" tIns="0" rIns="0" bIns="0">
                      <a:noAutofit/>
                    </a:bodyPr>
                    <a:p>
                      <a:pPr indent="0"/>
                      <a:r>
                        <a:rPr lang="en-US" sz="1100" spc="-50">
                          <a:solidFill>
                            <a:srgbClr val="2A322C"/>
                          </a:solidFill>
                          <a:latin typeface="Cambria"/>
                        </a:rPr>
                        <a:t>WTrp</a:t>
                      </a:r>
                    </a:p>
                  </a:txBody>
                  <a:tcPr marL="0" marR="0" marT="0" marB="0" anchor="b">
                    <a:solidFill>
                      <a:srgbClr val="9DCCA5"/>
                    </a:solidFill>
                  </a:tcPr>
                </a:tc>
                <a:tc>
                  <a:txBody>
                    <a:bodyPr lIns="0" tIns="0" rIns="0" bIns="0">
                      <a:noAutofit/>
                    </a:bodyPr>
                    <a:p>
                      <a:pPr indent="0"/>
                      <a:r>
                        <a:rPr lang="en-US" sz="1100" spc="-50">
                          <a:solidFill>
                            <a:srgbClr val="595959"/>
                          </a:solidFill>
                          <a:latin typeface="Cambria"/>
                        </a:rPr>
                        <a:t>-8</a:t>
                      </a:r>
                    </a:p>
                  </a:txBody>
                  <a:tcPr marL="0" marR="0" marT="0" marB="0" anchor="b"/>
                </a:tc>
                <a:tc>
                  <a:txBody>
                    <a:bodyPr lIns="0" tIns="0" rIns="0" bIns="0">
                      <a:noAutofit/>
                    </a:bodyPr>
                    <a:p>
                      <a:pPr indent="0"/>
                      <a:r>
                        <a:rPr lang="en-US" i="1" sz="950" spc="200">
                          <a:solidFill>
                            <a:srgbClr val="747474"/>
                          </a:solidFill>
                          <a:latin typeface="Arial"/>
                        </a:rPr>
                        <a:t>-2 </a:t>
                      </a:r>
                      <a:r>
                        <a:rPr lang="en-US" i="1" sz="950" spc="200">
                          <a:solidFill>
                            <a:srgbClr val="414341"/>
                          </a:solidFill>
                          <a:latin typeface="Arial"/>
                        </a:rPr>
                        <a:t>5-6 </a:t>
                      </a:r>
                      <a:r>
                        <a:rPr lang="en-US" i="1" sz="950" spc="200">
                          <a:solidFill>
                            <a:srgbClr val="747474"/>
                          </a:solidFill>
                          <a:latin typeface="Arial"/>
                        </a:rPr>
                        <a:t>6-7</a:t>
                      </a:r>
                    </a:p>
                  </a:txBody>
                  <a:tcPr marL="0" marR="0" marT="0" marB="0" anchor="b"/>
                </a:tc>
                <a:tc>
                  <a:txBody>
                    <a:bodyPr lIns="0" tIns="0" rIns="0" bIns="0">
                      <a:noAutofit/>
                    </a:bodyPr>
                    <a:p>
                      <a:pPr indent="0"/>
                      <a:r>
                        <a:rPr lang="en-US" sz="1100" spc="200">
                          <a:solidFill>
                            <a:srgbClr val="747474"/>
                          </a:solidFill>
                          <a:latin typeface="Cambria"/>
                        </a:rPr>
                        <a:t>-4-7- </a:t>
                      </a:r>
                      <a:r>
                        <a:rPr lang="en-US" sz="1100" spc="200">
                          <a:solidFill>
                            <a:srgbClr val="2A322C"/>
                          </a:solidFill>
                          <a:latin typeface="Cambria"/>
                        </a:rPr>
                        <a:t>7 </a:t>
                      </a:r>
                      <a:r>
                        <a:rPr lang="en-US" sz="1100" spc="200">
                          <a:solidFill>
                            <a:srgbClr val="747474"/>
                          </a:solidFill>
                          <a:latin typeface="Cambria"/>
                        </a:rPr>
                        <a:t>-5</a:t>
                      </a:r>
                    </a:p>
                  </a:txBody>
                  <a:tcPr marL="0" marR="0" marT="0" marB="0" anchor="b"/>
                </a:tc>
                <a:tc>
                  <a:txBody>
                    <a:bodyPr lIns="0" tIns="0" rIns="0" bIns="0">
                      <a:noAutofit/>
                    </a:bodyPr>
                    <a:p>
                      <a:pPr indent="0"/>
                      <a:r>
                        <a:rPr lang="en-US" sz="1100" spc="200">
                          <a:solidFill>
                            <a:srgbClr val="747474"/>
                          </a:solidFill>
                          <a:latin typeface="Cambria"/>
                        </a:rPr>
                        <a:t>-3 2-3</a:t>
                      </a:r>
                    </a:p>
                  </a:txBody>
                  <a:tcPr marL="0" marR="0" marT="0" marB="0" anchor="b"/>
                </a:tc>
                <a:tc>
                  <a:txBody>
                    <a:bodyPr lIns="0" tIns="0" rIns="0" bIns="0">
                      <a:noAutofit/>
                    </a:bodyPr>
                    <a:p>
                      <a:pPr indent="0"/>
                      <a:r>
                        <a:rPr lang="en-US" sz="1100" spc="200">
                          <a:solidFill>
                            <a:srgbClr val="595959"/>
                          </a:solidFill>
                          <a:latin typeface="Cambria"/>
                        </a:rPr>
                        <a:t>-4</a:t>
                      </a:r>
                    </a:p>
                  </a:txBody>
                  <a:tcPr marL="0" marR="0" marT="0" marB="0" anchor="b"/>
                </a:tc>
              </a:tr>
              <a:tr h="207264">
                <a:tc>
                  <a:txBody>
                    <a:bodyPr lIns="0" tIns="0" rIns="0" bIns="0">
                      <a:noAutofit/>
                    </a:bodyPr>
                    <a:p>
                      <a:endParaRPr sz="1000"/>
                    </a:p>
                  </a:txBody>
                  <a:tcPr marL="0" marR="0" marT="0" marB="0">
                    <a:solidFill>
                      <a:srgbClr val="9DCCA5"/>
                    </a:solidFill>
                  </a:tcPr>
                </a:tc>
                <a:tc>
                  <a:txBody>
                    <a:bodyPr lIns="0" tIns="0" rIns="0" bIns="0">
                      <a:noAutofit/>
                    </a:bodyPr>
                    <a:p>
                      <a:pPr marL="127000" indent="0"/>
                      <a:r>
                        <a:rPr lang="en-US" sz="1100" spc="200">
                          <a:solidFill>
                            <a:srgbClr val="2A322C"/>
                          </a:solidFill>
                          <a:latin typeface="Cambria"/>
                        </a:rPr>
                        <a:t>C</a:t>
                      </a:r>
                    </a:p>
                  </a:txBody>
                  <a:tcPr marL="0" marR="0" marT="0" marB="0">
                    <a:solidFill>
                      <a:srgbClr val="9DCCA5"/>
                    </a:solidFill>
                  </a:tcPr>
                </a:tc>
                <a:tc>
                  <a:txBody>
                    <a:bodyPr lIns="0" tIns="0" rIns="0" bIns="0">
                      <a:noAutofit/>
                    </a:bodyPr>
                    <a:p>
                      <a:pPr marL="139700" indent="0"/>
                      <a:r>
                        <a:rPr lang="en-US" b="1" i="1" sz="1200" spc="200">
                          <a:solidFill>
                            <a:srgbClr val="2A322C"/>
                          </a:solidFill>
                          <a:latin typeface="Arial"/>
                        </a:rPr>
                        <a:t>S</a:t>
                      </a:r>
                      <a:r>
                        <a:rPr lang="en-US" b="1" sz="2600">
                          <a:solidFill>
                            <a:srgbClr val="2A322C"/>
                          </a:solidFill>
                          <a:latin typeface="Arial"/>
                        </a:rPr>
                        <a:t> T </a:t>
                      </a:r>
                      <a:r>
                        <a:rPr lang="en-US" sz="1100" spc="200">
                          <a:solidFill>
                            <a:srgbClr val="2A322C"/>
                          </a:solidFill>
                          <a:latin typeface="Cambria"/>
                        </a:rPr>
                        <a:t>P A G</a:t>
                      </a:r>
                    </a:p>
                  </a:txBody>
                  <a:tcPr marL="0" marR="0" marT="0" marB="0">
                    <a:solidFill>
                      <a:srgbClr val="9DCCA5"/>
                    </a:solidFill>
                  </a:tcPr>
                </a:tc>
                <a:tc>
                  <a:txBody>
                    <a:bodyPr lIns="0" tIns="0" rIns="0" bIns="0">
                      <a:noAutofit/>
                    </a:bodyPr>
                    <a:p>
                      <a:pPr marL="152400" indent="0"/>
                      <a:r>
                        <a:rPr lang="en-US" sz="1100" spc="200">
                          <a:solidFill>
                            <a:srgbClr val="2A322C"/>
                          </a:solidFill>
                          <a:latin typeface="Cambria"/>
                        </a:rPr>
                        <a:t>N D H Q</a:t>
                      </a:r>
                    </a:p>
                  </a:txBody>
                  <a:tcPr marL="0" marR="0" marT="0" marB="0">
                    <a:solidFill>
                      <a:srgbClr val="9DCCA5"/>
                    </a:solidFill>
                  </a:tcPr>
                </a:tc>
                <a:tc>
                  <a:txBody>
                    <a:bodyPr lIns="0" tIns="0" rIns="0" bIns="0">
                      <a:noAutofit/>
                    </a:bodyPr>
                    <a:p>
                      <a:pPr marL="139700" indent="0"/>
                      <a:r>
                        <a:rPr lang="en-US" sz="1100" spc="200">
                          <a:solidFill>
                            <a:srgbClr val="2A322C"/>
                          </a:solidFill>
                          <a:latin typeface="Cambria"/>
                        </a:rPr>
                        <a:t>H R K</a:t>
                      </a:r>
                    </a:p>
                  </a:txBody>
                  <a:tcPr marL="0" marR="0" marT="0" marB="0">
                    <a:solidFill>
                      <a:srgbClr val="9DCCA5"/>
                    </a:solidFill>
                  </a:tcPr>
                </a:tc>
                <a:tc>
                  <a:txBody>
                    <a:bodyPr lIns="0" tIns="0" rIns="0" bIns="0">
                      <a:noAutofit/>
                    </a:bodyPr>
                    <a:p>
                      <a:pPr indent="0"/>
                      <a:r>
                        <a:rPr lang="en-US" sz="1100" spc="200">
                          <a:solidFill>
                            <a:srgbClr val="2A322C"/>
                          </a:solidFill>
                          <a:latin typeface="Cambria"/>
                        </a:rPr>
                        <a:t>M</a:t>
                      </a:r>
                    </a:p>
                  </a:txBody>
                  <a:tcPr marL="0" marR="0" marT="0" marB="0">
                    <a:solidFill>
                      <a:srgbClr val="9DCCA5"/>
                    </a:solidFill>
                  </a:tcPr>
                </a:tc>
              </a:tr>
              <a:tr h="204216">
                <a:tc>
                  <a:txBody>
                    <a:bodyPr lIns="0" tIns="0" rIns="0" bIns="0">
                      <a:noAutofit/>
                    </a:bodyPr>
                    <a:p>
                      <a:endParaRPr sz="1000"/>
                    </a:p>
                  </a:txBody>
                  <a:tcPr marL="0" marR="0" marT="0" marB="0">
                    <a:solidFill>
                      <a:srgbClr val="9DCCA5"/>
                    </a:solidFill>
                  </a:tcPr>
                </a:tc>
                <a:tc>
                  <a:txBody>
                    <a:bodyPr lIns="0" tIns="0" rIns="0" bIns="0">
                      <a:noAutofit/>
                    </a:bodyPr>
                    <a:p>
                      <a:pPr indent="0"/>
                      <a:r>
                        <a:rPr lang="en-US" sz="1100" spc="200">
                          <a:solidFill>
                            <a:srgbClr val="2A322C"/>
                          </a:solidFill>
                          <a:latin typeface="Cambria"/>
                        </a:rPr>
                        <a:t>Cjs</a:t>
                      </a:r>
                    </a:p>
                  </a:txBody>
                  <a:tcPr marL="0" marR="0" marT="0" marB="0" anchor="b">
                    <a:solidFill>
                      <a:srgbClr val="9DCCA5"/>
                    </a:solidFill>
                  </a:tcPr>
                </a:tc>
                <a:tc>
                  <a:txBody>
                    <a:bodyPr lIns="0" tIns="0" rIns="0" bIns="0">
                      <a:noAutofit/>
                    </a:bodyPr>
                    <a:p>
                      <a:pPr indent="0"/>
                      <a:r>
                        <a:rPr lang="en-US" sz="1100" spc="200">
                          <a:solidFill>
                            <a:srgbClr val="2A322C"/>
                          </a:solidFill>
                          <a:latin typeface="Cambria"/>
                        </a:rPr>
                        <a:t>Ser Thr </a:t>
                      </a:r>
                      <a:r>
                        <a:rPr lang="en-US" i="1" sz="950" spc="200">
                          <a:solidFill>
                            <a:srgbClr val="2A322C"/>
                          </a:solidFill>
                          <a:latin typeface="Arial"/>
                        </a:rPr>
                        <a:t>Wo</a:t>
                      </a:r>
                      <a:r>
                        <a:rPr lang="en-US" sz="1100" spc="200">
                          <a:solidFill>
                            <a:srgbClr val="2A322C"/>
                          </a:solidFill>
                          <a:latin typeface="Cambria"/>
                        </a:rPr>
                        <a:t> </a:t>
                      </a:r>
                      <a:r>
                        <a:rPr lang="en-US" sz="1100" spc="200">
                          <a:latin typeface="Cambria"/>
                        </a:rPr>
                        <a:t>Ala </a:t>
                      </a:r>
                      <a:r>
                        <a:rPr lang="en-US" sz="1100" spc="200">
                          <a:solidFill>
                            <a:srgbClr val="2A322C"/>
                          </a:solidFill>
                          <a:latin typeface="Cambria"/>
                        </a:rPr>
                        <a:t>Gly</a:t>
                      </a:r>
                    </a:p>
                  </a:txBody>
                  <a:tcPr marL="0" marR="0" marT="0" marB="0" anchor="b">
                    <a:solidFill>
                      <a:srgbClr val="9DCCA5"/>
                    </a:solidFill>
                  </a:tcPr>
                </a:tc>
                <a:tc>
                  <a:txBody>
                    <a:bodyPr lIns="0" tIns="0" rIns="0" bIns="0">
                      <a:noAutofit/>
                    </a:bodyPr>
                    <a:p>
                      <a:pPr indent="0"/>
                      <a:r>
                        <a:rPr lang="en-US" sz="1100" spc="-50">
                          <a:solidFill>
                            <a:srgbClr val="2A322C"/>
                          </a:solidFill>
                          <a:latin typeface="Cambria"/>
                        </a:rPr>
                        <a:t>AmAspGhiGln</a:t>
                      </a:r>
                    </a:p>
                  </a:txBody>
                  <a:tcPr marL="0" marR="0" marT="0" marB="0" anchor="b">
                    <a:solidFill>
                      <a:srgbClr val="9DCCA5"/>
                    </a:solidFill>
                  </a:tcPr>
                </a:tc>
                <a:tc>
                  <a:txBody>
                    <a:bodyPr lIns="0" tIns="0" rIns="0" bIns="0">
                      <a:noAutofit/>
                    </a:bodyPr>
                    <a:p>
                      <a:pPr indent="0"/>
                      <a:r>
                        <a:rPr lang="en-US" sz="1100" spc="-50">
                          <a:solidFill>
                            <a:srgbClr val="2A322C"/>
                          </a:solidFill>
                          <a:latin typeface="Cambria"/>
                        </a:rPr>
                        <a:t>His Arg Lys</a:t>
                      </a:r>
                    </a:p>
                  </a:txBody>
                  <a:tcPr marL="0" marR="0" marT="0" marB="0" anchor="b">
                    <a:solidFill>
                      <a:srgbClr val="9DCCA5"/>
                    </a:solidFill>
                  </a:tcPr>
                </a:tc>
                <a:tc>
                  <a:txBody>
                    <a:bodyPr lIns="0" tIns="0" rIns="0" bIns="0">
                      <a:noAutofit/>
                    </a:bodyPr>
                    <a:p>
                      <a:pPr indent="0"/>
                      <a:r>
                        <a:rPr lang="en-US" sz="1100" spc="-50">
                          <a:solidFill>
                            <a:srgbClr val="2A322C"/>
                          </a:solidFill>
                          <a:latin typeface="Cambria"/>
                        </a:rPr>
                        <a:t>Mel</a:t>
                      </a:r>
                    </a:p>
                  </a:txBody>
                  <a:tcPr marL="0" marR="0" marT="0" marB="0" anchor="b">
                    <a:solidFill>
                      <a:srgbClr val="9DCCA5"/>
                    </a:solidFill>
                  </a:tcPr>
                </a:tc>
              </a:tr>
            </a:tbl>
          </a:graphicData>
        </a:graphic>
      </p:graphicFrame>
      <p:sp>
        <p:nvSpPr>
          <p:cNvPr id="5" name=""/>
          <p:cNvSpPr/>
          <p:nvPr/>
        </p:nvSpPr>
        <p:spPr>
          <a:xfrm>
            <a:off x="4974336" y="5681472"/>
            <a:ext cx="609600" cy="152400"/>
          </a:xfrm>
          <a:prstGeom prst="rect">
            <a:avLst/>
          </a:prstGeom>
          <a:solidFill>
            <a:srgbClr val="9DCCA5"/>
          </a:solidFill>
        </p:spPr>
        <p:txBody>
          <a:bodyPr lIns="0" tIns="0" rIns="0" bIns="0" wrap="none">
            <a:noAutofit/>
          </a:bodyPr>
          <a:p>
            <a:pPr indent="0"/>
            <a:r>
              <a:rPr lang="en-US" b="1" sz="1000" spc="-50">
                <a:latin typeface="Arial"/>
              </a:rPr>
              <a:t>[ L </a:t>
            </a:r>
            <a:r>
              <a:rPr lang="en-US" b="1" sz="1000" spc="-50">
                <a:solidFill>
                  <a:srgbClr val="2A322C"/>
                </a:solidFill>
                <a:latin typeface="Arial"/>
              </a:rPr>
              <a:t>V</a:t>
            </a:r>
          </a:p>
        </p:txBody>
      </p:sp>
      <p:sp>
        <p:nvSpPr>
          <p:cNvPr id="6" name=""/>
          <p:cNvSpPr/>
          <p:nvPr/>
        </p:nvSpPr>
        <p:spPr>
          <a:xfrm>
            <a:off x="5614416" y="5705856"/>
            <a:ext cx="688848" cy="347472"/>
          </a:xfrm>
          <a:prstGeom prst="rect">
            <a:avLst/>
          </a:prstGeom>
          <a:solidFill>
            <a:srgbClr val="9DCCA5"/>
          </a:solidFill>
        </p:spPr>
        <p:txBody>
          <a:bodyPr lIns="0" tIns="0" rIns="0" bIns="0">
            <a:noAutofit/>
          </a:bodyPr>
          <a:p>
            <a:pPr algn="r" indent="0">
              <a:lnSpc>
                <a:spcPts val="1584"/>
              </a:lnSpc>
            </a:pPr>
            <a:r>
              <a:rPr lang="en-US" sz="1300">
                <a:solidFill>
                  <a:srgbClr val="2A322C"/>
                </a:solidFill>
                <a:latin typeface="Cambria"/>
              </a:rPr>
              <a:t>F Y W </a:t>
            </a:r>
            <a:r>
              <a:rPr lang="en-US" b="1" sz="1000" spc="-50">
                <a:solidFill>
                  <a:srgbClr val="2A322C"/>
                </a:solidFill>
                <a:latin typeface="Arial"/>
              </a:rPr>
              <a:t>Pfoe </a:t>
            </a:r>
            <a:r>
              <a:rPr lang="en-US" b="1" sz="1000" spc="-50">
                <a:latin typeface="Arial"/>
              </a:rPr>
              <a:t>Tyr </a:t>
            </a:r>
            <a:r>
              <a:rPr lang="en-US" b="1" sz="1000" spc="-50">
                <a:solidFill>
                  <a:srgbClr val="2A322C"/>
                </a:solidFill>
                <a:latin typeface="Arial"/>
              </a:rPr>
              <a:t>Tip</a:t>
            </a:r>
          </a:p>
        </p:txBody>
      </p:sp>
    </p:spTree>
  </p:cSld>
  <p:clrMapOvr>
    <a:overrideClrMapping bg1="lt1" tx1="dk1" bg2="lt2" tx2="dk2" accent1="accent1" accent2="accent2" accent3="accent3" accent4="accent4" accent5="accent5" accent6="accent6" hlink="hlink" folHlink="folHlink"/>
  </p:clrMapOvr>
</p:sld>
</file>

<file path=ppt/slides/slide12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087880" y="1365504"/>
            <a:ext cx="5291328" cy="4087368"/>
          </a:xfrm>
          <a:prstGeom prst="rect">
            <a:avLst/>
          </a:prstGeom>
        </p:spPr>
      </p:pic>
      <p:sp>
        <p:nvSpPr>
          <p:cNvPr id="3" name=""/>
          <p:cNvSpPr/>
          <p:nvPr/>
        </p:nvSpPr>
        <p:spPr>
          <a:xfrm>
            <a:off x="1883664" y="390144"/>
            <a:ext cx="5440680" cy="323088"/>
          </a:xfrm>
          <a:prstGeom prst="rect">
            <a:avLst/>
          </a:prstGeom>
        </p:spPr>
        <p:txBody>
          <a:bodyPr lIns="0" tIns="0" rIns="0" bIns="0" wrap="none">
            <a:noAutofit/>
          </a:bodyPr>
          <a:p>
            <a:pPr indent="0"/>
            <a:r>
              <a:rPr lang="en-US" b="1" sz="2400">
                <a:solidFill>
                  <a:srgbClr val="000098"/>
                </a:solidFill>
                <a:latin typeface="Arial"/>
              </a:rPr>
              <a:t>Predicting Secondary Structures</a:t>
            </a:r>
          </a:p>
        </p:txBody>
      </p:sp>
      <p:sp>
        <p:nvSpPr>
          <p:cNvPr id="4" name=""/>
          <p:cNvSpPr/>
          <p:nvPr/>
        </p:nvSpPr>
        <p:spPr>
          <a:xfrm>
            <a:off x="3105912" y="5873496"/>
            <a:ext cx="3160776" cy="256032"/>
          </a:xfrm>
          <a:prstGeom prst="rect">
            <a:avLst/>
          </a:prstGeom>
        </p:spPr>
        <p:txBody>
          <a:bodyPr lIns="0" tIns="0" rIns="0" bIns="0" wrap="none">
            <a:noAutofit/>
          </a:bodyPr>
          <a:p>
            <a:pPr indent="0"/>
            <a:r>
              <a:rPr lang="en-US" sz="2200">
                <a:latin typeface="Calibri"/>
              </a:rPr>
              <a:t>Chou &amp; Fasman (1974 &amp; 1978)</a:t>
            </a:r>
          </a:p>
        </p:txBody>
      </p:sp>
    </p:spTree>
  </p:cSld>
  <p:clrMapOvr>
    <a:overrideClrMapping bg1="lt1" tx1="dk1" bg2="lt2" tx2="dk2" accent1="accent1" accent2="accent2" accent3="accent3" accent4="accent4" accent5="accent5" accent6="accent6" hlink="hlink" folHlink="folHlink"/>
  </p:clrMapOvr>
</p:sld>
</file>

<file path=ppt/slides/slide12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83664" y="390144"/>
            <a:ext cx="5440680" cy="323088"/>
          </a:xfrm>
          <a:prstGeom prst="rect">
            <a:avLst/>
          </a:prstGeom>
        </p:spPr>
        <p:txBody>
          <a:bodyPr lIns="0" tIns="0" rIns="0" bIns="0" wrap="none">
            <a:noAutofit/>
          </a:bodyPr>
          <a:p>
            <a:pPr indent="0"/>
            <a:r>
              <a:rPr lang="en-US" b="1" sz="2400">
                <a:solidFill>
                  <a:srgbClr val="000098"/>
                </a:solidFill>
                <a:latin typeface="Arial"/>
              </a:rPr>
              <a:t>Predicting Secondary Structures</a:t>
            </a:r>
          </a:p>
        </p:txBody>
      </p:sp>
      <p:sp>
        <p:nvSpPr>
          <p:cNvPr id="3" name=""/>
          <p:cNvSpPr/>
          <p:nvPr/>
        </p:nvSpPr>
        <p:spPr>
          <a:xfrm>
            <a:off x="1874520" y="1249680"/>
            <a:ext cx="6220968" cy="3892296"/>
          </a:xfrm>
          <a:prstGeom prst="rect">
            <a:avLst/>
          </a:prstGeom>
        </p:spPr>
        <p:txBody>
          <a:bodyPr lIns="0" tIns="0" rIns="0" bIns="0">
            <a:noAutofit/>
          </a:bodyPr>
          <a:p>
            <a:pPr marL="3328924" indent="-342900">
              <a:spcAft>
                <a:spcPts val="630"/>
              </a:spcAft>
            </a:pPr>
            <a:r>
              <a:rPr lang="en-US" b="1" sz="2600" spc="-50">
                <a:solidFill>
                  <a:srgbClr val="FF0000"/>
                </a:solidFill>
                <a:latin typeface="Arial"/>
              </a:rPr>
              <a:t>Conclusion</a:t>
            </a:r>
          </a:p>
          <a:p>
            <a:pPr marL="3328924" indent="-342900">
              <a:lnSpc>
                <a:spcPts val="2880"/>
              </a:lnSpc>
              <a:spcAft>
                <a:spcPts val="1260"/>
              </a:spcAft>
            </a:pPr>
            <a:r>
              <a:rPr lang="en-US" sz="2600" spc="-50">
                <a:solidFill>
                  <a:srgbClr val="747474"/>
                </a:solidFill>
                <a:latin typeface="Arial"/>
              </a:rPr>
              <a:t>•    </a:t>
            </a:r>
            <a:r>
              <a:rPr lang="en-US" sz="2600" spc="-50">
                <a:solidFill>
                  <a:srgbClr val="006FC0"/>
                </a:solidFill>
                <a:latin typeface="Arial"/>
              </a:rPr>
              <a:t>Several algorithms have been designed to predict 2’ given an amino acid sequence</a:t>
            </a:r>
          </a:p>
          <a:p>
            <a:pPr marL="3328924" indent="-342900">
              <a:lnSpc>
                <a:spcPts val="2880"/>
              </a:lnSpc>
            </a:pPr>
            <a:r>
              <a:rPr lang="en-US" sz="2600" spc="-50">
                <a:solidFill>
                  <a:srgbClr val="747474"/>
                </a:solidFill>
                <a:latin typeface="Arial"/>
              </a:rPr>
              <a:t>•    </a:t>
            </a:r>
            <a:r>
              <a:rPr lang="en-US" sz="2600" spc="-50">
                <a:solidFill>
                  <a:srgbClr val="006FC0"/>
                </a:solidFill>
                <a:latin typeface="Arial"/>
              </a:rPr>
              <a:t>The first such algorithm was the Chou-Fasman Algorithm! </a:t>
            </a:r>
            <a:r>
              <a:rPr lang="en-US" baseline="30000" sz="2600" spc="-50">
                <a:solidFill>
                  <a:srgbClr val="006FC0"/>
                </a:solidFill>
                <a:latin typeface="Arial"/>
              </a:rPr>
              <a:t>•</a:t>
            </a:r>
          </a:p>
        </p:txBody>
      </p:sp>
      <p:sp>
        <p:nvSpPr>
          <p:cNvPr id="4" name=""/>
          <p:cNvSpPr/>
          <p:nvPr/>
        </p:nvSpPr>
        <p:spPr>
          <a:xfrm>
            <a:off x="1874520" y="5489448"/>
            <a:ext cx="6220968" cy="652272"/>
          </a:xfrm>
          <a:prstGeom prst="rect">
            <a:avLst/>
          </a:prstGeom>
        </p:spPr>
        <p:txBody>
          <a:bodyPr lIns="0" tIns="0" rIns="0" bIns="0">
            <a:noAutofit/>
          </a:bodyPr>
          <a:p>
            <a:pPr marL="4127500" indent="-342900">
              <a:lnSpc>
                <a:spcPts val="2880"/>
              </a:lnSpc>
            </a:pPr>
            <a:r>
              <a:rPr lang="en-US" sz="2600" spc="-50">
                <a:solidFill>
                  <a:srgbClr val="747474"/>
                </a:solidFill>
                <a:latin typeface="Arial"/>
              </a:rPr>
              <a:t>•    </a:t>
            </a:r>
            <a:r>
              <a:rPr lang="en-US" sz="2600" spc="-50">
                <a:solidFill>
                  <a:srgbClr val="006FC0"/>
                </a:solidFill>
                <a:latin typeface="Arial"/>
              </a:rPr>
              <a:t>We will see it in the upcoming modules!</a:t>
            </a:r>
          </a:p>
        </p:txBody>
      </p:sp>
      <p:sp>
        <p:nvSpPr>
          <p:cNvPr id="5" name=""/>
          <p:cNvSpPr/>
          <p:nvPr/>
        </p:nvSpPr>
        <p:spPr>
          <a:xfrm>
            <a:off x="1874520" y="6653784"/>
            <a:ext cx="6220968" cy="158496"/>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12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4608576" y="3742944"/>
            <a:ext cx="3118104" cy="826008"/>
          </a:xfrm>
          <a:prstGeom prst="rect">
            <a:avLst/>
          </a:prstGeom>
          <a:solidFill>
            <a:srgbClr val="C7CDD5"/>
          </a:solidFill>
        </p:spPr>
        <p:txBody>
          <a:bodyPr lIns="0" tIns="0" rIns="0" bIns="0">
            <a:noAutofit/>
          </a:bodyPr>
          <a:p>
            <a:pPr algn="ctr" indent="0">
              <a:lnSpc>
                <a:spcPts val="3576"/>
              </a:lnSpc>
            </a:pPr>
            <a:r>
              <a:rPr lang="en-US" b="1" sz="2900">
                <a:solidFill>
                  <a:srgbClr val="3A618B"/>
                </a:solidFill>
                <a:latin typeface="Arial"/>
              </a:rPr>
              <a:t>Chou Fasman Algorithm</a:t>
            </a:r>
          </a:p>
        </p:txBody>
      </p:sp>
    </p:spTree>
  </p:cSld>
  <p:clrMapOvr>
    <a:overrideClrMapping bg1="lt1" tx1="dk1" bg2="lt2" tx2="dk2" accent1="accent1" accent2="accent2" accent3="accent3" accent4="accent4" accent5="accent5" accent6="accent6" hlink="hlink" folHlink="folHlink"/>
  </p:clrMapOvr>
</p:sld>
</file>

<file path=ppt/slides/slide12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3048" y="1176528"/>
            <a:ext cx="4075176" cy="5681472"/>
          </a:xfrm>
          <a:prstGeom prst="rect">
            <a:avLst/>
          </a:prstGeom>
        </p:spPr>
      </p:pic>
      <p:pic>
        <p:nvPicPr>
          <p:cNvPr id="3" name=""/>
          <p:cNvPicPr>
            <a:picLocks noChangeAspect="1"/>
          </p:cNvPicPr>
          <p:nvPr/>
        </p:nvPicPr>
        <p:blipFill>
          <a:blip r:embed="rPictId1"/>
          <a:stretch>
            <a:fillRect/>
          </a:stretch>
        </p:blipFill>
        <p:spPr>
          <a:xfrm>
            <a:off x="8247888" y="0"/>
            <a:ext cx="591312" cy="6858000"/>
          </a:xfrm>
          <a:prstGeom prst="rect">
            <a:avLst/>
          </a:prstGeom>
        </p:spPr>
      </p:pic>
      <p:sp>
        <p:nvSpPr>
          <p:cNvPr id="4" name=""/>
          <p:cNvSpPr/>
          <p:nvPr/>
        </p:nvSpPr>
        <p:spPr>
          <a:xfrm>
            <a:off x="344424" y="310896"/>
            <a:ext cx="7580376" cy="356616"/>
          </a:xfrm>
          <a:prstGeom prst="rect">
            <a:avLst/>
          </a:prstGeom>
          <a:solidFill>
            <a:srgbClr val="DCDBE6"/>
          </a:solidFill>
        </p:spPr>
        <p:txBody>
          <a:bodyPr lIns="0" tIns="0" rIns="0" bIns="0" wrap="none">
            <a:noAutofit/>
          </a:bodyPr>
          <a:p>
            <a:pPr indent="0"/>
            <a:r>
              <a:rPr lang="en-US" b="1" sz="2400">
                <a:solidFill>
                  <a:srgbClr val="1A1757"/>
                </a:solidFill>
                <a:latin typeface="Arial"/>
              </a:rPr>
              <a:t>Introduction to Chou Fasman Algorithm</a:t>
            </a:r>
          </a:p>
        </p:txBody>
      </p:sp>
      <p:sp>
        <p:nvSpPr>
          <p:cNvPr id="5" name=""/>
          <p:cNvSpPr/>
          <p:nvPr/>
        </p:nvSpPr>
        <p:spPr>
          <a:xfrm>
            <a:off x="4425696" y="1231392"/>
            <a:ext cx="3651504" cy="2862072"/>
          </a:xfrm>
          <a:prstGeom prst="rect">
            <a:avLst/>
          </a:prstGeom>
          <a:solidFill>
            <a:srgbClr val="DCDBE6"/>
          </a:solidFill>
        </p:spPr>
        <p:txBody>
          <a:bodyPr lIns="0" tIns="0" rIns="0" bIns="0">
            <a:noAutofit/>
          </a:bodyPr>
          <a:p>
            <a:pPr indent="-381000">
              <a:spcAft>
                <a:spcPts val="3150"/>
              </a:spcAft>
            </a:pPr>
            <a:r>
              <a:rPr lang="en-US" b="1" sz="2900">
                <a:solidFill>
                  <a:srgbClr val="8F2934"/>
                </a:solidFill>
                <a:latin typeface="Arial"/>
              </a:rPr>
              <a:t>Background</a:t>
            </a:r>
          </a:p>
          <a:p>
            <a:pPr indent="-381000">
              <a:lnSpc>
                <a:spcPts val="3192"/>
              </a:lnSpc>
            </a:pPr>
            <a:r>
              <a:rPr lang="en-US" b="1" sz="2600">
                <a:solidFill>
                  <a:srgbClr val="747474"/>
                </a:solidFill>
                <a:latin typeface="Arial"/>
              </a:rPr>
              <a:t>•    </a:t>
            </a:r>
            <a:r>
              <a:rPr lang="en-US" b="1" sz="2600">
                <a:solidFill>
                  <a:srgbClr val="201829"/>
                </a:solidFill>
                <a:latin typeface="Arial"/>
              </a:rPr>
              <a:t>3D Structure of proteins is determined by their Amino Acid sequence </a:t>
            </a:r>
            <a:r>
              <a:rPr lang="en-US" b="1" baseline="30000" sz="2600">
                <a:solidFill>
                  <a:srgbClr val="201829"/>
                </a:solidFill>
                <a:latin typeface="Arial"/>
              </a:rPr>
              <a:t>•</a:t>
            </a:r>
          </a:p>
        </p:txBody>
      </p:sp>
      <p:sp>
        <p:nvSpPr>
          <p:cNvPr id="6" name=""/>
          <p:cNvSpPr/>
          <p:nvPr/>
        </p:nvSpPr>
        <p:spPr>
          <a:xfrm>
            <a:off x="4425696" y="4611624"/>
            <a:ext cx="3651504" cy="1959864"/>
          </a:xfrm>
          <a:prstGeom prst="rect">
            <a:avLst/>
          </a:prstGeom>
          <a:solidFill>
            <a:srgbClr val="DCDBE6"/>
          </a:solidFill>
        </p:spPr>
        <p:txBody>
          <a:bodyPr lIns="0" tIns="0" rIns="0" bIns="0">
            <a:noAutofit/>
          </a:bodyPr>
          <a:p>
            <a:pPr marL="3759200" indent="-381000">
              <a:lnSpc>
                <a:spcPts val="3216"/>
              </a:lnSpc>
            </a:pPr>
            <a:r>
              <a:rPr lang="en-US" b="1" sz="2600">
                <a:solidFill>
                  <a:srgbClr val="747474"/>
                </a:solidFill>
                <a:latin typeface="Arial"/>
              </a:rPr>
              <a:t>•    </a:t>
            </a:r>
            <a:r>
              <a:rPr lang="en-US" b="1" sz="2600">
                <a:solidFill>
                  <a:srgbClr val="201829"/>
                </a:solidFill>
                <a:latin typeface="Arial"/>
              </a:rPr>
              <a:t>Note that we only know 100,000 3D protein structures, but 10 times more sequences!</a:t>
            </a:r>
          </a:p>
        </p:txBody>
      </p:sp>
    </p:spTree>
  </p:cSld>
  <p:clrMapOvr>
    <a:overrideClrMapping bg1="lt1" tx1="dk1" bg2="lt2" tx2="dk2" accent1="accent1" accent2="accent2" accent3="accent3" accent4="accent4" accent5="accent5" accent6="accent6" hlink="hlink" folHlink="folHlink"/>
  </p:clrMapOvr>
</p:sld>
</file>

<file path=ppt/slides/slide12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371856" y="1316736"/>
            <a:ext cx="4200144" cy="5126736"/>
          </a:xfrm>
          <a:prstGeom prst="rect">
            <a:avLst/>
          </a:prstGeom>
        </p:spPr>
      </p:pic>
      <p:sp>
        <p:nvSpPr>
          <p:cNvPr id="3" name=""/>
          <p:cNvSpPr/>
          <p:nvPr/>
        </p:nvSpPr>
        <p:spPr>
          <a:xfrm>
            <a:off x="323088" y="6230112"/>
            <a:ext cx="853440" cy="323088"/>
          </a:xfrm>
          <a:prstGeom prst="rect">
            <a:avLst/>
          </a:prstGeom>
          <a:solidFill>
            <a:srgbClr val="254A85"/>
          </a:solidFill>
        </p:spPr>
        <p:txBody>
          <a:bodyPr lIns="0" tIns="0" rIns="0" bIns="0" wrap="none">
            <a:noAutofit/>
          </a:bodyPr>
          <a:p>
            <a:pPr indent="0"/>
            <a:r>
              <a:rPr lang="en-US" sz="3300">
                <a:solidFill>
                  <a:srgbClr val="9EB2D3"/>
                </a:solidFill>
                <a:latin typeface="Cambria"/>
              </a:rPr>
              <a:t>VUi</a:t>
            </a:r>
          </a:p>
        </p:txBody>
      </p:sp>
      <p:sp>
        <p:nvSpPr>
          <p:cNvPr id="4" name=""/>
          <p:cNvSpPr/>
          <p:nvPr/>
        </p:nvSpPr>
        <p:spPr>
          <a:xfrm>
            <a:off x="841248" y="451104"/>
            <a:ext cx="7388352" cy="390144"/>
          </a:xfrm>
          <a:prstGeom prst="rect">
            <a:avLst/>
          </a:prstGeom>
          <a:solidFill>
            <a:srgbClr val="DCDBE6"/>
          </a:solidFill>
        </p:spPr>
        <p:txBody>
          <a:bodyPr lIns="0" tIns="0" rIns="0" bIns="0" wrap="none">
            <a:noAutofit/>
          </a:bodyPr>
          <a:p>
            <a:pPr indent="0"/>
            <a:r>
              <a:rPr lang="en-US" b="1" sz="2400">
                <a:solidFill>
                  <a:srgbClr val="1A1757"/>
                </a:solidFill>
                <a:latin typeface="Arial"/>
              </a:rPr>
              <a:t>Introduction to Chou Fasman Algorithm</a:t>
            </a:r>
          </a:p>
        </p:txBody>
      </p:sp>
      <p:sp>
        <p:nvSpPr>
          <p:cNvPr id="5" name=""/>
          <p:cNvSpPr/>
          <p:nvPr/>
        </p:nvSpPr>
        <p:spPr>
          <a:xfrm>
            <a:off x="4797552" y="1371600"/>
            <a:ext cx="3425952" cy="4956048"/>
          </a:xfrm>
          <a:prstGeom prst="rect">
            <a:avLst/>
          </a:prstGeom>
          <a:solidFill>
            <a:srgbClr val="DCDBE6"/>
          </a:solidFill>
        </p:spPr>
        <p:txBody>
          <a:bodyPr lIns="0" tIns="0" rIns="0" bIns="0">
            <a:noAutofit/>
          </a:bodyPr>
          <a:p>
            <a:pPr indent="-381000">
              <a:spcAft>
                <a:spcPts val="2940"/>
              </a:spcAft>
            </a:pPr>
            <a:r>
              <a:rPr lang="en-US" b="1" sz="2900">
                <a:solidFill>
                  <a:srgbClr val="7F2C35"/>
                </a:solidFill>
                <a:latin typeface="Arial"/>
              </a:rPr>
              <a:t>Introduction</a:t>
            </a:r>
          </a:p>
          <a:p>
            <a:pPr indent="-381000">
              <a:lnSpc>
                <a:spcPts val="3024"/>
              </a:lnSpc>
            </a:pPr>
            <a:r>
              <a:rPr lang="en-US" b="1" sz="2600">
                <a:solidFill>
                  <a:srgbClr val="747474"/>
                </a:solidFill>
                <a:latin typeface="Arial"/>
              </a:rPr>
              <a:t>* </a:t>
            </a:r>
            <a:r>
              <a:rPr lang="en-US" b="1" sz="2600">
                <a:solidFill>
                  <a:srgbClr val="7F2C35"/>
                </a:solidFill>
                <a:latin typeface="Arial"/>
              </a:rPr>
              <a:t>For those proteins whose structure is already known, </a:t>
            </a:r>
            <a:r>
              <a:rPr lang="en-US" b="1" sz="2600">
                <a:solidFill>
                  <a:srgbClr val="3A618B"/>
                </a:solidFill>
                <a:latin typeface="Arial"/>
              </a:rPr>
              <a:t>can we evaluate their amino acid sequence </a:t>
            </a:r>
            <a:r>
              <a:rPr lang="en-US" b="1" sz="2600">
                <a:solidFill>
                  <a:srgbClr val="7F2C35"/>
                </a:solidFill>
                <a:latin typeface="Arial"/>
              </a:rPr>
              <a:t>to find out which amino acids make which type of secondary (2’) structures?</a:t>
            </a:r>
          </a:p>
        </p:txBody>
      </p:sp>
    </p:spTree>
  </p:cSld>
  <p:clrMapOvr>
    <a:overrideClrMapping bg1="lt1" tx1="dk1" bg2="lt2" tx2="dk2" accent1="accent1" accent2="accent2" accent3="accent3" accent4="accent4" accent5="accent5" accent6="accent6" hlink="hlink" folHlink="folHlink"/>
  </p:clrMapOvr>
</p:sld>
</file>

<file path=ppt/slides/slide12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73680" y="1011936"/>
            <a:ext cx="2444496" cy="365760"/>
          </a:xfrm>
          <a:prstGeom prst="rect">
            <a:avLst/>
          </a:prstGeom>
          <a:solidFill>
            <a:srgbClr val="DCDBE6"/>
          </a:solidFill>
        </p:spPr>
        <p:txBody>
          <a:bodyPr lIns="0" tIns="0" rIns="0" bIns="0" wrap="none">
            <a:noAutofit/>
          </a:bodyPr>
          <a:p>
            <a:pPr indent="0"/>
            <a:r>
              <a:rPr lang="en-US" b="1" sz="2600">
                <a:solidFill>
                  <a:srgbClr val="7F2C35"/>
                </a:solidFill>
                <a:latin typeface="Calibri"/>
              </a:rPr>
              <a:t>Propensity Table</a:t>
            </a:r>
          </a:p>
        </p:txBody>
      </p:sp>
      <p:graphicFrame>
        <p:nvGraphicFramePr>
          <p:cNvPr id="3" name=""/>
          <p:cNvGraphicFramePr>
            <a:graphicFrameLocks noGrp="1"/>
          </p:cNvGraphicFramePr>
          <p:nvPr/>
        </p:nvGraphicFramePr>
        <p:xfrm>
          <a:off x="1139952" y="1441704"/>
          <a:ext cx="5608320" cy="4523232"/>
        </p:xfrm>
        <a:graphic>
          <a:graphicData uri="http://schemas.openxmlformats.org/drawingml/2006/table">
            <a:tbl>
              <a:tblPr/>
              <a:tblGrid>
                <a:gridCol w="2487168"/>
                <a:gridCol w="3121152"/>
              </a:tblGrid>
              <a:tr h="533400">
                <a:tc>
                  <a:txBody>
                    <a:bodyPr lIns="0" tIns="0" rIns="0" bIns="0">
                      <a:noAutofit/>
                    </a:bodyPr>
                    <a:p>
                      <a:pPr indent="0"/>
                      <a:r>
                        <a:rPr lang="en-US" sz="3000">
                          <a:solidFill>
                            <a:srgbClr val="201829"/>
                          </a:solidFill>
                          <a:latin typeface="Arial"/>
                        </a:rPr>
                        <a:t>Amino</a:t>
                      </a:r>
                      <a:r>
                        <a:rPr lang="en-US" b="1" sz="2000" spc="450">
                          <a:solidFill>
                            <a:srgbClr val="201829"/>
                          </a:solidFill>
                          <a:latin typeface="Arial"/>
                        </a:rPr>
                        <a:t> </a:t>
                      </a:r>
                      <a:r>
                        <a:rPr lang="en-US" sz="3000">
                          <a:solidFill>
                            <a:srgbClr val="201829"/>
                          </a:solidFill>
                          <a:latin typeface="Arial"/>
                        </a:rPr>
                        <a:t>Acid</a:t>
                      </a:r>
                    </a:p>
                  </a:txBody>
                  <a:tcPr marL="0" marR="0" marT="0" marB="0" anchor="b">
                    <a:solidFill>
                      <a:srgbClr val="DCDBE6"/>
                    </a:solidFill>
                  </a:tcPr>
                </a:tc>
                <a:tc>
                  <a:txBody>
                    <a:bodyPr lIns="0" tIns="0" rIns="0" bIns="0">
                      <a:noAutofit/>
                    </a:bodyPr>
                    <a:p>
                      <a:pPr marL="127000" indent="0"/>
                      <a:r>
                        <a:rPr lang="en-US" sz="3000">
                          <a:solidFill>
                            <a:srgbClr val="2A322C"/>
                          </a:solidFill>
                          <a:latin typeface="Arial"/>
                        </a:rPr>
                        <a:t>p</a:t>
                      </a:r>
                      <a:r>
                        <a:rPr lang="en-US" b="1" sz="2000" spc="450">
                          <a:solidFill>
                            <a:srgbClr val="2A322C"/>
                          </a:solidFill>
                          <a:latin typeface="Arial"/>
                        </a:rPr>
                        <a:t>« </a:t>
                      </a:r>
                      <a:r>
                        <a:rPr lang="en-US" sz="3000">
                          <a:solidFill>
                            <a:srgbClr val="2A322C"/>
                          </a:solidFill>
                          <a:latin typeface="Arial"/>
                        </a:rPr>
                        <a:t>p</a:t>
                      </a:r>
                      <a:r>
                        <a:rPr lang="en-US" b="1" sz="2000" spc="450">
                          <a:solidFill>
                            <a:srgbClr val="2A322C"/>
                          </a:solidFill>
                          <a:latin typeface="Arial"/>
                        </a:rPr>
                        <a:t>,</a:t>
                      </a:r>
                    </a:p>
                  </a:txBody>
                  <a:tcPr marL="0" marR="0" marT="0" marB="0" anchor="b">
                    <a:solidFill>
                      <a:srgbClr val="DCDBE6"/>
                    </a:solidFill>
                  </a:tcPr>
                </a:tc>
              </a:tr>
              <a:tr h="499872">
                <a:tc>
                  <a:txBody>
                    <a:bodyPr lIns="0" tIns="0" rIns="0" bIns="0">
                      <a:noAutofit/>
                    </a:bodyPr>
                    <a:p>
                      <a:pPr indent="0"/>
                      <a:r>
                        <a:rPr lang="en-US" sz="3000">
                          <a:solidFill>
                            <a:srgbClr val="9F3F49"/>
                          </a:solidFill>
                          <a:latin typeface="Arial"/>
                        </a:rPr>
                        <a:t>Glu</a:t>
                      </a:r>
                    </a:p>
                  </a:txBody>
                  <a:tcPr marL="0" marR="0" marT="0" marB="0" anchor="b">
                    <a:solidFill>
                      <a:srgbClr val="DCDBE6"/>
                    </a:solidFill>
                  </a:tcPr>
                </a:tc>
                <a:tc>
                  <a:txBody>
                    <a:bodyPr lIns="0" tIns="0" rIns="0" bIns="0">
                      <a:noAutofit/>
                    </a:bodyPr>
                    <a:p>
                      <a:pPr marL="127000" indent="0"/>
                      <a:r>
                        <a:rPr lang="en-US" sz="3000" spc="-50">
                          <a:solidFill>
                            <a:srgbClr val="965865"/>
                          </a:solidFill>
                          <a:latin typeface="Arial"/>
                        </a:rPr>
                        <a:t>1.51</a:t>
                      </a:r>
                      <a:r>
                        <a:rPr lang="en-US" b="1" sz="2000" spc="450">
                          <a:solidFill>
                            <a:srgbClr val="965865"/>
                          </a:solidFill>
                          <a:latin typeface="Arial"/>
                        </a:rPr>
                        <a:t> </a:t>
                      </a:r>
                      <a:r>
                        <a:rPr lang="en-US" sz="3000" spc="-50">
                          <a:solidFill>
                            <a:srgbClr val="595959"/>
                          </a:solidFill>
                          <a:latin typeface="Arial"/>
                        </a:rPr>
                        <a:t>0.37</a:t>
                      </a:r>
                      <a:r>
                        <a:rPr lang="en-US" b="1" sz="2000" spc="450">
                          <a:solidFill>
                            <a:srgbClr val="595959"/>
                          </a:solidFill>
                          <a:latin typeface="Arial"/>
                        </a:rPr>
                        <a:t> </a:t>
                      </a:r>
                      <a:r>
                        <a:rPr lang="en-US" sz="3000" spc="-50">
                          <a:solidFill>
                            <a:srgbClr val="595959"/>
                          </a:solidFill>
                          <a:latin typeface="Arial"/>
                        </a:rPr>
                        <a:t>0.74</a:t>
                      </a:r>
                    </a:p>
                  </a:txBody>
                  <a:tcPr marL="0" marR="0" marT="0" marB="0" anchor="b">
                    <a:solidFill>
                      <a:srgbClr val="DCDBE6"/>
                    </a:solidFill>
                  </a:tcPr>
                </a:tc>
              </a:tr>
              <a:tr h="496824">
                <a:tc>
                  <a:txBody>
                    <a:bodyPr lIns="0" tIns="0" rIns="0" bIns="0">
                      <a:noAutofit/>
                    </a:bodyPr>
                    <a:p>
                      <a:pPr indent="0"/>
                      <a:r>
                        <a:rPr lang="en-US" sz="3000">
                          <a:solidFill>
                            <a:srgbClr val="8F2934"/>
                          </a:solidFill>
                          <a:latin typeface="Arial"/>
                        </a:rPr>
                        <a:t>Met</a:t>
                      </a:r>
                    </a:p>
                  </a:txBody>
                  <a:tcPr marL="0" marR="0" marT="0" marB="0" anchor="b">
                    <a:solidFill>
                      <a:srgbClr val="DCDBE6"/>
                    </a:solidFill>
                  </a:tcPr>
                </a:tc>
                <a:tc>
                  <a:txBody>
                    <a:bodyPr lIns="0" tIns="0" rIns="0" bIns="0">
                      <a:noAutofit/>
                    </a:bodyPr>
                    <a:p>
                      <a:pPr marL="127000" indent="0"/>
                      <a:r>
                        <a:rPr lang="en-US" sz="3000" spc="-50">
                          <a:solidFill>
                            <a:srgbClr val="965865"/>
                          </a:solidFill>
                          <a:latin typeface="Arial"/>
                        </a:rPr>
                        <a:t>1.45</a:t>
                      </a:r>
                      <a:r>
                        <a:rPr lang="en-US" b="1" sz="2000" spc="450">
                          <a:solidFill>
                            <a:srgbClr val="965865"/>
                          </a:solidFill>
                          <a:latin typeface="Arial"/>
                        </a:rPr>
                        <a:t> </a:t>
                      </a:r>
                      <a:r>
                        <a:rPr lang="en-US" sz="3000" spc="-50">
                          <a:solidFill>
                            <a:srgbClr val="414341"/>
                          </a:solidFill>
                          <a:latin typeface="Arial"/>
                        </a:rPr>
                        <a:t>1.05</a:t>
                      </a:r>
                      <a:r>
                        <a:rPr lang="en-US" b="1" sz="2000" spc="450">
                          <a:solidFill>
                            <a:srgbClr val="414341"/>
                          </a:solidFill>
                          <a:latin typeface="Arial"/>
                        </a:rPr>
                        <a:t> </a:t>
                      </a:r>
                      <a:r>
                        <a:rPr lang="en-US" sz="3000" spc="-50">
                          <a:solidFill>
                            <a:srgbClr val="414341"/>
                          </a:solidFill>
                          <a:latin typeface="Arial"/>
                        </a:rPr>
                        <a:t>0.60</a:t>
                      </a:r>
                    </a:p>
                  </a:txBody>
                  <a:tcPr marL="0" marR="0" marT="0" marB="0" anchor="b">
                    <a:solidFill>
                      <a:srgbClr val="DCDBE6"/>
                    </a:solidFill>
                  </a:tcPr>
                </a:tc>
              </a:tr>
              <a:tr h="496824">
                <a:tc>
                  <a:txBody>
                    <a:bodyPr lIns="0" tIns="0" rIns="0" bIns="0">
                      <a:noAutofit/>
                    </a:bodyPr>
                    <a:p>
                      <a:pPr indent="0"/>
                      <a:r>
                        <a:rPr lang="en-US" sz="3000">
                          <a:solidFill>
                            <a:srgbClr val="8F2934"/>
                          </a:solidFill>
                          <a:latin typeface="Arial"/>
                        </a:rPr>
                        <a:t>Ala</a:t>
                      </a:r>
                      <a:r>
                        <a:rPr lang="en-US" b="1" sz="2000" spc="450">
                          <a:solidFill>
                            <a:srgbClr val="8F2934"/>
                          </a:solidFill>
                          <a:latin typeface="Arial"/>
                        </a:rPr>
                        <a:t> </a:t>
                      </a:r>
                      <a:r>
                        <a:rPr lang="en-US" b="1" sz="2000" spc="450">
                          <a:solidFill>
                            <a:srgbClr val="D5D2DD"/>
                          </a:solidFill>
                          <a:latin typeface="Arial"/>
                        </a:rPr>
                        <a:t>|</a:t>
                      </a:r>
                    </a:p>
                  </a:txBody>
                  <a:tcPr marL="0" marR="0" marT="0" marB="0">
                    <a:solidFill>
                      <a:srgbClr val="DCDBE6"/>
                    </a:solidFill>
                  </a:tcPr>
                </a:tc>
                <a:tc>
                  <a:txBody>
                    <a:bodyPr lIns="0" tIns="0" rIns="0" bIns="0">
                      <a:noAutofit/>
                    </a:bodyPr>
                    <a:p>
                      <a:pPr marL="127000" indent="0"/>
                      <a:r>
                        <a:rPr lang="en-US" sz="3000" spc="-50">
                          <a:solidFill>
                            <a:srgbClr val="965865"/>
                          </a:solidFill>
                          <a:latin typeface="Arial"/>
                        </a:rPr>
                        <a:t>1.42</a:t>
                      </a:r>
                      <a:r>
                        <a:rPr lang="en-US" b="1" sz="2000" spc="450">
                          <a:solidFill>
                            <a:srgbClr val="965865"/>
                          </a:solidFill>
                          <a:latin typeface="Arial"/>
                        </a:rPr>
                        <a:t> </a:t>
                      </a:r>
                      <a:r>
                        <a:rPr lang="en-US" sz="3000" spc="-50">
                          <a:solidFill>
                            <a:srgbClr val="414341"/>
                          </a:solidFill>
                          <a:latin typeface="Arial"/>
                        </a:rPr>
                        <a:t>0</a:t>
                      </a:r>
                      <a:r>
                        <a:rPr lang="en-US" b="1" sz="2000" spc="450">
                          <a:solidFill>
                            <a:srgbClr val="414341"/>
                          </a:solidFill>
                          <a:latin typeface="Arial"/>
                        </a:rPr>
                        <a:t>.</a:t>
                      </a:r>
                      <a:r>
                        <a:rPr lang="en-US" sz="3000">
                          <a:solidFill>
                            <a:srgbClr val="414341"/>
                          </a:solidFill>
                          <a:latin typeface="Arial"/>
                        </a:rPr>
                        <a:t>S</a:t>
                      </a:r>
                      <a:r>
                        <a:rPr lang="en-US" sz="3000" spc="-50">
                          <a:solidFill>
                            <a:srgbClr val="414341"/>
                          </a:solidFill>
                          <a:latin typeface="Arial"/>
                        </a:rPr>
                        <a:t>3</a:t>
                      </a:r>
                      <a:r>
                        <a:rPr lang="en-US" b="1" sz="2000" spc="450">
                          <a:solidFill>
                            <a:srgbClr val="414341"/>
                          </a:solidFill>
                          <a:latin typeface="Arial"/>
                        </a:rPr>
                        <a:t> </a:t>
                      </a:r>
                      <a:r>
                        <a:rPr lang="en-US" sz="3000" spc="-50">
                          <a:solidFill>
                            <a:srgbClr val="414341"/>
                          </a:solidFill>
                          <a:latin typeface="Arial"/>
                        </a:rPr>
                        <a:t>0.66</a:t>
                      </a:r>
                    </a:p>
                  </a:txBody>
                  <a:tcPr marL="0" marR="0" marT="0" marB="0">
                    <a:solidFill>
                      <a:srgbClr val="DCDBE6"/>
                    </a:solidFill>
                  </a:tcPr>
                </a:tc>
              </a:tr>
              <a:tr h="493776">
                <a:tc>
                  <a:txBody>
                    <a:bodyPr lIns="0" tIns="0" rIns="0" bIns="0">
                      <a:noAutofit/>
                    </a:bodyPr>
                    <a:p>
                      <a:pPr indent="0"/>
                      <a:r>
                        <a:rPr lang="en-US" sz="3000">
                          <a:solidFill>
                            <a:srgbClr val="9A39B1"/>
                          </a:solidFill>
                          <a:latin typeface="Arial"/>
                        </a:rPr>
                        <a:t>Val</a:t>
                      </a:r>
                    </a:p>
                  </a:txBody>
                  <a:tcPr marL="0" marR="0" marT="0" marB="0" anchor="b">
                    <a:solidFill>
                      <a:srgbClr val="DCDBE6"/>
                    </a:solidFill>
                  </a:tcPr>
                </a:tc>
                <a:tc>
                  <a:txBody>
                    <a:bodyPr lIns="0" tIns="0" rIns="0" bIns="0">
                      <a:noAutofit/>
                    </a:bodyPr>
                    <a:p>
                      <a:pPr marL="127000" indent="0"/>
                      <a:r>
                        <a:rPr lang="en-US" sz="3000" spc="-50">
                          <a:solidFill>
                            <a:srgbClr val="414341"/>
                          </a:solidFill>
                          <a:latin typeface="Arial"/>
                        </a:rPr>
                        <a:t>1.06</a:t>
                      </a:r>
                      <a:r>
                        <a:rPr lang="en-US" b="1" sz="2000" spc="450">
                          <a:solidFill>
                            <a:srgbClr val="414341"/>
                          </a:solidFill>
                          <a:latin typeface="Arial"/>
                        </a:rPr>
                        <a:t> </a:t>
                      </a:r>
                      <a:r>
                        <a:rPr lang="en-US" sz="3000" spc="-50">
                          <a:solidFill>
                            <a:srgbClr val="A164B0"/>
                          </a:solidFill>
                          <a:latin typeface="Arial"/>
                        </a:rPr>
                        <a:t>1.70</a:t>
                      </a:r>
                      <a:r>
                        <a:rPr lang="en-US" b="1" sz="2000" spc="450">
                          <a:solidFill>
                            <a:srgbClr val="A164B0"/>
                          </a:solidFill>
                          <a:latin typeface="Arial"/>
                        </a:rPr>
                        <a:t> </a:t>
                      </a:r>
                      <a:r>
                        <a:rPr lang="en-US" sz="3000" spc="-50">
                          <a:solidFill>
                            <a:srgbClr val="414341"/>
                          </a:solidFill>
                          <a:latin typeface="Arial"/>
                        </a:rPr>
                        <a:t>0.50</a:t>
                      </a:r>
                    </a:p>
                  </a:txBody>
                  <a:tcPr marL="0" marR="0" marT="0" marB="0" anchor="b">
                    <a:solidFill>
                      <a:srgbClr val="E6F3F9"/>
                    </a:solidFill>
                  </a:tcPr>
                </a:tc>
              </a:tr>
              <a:tr h="487680">
                <a:tc>
                  <a:txBody>
                    <a:bodyPr lIns="0" tIns="0" rIns="0" bIns="0">
                      <a:noAutofit/>
                    </a:bodyPr>
                    <a:p>
                      <a:pPr indent="0"/>
                      <a:r>
                        <a:rPr lang="en-US" sz="3000">
                          <a:solidFill>
                            <a:srgbClr val="9A39B1"/>
                          </a:solidFill>
                          <a:latin typeface="Arial"/>
                        </a:rPr>
                        <a:t>lie</a:t>
                      </a:r>
                    </a:p>
                  </a:txBody>
                  <a:tcPr marL="0" marR="0" marT="0" marB="0" anchor="b">
                    <a:solidFill>
                      <a:srgbClr val="DCDBE6"/>
                    </a:solidFill>
                  </a:tcPr>
                </a:tc>
                <a:tc>
                  <a:txBody>
                    <a:bodyPr lIns="0" tIns="0" rIns="0" bIns="0">
                      <a:noAutofit/>
                    </a:bodyPr>
                    <a:p>
                      <a:pPr marL="127000" indent="0"/>
                      <a:r>
                        <a:rPr lang="en-US" sz="3000" spc="-50">
                          <a:solidFill>
                            <a:srgbClr val="414341"/>
                          </a:solidFill>
                          <a:latin typeface="Arial"/>
                        </a:rPr>
                        <a:t>1.08</a:t>
                      </a:r>
                      <a:r>
                        <a:rPr lang="en-US" b="1" sz="2000" spc="450">
                          <a:solidFill>
                            <a:srgbClr val="414341"/>
                          </a:solidFill>
                          <a:latin typeface="Arial"/>
                        </a:rPr>
                        <a:t> </a:t>
                      </a:r>
                      <a:r>
                        <a:rPr lang="en-US" sz="3000" spc="-50">
                          <a:solidFill>
                            <a:srgbClr val="A164B0"/>
                          </a:solidFill>
                          <a:latin typeface="Arial"/>
                        </a:rPr>
                        <a:t>1.60</a:t>
                      </a:r>
                      <a:r>
                        <a:rPr lang="en-US" b="1" sz="2000" spc="450">
                          <a:solidFill>
                            <a:srgbClr val="A164B0"/>
                          </a:solidFill>
                          <a:latin typeface="Arial"/>
                        </a:rPr>
                        <a:t> </a:t>
                      </a:r>
                      <a:r>
                        <a:rPr lang="en-US" sz="3000" spc="-50">
                          <a:solidFill>
                            <a:srgbClr val="414341"/>
                          </a:solidFill>
                          <a:latin typeface="Arial"/>
                        </a:rPr>
                        <a:t>0.50</a:t>
                      </a:r>
                    </a:p>
                  </a:txBody>
                  <a:tcPr marL="0" marR="0" marT="0" marB="0" anchor="b">
                    <a:solidFill>
                      <a:srgbClr val="E6F3F9"/>
                    </a:solidFill>
                  </a:tcPr>
                </a:tc>
              </a:tr>
              <a:tr h="502920">
                <a:tc>
                  <a:txBody>
                    <a:bodyPr lIns="0" tIns="0" rIns="0" bIns="0">
                      <a:noAutofit/>
                    </a:bodyPr>
                    <a:p>
                      <a:pPr indent="0"/>
                      <a:r>
                        <a:rPr lang="en-US" sz="3000">
                          <a:solidFill>
                            <a:srgbClr val="9A39B1"/>
                          </a:solidFill>
                          <a:latin typeface="Arial"/>
                        </a:rPr>
                        <a:t>Tyr</a:t>
                      </a:r>
                    </a:p>
                  </a:txBody>
                  <a:tcPr marL="0" marR="0" marT="0" marB="0" anchor="b">
                    <a:solidFill>
                      <a:srgbClr val="DCDBE6"/>
                    </a:solidFill>
                  </a:tcPr>
                </a:tc>
                <a:tc>
                  <a:txBody>
                    <a:bodyPr lIns="0" tIns="0" rIns="0" bIns="0">
                      <a:noAutofit/>
                    </a:bodyPr>
                    <a:p>
                      <a:pPr marL="127000" indent="0"/>
                      <a:r>
                        <a:rPr lang="en-US" sz="3000" spc="-50">
                          <a:solidFill>
                            <a:srgbClr val="414341"/>
                          </a:solidFill>
                          <a:latin typeface="Arial"/>
                        </a:rPr>
                        <a:t>0.69</a:t>
                      </a:r>
                      <a:r>
                        <a:rPr lang="en-US" b="1" sz="2000" spc="450">
                          <a:solidFill>
                            <a:srgbClr val="414341"/>
                          </a:solidFill>
                          <a:latin typeface="Arial"/>
                        </a:rPr>
                        <a:t> </a:t>
                      </a:r>
                      <a:r>
                        <a:rPr lang="en-US" sz="3000" spc="-50">
                          <a:solidFill>
                            <a:srgbClr val="A164B0"/>
                          </a:solidFill>
                          <a:latin typeface="Arial"/>
                        </a:rPr>
                        <a:t>1.47</a:t>
                      </a:r>
                      <a:r>
                        <a:rPr lang="en-US" b="1" sz="2000" spc="450">
                          <a:solidFill>
                            <a:srgbClr val="A164B0"/>
                          </a:solidFill>
                          <a:latin typeface="Arial"/>
                        </a:rPr>
                        <a:t> </a:t>
                      </a:r>
                      <a:r>
                        <a:rPr lang="en-US" sz="3000" spc="-50">
                          <a:solidFill>
                            <a:srgbClr val="414341"/>
                          </a:solidFill>
                          <a:latin typeface="Arial"/>
                        </a:rPr>
                        <a:t>1.14</a:t>
                      </a:r>
                    </a:p>
                  </a:txBody>
                  <a:tcPr marL="0" marR="0" marT="0" marB="0" anchor="b">
                    <a:solidFill>
                      <a:srgbClr val="E6F3F9"/>
                    </a:solidFill>
                  </a:tcPr>
                </a:tc>
              </a:tr>
              <a:tr h="490728">
                <a:tc>
                  <a:txBody>
                    <a:bodyPr lIns="0" tIns="0" rIns="0" bIns="0">
                      <a:noAutofit/>
                    </a:bodyPr>
                    <a:p>
                      <a:pPr indent="0"/>
                      <a:r>
                        <a:rPr lang="en-US" sz="3000">
                          <a:solidFill>
                            <a:srgbClr val="93C363"/>
                          </a:solidFill>
                          <a:latin typeface="Arial"/>
                        </a:rPr>
                        <a:t>Pro</a:t>
                      </a:r>
                    </a:p>
                  </a:txBody>
                  <a:tcPr marL="0" marR="0" marT="0" marB="0" anchor="b">
                    <a:solidFill>
                      <a:srgbClr val="DCDBE6"/>
                    </a:solidFill>
                  </a:tcPr>
                </a:tc>
                <a:tc>
                  <a:txBody>
                    <a:bodyPr lIns="0" tIns="0" rIns="0" bIns="0">
                      <a:noAutofit/>
                    </a:bodyPr>
                    <a:p>
                      <a:pPr marL="127000" indent="0"/>
                      <a:r>
                        <a:rPr lang="en-US" sz="3000" spc="-50">
                          <a:solidFill>
                            <a:srgbClr val="3F3A59"/>
                          </a:solidFill>
                          <a:latin typeface="Arial"/>
                        </a:rPr>
                        <a:t>0.57</a:t>
                      </a:r>
                      <a:r>
                        <a:rPr lang="en-US" b="1" sz="2000" spc="450">
                          <a:solidFill>
                            <a:srgbClr val="3F3A59"/>
                          </a:solidFill>
                          <a:latin typeface="Arial"/>
                        </a:rPr>
                        <a:t> </a:t>
                      </a:r>
                      <a:r>
                        <a:rPr lang="en-US" sz="3000" spc="-50">
                          <a:solidFill>
                            <a:srgbClr val="3F3A59"/>
                          </a:solidFill>
                          <a:latin typeface="Arial"/>
                        </a:rPr>
                        <a:t>0.55</a:t>
                      </a:r>
                      <a:r>
                        <a:rPr lang="en-US" b="1" sz="2000" spc="450">
                          <a:solidFill>
                            <a:srgbClr val="3F3A59"/>
                          </a:solidFill>
                          <a:latin typeface="Arial"/>
                        </a:rPr>
                        <a:t> </a:t>
                      </a:r>
                      <a:r>
                        <a:rPr lang="en-US" sz="3000" spc="-50">
                          <a:solidFill>
                            <a:srgbClr val="A1C67D"/>
                          </a:solidFill>
                          <a:latin typeface="Arial"/>
                        </a:rPr>
                        <a:t>1</a:t>
                      </a:r>
                    </a:p>
                  </a:txBody>
                  <a:tcPr marL="0" marR="0" marT="0" marB="0" anchor="b">
                    <a:solidFill>
                      <a:srgbClr val="DCDBE6"/>
                    </a:solidFill>
                  </a:tcPr>
                </a:tc>
              </a:tr>
              <a:tr h="521208">
                <a:tc>
                  <a:txBody>
                    <a:bodyPr lIns="0" tIns="0" rIns="0" bIns="0">
                      <a:noAutofit/>
                    </a:bodyPr>
                    <a:p>
                      <a:pPr indent="0"/>
                      <a:r>
                        <a:rPr lang="en-US" b="1" sz="3200">
                          <a:solidFill>
                            <a:srgbClr val="93C363"/>
                          </a:solidFill>
                          <a:latin typeface="Times New Roman"/>
                        </a:rPr>
                        <a:t>Gly</a:t>
                      </a:r>
                    </a:p>
                  </a:txBody>
                  <a:tcPr marL="0" marR="0" marT="0" marB="0" anchor="b">
                    <a:solidFill>
                      <a:srgbClr val="DCDBE6"/>
                    </a:solidFill>
                  </a:tcPr>
                </a:tc>
                <a:tc>
                  <a:txBody>
                    <a:bodyPr lIns="0" tIns="0" rIns="0" bIns="0">
                      <a:noAutofit/>
                    </a:bodyPr>
                    <a:p>
                      <a:pPr marL="127000" indent="0"/>
                      <a:r>
                        <a:rPr lang="en-US" sz="3000" spc="-50">
                          <a:solidFill>
                            <a:srgbClr val="3F3A59"/>
                          </a:solidFill>
                          <a:latin typeface="Arial"/>
                        </a:rPr>
                        <a:t>0.57</a:t>
                      </a:r>
                      <a:r>
                        <a:rPr lang="en-US" b="1" sz="2000" spc="450">
                          <a:solidFill>
                            <a:srgbClr val="3F3A59"/>
                          </a:solidFill>
                          <a:latin typeface="Arial"/>
                        </a:rPr>
                        <a:t> </a:t>
                      </a:r>
                      <a:r>
                        <a:rPr lang="en-US" sz="3000" spc="-50">
                          <a:solidFill>
                            <a:srgbClr val="3F3A59"/>
                          </a:solidFill>
                          <a:latin typeface="Arial"/>
                        </a:rPr>
                        <a:t>0.75</a:t>
                      </a:r>
                      <a:r>
                        <a:rPr lang="en-US" b="1" sz="2000" spc="450">
                          <a:solidFill>
                            <a:srgbClr val="3F3A59"/>
                          </a:solidFill>
                          <a:latin typeface="Arial"/>
                        </a:rPr>
                        <a:t> </a:t>
                      </a:r>
                      <a:r>
                        <a:rPr lang="en-US" b="1" sz="2000" spc="450">
                          <a:solidFill>
                            <a:srgbClr val="93C363"/>
                          </a:solidFill>
                          <a:latin typeface="Arial"/>
                        </a:rPr>
                        <a:t>(•</a:t>
                      </a:r>
                    </a:p>
                  </a:txBody>
                  <a:tcPr marL="0" marR="0" marT="0" marB="0" anchor="b">
                    <a:solidFill>
                      <a:srgbClr val="DCDBE6"/>
                    </a:solidFill>
                  </a:tcPr>
                </a:tc>
              </a:tr>
            </a:tbl>
          </a:graphicData>
        </a:graphic>
      </p:graphicFrame>
      <p:sp>
        <p:nvSpPr>
          <p:cNvPr id="4" name=""/>
          <p:cNvSpPr/>
          <p:nvPr/>
        </p:nvSpPr>
        <p:spPr>
          <a:xfrm>
            <a:off x="1975104" y="6339840"/>
            <a:ext cx="3645408" cy="304800"/>
          </a:xfrm>
          <a:prstGeom prst="rect">
            <a:avLst/>
          </a:prstGeom>
          <a:solidFill>
            <a:srgbClr val="DCDBE6"/>
          </a:solidFill>
        </p:spPr>
        <p:txBody>
          <a:bodyPr lIns="0" tIns="0" rIns="0" bIns="0" wrap="none">
            <a:noAutofit/>
          </a:bodyPr>
          <a:p>
            <a:pPr indent="0"/>
            <a:r>
              <a:rPr lang="en-US" b="1" sz="1900">
                <a:solidFill>
                  <a:srgbClr val="747474"/>
                </a:solidFill>
                <a:latin typeface="Arial"/>
              </a:rPr>
              <a:t>Chou&amp; Fasman (1974 &amp; 1978)</a:t>
            </a:r>
          </a:p>
        </p:txBody>
      </p:sp>
    </p:spTree>
  </p:cSld>
  <p:clrMapOvr>
    <a:overrideClrMapping bg1="lt1" tx1="dk1" bg2="lt2" tx2="dk2" accent1="accent1" accent2="accent2" accent3="accent3" accent4="accent4" accent5="accent5" accent6="accent6" hlink="hlink" folHlink="folHlink"/>
  </p:clrMapOvr>
</p:sld>
</file>

<file path=ppt/slides/slide12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445008" y="338328"/>
            <a:ext cx="7757160" cy="381000"/>
          </a:xfrm>
          <a:prstGeom prst="rect">
            <a:avLst/>
          </a:prstGeom>
          <a:solidFill>
            <a:srgbClr val="DCDBE6"/>
          </a:solidFill>
        </p:spPr>
        <p:txBody>
          <a:bodyPr lIns="0" tIns="0" rIns="0" bIns="0" wrap="none">
            <a:noAutofit/>
          </a:bodyPr>
          <a:p>
            <a:pPr indent="0"/>
            <a:r>
              <a:rPr lang="en-US" b="1" sz="2400">
                <a:solidFill>
                  <a:srgbClr val="1A1757"/>
                </a:solidFill>
                <a:latin typeface="Arial"/>
              </a:rPr>
              <a:t>Introduction to Chou Fasman Algorithm</a:t>
            </a:r>
          </a:p>
        </p:txBody>
      </p:sp>
      <p:sp>
        <p:nvSpPr>
          <p:cNvPr id="3" name=""/>
          <p:cNvSpPr/>
          <p:nvPr/>
        </p:nvSpPr>
        <p:spPr>
          <a:xfrm>
            <a:off x="4617720" y="1338072"/>
            <a:ext cx="3910584" cy="4815840"/>
          </a:xfrm>
          <a:prstGeom prst="rect">
            <a:avLst/>
          </a:prstGeom>
          <a:solidFill>
            <a:srgbClr val="DCDBE6"/>
          </a:solidFill>
        </p:spPr>
        <p:txBody>
          <a:bodyPr lIns="0" tIns="0" rIns="0" bIns="0">
            <a:noAutofit/>
          </a:bodyPr>
          <a:p>
            <a:pPr indent="0">
              <a:lnSpc>
                <a:spcPts val="3792"/>
              </a:lnSpc>
              <a:spcAft>
                <a:spcPts val="2100"/>
              </a:spcAft>
            </a:pPr>
            <a:r>
              <a:rPr lang="en-US" b="1" sz="2900">
                <a:solidFill>
                  <a:srgbClr val="8F2934"/>
                </a:solidFill>
                <a:latin typeface="Arial"/>
              </a:rPr>
              <a:t>Predicting the 2’ structures</a:t>
            </a:r>
          </a:p>
          <a:p>
            <a:pPr marL="415036" indent="-393700">
              <a:lnSpc>
                <a:spcPts val="3408"/>
              </a:lnSpc>
            </a:pPr>
            <a:r>
              <a:rPr lang="en-US" b="1" sz="2600">
                <a:solidFill>
                  <a:srgbClr val="747474"/>
                </a:solidFill>
                <a:latin typeface="Arial"/>
              </a:rPr>
              <a:t>• </a:t>
            </a:r>
            <a:r>
              <a:rPr lang="en-US" b="1" sz="2600">
                <a:solidFill>
                  <a:srgbClr val="201829"/>
                </a:solidFill>
                <a:latin typeface="Arial"/>
              </a:rPr>
              <a:t>Now, lets consider that if we are </a:t>
            </a:r>
            <a:r>
              <a:rPr lang="en-US" b="1" sz="2600">
                <a:solidFill>
                  <a:srgbClr val="3A618B"/>
                </a:solidFill>
                <a:latin typeface="Arial"/>
              </a:rPr>
              <a:t>given an amino acid sequence, </a:t>
            </a:r>
            <a:r>
              <a:rPr lang="en-US" b="1" sz="2600">
                <a:solidFill>
                  <a:srgbClr val="201829"/>
                </a:solidFill>
                <a:latin typeface="Arial"/>
              </a:rPr>
              <a:t>we can simply </a:t>
            </a:r>
            <a:r>
              <a:rPr lang="en-US" b="1" sz="2600">
                <a:solidFill>
                  <a:srgbClr val="8F2934"/>
                </a:solidFill>
                <a:latin typeface="Arial"/>
              </a:rPr>
              <a:t>look up the propensity table </a:t>
            </a:r>
            <a:r>
              <a:rPr lang="en-US" b="1" sz="2600">
                <a:solidFill>
                  <a:srgbClr val="201829"/>
                </a:solidFill>
                <a:latin typeface="Arial"/>
              </a:rPr>
              <a:t>and </a:t>
            </a:r>
            <a:r>
              <a:rPr lang="en-US" b="1" sz="2600">
                <a:solidFill>
                  <a:srgbClr val="8F2934"/>
                </a:solidFill>
                <a:latin typeface="Arial"/>
              </a:rPr>
              <a:t>assign the tentative secondary structure</a:t>
            </a:r>
          </a:p>
        </p:txBody>
      </p:sp>
    </p:spTree>
  </p:cSld>
  <p:clrMapOvr>
    <a:overrideClrMapping bg1="lt1" tx1="dk1" bg2="lt2" tx2="dk2" accent1="accent1" accent2="accent2" accent3="accent3" accent4="accent4" accent5="accent5" accent6="accent6" hlink="hlink" folHlink="folHlink"/>
  </p:clrMapOvr>
</p:sld>
</file>

<file path=ppt/slides/slide12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838200" y="316992"/>
            <a:ext cx="7272528" cy="374904"/>
          </a:xfrm>
          <a:prstGeom prst="rect">
            <a:avLst/>
          </a:prstGeom>
          <a:solidFill>
            <a:srgbClr val="DCDBE6"/>
          </a:solidFill>
        </p:spPr>
        <p:txBody>
          <a:bodyPr lIns="0" tIns="0" rIns="0" bIns="0" wrap="none">
            <a:noAutofit/>
          </a:bodyPr>
          <a:p>
            <a:pPr indent="0"/>
            <a:r>
              <a:rPr lang="en-US" b="1" sz="2400">
                <a:solidFill>
                  <a:srgbClr val="1A1757"/>
                </a:solidFill>
                <a:latin typeface="Arial"/>
              </a:rPr>
              <a:t>Introduction to Chou Fasman Algorithm</a:t>
            </a:r>
          </a:p>
        </p:txBody>
      </p:sp>
      <p:graphicFrame>
        <p:nvGraphicFramePr>
          <p:cNvPr id="3" name=""/>
          <p:cNvGraphicFramePr>
            <a:graphicFrameLocks noGrp="1"/>
          </p:cNvGraphicFramePr>
          <p:nvPr/>
        </p:nvGraphicFramePr>
        <p:xfrm>
          <a:off x="472440" y="1548384"/>
          <a:ext cx="7863840" cy="3361944"/>
        </p:xfrm>
        <a:graphic>
          <a:graphicData uri="http://schemas.openxmlformats.org/drawingml/2006/table">
            <a:tbl>
              <a:tblPr/>
              <a:tblGrid>
                <a:gridCol w="5806440"/>
                <a:gridCol w="2057400"/>
              </a:tblGrid>
              <a:tr h="399288">
                <a:tc>
                  <a:txBody>
                    <a:bodyPr lIns="0" tIns="0" rIns="0" bIns="0">
                      <a:noAutofit/>
                    </a:bodyPr>
                    <a:p>
                      <a:pPr indent="0"/>
                      <a:r>
                        <a:rPr lang="en-US" sz="2500">
                          <a:solidFill>
                            <a:srgbClr val="414341"/>
                          </a:solidFill>
                          <a:latin typeface="Arial"/>
                        </a:rPr>
                        <a:t>Sequence: </a:t>
                      </a:r>
                      <a:r>
                        <a:rPr lang="en-US" sz="2500">
                          <a:solidFill>
                            <a:srgbClr val="8A4350"/>
                          </a:solidFill>
                          <a:latin typeface="Arial"/>
                        </a:rPr>
                        <a:t>E M A V 1 Y P G </a:t>
                      </a:r>
                      <a:r>
                        <a:rPr lang="en-US" sz="2500">
                          <a:solidFill>
                            <a:srgbClr val="747474"/>
                          </a:solidFill>
                          <a:latin typeface="Arial"/>
                        </a:rPr>
                        <a:t>.</a:t>
                      </a:r>
                    </a:p>
                  </a:txBody>
                  <a:tcPr marL="0" marR="0" marT="0" marB="0" anchor="b">
                    <a:solidFill>
                      <a:srgbClr val="DCDBE6"/>
                    </a:solidFill>
                  </a:tcPr>
                </a:tc>
                <a:tc>
                  <a:txBody>
                    <a:bodyPr lIns="0" tIns="0" rIns="0" bIns="0">
                      <a:noAutofit/>
                    </a:bodyPr>
                    <a:p>
                      <a:pPr algn="r" marR="330200" indent="0"/>
                      <a:r>
                        <a:rPr lang="en-US" sz="2500">
                          <a:solidFill>
                            <a:srgbClr val="414341"/>
                          </a:solidFill>
                          <a:latin typeface="Arial"/>
                        </a:rPr>
                        <a:t>'V •*.</a:t>
                      </a:r>
                    </a:p>
                  </a:txBody>
                  <a:tcPr marL="0" marR="0" marT="0" marB="0" anchor="b">
                    <a:solidFill>
                      <a:srgbClr val="DCDBE6"/>
                    </a:solidFill>
                  </a:tcPr>
                </a:tc>
              </a:tr>
              <a:tr h="371856">
                <a:tc>
                  <a:txBody>
                    <a:bodyPr lIns="0" tIns="0" rIns="0" bIns="0">
                      <a:noAutofit/>
                    </a:bodyPr>
                    <a:p>
                      <a:pPr algn="r" marR="266700" indent="0"/>
                      <a:r>
                        <a:rPr lang="en-US" sz="2500">
                          <a:solidFill>
                            <a:srgbClr val="7F2C35"/>
                          </a:solidFill>
                          <a:latin typeface="Arial"/>
                        </a:rPr>
                        <a:t>&lt;.i»</a:t>
                      </a:r>
                    </a:p>
                  </a:txBody>
                  <a:tcPr marL="0" marR="0" marT="0" marB="0">
                    <a:solidFill>
                      <a:srgbClr val="DCDBE6"/>
                    </a:solidFill>
                  </a:tcPr>
                </a:tc>
                <a:tc>
                  <a:txBody>
                    <a:bodyPr lIns="0" tIns="0" rIns="0" bIns="0">
                      <a:noAutofit/>
                    </a:bodyPr>
                    <a:p>
                      <a:pPr indent="0"/>
                      <a:r>
                        <a:rPr lang="en-US" b="1" sz="2400">
                          <a:solidFill>
                            <a:srgbClr val="9F718A"/>
                          </a:solidFill>
                          <a:latin typeface="Arial"/>
                        </a:rPr>
                        <a:t>1.51 </a:t>
                      </a:r>
                      <a:r>
                        <a:rPr lang="en-US" b="1" sz="2400">
                          <a:solidFill>
                            <a:srgbClr val="747474"/>
                          </a:solidFill>
                          <a:latin typeface="Arial"/>
                        </a:rPr>
                        <a:t>0.37 0.74</a:t>
                      </a:r>
                    </a:p>
                  </a:txBody>
                  <a:tcPr marL="0" marR="0" marT="0" marB="0">
                    <a:solidFill>
                      <a:srgbClr val="DCDBE6"/>
                    </a:solidFill>
                  </a:tcPr>
                </a:tc>
              </a:tr>
              <a:tr h="344424">
                <a:tc>
                  <a:txBody>
                    <a:bodyPr lIns="0" tIns="0" rIns="0" bIns="0">
                      <a:noAutofit/>
                    </a:bodyPr>
                    <a:p>
                      <a:pPr marL="5105400" indent="0"/>
                      <a:r>
                        <a:rPr lang="en-US" b="1" sz="2400">
                          <a:solidFill>
                            <a:srgbClr val="8A4350"/>
                          </a:solidFill>
                          <a:latin typeface="Arial"/>
                        </a:rPr>
                        <a:t>Mil</a:t>
                      </a:r>
                    </a:p>
                  </a:txBody>
                  <a:tcPr marL="0" marR="0" marT="0" marB="0" anchor="b">
                    <a:solidFill>
                      <a:srgbClr val="DCDBE6"/>
                    </a:solidFill>
                  </a:tcPr>
                </a:tc>
                <a:tc>
                  <a:txBody>
                    <a:bodyPr lIns="0" tIns="0" rIns="0" bIns="0">
                      <a:noAutofit/>
                    </a:bodyPr>
                    <a:p>
                      <a:pPr indent="0"/>
                      <a:r>
                        <a:rPr lang="en-US" b="1" sz="2400">
                          <a:solidFill>
                            <a:srgbClr val="9F718A"/>
                          </a:solidFill>
                          <a:latin typeface="Arial"/>
                        </a:rPr>
                        <a:t>1.45 </a:t>
                      </a:r>
                      <a:r>
                        <a:rPr lang="en-US" b="1" sz="2400">
                          <a:solidFill>
                            <a:srgbClr val="595959"/>
                          </a:solidFill>
                          <a:latin typeface="Arial"/>
                        </a:rPr>
                        <a:t>1.05 0.60</a:t>
                      </a:r>
                    </a:p>
                  </a:txBody>
                  <a:tcPr marL="0" marR="0" marT="0" marB="0" anchor="b">
                    <a:solidFill>
                      <a:srgbClr val="DCDBE6"/>
                    </a:solidFill>
                  </a:tcPr>
                </a:tc>
              </a:tr>
              <a:tr h="396240">
                <a:tc>
                  <a:txBody>
                    <a:bodyPr lIns="0" tIns="0" rIns="0" bIns="0">
                      <a:noAutofit/>
                    </a:bodyPr>
                    <a:p>
                      <a:pPr algn="r" marR="266700" indent="0"/>
                      <a:r>
                        <a:rPr lang="en-US" sz="2500">
                          <a:solidFill>
                            <a:srgbClr val="595959"/>
                          </a:solidFill>
                          <a:latin typeface="Arial"/>
                        </a:rPr>
                        <a:t>2' Structure: </a:t>
                      </a:r>
                      <a:r>
                        <a:rPr lang="en-US" sz="2500" spc="750">
                          <a:solidFill>
                            <a:srgbClr val="8A4350"/>
                          </a:solidFill>
                          <a:latin typeface="Arial"/>
                        </a:rPr>
                        <a:t>aaaPPPTT </a:t>
                      </a:r>
                      <a:r>
                        <a:rPr lang="en-US" b="1" sz="2400">
                          <a:solidFill>
                            <a:srgbClr val="8A4350"/>
                          </a:solidFill>
                          <a:latin typeface="Arial"/>
                        </a:rPr>
                        <a:t>Ah</a:t>
                      </a:r>
                    </a:p>
                  </a:txBody>
                  <a:tcPr marL="0" marR="0" marT="0" marB="0" anchor="b">
                    <a:solidFill>
                      <a:srgbClr val="DCDBE6"/>
                    </a:solidFill>
                  </a:tcPr>
                </a:tc>
                <a:tc>
                  <a:txBody>
                    <a:bodyPr lIns="0" tIns="0" rIns="0" bIns="0">
                      <a:noAutofit/>
                    </a:bodyPr>
                    <a:p>
                      <a:pPr indent="0"/>
                      <a:r>
                        <a:rPr lang="en-US" b="1" sz="2400">
                          <a:solidFill>
                            <a:srgbClr val="9F718A"/>
                          </a:solidFill>
                          <a:latin typeface="Arial"/>
                        </a:rPr>
                        <a:t>1.42 </a:t>
                      </a:r>
                      <a:r>
                        <a:rPr lang="en-US" b="1" sz="2400">
                          <a:solidFill>
                            <a:srgbClr val="595959"/>
                          </a:solidFill>
                          <a:latin typeface="Arial"/>
                        </a:rPr>
                        <a:t>0.83 0.66</a:t>
                      </a:r>
                    </a:p>
                  </a:txBody>
                  <a:tcPr marL="0" marR="0" marT="0" marB="0" anchor="b">
                    <a:solidFill>
                      <a:srgbClr val="DCDBE6"/>
                    </a:solidFill>
                  </a:tcPr>
                </a:tc>
              </a:tr>
              <a:tr h="374904">
                <a:tc>
                  <a:txBody>
                    <a:bodyPr lIns="0" tIns="0" rIns="0" bIns="0">
                      <a:noAutofit/>
                    </a:bodyPr>
                    <a:p>
                      <a:pPr marL="5105400" indent="0"/>
                      <a:r>
                        <a:rPr lang="en-US" i="1" sz="2700" spc="-100">
                          <a:solidFill>
                            <a:srgbClr val="944CA8"/>
                          </a:solidFill>
                          <a:latin typeface="Calibri"/>
                        </a:rPr>
                        <a:t>\»l</a:t>
                      </a:r>
                    </a:p>
                  </a:txBody>
                  <a:tcPr marL="0" marR="0" marT="0" marB="0">
                    <a:solidFill>
                      <a:srgbClr val="DCDBE6"/>
                    </a:solidFill>
                  </a:tcPr>
                </a:tc>
                <a:tc>
                  <a:txBody>
                    <a:bodyPr lIns="0" tIns="0" rIns="0" bIns="0">
                      <a:noAutofit/>
                    </a:bodyPr>
                    <a:p>
                      <a:pPr indent="0"/>
                      <a:r>
                        <a:rPr lang="en-US" b="1" sz="2400">
                          <a:solidFill>
                            <a:srgbClr val="414341"/>
                          </a:solidFill>
                          <a:latin typeface="Arial"/>
                        </a:rPr>
                        <a:t>1.06 1 70 o 50</a:t>
                      </a:r>
                    </a:p>
                  </a:txBody>
                  <a:tcPr marL="0" marR="0" marT="0" marB="0">
                    <a:solidFill>
                      <a:srgbClr val="DCDBE6"/>
                    </a:solidFill>
                  </a:tcPr>
                </a:tc>
              </a:tr>
              <a:tr h="377952">
                <a:tc>
                  <a:txBody>
                    <a:bodyPr lIns="0" tIns="0" rIns="0" bIns="0">
                      <a:noAutofit/>
                    </a:bodyPr>
                    <a:p>
                      <a:pPr marL="5105400" indent="0"/>
                      <a:r>
                        <a:rPr lang="en-US" sz="2500">
                          <a:solidFill>
                            <a:srgbClr val="944CA8"/>
                          </a:solidFill>
                          <a:latin typeface="Arial"/>
                        </a:rPr>
                        <a:t>lit-</a:t>
                      </a:r>
                    </a:p>
                  </a:txBody>
                  <a:tcPr marL="0" marR="0" marT="0" marB="0">
                    <a:solidFill>
                      <a:srgbClr val="DCDBE6"/>
                    </a:solidFill>
                  </a:tcPr>
                </a:tc>
                <a:tc>
                  <a:txBody>
                    <a:bodyPr lIns="0" tIns="0" rIns="0" bIns="0">
                      <a:noAutofit/>
                    </a:bodyPr>
                    <a:p>
                      <a:pPr indent="0"/>
                      <a:r>
                        <a:rPr lang="en-US" b="1" sz="2400">
                          <a:solidFill>
                            <a:srgbClr val="595959"/>
                          </a:solidFill>
                          <a:latin typeface="Arial"/>
                        </a:rPr>
                        <a:t>1.08 </a:t>
                      </a:r>
                      <a:r>
                        <a:rPr lang="en-US" b="1" sz="2400">
                          <a:solidFill>
                            <a:srgbClr val="A880B5"/>
                          </a:solidFill>
                          <a:latin typeface="Arial"/>
                        </a:rPr>
                        <a:t>1.60 </a:t>
                      </a:r>
                      <a:r>
                        <a:rPr lang="en-US" b="1" sz="2400">
                          <a:solidFill>
                            <a:srgbClr val="595959"/>
                          </a:solidFill>
                          <a:latin typeface="Arial"/>
                        </a:rPr>
                        <a:t>0.50</a:t>
                      </a:r>
                    </a:p>
                  </a:txBody>
                  <a:tcPr marL="0" marR="0" marT="0" marB="0">
                    <a:solidFill>
                      <a:srgbClr val="DCDBE6"/>
                    </a:solidFill>
                  </a:tcPr>
                </a:tc>
              </a:tr>
              <a:tr h="374904">
                <a:tc>
                  <a:txBody>
                    <a:bodyPr lIns="0" tIns="0" rIns="0" bIns="0">
                      <a:noAutofit/>
                    </a:bodyPr>
                    <a:p>
                      <a:pPr marL="5105400" indent="0"/>
                      <a:r>
                        <a:rPr lang="en-US" sz="2500">
                          <a:solidFill>
                            <a:srgbClr val="A164B0"/>
                          </a:solidFill>
                          <a:latin typeface="Arial"/>
                        </a:rPr>
                        <a:t>lyr</a:t>
                      </a:r>
                    </a:p>
                  </a:txBody>
                  <a:tcPr marL="0" marR="0" marT="0" marB="0">
                    <a:solidFill>
                      <a:srgbClr val="E6F3F9"/>
                    </a:solidFill>
                  </a:tcPr>
                </a:tc>
                <a:tc>
                  <a:txBody>
                    <a:bodyPr lIns="0" tIns="0" rIns="0" bIns="0">
                      <a:noAutofit/>
                    </a:bodyPr>
                    <a:p>
                      <a:pPr indent="0"/>
                      <a:r>
                        <a:rPr lang="en-US" b="1" sz="2400">
                          <a:solidFill>
                            <a:srgbClr val="414341"/>
                          </a:solidFill>
                          <a:latin typeface="Arial"/>
                        </a:rPr>
                        <a:t>0.69 </a:t>
                      </a:r>
                      <a:r>
                        <a:rPr lang="en-US" b="1" sz="2400">
                          <a:solidFill>
                            <a:srgbClr val="82498D"/>
                          </a:solidFill>
                          <a:latin typeface="Arial"/>
                        </a:rPr>
                        <a:t>l 17 </a:t>
                      </a:r>
                      <a:r>
                        <a:rPr lang="en-US" b="1" sz="2400">
                          <a:solidFill>
                            <a:srgbClr val="414341"/>
                          </a:solidFill>
                          <a:latin typeface="Arial"/>
                        </a:rPr>
                        <a:t>1 14</a:t>
                      </a:r>
                    </a:p>
                  </a:txBody>
                  <a:tcPr marL="0" marR="0" marT="0" marB="0">
                    <a:solidFill>
                      <a:srgbClr val="DCDBE6"/>
                    </a:solidFill>
                  </a:tcPr>
                </a:tc>
              </a:tr>
              <a:tr h="371856">
                <a:tc>
                  <a:txBody>
                    <a:bodyPr lIns="0" tIns="0" rIns="0" bIns="0">
                      <a:noAutofit/>
                    </a:bodyPr>
                    <a:p>
                      <a:pPr algn="r" marR="266700" indent="0"/>
                      <a:r>
                        <a:rPr lang="en-US" b="1" sz="2400">
                          <a:solidFill>
                            <a:srgbClr val="D5D2DD"/>
                          </a:solidFill>
                          <a:latin typeface="Arial"/>
                        </a:rPr>
                        <a:t>, </a:t>
                      </a:r>
                      <a:r>
                        <a:rPr lang="en-US" sz="2500">
                          <a:solidFill>
                            <a:srgbClr val="D5D2DD"/>
                          </a:solidFill>
                          <a:latin typeface="Arial"/>
                        </a:rPr>
                        <a:t>. </a:t>
                      </a:r>
                      <a:r>
                        <a:rPr lang="en-US" b="1" sz="2400">
                          <a:solidFill>
                            <a:srgbClr val="A1C67D"/>
                          </a:solidFill>
                          <a:latin typeface="Arial"/>
                        </a:rPr>
                        <a:t>Pro</a:t>
                      </a:r>
                    </a:p>
                  </a:txBody>
                  <a:tcPr marL="0" marR="0" marT="0" marB="0">
                    <a:solidFill>
                      <a:srgbClr val="E6F3F9"/>
                    </a:solidFill>
                  </a:tcPr>
                </a:tc>
                <a:tc>
                  <a:txBody>
                    <a:bodyPr lIns="0" tIns="0" rIns="0" bIns="0">
                      <a:noAutofit/>
                    </a:bodyPr>
                    <a:p>
                      <a:pPr indent="0"/>
                      <a:r>
                        <a:rPr lang="en-US" b="1" sz="2400">
                          <a:solidFill>
                            <a:srgbClr val="747474"/>
                          </a:solidFill>
                          <a:latin typeface="Arial"/>
                        </a:rPr>
                        <a:t>0.57 0.55 </a:t>
                      </a:r>
                      <a:r>
                        <a:rPr lang="en-US" b="1" sz="2400">
                          <a:solidFill>
                            <a:srgbClr val="A9C097"/>
                          </a:solidFill>
                          <a:latin typeface="Arial"/>
                        </a:rPr>
                        <a:t>1.5'</a:t>
                      </a:r>
                    </a:p>
                  </a:txBody>
                  <a:tcPr marL="0" marR="0" marT="0" marB="0">
                    <a:solidFill>
                      <a:srgbClr val="DCDBE6"/>
                    </a:solidFill>
                  </a:tcPr>
                </a:tc>
              </a:tr>
              <a:tr h="350520">
                <a:tc>
                  <a:txBody>
                    <a:bodyPr lIns="0" tIns="0" rIns="0" bIns="0">
                      <a:noAutofit/>
                    </a:bodyPr>
                    <a:p>
                      <a:pPr algn="r" marR="266700" indent="0"/>
                      <a:r>
                        <a:rPr lang="en-US" b="1" sz="2400">
                          <a:solidFill>
                            <a:srgbClr val="D5D2DD"/>
                          </a:solidFill>
                          <a:latin typeface="Arial"/>
                        </a:rPr>
                        <a:t>lii </a:t>
                      </a:r>
                      <a:r>
                        <a:rPr lang="en-US" sz="2500">
                          <a:solidFill>
                            <a:srgbClr val="A1C67D"/>
                          </a:solidFill>
                          <a:latin typeface="Arial"/>
                        </a:rPr>
                        <a:t>&lt;;iv</a:t>
                      </a:r>
                    </a:p>
                  </a:txBody>
                  <a:tcPr marL="0" marR="0" marT="0" marB="0">
                    <a:solidFill>
                      <a:srgbClr val="E6F3F9"/>
                    </a:solidFill>
                  </a:tcPr>
                </a:tc>
                <a:tc>
                  <a:txBody>
                    <a:bodyPr lIns="0" tIns="0" rIns="0" bIns="0">
                      <a:noAutofit/>
                    </a:bodyPr>
                    <a:p>
                      <a:pPr indent="0"/>
                      <a:r>
                        <a:rPr lang="en-US" b="1" sz="2400">
                          <a:solidFill>
                            <a:srgbClr val="747474"/>
                          </a:solidFill>
                          <a:latin typeface="Arial"/>
                        </a:rPr>
                        <a:t>0.57 0.75</a:t>
                      </a:r>
                    </a:p>
                  </a:txBody>
                  <a:tcPr marL="0" marR="0" marT="0" marB="0">
                    <a:solidFill>
                      <a:srgbClr val="DCDBE6"/>
                    </a:solidFill>
                  </a:tcPr>
                </a:tc>
              </a:tr>
            </a:tbl>
          </a:graphicData>
        </a:graphic>
      </p:graphicFrame>
      <p:sp>
        <p:nvSpPr>
          <p:cNvPr id="4" name=""/>
          <p:cNvSpPr/>
          <p:nvPr/>
        </p:nvSpPr>
        <p:spPr>
          <a:xfrm>
            <a:off x="6220968" y="5047488"/>
            <a:ext cx="1786128" cy="652272"/>
          </a:xfrm>
          <a:prstGeom prst="rect">
            <a:avLst/>
          </a:prstGeom>
          <a:solidFill>
            <a:srgbClr val="DCDBE6"/>
          </a:solidFill>
        </p:spPr>
        <p:txBody>
          <a:bodyPr lIns="0" tIns="0" rIns="0" bIns="0">
            <a:noAutofit/>
          </a:bodyPr>
          <a:p>
            <a:pPr algn="just" indent="0">
              <a:lnSpc>
                <a:spcPts val="2856"/>
              </a:lnSpc>
            </a:pPr>
            <a:r>
              <a:rPr lang="en-US" sz="2200">
                <a:solidFill>
                  <a:srgbClr val="747474"/>
                </a:solidFill>
                <a:latin typeface="Calibri"/>
              </a:rPr>
              <a:t>Chou &amp; Fasman </a:t>
            </a:r>
            <a:r>
              <a:rPr lang="en-US" sz="2400">
                <a:solidFill>
                  <a:srgbClr val="747474"/>
                </a:solidFill>
                <a:latin typeface="Calibri"/>
              </a:rPr>
              <a:t>(1974 &amp; 1978)</a:t>
            </a:r>
          </a:p>
        </p:txBody>
      </p:sp>
    </p:spTree>
  </p:cSld>
  <p:clrMapOvr>
    <a:overrideClrMapping bg1="lt1" tx1="dk1" bg2="lt2" tx2="dk2" accent1="accent1" accent2="accent2" accent3="accent3" accent4="accent4" accent5="accent5" accent6="accent6" hlink="hlink" folHlink="folHlink"/>
  </p:clrMapOvr>
</p:sld>
</file>

<file path=ppt/slides/slide12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445008" y="1914144"/>
            <a:ext cx="1664208" cy="451104"/>
          </a:xfrm>
          <a:prstGeom prst="rect">
            <a:avLst/>
          </a:prstGeom>
          <a:solidFill>
            <a:srgbClr val="DCDBE6"/>
          </a:solidFill>
        </p:spPr>
        <p:txBody>
          <a:bodyPr lIns="0" tIns="0" rIns="0" bIns="0" wrap="none">
            <a:noAutofit/>
          </a:bodyPr>
          <a:p>
            <a:pPr indent="0"/>
            <a:r>
              <a:rPr lang="en-US" sz="2500">
                <a:solidFill>
                  <a:srgbClr val="414341"/>
                </a:solidFill>
                <a:latin typeface="Arial"/>
              </a:rPr>
              <a:t>Sequence</a:t>
            </a:r>
          </a:p>
        </p:txBody>
      </p:sp>
      <p:sp>
        <p:nvSpPr>
          <p:cNvPr id="3" name=""/>
          <p:cNvSpPr/>
          <p:nvPr/>
        </p:nvSpPr>
        <p:spPr>
          <a:xfrm>
            <a:off x="2103120" y="1499616"/>
            <a:ext cx="1011936" cy="1054608"/>
          </a:xfrm>
          <a:prstGeom prst="rect">
            <a:avLst/>
          </a:prstGeom>
          <a:solidFill>
            <a:srgbClr val="DCDBE6"/>
          </a:solidFill>
        </p:spPr>
        <p:txBody>
          <a:bodyPr lIns="0" tIns="0" rIns="0" bIns="0" wrap="none">
            <a:noAutofit/>
          </a:bodyPr>
          <a:p>
            <a:pPr algn="just" indent="0"/>
            <a:r>
              <a:rPr lang="en-US" sz="8200" spc="-700">
                <a:solidFill>
                  <a:srgbClr val="965865"/>
                </a:solidFill>
                <a:latin typeface="Cambria"/>
              </a:rPr>
              <a:t>(£5</a:t>
            </a:r>
          </a:p>
        </p:txBody>
      </p:sp>
      <p:sp>
        <p:nvSpPr>
          <p:cNvPr id="4" name=""/>
          <p:cNvSpPr/>
          <p:nvPr/>
        </p:nvSpPr>
        <p:spPr>
          <a:xfrm>
            <a:off x="3176016" y="1950720"/>
            <a:ext cx="2206752" cy="347472"/>
          </a:xfrm>
          <a:prstGeom prst="rect">
            <a:avLst/>
          </a:prstGeom>
          <a:solidFill>
            <a:srgbClr val="DCDBE6"/>
          </a:solidFill>
        </p:spPr>
        <p:txBody>
          <a:bodyPr lIns="0" tIns="0" rIns="0" bIns="0" wrap="none">
            <a:noAutofit/>
          </a:bodyPr>
          <a:p>
            <a:pPr indent="0"/>
            <a:r>
              <a:rPr lang="en-US" sz="2500">
                <a:solidFill>
                  <a:srgbClr val="8A4350"/>
                </a:solidFill>
                <a:latin typeface="Arial"/>
              </a:rPr>
              <a:t>A V I Y P G</a:t>
            </a:r>
          </a:p>
        </p:txBody>
      </p:sp>
      <p:sp>
        <p:nvSpPr>
          <p:cNvPr id="5" name=""/>
          <p:cNvSpPr/>
          <p:nvPr/>
        </p:nvSpPr>
        <p:spPr>
          <a:xfrm>
            <a:off x="451104" y="2749296"/>
            <a:ext cx="4962144" cy="774192"/>
          </a:xfrm>
          <a:prstGeom prst="rect">
            <a:avLst/>
          </a:prstGeom>
          <a:solidFill>
            <a:srgbClr val="DCDBE6"/>
          </a:solidFill>
        </p:spPr>
        <p:txBody>
          <a:bodyPr lIns="0" tIns="0" rIns="0" bIns="0" wrap="none">
            <a:noAutofit/>
          </a:bodyPr>
          <a:p>
            <a:pPr indent="0"/>
            <a:r>
              <a:rPr lang="en-US" sz="2500">
                <a:solidFill>
                  <a:srgbClr val="595959"/>
                </a:solidFill>
                <a:latin typeface="Arial"/>
              </a:rPr>
              <a:t>2' Structur^acTa^ </a:t>
            </a:r>
            <a:r>
              <a:rPr lang="en-US" sz="2500">
                <a:solidFill>
                  <a:srgbClr val="965865"/>
                </a:solidFill>
                <a:latin typeface="Arial"/>
              </a:rPr>
              <a:t>(3 (3 T T^)</a:t>
            </a:r>
          </a:p>
        </p:txBody>
      </p:sp>
      <p:sp>
        <p:nvSpPr>
          <p:cNvPr id="6" name=""/>
          <p:cNvSpPr/>
          <p:nvPr/>
        </p:nvSpPr>
        <p:spPr>
          <a:xfrm>
            <a:off x="542544" y="4108704"/>
            <a:ext cx="4163568" cy="883920"/>
          </a:xfrm>
          <a:prstGeom prst="rect">
            <a:avLst/>
          </a:prstGeom>
          <a:solidFill>
            <a:srgbClr val="DCDBE6"/>
          </a:solidFill>
        </p:spPr>
        <p:txBody>
          <a:bodyPr lIns="0" tIns="0" rIns="0" bIns="0">
            <a:noAutofit/>
          </a:bodyPr>
          <a:p>
            <a:pPr algn="just" indent="0">
              <a:lnSpc>
                <a:spcPts val="3888"/>
              </a:lnSpc>
            </a:pPr>
            <a:r>
              <a:rPr lang="en-US" sz="2500">
                <a:solidFill>
                  <a:srgbClr val="965865"/>
                </a:solidFill>
                <a:latin typeface="Arial"/>
              </a:rPr>
              <a:t>1.51 * 1.45 * 1.42 </a:t>
            </a:r>
            <a:r>
              <a:rPr lang="en-US" sz="2500">
                <a:solidFill>
                  <a:srgbClr val="595959"/>
                </a:solidFill>
                <a:latin typeface="Arial"/>
              </a:rPr>
              <a:t>* </a:t>
            </a:r>
            <a:r>
              <a:rPr lang="en-US" sz="2500">
                <a:solidFill>
                  <a:srgbClr val="9F718A"/>
                </a:solidFill>
                <a:latin typeface="Arial"/>
              </a:rPr>
              <a:t>1.7 ♦ 1.6 * 1.47 </a:t>
            </a:r>
            <a:r>
              <a:rPr lang="en-US" sz="2500">
                <a:solidFill>
                  <a:srgbClr val="595959"/>
                </a:solidFill>
                <a:latin typeface="Arial"/>
              </a:rPr>
              <a:t>* </a:t>
            </a:r>
            <a:r>
              <a:rPr lang="en-US" sz="2500">
                <a:solidFill>
                  <a:srgbClr val="999999"/>
                </a:solidFill>
                <a:latin typeface="Arial"/>
              </a:rPr>
              <a:t>1.52 * 1.56</a:t>
            </a:r>
          </a:p>
        </p:txBody>
      </p:sp>
      <p:sp>
        <p:nvSpPr>
          <p:cNvPr id="7" name=""/>
          <p:cNvSpPr/>
          <p:nvPr/>
        </p:nvSpPr>
        <p:spPr>
          <a:xfrm>
            <a:off x="5693664" y="2237232"/>
            <a:ext cx="615696" cy="2883408"/>
          </a:xfrm>
          <a:prstGeom prst="rect">
            <a:avLst/>
          </a:prstGeom>
          <a:solidFill>
            <a:srgbClr val="DCDBE6"/>
          </a:solidFill>
        </p:spPr>
        <p:txBody>
          <a:bodyPr lIns="0" tIns="0" rIns="0" bIns="0">
            <a:noAutofit/>
          </a:bodyPr>
          <a:p>
            <a:pPr indent="0">
              <a:spcAft>
                <a:spcPts val="630"/>
              </a:spcAft>
            </a:pPr>
            <a:r>
              <a:rPr lang="en-US" sz="2300" spc="150">
                <a:solidFill>
                  <a:srgbClr val="7F2C35"/>
                </a:solidFill>
                <a:latin typeface="Cambria"/>
              </a:rPr>
              <a:t>(•in</a:t>
            </a:r>
          </a:p>
          <a:p>
            <a:pPr indent="0">
              <a:lnSpc>
                <a:spcPts val="2904"/>
              </a:lnSpc>
            </a:pPr>
            <a:r>
              <a:rPr lang="en-US" b="1" sz="2400">
                <a:solidFill>
                  <a:srgbClr val="7F2C35"/>
                </a:solidFill>
                <a:latin typeface="Arial"/>
              </a:rPr>
              <a:t>Met</a:t>
            </a:r>
          </a:p>
          <a:p>
            <a:pPr indent="0">
              <a:lnSpc>
                <a:spcPts val="2904"/>
              </a:lnSpc>
            </a:pPr>
            <a:r>
              <a:rPr lang="en-US" sz="2400">
                <a:solidFill>
                  <a:srgbClr val="7F2C35"/>
                </a:solidFill>
                <a:latin typeface="Cambria"/>
              </a:rPr>
              <a:t>Ala</a:t>
            </a:r>
          </a:p>
          <a:p>
            <a:pPr indent="0">
              <a:lnSpc>
                <a:spcPts val="2904"/>
              </a:lnSpc>
            </a:pPr>
            <a:r>
              <a:rPr lang="en-US" sz="2200">
                <a:solidFill>
                  <a:srgbClr val="944CA8"/>
                </a:solidFill>
                <a:latin typeface="Calibri"/>
              </a:rPr>
              <a:t>Val</a:t>
            </a:r>
          </a:p>
          <a:p>
            <a:pPr indent="0">
              <a:lnSpc>
                <a:spcPts val="2904"/>
              </a:lnSpc>
            </a:pPr>
            <a:r>
              <a:rPr lang="en-US" sz="2200">
                <a:solidFill>
                  <a:srgbClr val="944CA8"/>
                </a:solidFill>
                <a:latin typeface="Calibri"/>
              </a:rPr>
              <a:t>lie</a:t>
            </a:r>
          </a:p>
          <a:p>
            <a:pPr indent="0">
              <a:lnSpc>
                <a:spcPts val="2904"/>
              </a:lnSpc>
            </a:pPr>
            <a:r>
              <a:rPr lang="en-US" sz="2200">
                <a:solidFill>
                  <a:srgbClr val="944CA8"/>
                </a:solidFill>
                <a:latin typeface="Calibri"/>
              </a:rPr>
              <a:t>I vr</a:t>
            </a:r>
          </a:p>
          <a:p>
            <a:pPr algn="ctr" indent="0">
              <a:spcAft>
                <a:spcPts val="210"/>
              </a:spcAft>
            </a:pPr>
            <a:r>
              <a:rPr lang="en-US" i="1" sz="950">
                <a:solidFill>
                  <a:srgbClr val="B89EBB"/>
                </a:solidFill>
                <a:latin typeface="Arial"/>
              </a:rPr>
              <a:t>W</a:t>
            </a:r>
          </a:p>
          <a:p>
            <a:pPr indent="0">
              <a:spcAft>
                <a:spcPts val="630"/>
              </a:spcAft>
            </a:pPr>
            <a:r>
              <a:rPr lang="en-US" sz="2400">
                <a:solidFill>
                  <a:srgbClr val="A1C67D"/>
                </a:solidFill>
                <a:latin typeface="Cambria"/>
              </a:rPr>
              <a:t>Pro</a:t>
            </a:r>
          </a:p>
          <a:p>
            <a:pPr indent="0"/>
            <a:r>
              <a:rPr lang="en-US" sz="2500">
                <a:solidFill>
                  <a:srgbClr val="A1C67D"/>
                </a:solidFill>
                <a:latin typeface="Cambria"/>
              </a:rPr>
              <a:t>&lt;»lv</a:t>
            </a:r>
          </a:p>
        </p:txBody>
      </p:sp>
      <p:sp>
        <p:nvSpPr>
          <p:cNvPr id="8" name=""/>
          <p:cNvSpPr/>
          <p:nvPr/>
        </p:nvSpPr>
        <p:spPr>
          <a:xfrm>
            <a:off x="6541008" y="1871472"/>
            <a:ext cx="134112" cy="286512"/>
          </a:xfrm>
          <a:prstGeom prst="rect">
            <a:avLst/>
          </a:prstGeom>
          <a:solidFill>
            <a:srgbClr val="DCDBE6"/>
          </a:solidFill>
        </p:spPr>
        <p:txBody>
          <a:bodyPr lIns="0" tIns="0" rIns="0" bIns="0" wrap="none">
            <a:noAutofit/>
          </a:bodyPr>
          <a:p>
            <a:pPr indent="0"/>
            <a:r>
              <a:rPr lang="en-US" sz="2600" spc="-50">
                <a:solidFill>
                  <a:srgbClr val="2A322C"/>
                </a:solidFill>
                <a:latin typeface="Arial"/>
              </a:rPr>
              <a:t>I</a:t>
            </a:r>
          </a:p>
        </p:txBody>
      </p:sp>
      <p:sp>
        <p:nvSpPr>
          <p:cNvPr id="9" name=""/>
          <p:cNvSpPr/>
          <p:nvPr/>
        </p:nvSpPr>
        <p:spPr>
          <a:xfrm>
            <a:off x="6699504" y="2084832"/>
            <a:ext cx="182880" cy="195072"/>
          </a:xfrm>
          <a:prstGeom prst="rect">
            <a:avLst/>
          </a:prstGeom>
          <a:solidFill>
            <a:srgbClr val="DCDBE6"/>
          </a:solidFill>
        </p:spPr>
        <p:txBody>
          <a:bodyPr lIns="0" tIns="0" rIns="0" bIns="0" wrap="none">
            <a:noAutofit/>
          </a:bodyPr>
          <a:p>
            <a:pPr indent="0"/>
            <a:r>
              <a:rPr lang="en-US" sz="2600" spc="-50">
                <a:solidFill>
                  <a:srgbClr val="7A8B96"/>
                </a:solidFill>
                <a:latin typeface="Arial"/>
              </a:rPr>
              <a:t>&lt;1</a:t>
            </a:r>
          </a:p>
        </p:txBody>
      </p:sp>
      <p:sp>
        <p:nvSpPr>
          <p:cNvPr id="10" name=""/>
          <p:cNvSpPr/>
          <p:nvPr/>
        </p:nvSpPr>
        <p:spPr>
          <a:xfrm>
            <a:off x="7260336" y="1865376"/>
            <a:ext cx="164592" cy="292608"/>
          </a:xfrm>
          <a:prstGeom prst="rect">
            <a:avLst/>
          </a:prstGeom>
          <a:solidFill>
            <a:srgbClr val="DCDBE6"/>
          </a:solidFill>
        </p:spPr>
        <p:txBody>
          <a:bodyPr lIns="0" tIns="0" rIns="0" bIns="0" wrap="none">
            <a:noAutofit/>
          </a:bodyPr>
          <a:p>
            <a:pPr indent="0"/>
            <a:r>
              <a:rPr lang="en-US" sz="2600" spc="-50">
                <a:solidFill>
                  <a:srgbClr val="2A322C"/>
                </a:solidFill>
                <a:latin typeface="Arial"/>
              </a:rPr>
              <a:t>r</a:t>
            </a:r>
          </a:p>
        </p:txBody>
      </p:sp>
      <p:sp>
        <p:nvSpPr>
          <p:cNvPr id="11" name=""/>
          <p:cNvSpPr/>
          <p:nvPr/>
        </p:nvSpPr>
        <p:spPr>
          <a:xfrm>
            <a:off x="8162544" y="2042160"/>
            <a:ext cx="152400" cy="237744"/>
          </a:xfrm>
          <a:prstGeom prst="rect">
            <a:avLst/>
          </a:prstGeom>
          <a:solidFill>
            <a:srgbClr val="DCDBE6"/>
          </a:solidFill>
        </p:spPr>
        <p:txBody>
          <a:bodyPr lIns="0" tIns="0" rIns="0" bIns="0" wrap="none">
            <a:noAutofit/>
          </a:bodyPr>
          <a:p>
            <a:pPr indent="0"/>
            <a:r>
              <a:rPr lang="en-US" sz="2600" spc="-50">
                <a:solidFill>
                  <a:srgbClr val="747474"/>
                </a:solidFill>
                <a:latin typeface="Arial"/>
              </a:rPr>
              <a:t>i</a:t>
            </a:r>
          </a:p>
        </p:txBody>
      </p:sp>
      <p:sp>
        <p:nvSpPr>
          <p:cNvPr id="12" name=""/>
          <p:cNvSpPr/>
          <p:nvPr/>
        </p:nvSpPr>
        <p:spPr>
          <a:xfrm>
            <a:off x="6544056" y="2319528"/>
            <a:ext cx="2054352" cy="2468880"/>
          </a:xfrm>
          <a:prstGeom prst="rect">
            <a:avLst/>
          </a:prstGeom>
          <a:solidFill>
            <a:srgbClr val="DCDBE6"/>
          </a:solidFill>
        </p:spPr>
        <p:txBody>
          <a:bodyPr lIns="0" tIns="0" rIns="0" bIns="0">
            <a:noAutofit/>
          </a:bodyPr>
          <a:p>
            <a:pPr algn="just" indent="0">
              <a:lnSpc>
                <a:spcPts val="2928"/>
              </a:lnSpc>
            </a:pPr>
            <a:r>
              <a:rPr lang="en-US" b="1" sz="2400">
                <a:solidFill>
                  <a:srgbClr val="9F718A"/>
                </a:solidFill>
                <a:latin typeface="Arial"/>
              </a:rPr>
              <a:t>1.51 </a:t>
            </a:r>
            <a:r>
              <a:rPr lang="en-US" b="1" sz="2400">
                <a:solidFill>
                  <a:srgbClr val="747474"/>
                </a:solidFill>
                <a:latin typeface="Arial"/>
              </a:rPr>
              <a:t>0.37 0.74 </a:t>
            </a:r>
            <a:r>
              <a:rPr lang="en-US" b="1" sz="2400">
                <a:solidFill>
                  <a:srgbClr val="9F718A"/>
                </a:solidFill>
                <a:latin typeface="Arial"/>
              </a:rPr>
              <a:t>1.45 </a:t>
            </a:r>
            <a:r>
              <a:rPr lang="en-US" b="1" sz="2400">
                <a:solidFill>
                  <a:srgbClr val="747474"/>
                </a:solidFill>
                <a:latin typeface="Arial"/>
              </a:rPr>
              <a:t>1.05 0.60 </a:t>
            </a:r>
            <a:r>
              <a:rPr lang="en-US" b="1" sz="2400">
                <a:solidFill>
                  <a:srgbClr val="9F718A"/>
                </a:solidFill>
                <a:latin typeface="Arial"/>
              </a:rPr>
              <a:t>1.42 </a:t>
            </a:r>
            <a:r>
              <a:rPr lang="en-US" b="1" sz="2400">
                <a:solidFill>
                  <a:srgbClr val="747474"/>
                </a:solidFill>
                <a:latin typeface="Arial"/>
              </a:rPr>
              <a:t>0.83 0.66 1.06 </a:t>
            </a:r>
            <a:r>
              <a:rPr lang="en-US" b="1" sz="2400">
                <a:solidFill>
                  <a:srgbClr val="9F718A"/>
                </a:solidFill>
                <a:latin typeface="Arial"/>
              </a:rPr>
              <a:t>I 70 </a:t>
            </a:r>
            <a:r>
              <a:rPr lang="en-US" b="1" sz="2400">
                <a:solidFill>
                  <a:srgbClr val="747474"/>
                </a:solidFill>
                <a:latin typeface="Arial"/>
              </a:rPr>
              <a:t>0.50 1.08 </a:t>
            </a:r>
            <a:r>
              <a:rPr lang="en-US" b="1" sz="2400">
                <a:solidFill>
                  <a:srgbClr val="A880B5"/>
                </a:solidFill>
                <a:latin typeface="Arial"/>
              </a:rPr>
              <a:t>1.60 </a:t>
            </a:r>
            <a:r>
              <a:rPr lang="en-US" b="1" sz="2400">
                <a:solidFill>
                  <a:srgbClr val="747474"/>
                </a:solidFill>
                <a:latin typeface="Arial"/>
              </a:rPr>
              <a:t>0.50 0.69 </a:t>
            </a:r>
            <a:r>
              <a:rPr lang="en-US" b="1" sz="2400">
                <a:solidFill>
                  <a:srgbClr val="9F718A"/>
                </a:solidFill>
                <a:latin typeface="Arial"/>
              </a:rPr>
              <a:t>1 </a:t>
            </a:r>
            <a:r>
              <a:rPr lang="en-US" b="1" sz="2400">
                <a:solidFill>
                  <a:srgbClr val="A880B5"/>
                </a:solidFill>
                <a:latin typeface="Arial"/>
              </a:rPr>
              <a:t>17 </a:t>
            </a:r>
            <a:r>
              <a:rPr lang="en-US" b="1" sz="2400">
                <a:solidFill>
                  <a:srgbClr val="747474"/>
                </a:solidFill>
                <a:latin typeface="Arial"/>
              </a:rPr>
              <a:t>1.14 0.57 0.55 </a:t>
            </a:r>
            <a:r>
              <a:rPr lang="en-US" b="1" sz="2400">
                <a:solidFill>
                  <a:srgbClr val="A9C097"/>
                </a:solidFill>
                <a:latin typeface="Arial"/>
              </a:rPr>
              <a:t>1    '</a:t>
            </a:r>
          </a:p>
        </p:txBody>
      </p:sp>
      <p:sp>
        <p:nvSpPr>
          <p:cNvPr id="13" name=""/>
          <p:cNvSpPr/>
          <p:nvPr/>
        </p:nvSpPr>
        <p:spPr>
          <a:xfrm>
            <a:off x="6544056" y="4928616"/>
            <a:ext cx="1578864" cy="231648"/>
          </a:xfrm>
          <a:prstGeom prst="rect">
            <a:avLst/>
          </a:prstGeom>
          <a:solidFill>
            <a:srgbClr val="DCDBE6"/>
          </a:solidFill>
        </p:spPr>
        <p:txBody>
          <a:bodyPr lIns="0" tIns="0" rIns="0" bIns="0" wrap="none">
            <a:noAutofit/>
          </a:bodyPr>
          <a:p>
            <a:pPr algn="just" indent="0">
              <a:lnSpc>
                <a:spcPts val="2928"/>
              </a:lnSpc>
            </a:pPr>
            <a:r>
              <a:rPr lang="en-US" b="1" sz="2400">
                <a:solidFill>
                  <a:srgbClr val="747474"/>
                </a:solidFill>
                <a:latin typeface="Arial"/>
              </a:rPr>
              <a:t>0.57 0.75 </a:t>
            </a:r>
            <a:r>
              <a:rPr lang="en-US" b="1" sz="2400">
                <a:solidFill>
                  <a:srgbClr val="A9C097"/>
                </a:solidFill>
                <a:latin typeface="Arial"/>
              </a:rPr>
              <a:t>1</a:t>
            </a:r>
          </a:p>
        </p:txBody>
      </p:sp>
      <p:sp>
        <p:nvSpPr>
          <p:cNvPr id="14" name=""/>
          <p:cNvSpPr/>
          <p:nvPr/>
        </p:nvSpPr>
        <p:spPr>
          <a:xfrm>
            <a:off x="6440424" y="5361432"/>
            <a:ext cx="1810512" cy="615696"/>
          </a:xfrm>
          <a:prstGeom prst="rect">
            <a:avLst/>
          </a:prstGeom>
          <a:solidFill>
            <a:srgbClr val="DCDBE6"/>
          </a:solidFill>
        </p:spPr>
        <p:txBody>
          <a:bodyPr lIns="0" tIns="0" rIns="0" bIns="0">
            <a:noAutofit/>
          </a:bodyPr>
          <a:p>
            <a:pPr indent="0">
              <a:lnSpc>
                <a:spcPts val="2880"/>
              </a:lnSpc>
            </a:pPr>
            <a:r>
              <a:rPr lang="en-US" sz="2200">
                <a:solidFill>
                  <a:srgbClr val="747474"/>
                </a:solidFill>
                <a:latin typeface="Calibri"/>
              </a:rPr>
              <a:t>Chou &amp; Fasman </a:t>
            </a:r>
            <a:r>
              <a:rPr lang="en-US" sz="2400">
                <a:solidFill>
                  <a:srgbClr val="747474"/>
                </a:solidFill>
                <a:latin typeface="Calibri"/>
              </a:rPr>
              <a:t>(1974 &amp; 1978)</a:t>
            </a:r>
          </a:p>
        </p:txBody>
      </p:sp>
      <p:sp>
        <p:nvSpPr>
          <p:cNvPr id="15" name=""/>
          <p:cNvSpPr/>
          <p:nvPr/>
        </p:nvSpPr>
        <p:spPr>
          <a:xfrm>
            <a:off x="8424672" y="4974336"/>
            <a:ext cx="201168" cy="164592"/>
          </a:xfrm>
          <a:prstGeom prst="rect">
            <a:avLst/>
          </a:prstGeom>
          <a:solidFill>
            <a:srgbClr val="DCDBE6"/>
          </a:solidFill>
        </p:spPr>
        <p:txBody>
          <a:bodyPr lIns="0" tIns="0" rIns="0" bIns="0" wrap="none">
            <a:noAutofit/>
          </a:bodyPr>
          <a:p>
            <a:pPr indent="0"/>
            <a:r>
              <a:rPr lang="en-US" sz="2600" spc="-50">
                <a:solidFill>
                  <a:srgbClr val="A9C097"/>
                </a:solidFill>
                <a:latin typeface="Arial"/>
              </a:rPr>
              <a:t>(1</a:t>
            </a:r>
          </a:p>
        </p:txBody>
      </p:sp>
    </p:spTree>
  </p:cSld>
  <p:clrMapOvr>
    <a:overrideClrMapping bg1="lt1" tx1="dk1" bg2="lt2" tx2="dk2" accent1="accent1" accent2="accent2" accent3="accent3" accent4="accent4" accent5="accent5" accent6="accent6" hlink="hlink" folHlink="folHlink"/>
  </p:clrMapOvr>
</p:sld>
</file>

<file path=ppt/slides/slide12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0" y="0"/>
            <a:ext cx="8778240" cy="950976"/>
          </a:xfrm>
          <a:prstGeom prst="rect">
            <a:avLst/>
          </a:prstGeom>
        </p:spPr>
      </p:pic>
      <p:pic>
        <p:nvPicPr>
          <p:cNvPr id="3" name=""/>
          <p:cNvPicPr>
            <a:picLocks noChangeAspect="1"/>
          </p:cNvPicPr>
          <p:nvPr/>
        </p:nvPicPr>
        <p:blipFill>
          <a:blip r:embed="rPictId1"/>
          <a:stretch>
            <a:fillRect/>
          </a:stretch>
        </p:blipFill>
        <p:spPr>
          <a:xfrm>
            <a:off x="3489960" y="5861304"/>
            <a:ext cx="256032" cy="320040"/>
          </a:xfrm>
          <a:prstGeom prst="rect">
            <a:avLst/>
          </a:prstGeom>
        </p:spPr>
      </p:pic>
      <p:sp>
        <p:nvSpPr>
          <p:cNvPr id="4" name=""/>
          <p:cNvSpPr/>
          <p:nvPr/>
        </p:nvSpPr>
        <p:spPr>
          <a:xfrm>
            <a:off x="365760" y="1545336"/>
            <a:ext cx="4681728" cy="3316224"/>
          </a:xfrm>
          <a:prstGeom prst="rect">
            <a:avLst/>
          </a:prstGeom>
          <a:solidFill>
            <a:srgbClr val="DCDBE6"/>
          </a:solidFill>
        </p:spPr>
        <p:txBody>
          <a:bodyPr lIns="0" tIns="0" rIns="0" bIns="0">
            <a:noAutofit/>
          </a:bodyPr>
          <a:p>
            <a:pPr algn="just" indent="0">
              <a:lnSpc>
                <a:spcPts val="7152"/>
              </a:lnSpc>
              <a:spcAft>
                <a:spcPts val="840"/>
              </a:spcAft>
            </a:pPr>
            <a:r>
              <a:rPr lang="en-US" b="1" sz="2600">
                <a:solidFill>
                  <a:srgbClr val="595959"/>
                </a:solidFill>
                <a:latin typeface="Arial"/>
              </a:rPr>
              <a:t>Sequence: </a:t>
            </a:r>
            <a:r>
              <a:rPr lang="en-US" b="1" sz="2600">
                <a:solidFill>
                  <a:srgbClr val="965865"/>
                </a:solidFill>
                <a:latin typeface="Arial"/>
              </a:rPr>
              <a:t>E M A V I Y P G </a:t>
            </a:r>
            <a:r>
              <a:rPr lang="en-US" b="1" sz="2600">
                <a:solidFill>
                  <a:srgbClr val="595959"/>
                </a:solidFill>
                <a:latin typeface="Arial"/>
              </a:rPr>
              <a:t>2' Structure: </a:t>
            </a:r>
            <a:r>
              <a:rPr lang="en-US" b="1" sz="2600" spc="750">
                <a:solidFill>
                  <a:srgbClr val="965865"/>
                </a:solidFill>
                <a:latin typeface="Arial"/>
              </a:rPr>
              <a:t>aaaPPPTT</a:t>
            </a:r>
          </a:p>
          <a:p>
            <a:pPr algn="just" indent="0">
              <a:spcAft>
                <a:spcPts val="840"/>
              </a:spcAft>
            </a:pPr>
            <a:r>
              <a:rPr lang="en-US" b="1" sz="2600">
                <a:solidFill>
                  <a:srgbClr val="965865"/>
                </a:solidFill>
                <a:latin typeface="Arial"/>
              </a:rPr>
              <a:t>1.51 * 1.45 * 1.42 </a:t>
            </a:r>
            <a:r>
              <a:rPr lang="en-US" b="1" sz="2600">
                <a:solidFill>
                  <a:srgbClr val="595959"/>
                </a:solidFill>
                <a:latin typeface="Arial"/>
              </a:rPr>
              <a:t>* </a:t>
            </a:r>
            <a:r>
              <a:rPr lang="en-US" b="1" sz="2600">
                <a:solidFill>
                  <a:srgbClr val="9F718A"/>
                </a:solidFill>
                <a:latin typeface="Arial"/>
              </a:rPr>
              <a:t>1.7 *</a:t>
            </a:r>
          </a:p>
          <a:p>
            <a:pPr algn="just" indent="0">
              <a:spcAft>
                <a:spcPts val="1470"/>
              </a:spcAft>
            </a:pPr>
            <a:r>
              <a:rPr lang="en-US" b="1" sz="2600">
                <a:solidFill>
                  <a:srgbClr val="9F718A"/>
                </a:solidFill>
                <a:latin typeface="Arial"/>
              </a:rPr>
              <a:t>1.6 * 1.47 </a:t>
            </a:r>
            <a:r>
              <a:rPr lang="en-US" b="1" sz="2600">
                <a:solidFill>
                  <a:srgbClr val="595959"/>
                </a:solidFill>
                <a:latin typeface="Arial"/>
              </a:rPr>
              <a:t>* </a:t>
            </a:r>
            <a:r>
              <a:rPr lang="en-US" b="1" sz="2600">
                <a:solidFill>
                  <a:srgbClr val="999999"/>
                </a:solidFill>
                <a:latin typeface="Arial"/>
              </a:rPr>
              <a:t>1.52 * 1.56</a:t>
            </a:r>
          </a:p>
          <a:p>
            <a:pPr marL="1333500" indent="0">
              <a:spcAft>
                <a:spcPts val="2520"/>
              </a:spcAft>
            </a:pPr>
            <a:r>
              <a:rPr lang="en-US" b="1" sz="2000">
                <a:solidFill>
                  <a:srgbClr val="595959"/>
                </a:solidFill>
                <a:latin typeface="Arial"/>
              </a:rPr>
              <a:t>= </a:t>
            </a:r>
            <a:r>
              <a:rPr lang="en-US" sz="3000">
                <a:solidFill>
                  <a:srgbClr val="595959"/>
                </a:solidFill>
                <a:latin typeface="Arial"/>
              </a:rPr>
              <a:t>29.47</a:t>
            </a:r>
          </a:p>
        </p:txBody>
      </p:sp>
      <p:graphicFrame>
        <p:nvGraphicFramePr>
          <p:cNvPr id="5" name=""/>
          <p:cNvGraphicFramePr>
            <a:graphicFrameLocks noGrp="1"/>
          </p:cNvGraphicFramePr>
          <p:nvPr/>
        </p:nvGraphicFramePr>
        <p:xfrm>
          <a:off x="5398008" y="1420368"/>
          <a:ext cx="2883408" cy="3041904"/>
        </p:xfrm>
        <a:graphic>
          <a:graphicData uri="http://schemas.openxmlformats.org/drawingml/2006/table">
            <a:tbl>
              <a:tblPr/>
              <a:tblGrid>
                <a:gridCol w="725424"/>
                <a:gridCol w="682752"/>
                <a:gridCol w="713232"/>
                <a:gridCol w="762000"/>
              </a:tblGrid>
              <a:tr h="356616">
                <a:tc>
                  <a:txBody>
                    <a:bodyPr lIns="0" tIns="0" rIns="0" bIns="0">
                      <a:noAutofit/>
                    </a:bodyPr>
                    <a:p>
                      <a:endParaRPr sz="1700"/>
                    </a:p>
                  </a:txBody>
                  <a:tcPr marL="0" marR="0" marT="0" marB="0">
                    <a:solidFill>
                      <a:srgbClr val="DCDBE6"/>
                    </a:solidFill>
                  </a:tcPr>
                </a:tc>
                <a:tc>
                  <a:txBody>
                    <a:bodyPr lIns="0" tIns="0" rIns="0" bIns="0">
                      <a:noAutofit/>
                    </a:bodyPr>
                    <a:p>
                      <a:pPr marL="88900" indent="0"/>
                      <a:r>
                        <a:rPr lang="en-US" b="1" sz="2100" spc="-200">
                          <a:solidFill>
                            <a:srgbClr val="414341"/>
                          </a:solidFill>
                          <a:latin typeface="Palatino Linotype"/>
                        </a:rPr>
                        <a:t>Pa</a:t>
                      </a:r>
                    </a:p>
                  </a:txBody>
                  <a:tcPr marL="0" marR="0" marT="0" marB="0" anchor="b">
                    <a:solidFill>
                      <a:srgbClr val="DCDBE6"/>
                    </a:solidFill>
                  </a:tcPr>
                </a:tc>
                <a:tc>
                  <a:txBody>
                    <a:bodyPr lIns="0" tIns="0" rIns="0" bIns="0">
                      <a:noAutofit/>
                    </a:bodyPr>
                    <a:p>
                      <a:pPr marL="114300" indent="0"/>
                      <a:r>
                        <a:rPr lang="en-US" b="1" sz="2100" spc="-200">
                          <a:solidFill>
                            <a:srgbClr val="414341"/>
                          </a:solidFill>
                          <a:latin typeface="Palatino Linotype"/>
                        </a:rPr>
                        <a:t>•V</a:t>
                      </a:r>
                    </a:p>
                  </a:txBody>
                  <a:tcPr marL="0" marR="0" marT="0" marB="0" anchor="b">
                    <a:solidFill>
                      <a:srgbClr val="DCDBE6"/>
                    </a:solidFill>
                  </a:tcPr>
                </a:tc>
                <a:tc>
                  <a:txBody>
                    <a:bodyPr lIns="0" tIns="0" rIns="0" bIns="0">
                      <a:noAutofit/>
                    </a:bodyPr>
                    <a:p>
                      <a:pPr marL="101600" indent="0"/>
                      <a:r>
                        <a:rPr lang="en-US" sz="2500">
                          <a:solidFill>
                            <a:srgbClr val="414341"/>
                          </a:solidFill>
                          <a:latin typeface="Cambria"/>
                        </a:rPr>
                        <a:t>l‘,</a:t>
                      </a:r>
                    </a:p>
                  </a:txBody>
                  <a:tcPr marL="0" marR="0" marT="0" marB="0" anchor="b">
                    <a:solidFill>
                      <a:srgbClr val="DCDBE6"/>
                    </a:solidFill>
                  </a:tcPr>
                </a:tc>
              </a:tr>
              <a:tr h="344424">
                <a:tc>
                  <a:txBody>
                    <a:bodyPr lIns="0" tIns="0" rIns="0" bIns="0">
                      <a:noAutofit/>
                    </a:bodyPr>
                    <a:p>
                      <a:pPr indent="0"/>
                      <a:r>
                        <a:rPr lang="en-US" sz="2500">
                          <a:solidFill>
                            <a:srgbClr val="7F2C35"/>
                          </a:solidFill>
                          <a:latin typeface="Cambria"/>
                        </a:rPr>
                        <a:t>&lt;;iu</a:t>
                      </a:r>
                    </a:p>
                  </a:txBody>
                  <a:tcPr marL="0" marR="0" marT="0" marB="0" anchor="b">
                    <a:solidFill>
                      <a:srgbClr val="DCDBE6"/>
                    </a:solidFill>
                  </a:tcPr>
                </a:tc>
                <a:tc>
                  <a:txBody>
                    <a:bodyPr lIns="0" tIns="0" rIns="0" bIns="0">
                      <a:noAutofit/>
                    </a:bodyPr>
                    <a:p>
                      <a:pPr marL="88900" indent="0"/>
                      <a:r>
                        <a:rPr lang="en-US" b="1" sz="2100">
                          <a:solidFill>
                            <a:srgbClr val="9F718A"/>
                          </a:solidFill>
                          <a:latin typeface="Palatino Linotype"/>
                        </a:rPr>
                        <a:t>1.51</a:t>
                      </a:r>
                    </a:p>
                  </a:txBody>
                  <a:tcPr marL="0" marR="0" marT="0" marB="0" anchor="b">
                    <a:solidFill>
                      <a:srgbClr val="DCDBE6"/>
                    </a:solidFill>
                  </a:tcPr>
                </a:tc>
                <a:tc>
                  <a:txBody>
                    <a:bodyPr lIns="0" tIns="0" rIns="0" bIns="0">
                      <a:noAutofit/>
                    </a:bodyPr>
                    <a:p>
                      <a:pPr marL="114300" indent="0"/>
                      <a:r>
                        <a:rPr lang="en-US" b="1" sz="2100">
                          <a:solidFill>
                            <a:srgbClr val="747474"/>
                          </a:solidFill>
                          <a:latin typeface="Palatino Linotype"/>
                        </a:rPr>
                        <a:t>0.37</a:t>
                      </a:r>
                    </a:p>
                  </a:txBody>
                  <a:tcPr marL="0" marR="0" marT="0" marB="0" anchor="b">
                    <a:solidFill>
                      <a:srgbClr val="DCDBE6"/>
                    </a:solidFill>
                  </a:tcPr>
                </a:tc>
                <a:tc>
                  <a:txBody>
                    <a:bodyPr lIns="0" tIns="0" rIns="0" bIns="0">
                      <a:noAutofit/>
                    </a:bodyPr>
                    <a:p>
                      <a:pPr marL="101600" indent="0"/>
                      <a:r>
                        <a:rPr lang="en-US" b="1" sz="2100">
                          <a:solidFill>
                            <a:srgbClr val="595959"/>
                          </a:solidFill>
                          <a:latin typeface="Palatino Linotype"/>
                        </a:rPr>
                        <a:t>0.74</a:t>
                      </a:r>
                    </a:p>
                  </a:txBody>
                  <a:tcPr marL="0" marR="0" marT="0" marB="0" anchor="b">
                    <a:solidFill>
                      <a:srgbClr val="DCDBE6"/>
                    </a:solidFill>
                  </a:tcPr>
                </a:tc>
              </a:tr>
              <a:tr h="338328">
                <a:tc>
                  <a:txBody>
                    <a:bodyPr lIns="0" tIns="0" rIns="0" bIns="0">
                      <a:noAutofit/>
                    </a:bodyPr>
                    <a:p>
                      <a:pPr indent="0"/>
                      <a:r>
                        <a:rPr lang="en-US" sz="2500">
                          <a:solidFill>
                            <a:srgbClr val="8F2934"/>
                          </a:solidFill>
                          <a:latin typeface="Cambria"/>
                        </a:rPr>
                        <a:t>Met</a:t>
                      </a:r>
                    </a:p>
                  </a:txBody>
                  <a:tcPr marL="0" marR="0" marT="0" marB="0">
                    <a:solidFill>
                      <a:srgbClr val="DCDBE6"/>
                    </a:solidFill>
                  </a:tcPr>
                </a:tc>
                <a:tc>
                  <a:txBody>
                    <a:bodyPr lIns="0" tIns="0" rIns="0" bIns="0">
                      <a:noAutofit/>
                    </a:bodyPr>
                    <a:p>
                      <a:pPr marL="88900" indent="0"/>
                      <a:r>
                        <a:rPr lang="en-US" b="1" sz="2100">
                          <a:solidFill>
                            <a:srgbClr val="965865"/>
                          </a:solidFill>
                          <a:latin typeface="Palatino Linotype"/>
                        </a:rPr>
                        <a:t>1.15</a:t>
                      </a:r>
                    </a:p>
                  </a:txBody>
                  <a:tcPr marL="0" marR="0" marT="0" marB="0">
                    <a:solidFill>
                      <a:srgbClr val="DCDBE6"/>
                    </a:solidFill>
                  </a:tcPr>
                </a:tc>
                <a:tc>
                  <a:txBody>
                    <a:bodyPr lIns="0" tIns="0" rIns="0" bIns="0">
                      <a:noAutofit/>
                    </a:bodyPr>
                    <a:p>
                      <a:pPr marL="114300" indent="0"/>
                      <a:r>
                        <a:rPr lang="en-US" b="1" sz="2100">
                          <a:solidFill>
                            <a:srgbClr val="414341"/>
                          </a:solidFill>
                          <a:latin typeface="Palatino Linotype"/>
                        </a:rPr>
                        <a:t>1 05</a:t>
                      </a:r>
                    </a:p>
                  </a:txBody>
                  <a:tcPr marL="0" marR="0" marT="0" marB="0">
                    <a:solidFill>
                      <a:srgbClr val="DCDBE6"/>
                    </a:solidFill>
                  </a:tcPr>
                </a:tc>
                <a:tc>
                  <a:txBody>
                    <a:bodyPr lIns="0" tIns="0" rIns="0" bIns="0">
                      <a:noAutofit/>
                    </a:bodyPr>
                    <a:p>
                      <a:pPr marL="101600" indent="0"/>
                      <a:r>
                        <a:rPr lang="en-US" b="1" sz="2100">
                          <a:solidFill>
                            <a:srgbClr val="595959"/>
                          </a:solidFill>
                          <a:latin typeface="Palatino Linotype"/>
                        </a:rPr>
                        <a:t>0.60</a:t>
                      </a:r>
                    </a:p>
                  </a:txBody>
                  <a:tcPr marL="0" marR="0" marT="0" marB="0" anchor="b">
                    <a:solidFill>
                      <a:srgbClr val="DCDBE6"/>
                    </a:solidFill>
                  </a:tcPr>
                </a:tc>
              </a:tr>
              <a:tr h="335280">
                <a:tc>
                  <a:txBody>
                    <a:bodyPr lIns="0" tIns="0" rIns="0" bIns="0">
                      <a:noAutofit/>
                    </a:bodyPr>
                    <a:p>
                      <a:pPr indent="0"/>
                      <a:r>
                        <a:rPr lang="en-US" sz="2500">
                          <a:solidFill>
                            <a:srgbClr val="8A4350"/>
                          </a:solidFill>
                          <a:latin typeface="Cambria"/>
                        </a:rPr>
                        <a:t>Alii</a:t>
                      </a:r>
                    </a:p>
                  </a:txBody>
                  <a:tcPr marL="0" marR="0" marT="0" marB="0">
                    <a:solidFill>
                      <a:srgbClr val="DCDBE6"/>
                    </a:solidFill>
                  </a:tcPr>
                </a:tc>
                <a:tc>
                  <a:txBody>
                    <a:bodyPr lIns="0" tIns="0" rIns="0" bIns="0">
                      <a:noAutofit/>
                    </a:bodyPr>
                    <a:p>
                      <a:pPr marL="88900" indent="0"/>
                      <a:r>
                        <a:rPr lang="en-US" b="1" sz="2100">
                          <a:solidFill>
                            <a:srgbClr val="965865"/>
                          </a:solidFill>
                          <a:latin typeface="Palatino Linotype"/>
                        </a:rPr>
                        <a:t>1</a:t>
                      </a:r>
                      <a:r>
                        <a:rPr lang="en-US" b="1" sz="2100">
                          <a:solidFill>
                            <a:srgbClr val="AD8690"/>
                          </a:solidFill>
                          <a:latin typeface="Palatino Linotype"/>
                        </a:rPr>
                        <a:t>.42</a:t>
                      </a:r>
                    </a:p>
                  </a:txBody>
                  <a:tcPr marL="0" marR="0" marT="0" marB="0">
                    <a:solidFill>
                      <a:srgbClr val="DCDBE6"/>
                    </a:solidFill>
                  </a:tcPr>
                </a:tc>
                <a:tc>
                  <a:txBody>
                    <a:bodyPr lIns="0" tIns="0" rIns="0" bIns="0">
                      <a:noAutofit/>
                    </a:bodyPr>
                    <a:p>
                      <a:pPr marL="114300" indent="0"/>
                      <a:r>
                        <a:rPr lang="en-US" b="1" sz="2100">
                          <a:solidFill>
                            <a:srgbClr val="595959"/>
                          </a:solidFill>
                          <a:latin typeface="Palatino Linotype"/>
                        </a:rPr>
                        <a:t>0.83</a:t>
                      </a:r>
                    </a:p>
                  </a:txBody>
                  <a:tcPr marL="0" marR="0" marT="0" marB="0">
                    <a:solidFill>
                      <a:srgbClr val="DCDBE6"/>
                    </a:solidFill>
                  </a:tcPr>
                </a:tc>
                <a:tc>
                  <a:txBody>
                    <a:bodyPr lIns="0" tIns="0" rIns="0" bIns="0">
                      <a:noAutofit/>
                    </a:bodyPr>
                    <a:p>
                      <a:pPr marL="101600" indent="0"/>
                      <a:r>
                        <a:rPr lang="en-US" b="1" sz="2100">
                          <a:solidFill>
                            <a:srgbClr val="595959"/>
                          </a:solidFill>
                          <a:latin typeface="Palatino Linotype"/>
                        </a:rPr>
                        <a:t>0.66</a:t>
                      </a:r>
                    </a:p>
                  </a:txBody>
                  <a:tcPr marL="0" marR="0" marT="0" marB="0" anchor="b">
                    <a:solidFill>
                      <a:srgbClr val="DCDBE6"/>
                    </a:solidFill>
                  </a:tcPr>
                </a:tc>
              </a:tr>
              <a:tr h="338328">
                <a:tc>
                  <a:txBody>
                    <a:bodyPr lIns="0" tIns="0" rIns="0" bIns="0">
                      <a:noAutofit/>
                    </a:bodyPr>
                    <a:p>
                      <a:pPr indent="0"/>
                      <a:r>
                        <a:rPr lang="en-US" sz="2500">
                          <a:solidFill>
                            <a:srgbClr val="984399"/>
                          </a:solidFill>
                          <a:latin typeface="Cambria"/>
                        </a:rPr>
                        <a:t>Val</a:t>
                      </a:r>
                    </a:p>
                  </a:txBody>
                  <a:tcPr marL="0" marR="0" marT="0" marB="0">
                    <a:solidFill>
                      <a:srgbClr val="DCDBE6"/>
                    </a:solidFill>
                  </a:tcPr>
                </a:tc>
                <a:tc>
                  <a:txBody>
                    <a:bodyPr lIns="0" tIns="0" rIns="0" bIns="0">
                      <a:noAutofit/>
                    </a:bodyPr>
                    <a:p>
                      <a:pPr marL="88900" indent="0"/>
                      <a:r>
                        <a:rPr lang="en-US" b="1" sz="2100">
                          <a:solidFill>
                            <a:srgbClr val="595959"/>
                          </a:solidFill>
                          <a:latin typeface="Palatino Linotype"/>
                        </a:rPr>
                        <a:t>1.06</a:t>
                      </a:r>
                    </a:p>
                  </a:txBody>
                  <a:tcPr marL="0" marR="0" marT="0" marB="0" anchor="b">
                    <a:solidFill>
                      <a:srgbClr val="DCDBE6"/>
                    </a:solidFill>
                  </a:tcPr>
                </a:tc>
                <a:tc>
                  <a:txBody>
                    <a:bodyPr lIns="0" tIns="0" rIns="0" bIns="0">
                      <a:noAutofit/>
                    </a:bodyPr>
                    <a:p>
                      <a:pPr marL="114300" indent="0"/>
                      <a:r>
                        <a:rPr lang="en-US" b="1" sz="2100">
                          <a:solidFill>
                            <a:srgbClr val="A880B5"/>
                          </a:solidFill>
                          <a:latin typeface="Palatino Linotype"/>
                        </a:rPr>
                        <a:t>1.70</a:t>
                      </a:r>
                    </a:p>
                  </a:txBody>
                  <a:tcPr marL="0" marR="0" marT="0" marB="0">
                    <a:solidFill>
                      <a:srgbClr val="DCDBE6"/>
                    </a:solidFill>
                  </a:tcPr>
                </a:tc>
                <a:tc>
                  <a:txBody>
                    <a:bodyPr lIns="0" tIns="0" rIns="0" bIns="0">
                      <a:noAutofit/>
                    </a:bodyPr>
                    <a:p>
                      <a:pPr marL="101600" indent="0"/>
                      <a:r>
                        <a:rPr lang="en-US" b="1" sz="2100">
                          <a:solidFill>
                            <a:srgbClr val="595959"/>
                          </a:solidFill>
                          <a:latin typeface="Palatino Linotype"/>
                        </a:rPr>
                        <a:t>0.50</a:t>
                      </a:r>
                    </a:p>
                  </a:txBody>
                  <a:tcPr marL="0" marR="0" marT="0" marB="0">
                    <a:solidFill>
                      <a:srgbClr val="DCDBE6"/>
                    </a:solidFill>
                  </a:tcPr>
                </a:tc>
              </a:tr>
              <a:tr h="341376">
                <a:tc>
                  <a:txBody>
                    <a:bodyPr lIns="0" tIns="0" rIns="0" bIns="0">
                      <a:noAutofit/>
                    </a:bodyPr>
                    <a:p>
                      <a:pPr indent="0"/>
                      <a:r>
                        <a:rPr lang="en-US" sz="2500">
                          <a:solidFill>
                            <a:srgbClr val="944CA8"/>
                          </a:solidFill>
                          <a:latin typeface="Cambria"/>
                        </a:rPr>
                        <a:t>lie</a:t>
                      </a:r>
                    </a:p>
                  </a:txBody>
                  <a:tcPr marL="0" marR="0" marT="0" marB="0">
                    <a:solidFill>
                      <a:srgbClr val="DCDBE6"/>
                    </a:solidFill>
                  </a:tcPr>
                </a:tc>
                <a:tc>
                  <a:txBody>
                    <a:bodyPr lIns="0" tIns="0" rIns="0" bIns="0">
                      <a:noAutofit/>
                    </a:bodyPr>
                    <a:p>
                      <a:pPr marL="88900" indent="0"/>
                      <a:r>
                        <a:rPr lang="en-US" b="1" sz="2100">
                          <a:solidFill>
                            <a:srgbClr val="595959"/>
                          </a:solidFill>
                          <a:latin typeface="Palatino Linotype"/>
                        </a:rPr>
                        <a:t>1.08</a:t>
                      </a:r>
                    </a:p>
                  </a:txBody>
                  <a:tcPr marL="0" marR="0" marT="0" marB="0" anchor="b">
                    <a:solidFill>
                      <a:srgbClr val="DCDBE6"/>
                    </a:solidFill>
                  </a:tcPr>
                </a:tc>
                <a:tc>
                  <a:txBody>
                    <a:bodyPr lIns="0" tIns="0" rIns="0" bIns="0">
                      <a:noAutofit/>
                    </a:bodyPr>
                    <a:p>
                      <a:pPr marL="114300" indent="0"/>
                      <a:r>
                        <a:rPr lang="en-US" b="1" sz="2100">
                          <a:solidFill>
                            <a:srgbClr val="A880B5"/>
                          </a:solidFill>
                          <a:latin typeface="Palatino Linotype"/>
                        </a:rPr>
                        <a:t>1.60</a:t>
                      </a:r>
                    </a:p>
                  </a:txBody>
                  <a:tcPr marL="0" marR="0" marT="0" marB="0" anchor="b">
                    <a:solidFill>
                      <a:srgbClr val="DCDBE6"/>
                    </a:solidFill>
                  </a:tcPr>
                </a:tc>
                <a:tc>
                  <a:txBody>
                    <a:bodyPr lIns="0" tIns="0" rIns="0" bIns="0">
                      <a:noAutofit/>
                    </a:bodyPr>
                    <a:p>
                      <a:pPr marL="101600" indent="0"/>
                      <a:r>
                        <a:rPr lang="en-US" b="1" sz="2100">
                          <a:solidFill>
                            <a:srgbClr val="595959"/>
                          </a:solidFill>
                          <a:latin typeface="Palatino Linotype"/>
                        </a:rPr>
                        <a:t>0.50</a:t>
                      </a:r>
                    </a:p>
                  </a:txBody>
                  <a:tcPr marL="0" marR="0" marT="0" marB="0">
                    <a:solidFill>
                      <a:srgbClr val="DCDBE6"/>
                    </a:solidFill>
                  </a:tcPr>
                </a:tc>
              </a:tr>
              <a:tr h="341376">
                <a:tc>
                  <a:txBody>
                    <a:bodyPr lIns="0" tIns="0" rIns="0" bIns="0">
                      <a:noAutofit/>
                    </a:bodyPr>
                    <a:p>
                      <a:pPr indent="0"/>
                      <a:r>
                        <a:rPr lang="en-US" sz="2500">
                          <a:solidFill>
                            <a:srgbClr val="944CA8"/>
                          </a:solidFill>
                          <a:latin typeface="Cambria"/>
                        </a:rPr>
                        <a:t>Ivr</a:t>
                      </a:r>
                    </a:p>
                    <a:p>
                      <a:pPr marL="215900" indent="0"/>
                      <a:r>
                        <a:rPr lang="en-US" i="1" sz="1000">
                          <a:solidFill>
                            <a:srgbClr val="B89EBB"/>
                          </a:solidFill>
                          <a:latin typeface="Arial"/>
                        </a:rPr>
                        <a:t>w</a:t>
                      </a:r>
                    </a:p>
                  </a:txBody>
                  <a:tcPr marL="0" marR="0" marT="0" marB="0" anchor="b">
                    <a:solidFill>
                      <a:srgbClr val="DCDBE6"/>
                    </a:solidFill>
                  </a:tcPr>
                </a:tc>
                <a:tc>
                  <a:txBody>
                    <a:bodyPr lIns="0" tIns="0" rIns="0" bIns="0">
                      <a:noAutofit/>
                    </a:bodyPr>
                    <a:p>
                      <a:pPr marL="88900" indent="0"/>
                      <a:r>
                        <a:rPr lang="en-US" b="1" sz="2100">
                          <a:solidFill>
                            <a:srgbClr val="414341"/>
                          </a:solidFill>
                          <a:latin typeface="Palatino Linotype"/>
                        </a:rPr>
                        <a:t>(i 69</a:t>
                      </a:r>
                    </a:p>
                  </a:txBody>
                  <a:tcPr marL="0" marR="0" marT="0" marB="0" anchor="b">
                    <a:solidFill>
                      <a:srgbClr val="DCDBE6"/>
                    </a:solidFill>
                  </a:tcPr>
                </a:tc>
                <a:tc>
                  <a:txBody>
                    <a:bodyPr lIns="0" tIns="0" rIns="0" bIns="0">
                      <a:noAutofit/>
                    </a:bodyPr>
                    <a:p>
                      <a:pPr marL="114300" indent="0"/>
                      <a:r>
                        <a:rPr lang="en-US" b="1" sz="2100">
                          <a:solidFill>
                            <a:srgbClr val="A880B5"/>
                          </a:solidFill>
                          <a:latin typeface="Palatino Linotype"/>
                        </a:rPr>
                        <a:t>1.47</a:t>
                      </a:r>
                    </a:p>
                  </a:txBody>
                  <a:tcPr marL="0" marR="0" marT="0" marB="0" anchor="b">
                    <a:solidFill>
                      <a:srgbClr val="DCDBE6"/>
                    </a:solidFill>
                  </a:tcPr>
                </a:tc>
                <a:tc>
                  <a:txBody>
                    <a:bodyPr lIns="0" tIns="0" rIns="0" bIns="0">
                      <a:noAutofit/>
                    </a:bodyPr>
                    <a:p>
                      <a:pPr marL="101600" indent="0"/>
                      <a:r>
                        <a:rPr lang="en-US" b="1" sz="2100">
                          <a:solidFill>
                            <a:srgbClr val="747474"/>
                          </a:solidFill>
                          <a:latin typeface="Palatino Linotype"/>
                        </a:rPr>
                        <a:t>1.14</a:t>
                      </a:r>
                    </a:p>
                  </a:txBody>
                  <a:tcPr marL="0" marR="0" marT="0" marB="0" anchor="b">
                    <a:solidFill>
                      <a:srgbClr val="DCDBE6"/>
                    </a:solidFill>
                  </a:tcPr>
                </a:tc>
              </a:tr>
              <a:tr h="332232">
                <a:tc>
                  <a:txBody>
                    <a:bodyPr lIns="0" tIns="0" rIns="0" bIns="0">
                      <a:noAutofit/>
                    </a:bodyPr>
                    <a:p>
                      <a:pPr indent="0"/>
                      <a:r>
                        <a:rPr lang="en-US" sz="2500">
                          <a:solidFill>
                            <a:srgbClr val="A1C67D"/>
                          </a:solidFill>
                          <a:latin typeface="Cambria"/>
                        </a:rPr>
                        <a:t>Pro</a:t>
                      </a:r>
                    </a:p>
                  </a:txBody>
                  <a:tcPr marL="0" marR="0" marT="0" marB="0">
                    <a:solidFill>
                      <a:srgbClr val="DCDBE6"/>
                    </a:solidFill>
                  </a:tcPr>
                </a:tc>
                <a:tc>
                  <a:txBody>
                    <a:bodyPr lIns="0" tIns="0" rIns="0" bIns="0">
                      <a:noAutofit/>
                    </a:bodyPr>
                    <a:p>
                      <a:pPr marL="88900" indent="0"/>
                      <a:r>
                        <a:rPr lang="en-US" b="1" sz="2100">
                          <a:solidFill>
                            <a:srgbClr val="747474"/>
                          </a:solidFill>
                          <a:latin typeface="Palatino Linotype"/>
                        </a:rPr>
                        <a:t>0.57</a:t>
                      </a:r>
                    </a:p>
                  </a:txBody>
                  <a:tcPr marL="0" marR="0" marT="0" marB="0">
                    <a:solidFill>
                      <a:srgbClr val="DCDBE6"/>
                    </a:solidFill>
                  </a:tcPr>
                </a:tc>
                <a:tc>
                  <a:txBody>
                    <a:bodyPr lIns="0" tIns="0" rIns="0" bIns="0">
                      <a:noAutofit/>
                    </a:bodyPr>
                    <a:p>
                      <a:pPr marL="114300" indent="0"/>
                      <a:r>
                        <a:rPr lang="en-US" b="1" sz="2100">
                          <a:solidFill>
                            <a:srgbClr val="747474"/>
                          </a:solidFill>
                          <a:latin typeface="Palatino Linotype"/>
                        </a:rPr>
                        <a:t>0.55</a:t>
                      </a:r>
                    </a:p>
                  </a:txBody>
                  <a:tcPr marL="0" marR="0" marT="0" marB="0">
                    <a:solidFill>
                      <a:srgbClr val="DCDBE6"/>
                    </a:solidFill>
                  </a:tcPr>
                </a:tc>
                <a:tc>
                  <a:txBody>
                    <a:bodyPr lIns="0" tIns="0" rIns="0" bIns="0">
                      <a:noAutofit/>
                    </a:bodyPr>
                    <a:p>
                      <a:endParaRPr sz="1600"/>
                    </a:p>
                  </a:txBody>
                  <a:tcPr marL="0" marR="0" marT="0" marB="0">
                    <a:solidFill>
                      <a:srgbClr val="DCDBE6"/>
                    </a:solidFill>
                  </a:tcPr>
                </a:tc>
              </a:tr>
              <a:tr h="313944">
                <a:tc>
                  <a:txBody>
                    <a:bodyPr lIns="0" tIns="0" rIns="0" bIns="0">
                      <a:noAutofit/>
                    </a:bodyPr>
                    <a:p>
                      <a:pPr indent="0"/>
                      <a:r>
                        <a:rPr lang="en-US" b="1" sz="2100">
                          <a:solidFill>
                            <a:srgbClr val="A1C67D"/>
                          </a:solidFill>
                          <a:latin typeface="Palatino Linotype"/>
                        </a:rPr>
                        <a:t>(,ly</a:t>
                      </a:r>
                    </a:p>
                  </a:txBody>
                  <a:tcPr marL="0" marR="0" marT="0" marB="0" anchor="b">
                    <a:solidFill>
                      <a:srgbClr val="DCDBE6"/>
                    </a:solidFill>
                  </a:tcPr>
                </a:tc>
                <a:tc>
                  <a:txBody>
                    <a:bodyPr lIns="0" tIns="0" rIns="0" bIns="0">
                      <a:noAutofit/>
                    </a:bodyPr>
                    <a:p>
                      <a:pPr marL="88900" indent="0"/>
                      <a:r>
                        <a:rPr lang="en-US" b="1" sz="2100">
                          <a:solidFill>
                            <a:srgbClr val="747474"/>
                          </a:solidFill>
                          <a:latin typeface="Palatino Linotype"/>
                        </a:rPr>
                        <a:t>0.57</a:t>
                      </a:r>
                    </a:p>
                  </a:txBody>
                  <a:tcPr marL="0" marR="0" marT="0" marB="0" anchor="b">
                    <a:solidFill>
                      <a:srgbClr val="DCDBE6"/>
                    </a:solidFill>
                  </a:tcPr>
                </a:tc>
                <a:tc>
                  <a:txBody>
                    <a:bodyPr lIns="0" tIns="0" rIns="0" bIns="0">
                      <a:noAutofit/>
                    </a:bodyPr>
                    <a:p>
                      <a:pPr marL="114300" indent="0"/>
                      <a:r>
                        <a:rPr lang="en-US" b="1" sz="2100">
                          <a:solidFill>
                            <a:srgbClr val="747474"/>
                          </a:solidFill>
                          <a:latin typeface="Palatino Linotype"/>
                        </a:rPr>
                        <a:t>0.75</a:t>
                      </a:r>
                    </a:p>
                  </a:txBody>
                  <a:tcPr marL="0" marR="0" marT="0" marB="0" anchor="b">
                    <a:solidFill>
                      <a:srgbClr val="DCDBE6"/>
                    </a:solidFill>
                  </a:tcPr>
                </a:tc>
                <a:tc>
                  <a:txBody>
                    <a:bodyPr lIns="0" tIns="0" rIns="0" bIns="0">
                      <a:noAutofit/>
                    </a:bodyPr>
                    <a:p>
                      <a:pPr marL="101600" indent="0"/>
                      <a:r>
                        <a:rPr lang="en-US" b="1" sz="2100">
                          <a:solidFill>
                            <a:srgbClr val="A9C097"/>
                          </a:solidFill>
                          <a:latin typeface="Palatino Linotype"/>
                        </a:rPr>
                        <a:t>1.56</a:t>
                      </a:r>
                    </a:p>
                  </a:txBody>
                  <a:tcPr marL="0" marR="0" marT="0" marB="0" anchor="b">
                    <a:solidFill>
                      <a:srgbClr val="DCDBE6"/>
                    </a:solidFill>
                  </a:tcPr>
                </a:tc>
              </a:tr>
            </a:tbl>
          </a:graphicData>
        </a:graphic>
      </p:graphicFrame>
      <p:sp>
        <p:nvSpPr>
          <p:cNvPr id="6" name=""/>
          <p:cNvSpPr/>
          <p:nvPr/>
        </p:nvSpPr>
        <p:spPr>
          <a:xfrm>
            <a:off x="6068568" y="4590288"/>
            <a:ext cx="1770888" cy="591312"/>
          </a:xfrm>
          <a:prstGeom prst="rect">
            <a:avLst/>
          </a:prstGeom>
          <a:solidFill>
            <a:srgbClr val="DCDBE6"/>
          </a:solidFill>
        </p:spPr>
        <p:txBody>
          <a:bodyPr lIns="0" tIns="0" rIns="0" bIns="0">
            <a:noAutofit/>
          </a:bodyPr>
          <a:p>
            <a:pPr algn="just" indent="0">
              <a:lnSpc>
                <a:spcPts val="2592"/>
              </a:lnSpc>
            </a:pPr>
            <a:r>
              <a:rPr lang="en-US" sz="2200" spc="-50">
                <a:solidFill>
                  <a:srgbClr val="747474"/>
                </a:solidFill>
                <a:latin typeface="Calibri"/>
              </a:rPr>
              <a:t>Chou &amp; Fasman </a:t>
            </a:r>
            <a:r>
              <a:rPr lang="en-US" b="1" sz="1800">
                <a:solidFill>
                  <a:srgbClr val="747474"/>
                </a:solidFill>
                <a:latin typeface="Arial"/>
              </a:rPr>
              <a:t>(1974</a:t>
            </a:r>
            <a:r>
              <a:rPr lang="en-US" b="1" sz="1700">
                <a:solidFill>
                  <a:srgbClr val="747474"/>
                </a:solidFill>
                <a:latin typeface="Arial"/>
              </a:rPr>
              <a:t> &amp; </a:t>
            </a:r>
            <a:r>
              <a:rPr lang="en-US" b="1" sz="1800">
                <a:solidFill>
                  <a:srgbClr val="747474"/>
                </a:solidFill>
                <a:latin typeface="Arial"/>
              </a:rPr>
              <a:t>1978</a:t>
            </a:r>
            <a:r>
              <a:rPr lang="en-US" b="1" sz="1700">
                <a:solidFill>
                  <a:srgbClr val="747474"/>
                </a:solidFill>
                <a:latin typeface="Arial"/>
              </a:rPr>
              <a:t>)</a:t>
            </a:r>
          </a:p>
        </p:txBody>
      </p:sp>
      <p:sp>
        <p:nvSpPr>
          <p:cNvPr id="7" name=""/>
          <p:cNvSpPr/>
          <p:nvPr/>
        </p:nvSpPr>
        <p:spPr>
          <a:xfrm>
            <a:off x="441960" y="5321808"/>
            <a:ext cx="7751064" cy="423672"/>
          </a:xfrm>
          <a:prstGeom prst="rect">
            <a:avLst/>
          </a:prstGeom>
          <a:solidFill>
            <a:srgbClr val="DCDBE6"/>
          </a:solidFill>
        </p:spPr>
        <p:txBody>
          <a:bodyPr lIns="0" tIns="0" rIns="0" bIns="0" wrap="none">
            <a:noAutofit/>
          </a:bodyPr>
          <a:p>
            <a:pPr algn="just" indent="0">
              <a:spcBef>
                <a:spcPts val="2520"/>
              </a:spcBef>
            </a:pPr>
            <a:r>
              <a:rPr lang="en-US" sz="3000">
                <a:solidFill>
                  <a:srgbClr val="414341"/>
                </a:solidFill>
                <a:latin typeface="Arial"/>
              </a:rPr>
              <a:t>The propensity for forming "aaa p p p T T"</a:t>
            </a:r>
          </a:p>
        </p:txBody>
      </p:sp>
      <p:sp>
        <p:nvSpPr>
          <p:cNvPr id="8" name=""/>
          <p:cNvSpPr/>
          <p:nvPr/>
        </p:nvSpPr>
        <p:spPr>
          <a:xfrm>
            <a:off x="4169664" y="5858256"/>
            <a:ext cx="1021080" cy="371856"/>
          </a:xfrm>
          <a:prstGeom prst="rect">
            <a:avLst/>
          </a:prstGeom>
          <a:solidFill>
            <a:srgbClr val="DCDBE6"/>
          </a:solidFill>
        </p:spPr>
        <p:txBody>
          <a:bodyPr lIns="0" tIns="0" rIns="0" bIns="0" wrap="none">
            <a:noAutofit/>
          </a:bodyPr>
          <a:p>
            <a:pPr indent="0"/>
            <a:r>
              <a:rPr lang="en-US" sz="3000">
                <a:solidFill>
                  <a:srgbClr val="414341"/>
                </a:solidFill>
                <a:latin typeface="Arial"/>
              </a:rPr>
              <a:t>29.47</a:t>
            </a:r>
          </a:p>
        </p:txBody>
      </p:sp>
      <p:sp>
        <p:nvSpPr>
          <p:cNvPr id="9" name=""/>
          <p:cNvSpPr/>
          <p:nvPr/>
        </p:nvSpPr>
        <p:spPr>
          <a:xfrm>
            <a:off x="210312" y="6031992"/>
            <a:ext cx="679704" cy="323088"/>
          </a:xfrm>
          <a:prstGeom prst="rect">
            <a:avLst/>
          </a:prstGeom>
          <a:solidFill>
            <a:srgbClr val="254A85"/>
          </a:solidFill>
        </p:spPr>
        <p:txBody>
          <a:bodyPr lIns="0" tIns="0" rIns="0" bIns="0" wrap="none">
            <a:noAutofit/>
          </a:bodyPr>
          <a:p>
            <a:pPr indent="0"/>
            <a:r>
              <a:rPr lang="en-US" b="1" sz="3200">
                <a:solidFill>
                  <a:srgbClr val="ACC9E3"/>
                </a:solidFill>
                <a:latin typeface="Georgia"/>
              </a:rPr>
              <a:t>VU</a:t>
            </a:r>
          </a:p>
        </p:txBody>
      </p:sp>
    </p:spTree>
  </p:cSld>
  <p:clrMapOvr>
    <a:overrideClrMapping bg1="lt1" tx1="dk1" bg2="lt2" tx2="dk2" accent1="accent1" accent2="accent2" accent3="accent3" accent4="accent4" accent5="accent5" accent6="accent6" hlink="hlink" folHlink="folHlink"/>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5196840" y="2895600"/>
            <a:ext cx="768096" cy="902208"/>
          </a:xfrm>
          <a:prstGeom prst="rect">
            <a:avLst/>
          </a:prstGeom>
        </p:spPr>
      </p:pic>
      <p:sp>
        <p:nvSpPr>
          <p:cNvPr id="3" name=""/>
          <p:cNvSpPr/>
          <p:nvPr/>
        </p:nvSpPr>
        <p:spPr>
          <a:xfrm>
            <a:off x="2862072" y="774192"/>
            <a:ext cx="3413760" cy="417576"/>
          </a:xfrm>
          <a:prstGeom prst="rect">
            <a:avLst/>
          </a:prstGeom>
        </p:spPr>
        <p:txBody>
          <a:bodyPr lIns="0" tIns="0" rIns="0" bIns="0" wrap="none">
            <a:noAutofit/>
          </a:bodyPr>
          <a:p>
            <a:pPr indent="0"/>
            <a:r>
              <a:rPr lang="en-US" b="1" sz="3200">
                <a:solidFill>
                  <a:srgbClr val="001F5F"/>
                </a:solidFill>
                <a:latin typeface="Arial"/>
              </a:rPr>
              <a:t>Scoring Schemes</a:t>
            </a:r>
          </a:p>
        </p:txBody>
      </p:sp>
      <p:sp>
        <p:nvSpPr>
          <p:cNvPr id="4" name=""/>
          <p:cNvSpPr/>
          <p:nvPr/>
        </p:nvSpPr>
        <p:spPr>
          <a:xfrm>
            <a:off x="4867656" y="1810512"/>
            <a:ext cx="2389632" cy="743712"/>
          </a:xfrm>
          <a:prstGeom prst="rect">
            <a:avLst/>
          </a:prstGeom>
        </p:spPr>
        <p:txBody>
          <a:bodyPr lIns="0" tIns="0" rIns="0" bIns="0">
            <a:noAutofit/>
          </a:bodyPr>
          <a:p>
            <a:pPr indent="0">
              <a:lnSpc>
                <a:spcPts val="3096"/>
              </a:lnSpc>
            </a:pPr>
            <a:r>
              <a:rPr lang="en-US" sz="2600">
                <a:latin typeface="Arial"/>
              </a:rPr>
              <a:t>Raw score of an alignment:</a:t>
            </a:r>
          </a:p>
        </p:txBody>
      </p:sp>
      <p:sp>
        <p:nvSpPr>
          <p:cNvPr id="5" name=""/>
          <p:cNvSpPr/>
          <p:nvPr/>
        </p:nvSpPr>
        <p:spPr>
          <a:xfrm>
            <a:off x="4861560" y="2606040"/>
            <a:ext cx="1231392" cy="274320"/>
          </a:xfrm>
          <a:prstGeom prst="rect">
            <a:avLst/>
          </a:prstGeom>
        </p:spPr>
        <p:txBody>
          <a:bodyPr lIns="0" tIns="0" rIns="0" bIns="0" wrap="none">
            <a:noAutofit/>
          </a:bodyPr>
          <a:p>
            <a:pPr indent="0"/>
            <a:r>
              <a:rPr lang="en-US" sz="2600">
                <a:latin typeface="Arial"/>
              </a:rPr>
              <a:t>T P E A</a:t>
            </a:r>
          </a:p>
        </p:txBody>
      </p:sp>
      <p:sp>
        <p:nvSpPr>
          <p:cNvPr id="6" name=""/>
          <p:cNvSpPr/>
          <p:nvPr/>
        </p:nvSpPr>
        <p:spPr>
          <a:xfrm>
            <a:off x="4855464" y="3788664"/>
            <a:ext cx="1188720" cy="280416"/>
          </a:xfrm>
          <a:prstGeom prst="rect">
            <a:avLst/>
          </a:prstGeom>
        </p:spPr>
        <p:txBody>
          <a:bodyPr lIns="0" tIns="0" rIns="0" bIns="0" wrap="none">
            <a:noAutofit/>
          </a:bodyPr>
          <a:p>
            <a:pPr indent="0"/>
            <a:r>
              <a:rPr lang="en-US" sz="2600">
                <a:latin typeface="Arial"/>
              </a:rPr>
              <a:t>A P G A</a:t>
            </a:r>
          </a:p>
        </p:txBody>
      </p:sp>
      <p:sp>
        <p:nvSpPr>
          <p:cNvPr id="7" name=""/>
          <p:cNvSpPr/>
          <p:nvPr/>
        </p:nvSpPr>
        <p:spPr>
          <a:xfrm>
            <a:off x="4870704" y="4581144"/>
            <a:ext cx="2743200" cy="280416"/>
          </a:xfrm>
          <a:prstGeom prst="rect">
            <a:avLst/>
          </a:prstGeom>
        </p:spPr>
        <p:txBody>
          <a:bodyPr lIns="0" tIns="0" rIns="0" bIns="0" wrap="none">
            <a:noAutofit/>
          </a:bodyPr>
          <a:p>
            <a:pPr indent="0"/>
            <a:r>
              <a:rPr lang="en-US" sz="2600">
                <a:latin typeface="Arial"/>
              </a:rPr>
              <a:t>Score: 1+6+0+2=9</a:t>
            </a:r>
          </a:p>
        </p:txBody>
      </p:sp>
    </p:spTree>
  </p:cSld>
  <p:clrMapOvr>
    <a:overrideClrMapping bg1="lt1" tx1="dk1" bg2="lt2" tx2="dk2" accent1="accent1" accent2="accent2" accent3="accent3" accent4="accent4" accent5="accent5" accent6="accent6" hlink="hlink" folHlink="folHlink"/>
  </p:clrMapOvr>
</p:sld>
</file>

<file path=ppt/slides/slide13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73152" y="856488"/>
            <a:ext cx="4447032" cy="5971032"/>
          </a:xfrm>
          <a:prstGeom prst="rect">
            <a:avLst/>
          </a:prstGeom>
        </p:spPr>
      </p:pic>
      <p:pic>
        <p:nvPicPr>
          <p:cNvPr id="3" name=""/>
          <p:cNvPicPr>
            <a:picLocks noChangeAspect="1"/>
          </p:cNvPicPr>
          <p:nvPr/>
        </p:nvPicPr>
        <p:blipFill>
          <a:blip r:embed="rPictId1"/>
          <a:stretch>
            <a:fillRect/>
          </a:stretch>
        </p:blipFill>
        <p:spPr>
          <a:xfrm>
            <a:off x="8567928" y="938784"/>
            <a:ext cx="536448" cy="5888736"/>
          </a:xfrm>
          <a:prstGeom prst="rect">
            <a:avLst/>
          </a:prstGeom>
        </p:spPr>
      </p:pic>
      <p:sp>
        <p:nvSpPr>
          <p:cNvPr id="4" name=""/>
          <p:cNvSpPr/>
          <p:nvPr/>
        </p:nvSpPr>
        <p:spPr>
          <a:xfrm>
            <a:off x="505968" y="408432"/>
            <a:ext cx="7644384" cy="347472"/>
          </a:xfrm>
          <a:prstGeom prst="rect">
            <a:avLst/>
          </a:prstGeom>
          <a:solidFill>
            <a:srgbClr val="DCDBE6"/>
          </a:solidFill>
        </p:spPr>
        <p:txBody>
          <a:bodyPr lIns="0" tIns="0" rIns="0" bIns="0" wrap="none">
            <a:noAutofit/>
          </a:bodyPr>
          <a:p>
            <a:pPr indent="0"/>
            <a:r>
              <a:rPr lang="en-US" b="1" sz="2400">
                <a:solidFill>
                  <a:srgbClr val="1A1757"/>
                </a:solidFill>
                <a:latin typeface="Arial"/>
              </a:rPr>
              <a:t>Introduction to Chou Fasman Algorithm</a:t>
            </a:r>
          </a:p>
        </p:txBody>
      </p:sp>
      <p:sp>
        <p:nvSpPr>
          <p:cNvPr id="5" name=""/>
          <p:cNvSpPr/>
          <p:nvPr/>
        </p:nvSpPr>
        <p:spPr>
          <a:xfrm>
            <a:off x="4617720" y="1350264"/>
            <a:ext cx="3886200" cy="2688336"/>
          </a:xfrm>
          <a:prstGeom prst="rect">
            <a:avLst/>
          </a:prstGeom>
          <a:solidFill>
            <a:srgbClr val="DCDBE6"/>
          </a:solidFill>
        </p:spPr>
        <p:txBody>
          <a:bodyPr lIns="0" tIns="0" rIns="0" bIns="0">
            <a:noAutofit/>
          </a:bodyPr>
          <a:p>
            <a:pPr marL="406400" indent="-406400">
              <a:spcAft>
                <a:spcPts val="840"/>
              </a:spcAft>
            </a:pPr>
            <a:r>
              <a:rPr lang="en-US" b="1" sz="2900" spc="-50">
                <a:solidFill>
                  <a:srgbClr val="8F2934"/>
                </a:solidFill>
                <a:latin typeface="Arial"/>
              </a:rPr>
              <a:t>Conclusion</a:t>
            </a:r>
          </a:p>
          <a:p>
            <a:pPr marL="406400" indent="-406400">
              <a:lnSpc>
                <a:spcPts val="3120"/>
              </a:lnSpc>
            </a:pPr>
            <a:r>
              <a:rPr lang="en-US" b="1" sz="2600">
                <a:solidFill>
                  <a:srgbClr val="747474"/>
                </a:solidFill>
                <a:latin typeface="Arial"/>
              </a:rPr>
              <a:t>•    </a:t>
            </a:r>
            <a:r>
              <a:rPr lang="en-US" b="1" sz="2600">
                <a:solidFill>
                  <a:srgbClr val="3A618B"/>
                </a:solidFill>
                <a:latin typeface="Arial"/>
              </a:rPr>
              <a:t>Given an amino acid sequence, look up the propensity table for each amino acid’s propensity for various 2’ structures </a:t>
            </a:r>
            <a:r>
              <a:rPr lang="en-US" b="1" baseline="30000" sz="2600">
                <a:solidFill>
                  <a:srgbClr val="3A618B"/>
                </a:solidFill>
                <a:latin typeface="Arial"/>
              </a:rPr>
              <a:t>•</a:t>
            </a:r>
          </a:p>
        </p:txBody>
      </p:sp>
      <p:sp>
        <p:nvSpPr>
          <p:cNvPr id="6" name=""/>
          <p:cNvSpPr/>
          <p:nvPr/>
        </p:nvSpPr>
        <p:spPr>
          <a:xfrm>
            <a:off x="4617720" y="4428744"/>
            <a:ext cx="3886200" cy="2267712"/>
          </a:xfrm>
          <a:prstGeom prst="rect">
            <a:avLst/>
          </a:prstGeom>
          <a:solidFill>
            <a:srgbClr val="DCDBE6"/>
          </a:solidFill>
        </p:spPr>
        <p:txBody>
          <a:bodyPr lIns="0" tIns="0" rIns="0" bIns="0">
            <a:noAutofit/>
          </a:bodyPr>
          <a:p>
            <a:pPr marL="419100" indent="-419100">
              <a:lnSpc>
                <a:spcPts val="3144"/>
              </a:lnSpc>
            </a:pPr>
            <a:r>
              <a:rPr lang="en-US" b="1" sz="2600">
                <a:solidFill>
                  <a:srgbClr val="747474"/>
                </a:solidFill>
                <a:latin typeface="Arial"/>
              </a:rPr>
              <a:t>•    </a:t>
            </a:r>
            <a:r>
              <a:rPr lang="en-US" b="1" sz="2600">
                <a:solidFill>
                  <a:srgbClr val="3A618B"/>
                </a:solidFill>
                <a:latin typeface="Arial"/>
              </a:rPr>
              <a:t>Product of these propensity values will give you the overall propensity for formation of each 2’ structure</a:t>
            </a:r>
          </a:p>
        </p:txBody>
      </p:sp>
    </p:spTree>
  </p:cSld>
  <p:clrMapOvr>
    <a:overrideClrMapping bg1="lt1" tx1="dk1" bg2="lt2" tx2="dk2" accent1="accent1" accent2="accent2" accent3="accent3" accent4="accent4" accent5="accent5" accent6="accent6" hlink="hlink" folHlink="folHlink"/>
  </p:clrMapOvr>
</p:sld>
</file>

<file path=ppt/slides/slide13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07792" y="387096"/>
            <a:ext cx="3322320" cy="280416"/>
          </a:xfrm>
          <a:prstGeom prst="rect">
            <a:avLst/>
          </a:prstGeom>
        </p:spPr>
        <p:txBody>
          <a:bodyPr lIns="0" tIns="0" rIns="0" bIns="0" wrap="none">
            <a:noAutofit/>
          </a:bodyPr>
          <a:p>
            <a:pPr indent="0">
              <a:spcAft>
                <a:spcPts val="12180"/>
              </a:spcAft>
            </a:pPr>
            <a:r>
              <a:rPr lang="en-US" b="1" sz="2600" spc="-50">
                <a:solidFill>
                  <a:srgbClr val="000098"/>
                </a:solidFill>
                <a:latin typeface="Arial"/>
              </a:rPr>
              <a:t>Protein Structures</a:t>
            </a:r>
          </a:p>
        </p:txBody>
      </p:sp>
      <p:sp>
        <p:nvSpPr>
          <p:cNvPr id="3" name=""/>
          <p:cNvSpPr/>
          <p:nvPr/>
        </p:nvSpPr>
        <p:spPr>
          <a:xfrm>
            <a:off x="5053584" y="2865120"/>
            <a:ext cx="2987040" cy="1222248"/>
          </a:xfrm>
          <a:prstGeom prst="rect">
            <a:avLst/>
          </a:prstGeom>
          <a:solidFill>
            <a:srgbClr val="E6F3F9"/>
          </a:solidFill>
        </p:spPr>
        <p:txBody>
          <a:bodyPr lIns="0" tIns="0" rIns="0" bIns="0">
            <a:noAutofit/>
          </a:bodyPr>
          <a:p>
            <a:pPr algn="ctr" indent="0">
              <a:lnSpc>
                <a:spcPts val="3360"/>
              </a:lnSpc>
              <a:spcBef>
                <a:spcPts val="12180"/>
              </a:spcBef>
            </a:pPr>
            <a:r>
              <a:rPr lang="en-US" b="1" i="1" sz="2700">
                <a:solidFill>
                  <a:srgbClr val="006FC0"/>
                </a:solidFill>
                <a:latin typeface="Arial"/>
              </a:rPr>
              <a:t>2</a:t>
            </a:r>
            <a:r>
              <a:rPr lang="en-US" b="1" sz="2600" spc="-50">
                <a:solidFill>
                  <a:srgbClr val="006FC0"/>
                </a:solidFill>
                <a:latin typeface="Arial"/>
              </a:rPr>
              <a:t> Structures in Chou Fasman Algorithm</a:t>
            </a:r>
          </a:p>
        </p:txBody>
      </p:sp>
    </p:spTree>
  </p:cSld>
  <p:clrMapOvr>
    <a:overrideClrMapping bg1="lt1" tx1="dk1" bg2="lt2" tx2="dk2" accent1="accent1" accent2="accent2" accent3="accent3" accent4="accent4" accent5="accent5" accent6="accent6" hlink="hlink" folHlink="folHlink"/>
  </p:clrMapOvr>
</p:sld>
</file>

<file path=ppt/slides/slide13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86256" y="390144"/>
            <a:ext cx="6647688" cy="323088"/>
          </a:xfrm>
          <a:prstGeom prst="rect">
            <a:avLst/>
          </a:prstGeom>
        </p:spPr>
        <p:txBody>
          <a:bodyPr lIns="0" tIns="0" rIns="0" bIns="0" wrap="none">
            <a:noAutofit/>
          </a:bodyPr>
          <a:p>
            <a:pPr indent="0"/>
            <a:r>
              <a:rPr lang="en-US" b="1" sz="2400">
                <a:solidFill>
                  <a:srgbClr val="000098"/>
                </a:solidFill>
                <a:latin typeface="Arial"/>
              </a:rPr>
              <a:t>2’ Structures in Chou Fasman Algorithm</a:t>
            </a:r>
          </a:p>
        </p:txBody>
      </p:sp>
      <p:sp>
        <p:nvSpPr>
          <p:cNvPr id="3" name=""/>
          <p:cNvSpPr/>
          <p:nvPr/>
        </p:nvSpPr>
        <p:spPr>
          <a:xfrm>
            <a:off x="4846320" y="1252728"/>
            <a:ext cx="3343656" cy="2883408"/>
          </a:xfrm>
          <a:prstGeom prst="rect">
            <a:avLst/>
          </a:prstGeom>
          <a:solidFill>
            <a:srgbClr val="E6F3F9"/>
          </a:solidFill>
        </p:spPr>
        <p:txBody>
          <a:bodyPr lIns="0" tIns="0" rIns="0" bIns="0">
            <a:noAutofit/>
          </a:bodyPr>
          <a:p>
            <a:pPr marL="357124" indent="-330200">
              <a:lnSpc>
                <a:spcPts val="2880"/>
              </a:lnSpc>
            </a:pPr>
            <a:r>
              <a:rPr lang="en-US" b="1" sz="2600" spc="-50">
                <a:solidFill>
                  <a:srgbClr val="FF0000"/>
                </a:solidFill>
                <a:latin typeface="Arial"/>
              </a:rPr>
              <a:t>Background</a:t>
            </a:r>
          </a:p>
          <a:p>
            <a:pPr marL="357124" indent="-330200">
              <a:lnSpc>
                <a:spcPts val="2880"/>
              </a:lnSpc>
            </a:pPr>
            <a:r>
              <a:rPr lang="en-US" sz="2600" spc="-50">
                <a:solidFill>
                  <a:srgbClr val="747474"/>
                </a:solidFill>
                <a:latin typeface="Arial"/>
              </a:rPr>
              <a:t>•    </a:t>
            </a:r>
            <a:r>
              <a:rPr lang="en-US" sz="2600" spc="-50">
                <a:solidFill>
                  <a:srgbClr val="006FC0"/>
                </a:solidFill>
                <a:latin typeface="Arial"/>
              </a:rPr>
              <a:t>For a primary sequence, and a tentative 2’ structure,propensity table can help us compute the overall propensity </a:t>
            </a:r>
            <a:r>
              <a:rPr lang="en-US" baseline="30000" sz="2600" spc="-50">
                <a:solidFill>
                  <a:srgbClr val="006FC0"/>
                </a:solidFill>
                <a:latin typeface="Arial"/>
              </a:rPr>
              <a:t>•</a:t>
            </a:r>
          </a:p>
        </p:txBody>
      </p:sp>
      <p:sp>
        <p:nvSpPr>
          <p:cNvPr id="4" name=""/>
          <p:cNvSpPr/>
          <p:nvPr/>
        </p:nvSpPr>
        <p:spPr>
          <a:xfrm>
            <a:off x="4846320" y="4422648"/>
            <a:ext cx="3343656" cy="1700784"/>
          </a:xfrm>
          <a:prstGeom prst="rect">
            <a:avLst/>
          </a:prstGeom>
          <a:solidFill>
            <a:srgbClr val="E6F3F9"/>
          </a:solidFill>
        </p:spPr>
        <p:txBody>
          <a:bodyPr lIns="0" tIns="0" rIns="0" bIns="0">
            <a:noAutofit/>
          </a:bodyPr>
          <a:p>
            <a:pPr marL="2146300" indent="-330200">
              <a:lnSpc>
                <a:spcPts val="2856"/>
              </a:lnSpc>
            </a:pPr>
            <a:r>
              <a:rPr lang="en-US" sz="2600" spc="-50">
                <a:solidFill>
                  <a:srgbClr val="747474"/>
                </a:solidFill>
                <a:latin typeface="Arial"/>
              </a:rPr>
              <a:t>•    </a:t>
            </a:r>
            <a:r>
              <a:rPr lang="en-US" sz="2600" spc="-50">
                <a:solidFill>
                  <a:srgbClr val="006FC0"/>
                </a:solidFill>
                <a:latin typeface="Arial"/>
              </a:rPr>
              <a:t>Product of propensity values is computed for overall propensity </a:t>
            </a:r>
            <a:r>
              <a:rPr lang="en-US" sz="2600" spc="-50">
                <a:solidFill>
                  <a:srgbClr val="FF0000"/>
                </a:solidFill>
                <a:latin typeface="Arial"/>
              </a:rPr>
              <a:t>for each 2’ structure</a:t>
            </a:r>
          </a:p>
        </p:txBody>
      </p:sp>
    </p:spTree>
  </p:cSld>
  <p:clrMapOvr>
    <a:overrideClrMapping bg1="lt1" tx1="dk1" bg2="lt2" tx2="dk2" accent1="accent1" accent2="accent2" accent3="accent3" accent4="accent4" accent5="accent5" accent6="accent6" hlink="hlink" folHlink="folHlink"/>
  </p:clrMapOvr>
</p:sld>
</file>

<file path=ppt/slides/slide13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86256" y="390144"/>
            <a:ext cx="6647688" cy="323088"/>
          </a:xfrm>
          <a:prstGeom prst="rect">
            <a:avLst/>
          </a:prstGeom>
        </p:spPr>
        <p:txBody>
          <a:bodyPr lIns="0" tIns="0" rIns="0" bIns="0" wrap="none">
            <a:noAutofit/>
          </a:bodyPr>
          <a:p>
            <a:pPr indent="0"/>
            <a:r>
              <a:rPr lang="en-US" b="1" sz="2400">
                <a:solidFill>
                  <a:srgbClr val="000098"/>
                </a:solidFill>
                <a:latin typeface="Arial"/>
              </a:rPr>
              <a:t>2’ Structures in Chou Fasman Algorithm</a:t>
            </a:r>
          </a:p>
        </p:txBody>
      </p:sp>
      <p:sp>
        <p:nvSpPr>
          <p:cNvPr id="3" name=""/>
          <p:cNvSpPr/>
          <p:nvPr/>
        </p:nvSpPr>
        <p:spPr>
          <a:xfrm>
            <a:off x="4846320" y="1252728"/>
            <a:ext cx="3090672" cy="2822448"/>
          </a:xfrm>
          <a:prstGeom prst="rect">
            <a:avLst/>
          </a:prstGeom>
          <a:solidFill>
            <a:srgbClr val="E6F3F9"/>
          </a:solidFill>
        </p:spPr>
        <p:txBody>
          <a:bodyPr lIns="0" tIns="0" rIns="0" bIns="0">
            <a:noAutofit/>
          </a:bodyPr>
          <a:p>
            <a:pPr marL="357124" indent="-330200">
              <a:lnSpc>
                <a:spcPts val="2880"/>
              </a:lnSpc>
            </a:pPr>
            <a:r>
              <a:rPr lang="en-US" b="1" sz="2600" spc="-50">
                <a:solidFill>
                  <a:srgbClr val="FF0000"/>
                </a:solidFill>
                <a:latin typeface="Arial"/>
              </a:rPr>
              <a:t>Introduction</a:t>
            </a:r>
          </a:p>
          <a:p>
            <a:pPr marL="357124" indent="-330200">
              <a:lnSpc>
                <a:spcPts val="2880"/>
              </a:lnSpc>
            </a:pPr>
            <a:r>
              <a:rPr lang="en-US" sz="2600" spc="-50">
                <a:solidFill>
                  <a:srgbClr val="747474"/>
                </a:solidFill>
                <a:latin typeface="Arial"/>
              </a:rPr>
              <a:t>•    </a:t>
            </a:r>
            <a:r>
              <a:rPr lang="en-US" sz="2600" spc="-50">
                <a:solidFill>
                  <a:srgbClr val="006FC0"/>
                </a:solidFill>
                <a:latin typeface="Arial"/>
              </a:rPr>
              <a:t>An important point to note here is that 2’ structures are formed due to hydrogen bonding between amino acids </a:t>
            </a:r>
            <a:r>
              <a:rPr lang="en-US" baseline="30000" sz="2600" spc="-50">
                <a:solidFill>
                  <a:srgbClr val="006FC0"/>
                </a:solidFill>
                <a:latin typeface="Arial"/>
              </a:rPr>
              <a:t>•</a:t>
            </a:r>
          </a:p>
        </p:txBody>
      </p:sp>
      <p:sp>
        <p:nvSpPr>
          <p:cNvPr id="4" name=""/>
          <p:cNvSpPr/>
          <p:nvPr/>
        </p:nvSpPr>
        <p:spPr>
          <a:xfrm>
            <a:off x="4846320" y="4422648"/>
            <a:ext cx="3090672" cy="1338072"/>
          </a:xfrm>
          <a:prstGeom prst="rect">
            <a:avLst/>
          </a:prstGeom>
          <a:solidFill>
            <a:srgbClr val="E6F3F9"/>
          </a:solidFill>
        </p:spPr>
        <p:txBody>
          <a:bodyPr lIns="0" tIns="0" rIns="0" bIns="0">
            <a:noAutofit/>
          </a:bodyPr>
          <a:p>
            <a:pPr marL="2146300" indent="-330200">
              <a:lnSpc>
                <a:spcPts val="2856"/>
              </a:lnSpc>
            </a:pPr>
            <a:r>
              <a:rPr lang="en-US" sz="2600" spc="-50">
                <a:solidFill>
                  <a:srgbClr val="747474"/>
                </a:solidFill>
                <a:latin typeface="Arial"/>
              </a:rPr>
              <a:t>•    </a:t>
            </a:r>
            <a:r>
              <a:rPr lang="en-US" sz="2600" spc="-50">
                <a:solidFill>
                  <a:srgbClr val="FF0000"/>
                </a:solidFill>
                <a:latin typeface="Arial"/>
              </a:rPr>
              <a:t>So, we need to consider the neighboring amino acids as well!</a:t>
            </a:r>
          </a:p>
        </p:txBody>
      </p:sp>
    </p:spTree>
  </p:cSld>
  <p:clrMapOvr>
    <a:overrideClrMapping bg1="lt1" tx1="dk1" bg2="lt2" tx2="dk2" accent1="accent1" accent2="accent2" accent3="accent3" accent4="accent4" accent5="accent5" accent6="accent6" hlink="hlink" folHlink="folHlink"/>
  </p:clrMapOvr>
</p:sld>
</file>

<file path=ppt/slides/slide13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86256" y="390144"/>
            <a:ext cx="6647688" cy="323088"/>
          </a:xfrm>
          <a:prstGeom prst="rect">
            <a:avLst/>
          </a:prstGeom>
        </p:spPr>
        <p:txBody>
          <a:bodyPr lIns="0" tIns="0" rIns="0" bIns="0" wrap="none">
            <a:noAutofit/>
          </a:bodyPr>
          <a:p>
            <a:pPr indent="0"/>
            <a:r>
              <a:rPr lang="en-US" b="1" sz="2400">
                <a:solidFill>
                  <a:srgbClr val="000098"/>
                </a:solidFill>
                <a:latin typeface="Arial"/>
              </a:rPr>
              <a:t>2’ Structures in Chou Fasman Algorithm</a:t>
            </a:r>
          </a:p>
        </p:txBody>
      </p:sp>
      <p:sp>
        <p:nvSpPr>
          <p:cNvPr id="3" name=""/>
          <p:cNvSpPr/>
          <p:nvPr/>
        </p:nvSpPr>
        <p:spPr>
          <a:xfrm>
            <a:off x="981456" y="1435608"/>
            <a:ext cx="1706880" cy="338328"/>
          </a:xfrm>
          <a:prstGeom prst="rect">
            <a:avLst/>
          </a:prstGeom>
        </p:spPr>
        <p:txBody>
          <a:bodyPr lIns="0" tIns="0" rIns="0" bIns="0" wrap="none">
            <a:noAutofit/>
          </a:bodyPr>
          <a:p>
            <a:pPr indent="0"/>
            <a:r>
              <a:rPr lang="en-US" sz="2600" spc="-50">
                <a:solidFill>
                  <a:srgbClr val="FF0000"/>
                </a:solidFill>
                <a:latin typeface="Arial"/>
              </a:rPr>
              <a:t>Alpha Helix</a:t>
            </a:r>
          </a:p>
        </p:txBody>
      </p:sp>
      <p:graphicFrame>
        <p:nvGraphicFramePr>
          <p:cNvPr id="4" name=""/>
          <p:cNvGraphicFramePr>
            <a:graphicFrameLocks noGrp="1"/>
          </p:cNvGraphicFramePr>
          <p:nvPr/>
        </p:nvGraphicFramePr>
        <p:xfrm>
          <a:off x="1155192" y="1874520"/>
          <a:ext cx="7114032" cy="1478280"/>
        </p:xfrm>
        <a:graphic>
          <a:graphicData uri="http://schemas.openxmlformats.org/drawingml/2006/table">
            <a:tbl>
              <a:tblPr/>
              <a:tblGrid>
                <a:gridCol w="1292352"/>
                <a:gridCol w="1524000"/>
                <a:gridCol w="1493520"/>
                <a:gridCol w="1493520"/>
                <a:gridCol w="612648"/>
                <a:gridCol w="697992"/>
              </a:tblGrid>
              <a:tr h="1005840">
                <a:tc>
                  <a:txBody>
                    <a:bodyPr lIns="0" tIns="0" rIns="0" bIns="0">
                      <a:noAutofit/>
                    </a:bodyPr>
                    <a:p>
                      <a:pPr algn="ctr" marL="127000" indent="0">
                        <a:spcAft>
                          <a:spcPts val="2100"/>
                        </a:spcAft>
                      </a:pPr>
                      <a:r>
                        <a:rPr lang="en-US" b="1" sz="2100" spc="200">
                          <a:latin typeface="Arial"/>
                        </a:rPr>
                        <a:t>H</a:t>
                      </a:r>
                    </a:p>
                    <a:p>
                      <a:pPr indent="0"/>
                      <a:r>
                        <a:rPr lang="en-US" b="1" baseline="30000" sz="2100" spc="200">
                          <a:latin typeface="Arial"/>
                        </a:rPr>
                        <a:t>N</a:t>
                      </a:r>
                      <a:r>
                        <a:rPr lang="en-US" b="1" sz="2100" spc="200">
                          <a:latin typeface="Arial"/>
                        </a:rPr>
                        <a:t>" </a:t>
                      </a:r>
                      <a:r>
                        <a:rPr lang="en-US" b="1" sz="2100" spc="200">
                          <a:solidFill>
                            <a:srgbClr val="FF0000"/>
                          </a:solidFill>
                          <a:latin typeface="Arial"/>
                        </a:rPr>
                        <a:t>e </a:t>
                      </a:r>
                      <a:r>
                        <a:rPr lang="en-US" b="1" sz="2100" spc="200">
                          <a:latin typeface="Arial"/>
                        </a:rPr>
                        <a:t>C -</a:t>
                      </a:r>
                    </a:p>
                  </a:txBody>
                  <a:tcPr marL="0" marR="0" marT="0" marB="0" anchor="b"/>
                </a:tc>
                <a:tc>
                  <a:txBody>
                    <a:bodyPr lIns="0" tIns="0" rIns="0" bIns="0">
                      <a:noAutofit/>
                    </a:bodyPr>
                    <a:p>
                      <a:pPr marL="241300" indent="0">
                        <a:lnSpc>
                          <a:spcPts val="4680"/>
                        </a:lnSpc>
                      </a:pPr>
                      <a:r>
                        <a:rPr lang="en-US" b="1" sz="2100" spc="200">
                          <a:latin typeface="Arial"/>
                        </a:rPr>
                        <a:t>H H O N" </a:t>
                      </a:r>
                      <a:r>
                        <a:rPr lang="en-US" b="1" sz="2100" spc="200">
                          <a:solidFill>
                            <a:srgbClr val="FF0000"/>
                          </a:solidFill>
                          <a:latin typeface="Arial"/>
                        </a:rPr>
                        <a:t>C </a:t>
                      </a:r>
                      <a:r>
                        <a:rPr lang="en-US" b="1" sz="2100" spc="200">
                          <a:latin typeface="Arial"/>
                        </a:rPr>
                        <a:t>C</a:t>
                      </a:r>
                    </a:p>
                  </a:txBody>
                  <a:tcPr marL="0" marR="0" marT="0" marB="0"/>
                </a:tc>
                <a:tc>
                  <a:txBody>
                    <a:bodyPr lIns="0" tIns="0" rIns="0" bIns="0">
                      <a:noAutofit/>
                    </a:bodyPr>
                    <a:p>
                      <a:pPr algn="ctr" indent="0">
                        <a:spcAft>
                          <a:spcPts val="2100"/>
                        </a:spcAft>
                      </a:pPr>
                      <a:r>
                        <a:rPr lang="en-US" b="1" sz="2100" spc="200">
                          <a:latin typeface="Arial"/>
                        </a:rPr>
                        <a:t>H</a:t>
                      </a:r>
                    </a:p>
                    <a:p>
                      <a:pPr marL="241300" indent="0"/>
                      <a:r>
                        <a:rPr lang="en-US" b="1" baseline="30000" sz="2100" spc="200">
                          <a:latin typeface="Arial"/>
                        </a:rPr>
                        <a:t>N</a:t>
                      </a:r>
                      <a:r>
                        <a:rPr lang="en-US" b="1" sz="2100" spc="200">
                          <a:latin typeface="Arial"/>
                        </a:rPr>
                        <a:t>"</a:t>
                      </a:r>
                      <a:r>
                        <a:rPr lang="en-US" b="1" baseline="30000" sz="2100" spc="200">
                          <a:solidFill>
                            <a:srgbClr val="FF0000"/>
                          </a:solidFill>
                          <a:latin typeface="Arial"/>
                        </a:rPr>
                        <a:t>C</a:t>
                      </a:r>
                      <a:r>
                        <a:rPr lang="en-US" b="1" sz="2100" spc="200">
                          <a:solidFill>
                            <a:srgbClr val="FF0000"/>
                          </a:solidFill>
                          <a:latin typeface="Arial"/>
                        </a:rPr>
                        <a:t> </a:t>
                      </a:r>
                      <a:r>
                        <a:rPr lang="en-US" sz="3200">
                          <a:latin typeface="Cambria"/>
                        </a:rPr>
                        <a:t>1</a:t>
                      </a:r>
                    </a:p>
                  </a:txBody>
                  <a:tcPr marL="0" marR="0" marT="0" marB="0"/>
                </a:tc>
                <a:tc>
                  <a:txBody>
                    <a:bodyPr lIns="0" tIns="0" rIns="0" bIns="0">
                      <a:noAutofit/>
                    </a:bodyPr>
                    <a:p>
                      <a:pPr marL="203200" indent="0">
                        <a:lnSpc>
                          <a:spcPts val="4680"/>
                        </a:lnSpc>
                      </a:pPr>
                      <a:r>
                        <a:rPr lang="en-US" b="1" sz="2100" spc="200">
                          <a:latin typeface="Arial"/>
                        </a:rPr>
                        <a:t>H H O N" </a:t>
                      </a:r>
                      <a:r>
                        <a:rPr lang="en-US" b="1" sz="2100" spc="200">
                          <a:solidFill>
                            <a:srgbClr val="FF0000"/>
                          </a:solidFill>
                          <a:latin typeface="Arial"/>
                        </a:rPr>
                        <a:t>C </a:t>
                      </a:r>
                      <a:r>
                        <a:rPr lang="en-US" b="1" sz="2100" spc="200">
                          <a:latin typeface="Arial"/>
                        </a:rPr>
                        <a:t>C</a:t>
                      </a:r>
                    </a:p>
                  </a:txBody>
                  <a:tcPr marL="0" marR="0" marT="0" marB="0"/>
                </a:tc>
                <a:tc>
                  <a:txBody>
                    <a:bodyPr lIns="0" tIns="0" rIns="0" bIns="0">
                      <a:noAutofit/>
                    </a:bodyPr>
                    <a:p>
                      <a:pPr marL="279400" indent="0"/>
                      <a:r>
                        <a:rPr lang="en-US" b="1" sz="2100" spc="200">
                          <a:latin typeface="Arial"/>
                        </a:rPr>
                        <a:t>N</a:t>
                      </a:r>
                    </a:p>
                  </a:txBody>
                  <a:tcPr marL="0" marR="0" marT="0" marB="0" anchor="b"/>
                </a:tc>
                <a:tc>
                  <a:txBody>
                    <a:bodyPr lIns="0" tIns="0" rIns="0" bIns="0">
                      <a:noAutofit/>
                    </a:bodyPr>
                    <a:p>
                      <a:pPr marL="101600" indent="0">
                        <a:spcAft>
                          <a:spcPts val="2100"/>
                        </a:spcAft>
                      </a:pPr>
                      <a:r>
                        <a:rPr lang="en-US" b="1" sz="2100" spc="200">
                          <a:latin typeface="Arial"/>
                        </a:rPr>
                        <a:t>H</a:t>
                      </a:r>
                    </a:p>
                    <a:p>
                      <a:pPr marL="101600" indent="0"/>
                      <a:r>
                        <a:rPr lang="en-US" b="1" baseline="30000" sz="2100" spc="200">
                          <a:solidFill>
                            <a:srgbClr val="FF0000"/>
                          </a:solidFill>
                          <a:latin typeface="Arial"/>
                        </a:rPr>
                        <a:t>C</a:t>
                      </a:r>
                      <a:r>
                        <a:rPr lang="en-US" b="1" sz="2100" spc="200">
                          <a:solidFill>
                            <a:srgbClr val="FF0000"/>
                          </a:solidFill>
                          <a:latin typeface="Arial"/>
                        </a:rPr>
                        <a:t> </a:t>
                      </a:r>
                      <a:r>
                        <a:rPr lang="en-US" b="1" sz="2100" spc="200">
                          <a:latin typeface="Arial"/>
                        </a:rPr>
                        <a:t>"C</a:t>
                      </a:r>
                    </a:p>
                  </a:txBody>
                  <a:tcPr marL="0" marR="0" marT="0" marB="0" anchor="b"/>
                </a:tc>
              </a:tr>
              <a:tr h="472440">
                <a:tc>
                  <a:txBody>
                    <a:bodyPr lIns="0" tIns="0" rIns="0" bIns="0">
                      <a:noAutofit/>
                    </a:bodyPr>
                    <a:p>
                      <a:pPr indent="0"/>
                      <a:r>
                        <a:rPr lang="en-US" b="1" sz="2100" spc="200">
                          <a:latin typeface="Arial"/>
                        </a:rPr>
                        <a:t>H RjO</a:t>
                      </a:r>
                    </a:p>
                  </a:txBody>
                  <a:tcPr marL="0" marR="0" marT="0" marB="0" anchor="b"/>
                </a:tc>
                <a:tc>
                  <a:txBody>
                    <a:bodyPr lIns="0" tIns="0" rIns="0" bIns="0">
                      <a:noAutofit/>
                    </a:bodyPr>
                    <a:p>
                      <a:pPr algn="ctr" indent="0"/>
                      <a:r>
                        <a:rPr lang="en-US" b="1" sz="2100" spc="200">
                          <a:latin typeface="Arial"/>
                        </a:rPr>
                        <a:t>R2</a:t>
                      </a:r>
                    </a:p>
                  </a:txBody>
                  <a:tcPr marL="0" marR="0" marT="0" marB="0" anchor="b"/>
                </a:tc>
                <a:tc>
                  <a:txBody>
                    <a:bodyPr lIns="0" tIns="0" rIns="0" bIns="0">
                      <a:noAutofit/>
                    </a:bodyPr>
                    <a:p>
                      <a:pPr marL="241300" indent="0"/>
                      <a:r>
                        <a:rPr lang="en-US" b="1" sz="2100" spc="200">
                          <a:latin typeface="Arial"/>
                        </a:rPr>
                        <a:t>H R</a:t>
                      </a:r>
                      <a:r>
                        <a:rPr lang="en-US" b="1" baseline="-25000" sz="2100" spc="200">
                          <a:latin typeface="Arial"/>
                        </a:rPr>
                        <a:t>3</a:t>
                      </a:r>
                      <a:r>
                        <a:rPr lang="en-US" b="1" sz="2100" spc="200">
                          <a:latin typeface="Arial"/>
                        </a:rPr>
                        <a:t> O</a:t>
                      </a:r>
                    </a:p>
                  </a:txBody>
                  <a:tcPr marL="0" marR="0" marT="0" marB="0" anchor="b"/>
                </a:tc>
                <a:tc>
                  <a:txBody>
                    <a:bodyPr lIns="0" tIns="0" rIns="0" bIns="0">
                      <a:noAutofit/>
                    </a:bodyPr>
                    <a:p>
                      <a:pPr algn="ctr" indent="0"/>
                      <a:r>
                        <a:rPr lang="en-US" b="1" sz="2100" spc="200">
                          <a:latin typeface="Arial"/>
                        </a:rPr>
                        <a:t>R</a:t>
                      </a:r>
                      <a:r>
                        <a:rPr lang="en-US" b="1" sz="1500">
                          <a:latin typeface="Calibri"/>
                        </a:rPr>
                        <a:t>4</a:t>
                      </a:r>
                    </a:p>
                  </a:txBody>
                  <a:tcPr marL="0" marR="0" marT="0" marB="0" anchor="b"/>
                </a:tc>
                <a:tc>
                  <a:txBody>
                    <a:bodyPr lIns="0" tIns="0" rIns="0" bIns="0">
                      <a:noAutofit/>
                    </a:bodyPr>
                    <a:p>
                      <a:pPr marL="279400" indent="0"/>
                      <a:r>
                        <a:rPr lang="en-US" b="1" sz="2100" spc="200">
                          <a:latin typeface="Arial"/>
                        </a:rPr>
                        <a:t>H</a:t>
                      </a:r>
                    </a:p>
                    <a:p>
                      <a:pPr marL="279400" indent="0"/>
                      <a:r>
                        <a:rPr lang="en-US" b="1" sz="2100" spc="200">
                          <a:latin typeface="Arial"/>
                        </a:rPr>
                        <a:t>i ,</a:t>
                      </a:r>
                    </a:p>
                  </a:txBody>
                  <a:tcPr marL="0" marR="0" marT="0" marB="0" anchor="b"/>
                </a:tc>
                <a:tc>
                  <a:txBody>
                    <a:bodyPr lIns="0" tIns="0" rIns="0" bIns="0">
                      <a:noAutofit/>
                    </a:bodyPr>
                    <a:p>
                      <a:pPr marL="101600" indent="0"/>
                      <a:r>
                        <a:rPr lang="en-US" b="1" sz="2100" spc="200">
                          <a:latin typeface="Arial"/>
                        </a:rPr>
                        <a:t>R</a:t>
                      </a:r>
                      <a:r>
                        <a:rPr lang="en-US" b="1" sz="1500">
                          <a:latin typeface="Calibri"/>
                        </a:rPr>
                        <a:t>5</a:t>
                      </a:r>
                      <a:r>
                        <a:rPr lang="en-US" b="1" sz="2100" spc="200">
                          <a:latin typeface="Arial"/>
                        </a:rPr>
                        <a:t> O</a:t>
                      </a:r>
                    </a:p>
                  </a:txBody>
                  <a:tcPr marL="0" marR="0" marT="0" marB="0" anchor="b"/>
                </a:tc>
              </a:tr>
            </a:tbl>
          </a:graphicData>
        </a:graphic>
      </p:graphicFrame>
      <p:sp>
        <p:nvSpPr>
          <p:cNvPr id="5" name=""/>
          <p:cNvSpPr/>
          <p:nvPr/>
        </p:nvSpPr>
        <p:spPr>
          <a:xfrm>
            <a:off x="3291840" y="3432048"/>
            <a:ext cx="2270760" cy="338328"/>
          </a:xfrm>
          <a:prstGeom prst="rect">
            <a:avLst/>
          </a:prstGeom>
        </p:spPr>
        <p:txBody>
          <a:bodyPr lIns="0" tIns="0" rIns="0" bIns="0" wrap="none">
            <a:noAutofit/>
          </a:bodyPr>
          <a:p>
            <a:pPr indent="0"/>
            <a:r>
              <a:rPr lang="en-US" sz="2600" spc="-50">
                <a:solidFill>
                  <a:srgbClr val="FF0000"/>
                </a:solidFill>
                <a:latin typeface="Arial"/>
              </a:rPr>
              <a:t>Hydrogen bond</a:t>
            </a:r>
          </a:p>
        </p:txBody>
      </p:sp>
      <p:sp>
        <p:nvSpPr>
          <p:cNvPr id="6" name=""/>
          <p:cNvSpPr/>
          <p:nvPr/>
        </p:nvSpPr>
        <p:spPr>
          <a:xfrm>
            <a:off x="966216" y="3931920"/>
            <a:ext cx="6711696" cy="1490472"/>
          </a:xfrm>
          <a:prstGeom prst="rect">
            <a:avLst/>
          </a:prstGeom>
        </p:spPr>
        <p:txBody>
          <a:bodyPr lIns="0" tIns="0" rIns="0" bIns="0">
            <a:noAutofit/>
          </a:bodyPr>
          <a:p>
            <a:pPr indent="0">
              <a:spcBef>
                <a:spcPts val="840"/>
              </a:spcBef>
              <a:spcAft>
                <a:spcPts val="840"/>
              </a:spcAft>
            </a:pPr>
            <a:r>
              <a:rPr lang="en-US" sz="2600" spc="-50">
                <a:solidFill>
                  <a:srgbClr val="FF0000"/>
                </a:solidFill>
                <a:latin typeface="Arial"/>
              </a:rPr>
              <a:t>Beta Sheet</a:t>
            </a:r>
          </a:p>
          <a:p>
            <a:pPr algn="ctr" marR="272288" indent="0"/>
            <a:r>
              <a:rPr lang="en-US" b="1" sz="3400">
                <a:solidFill>
                  <a:srgbClr val="A2061E"/>
                </a:solidFill>
                <a:latin typeface="Arial"/>
              </a:rPr>
              <a:t>^ </a:t>
            </a:r>
            <a:r>
              <a:rPr lang="en-US" sz="1800">
                <a:latin typeface="Calibri"/>
              </a:rPr>
              <a:t>■■■ </a:t>
            </a:r>
            <a:r>
              <a:rPr lang="en-US" sz="2600" spc="-50">
                <a:solidFill>
                  <a:srgbClr val="595959"/>
                </a:solidFill>
                <a:latin typeface="Arial"/>
              </a:rPr>
              <a:t>/ \ </a:t>
            </a:r>
            <a:r>
              <a:rPr lang="en-US" sz="2600" spc="-50">
                <a:solidFill>
                  <a:srgbClr val="201829"/>
                </a:solidFill>
                <a:latin typeface="Arial"/>
              </a:rPr>
              <a:t>/ \</a:t>
            </a:r>
          </a:p>
        </p:txBody>
      </p:sp>
    </p:spTree>
  </p:cSld>
  <p:clrMapOvr>
    <a:overrideClrMapping bg1="lt1" tx1="dk1" bg2="lt2" tx2="dk2" accent1="accent1" accent2="accent2" accent3="accent3" accent4="accent4" accent5="accent5" accent6="accent6" hlink="hlink" folHlink="folHlink"/>
  </p:clrMapOvr>
</p:sld>
</file>

<file path=ppt/slides/slide13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86256" y="390144"/>
            <a:ext cx="6647688" cy="323088"/>
          </a:xfrm>
          <a:prstGeom prst="rect">
            <a:avLst/>
          </a:prstGeom>
        </p:spPr>
        <p:txBody>
          <a:bodyPr lIns="0" tIns="0" rIns="0" bIns="0" wrap="none">
            <a:noAutofit/>
          </a:bodyPr>
          <a:p>
            <a:pPr indent="0"/>
            <a:r>
              <a:rPr lang="en-US" b="1" sz="2400">
                <a:solidFill>
                  <a:srgbClr val="000098"/>
                </a:solidFill>
                <a:latin typeface="Arial"/>
              </a:rPr>
              <a:t>2’ Structures in Chou Fasman Algorithm</a:t>
            </a:r>
          </a:p>
        </p:txBody>
      </p:sp>
      <p:sp>
        <p:nvSpPr>
          <p:cNvPr id="3" name=""/>
          <p:cNvSpPr/>
          <p:nvPr/>
        </p:nvSpPr>
        <p:spPr>
          <a:xfrm>
            <a:off x="987552" y="1578864"/>
            <a:ext cx="4264152" cy="2209800"/>
          </a:xfrm>
          <a:prstGeom prst="rect">
            <a:avLst/>
          </a:prstGeom>
        </p:spPr>
        <p:txBody>
          <a:bodyPr lIns="0" tIns="0" rIns="0" bIns="0">
            <a:noAutofit/>
          </a:bodyPr>
          <a:p>
            <a:pPr indent="0">
              <a:spcAft>
                <a:spcPts val="1680"/>
              </a:spcAft>
            </a:pPr>
            <a:r>
              <a:rPr lang="en-US" b="1" sz="2100">
                <a:latin typeface="Arial"/>
              </a:rPr>
              <a:t>Sequence: </a:t>
            </a:r>
            <a:r>
              <a:rPr lang="en-US" b="1" sz="2100">
                <a:solidFill>
                  <a:srgbClr val="FF0000"/>
                </a:solidFill>
                <a:latin typeface="Arial"/>
              </a:rPr>
              <a:t>E M A VI Y P G</a:t>
            </a:r>
          </a:p>
          <a:p>
            <a:pPr indent="0">
              <a:lnSpc>
                <a:spcPts val="3456"/>
              </a:lnSpc>
            </a:pPr>
            <a:r>
              <a:rPr lang="en-US" b="1" sz="2100">
                <a:latin typeface="Arial"/>
              </a:rPr>
              <a:t>Viable 2' Structures: </a:t>
            </a:r>
            <a:r>
              <a:rPr lang="en-US" b="1" sz="2100">
                <a:solidFill>
                  <a:srgbClr val="FF0000"/>
                </a:solidFill>
                <a:latin typeface="Arial"/>
              </a:rPr>
              <a:t>a a a a 3 3 3 3 3 a a a a a a a a 3 -...a 3 3 3 3 3 a a a -</a:t>
            </a:r>
          </a:p>
        </p:txBody>
      </p:sp>
      <p:sp>
        <p:nvSpPr>
          <p:cNvPr id="4" name=""/>
          <p:cNvSpPr/>
          <p:nvPr/>
        </p:nvSpPr>
        <p:spPr>
          <a:xfrm>
            <a:off x="1078992" y="4739640"/>
            <a:ext cx="4294632" cy="621792"/>
          </a:xfrm>
          <a:prstGeom prst="rect">
            <a:avLst/>
          </a:prstGeom>
        </p:spPr>
        <p:txBody>
          <a:bodyPr lIns="0" tIns="0" rIns="0" bIns="0">
            <a:noAutofit/>
          </a:bodyPr>
          <a:p>
            <a:pPr algn="just" indent="0">
              <a:lnSpc>
                <a:spcPts val="2928"/>
              </a:lnSpc>
            </a:pPr>
            <a:r>
              <a:rPr lang="en-US" b="1" sz="2100">
                <a:latin typeface="Arial"/>
              </a:rPr>
              <a:t>Very small number of 2' structural combinations are left!</a:t>
            </a:r>
          </a:p>
        </p:txBody>
      </p:sp>
      <p:sp>
        <p:nvSpPr>
          <p:cNvPr id="5" name=""/>
          <p:cNvSpPr/>
          <p:nvPr/>
        </p:nvSpPr>
        <p:spPr>
          <a:xfrm>
            <a:off x="5568696" y="1807464"/>
            <a:ext cx="490728" cy="2517648"/>
          </a:xfrm>
          <a:prstGeom prst="rect">
            <a:avLst/>
          </a:prstGeom>
        </p:spPr>
        <p:txBody>
          <a:bodyPr lIns="0" tIns="0" rIns="0" bIns="0">
            <a:noAutofit/>
          </a:bodyPr>
          <a:p>
            <a:pPr indent="0">
              <a:lnSpc>
                <a:spcPts val="2496"/>
              </a:lnSpc>
            </a:pPr>
            <a:r>
              <a:rPr lang="en-US" sz="2400" spc="-50">
                <a:solidFill>
                  <a:srgbClr val="D90E13"/>
                </a:solidFill>
                <a:latin typeface="Calibri"/>
              </a:rPr>
              <a:t>Glu</a:t>
            </a:r>
          </a:p>
          <a:p>
            <a:pPr indent="0">
              <a:lnSpc>
                <a:spcPts val="2496"/>
              </a:lnSpc>
            </a:pPr>
            <a:r>
              <a:rPr lang="en-US" b="1" sz="1900" spc="-100">
                <a:solidFill>
                  <a:srgbClr val="D90E13"/>
                </a:solidFill>
                <a:latin typeface="Arial"/>
              </a:rPr>
              <a:t>Met</a:t>
            </a:r>
          </a:p>
          <a:p>
            <a:pPr indent="0">
              <a:lnSpc>
                <a:spcPts val="2496"/>
              </a:lnSpc>
            </a:pPr>
            <a:r>
              <a:rPr lang="en-US" b="1" sz="1900" spc="-100">
                <a:solidFill>
                  <a:srgbClr val="D90E13"/>
                </a:solidFill>
                <a:latin typeface="Arial"/>
              </a:rPr>
              <a:t>Ala</a:t>
            </a:r>
          </a:p>
          <a:p>
            <a:pPr indent="0">
              <a:lnSpc>
                <a:spcPts val="2496"/>
              </a:lnSpc>
            </a:pPr>
            <a:r>
              <a:rPr lang="en-US" b="1" sz="1900" spc="-100">
                <a:solidFill>
                  <a:srgbClr val="DF11DC"/>
                </a:solidFill>
                <a:latin typeface="Arial"/>
              </a:rPr>
              <a:t>Val</a:t>
            </a:r>
          </a:p>
          <a:p>
            <a:pPr indent="0">
              <a:lnSpc>
                <a:spcPts val="2496"/>
              </a:lnSpc>
            </a:pPr>
            <a:r>
              <a:rPr lang="en-US" b="1" sz="1900" spc="-100">
                <a:solidFill>
                  <a:srgbClr val="DF11DC"/>
                </a:solidFill>
                <a:latin typeface="Arial"/>
              </a:rPr>
              <a:t>Be</a:t>
            </a:r>
          </a:p>
          <a:p>
            <a:pPr indent="0">
              <a:lnSpc>
                <a:spcPts val="2496"/>
              </a:lnSpc>
            </a:pPr>
            <a:r>
              <a:rPr lang="en-US" b="1" sz="1900" spc="-100">
                <a:solidFill>
                  <a:srgbClr val="DF11DC"/>
                </a:solidFill>
                <a:latin typeface="Arial"/>
              </a:rPr>
              <a:t>Tyr</a:t>
            </a:r>
          </a:p>
          <a:p>
            <a:pPr indent="0">
              <a:lnSpc>
                <a:spcPts val="2496"/>
              </a:lnSpc>
            </a:pPr>
            <a:r>
              <a:rPr lang="en-US" b="1" sz="1900" spc="-100">
                <a:solidFill>
                  <a:srgbClr val="19E31B"/>
                </a:solidFill>
                <a:latin typeface="Arial"/>
              </a:rPr>
              <a:t>Pro</a:t>
            </a:r>
          </a:p>
          <a:p>
            <a:pPr indent="0">
              <a:lnSpc>
                <a:spcPts val="2496"/>
              </a:lnSpc>
            </a:pPr>
            <a:r>
              <a:rPr lang="en-US" sz="2400" spc="-50">
                <a:solidFill>
                  <a:srgbClr val="19E31B"/>
                </a:solidFill>
                <a:latin typeface="Calibri"/>
              </a:rPr>
              <a:t>Gly</a:t>
            </a:r>
          </a:p>
        </p:txBody>
      </p:sp>
      <p:sp>
        <p:nvSpPr>
          <p:cNvPr id="6" name=""/>
          <p:cNvSpPr/>
          <p:nvPr/>
        </p:nvSpPr>
        <p:spPr>
          <a:xfrm>
            <a:off x="6269736" y="1493520"/>
            <a:ext cx="1767840" cy="2810256"/>
          </a:xfrm>
          <a:prstGeom prst="rect">
            <a:avLst/>
          </a:prstGeom>
        </p:spPr>
        <p:txBody>
          <a:bodyPr lIns="0" tIns="0" rIns="0" bIns="0">
            <a:noAutofit/>
          </a:bodyPr>
          <a:p>
            <a:pPr algn="just" indent="0">
              <a:lnSpc>
                <a:spcPts val="2520"/>
              </a:lnSpc>
            </a:pPr>
            <a:r>
              <a:rPr lang="en-US" u="sng" sz="1900" spc="-100">
                <a:latin typeface="Arial"/>
              </a:rPr>
              <a:t>Pg </a:t>
            </a:r>
            <a:r>
              <a:rPr lang="en-US" u="sng" cap="small" sz="1900" spc="-100">
                <a:latin typeface="Arial"/>
              </a:rPr>
              <a:t>Pb P,</a:t>
            </a:r>
          </a:p>
          <a:p>
            <a:pPr algn="just" indent="0">
              <a:lnSpc>
                <a:spcPts val="2520"/>
              </a:lnSpc>
            </a:pPr>
            <a:r>
              <a:rPr lang="en-US" sz="2000">
                <a:solidFill>
                  <a:srgbClr val="C4151F"/>
                </a:solidFill>
                <a:latin typeface="Palatino Linotype"/>
              </a:rPr>
              <a:t>1.51</a:t>
            </a:r>
            <a:r>
              <a:rPr lang="en-US" sz="1900">
                <a:solidFill>
                  <a:srgbClr val="C4151F"/>
                </a:solidFill>
                <a:latin typeface="Arial"/>
              </a:rPr>
              <a:t> </a:t>
            </a:r>
            <a:r>
              <a:rPr lang="en-US" sz="2000">
                <a:latin typeface="Palatino Linotype"/>
              </a:rPr>
              <a:t>0.37</a:t>
            </a:r>
            <a:r>
              <a:rPr lang="en-US" sz="1900">
                <a:latin typeface="Arial"/>
              </a:rPr>
              <a:t> </a:t>
            </a:r>
            <a:r>
              <a:rPr lang="en-US" sz="2000">
                <a:latin typeface="Palatino Linotype"/>
              </a:rPr>
              <a:t>0.74 </a:t>
            </a:r>
            <a:r>
              <a:rPr lang="en-US" sz="2000">
                <a:solidFill>
                  <a:srgbClr val="C4151F"/>
                </a:solidFill>
                <a:latin typeface="Palatino Linotype"/>
              </a:rPr>
              <a:t>1.45</a:t>
            </a:r>
            <a:r>
              <a:rPr lang="en-US" sz="1900">
                <a:solidFill>
                  <a:srgbClr val="C4151F"/>
                </a:solidFill>
                <a:latin typeface="Arial"/>
              </a:rPr>
              <a:t> </a:t>
            </a:r>
            <a:r>
              <a:rPr lang="en-US" sz="2000">
                <a:latin typeface="Palatino Linotype"/>
              </a:rPr>
              <a:t>1.05</a:t>
            </a:r>
            <a:r>
              <a:rPr lang="en-US" sz="1900">
                <a:latin typeface="Arial"/>
              </a:rPr>
              <a:t> </a:t>
            </a:r>
            <a:r>
              <a:rPr lang="en-US" sz="2000">
                <a:latin typeface="Palatino Linotype"/>
              </a:rPr>
              <a:t>0.60 </a:t>
            </a:r>
            <a:r>
              <a:rPr lang="en-US" sz="2000">
                <a:solidFill>
                  <a:srgbClr val="C4151F"/>
                </a:solidFill>
                <a:latin typeface="Palatino Linotype"/>
              </a:rPr>
              <a:t>1.42</a:t>
            </a:r>
            <a:r>
              <a:rPr lang="en-US" sz="1900">
                <a:solidFill>
                  <a:srgbClr val="C4151F"/>
                </a:solidFill>
                <a:latin typeface="Arial"/>
              </a:rPr>
              <a:t> </a:t>
            </a:r>
            <a:r>
              <a:rPr lang="en-US" sz="2000">
                <a:latin typeface="Palatino Linotype"/>
              </a:rPr>
              <a:t>0.83</a:t>
            </a:r>
            <a:r>
              <a:rPr lang="en-US" sz="1900">
                <a:latin typeface="Arial"/>
              </a:rPr>
              <a:t> </a:t>
            </a:r>
            <a:r>
              <a:rPr lang="en-US" sz="2000">
                <a:latin typeface="Palatino Linotype"/>
              </a:rPr>
              <a:t>0.66 1.06</a:t>
            </a:r>
            <a:r>
              <a:rPr lang="en-US" sz="1900">
                <a:latin typeface="Arial"/>
              </a:rPr>
              <a:t> </a:t>
            </a:r>
            <a:r>
              <a:rPr lang="en-US" sz="2000">
                <a:solidFill>
                  <a:srgbClr val="CD1AC8"/>
                </a:solidFill>
                <a:latin typeface="Palatino Linotype"/>
              </a:rPr>
              <a:t>1.70</a:t>
            </a:r>
            <a:r>
              <a:rPr lang="en-US" sz="1900">
                <a:solidFill>
                  <a:srgbClr val="CD1AC8"/>
                </a:solidFill>
                <a:latin typeface="Arial"/>
              </a:rPr>
              <a:t> </a:t>
            </a:r>
            <a:r>
              <a:rPr lang="en-US" sz="2000">
                <a:latin typeface="Palatino Linotype"/>
              </a:rPr>
              <a:t>0.50 1.08</a:t>
            </a:r>
            <a:r>
              <a:rPr lang="en-US" sz="1900">
                <a:latin typeface="Arial"/>
              </a:rPr>
              <a:t> </a:t>
            </a:r>
            <a:r>
              <a:rPr lang="en-US" sz="2000">
                <a:solidFill>
                  <a:srgbClr val="CD1AC8"/>
                </a:solidFill>
                <a:latin typeface="Palatino Linotype"/>
              </a:rPr>
              <a:t>1.60</a:t>
            </a:r>
            <a:r>
              <a:rPr lang="en-US" sz="1900">
                <a:solidFill>
                  <a:srgbClr val="CD1AC8"/>
                </a:solidFill>
                <a:latin typeface="Arial"/>
              </a:rPr>
              <a:t> </a:t>
            </a:r>
            <a:r>
              <a:rPr lang="en-US" sz="2000">
                <a:latin typeface="Palatino Linotype"/>
              </a:rPr>
              <a:t>0.50 0.69</a:t>
            </a:r>
            <a:r>
              <a:rPr lang="en-US" sz="1900">
                <a:latin typeface="Arial"/>
              </a:rPr>
              <a:t> </a:t>
            </a:r>
            <a:r>
              <a:rPr lang="en-US" sz="2000">
                <a:solidFill>
                  <a:srgbClr val="CD1AC8"/>
                </a:solidFill>
                <a:latin typeface="Palatino Linotype"/>
              </a:rPr>
              <a:t>1.47</a:t>
            </a:r>
            <a:r>
              <a:rPr lang="en-US" sz="1900">
                <a:solidFill>
                  <a:srgbClr val="CD1AC8"/>
                </a:solidFill>
                <a:latin typeface="Arial"/>
              </a:rPr>
              <a:t> </a:t>
            </a:r>
            <a:r>
              <a:rPr lang="en-US" sz="2000">
                <a:latin typeface="Palatino Linotype"/>
              </a:rPr>
              <a:t>1.14 0.57</a:t>
            </a:r>
            <a:r>
              <a:rPr lang="en-US" sz="1900">
                <a:latin typeface="Arial"/>
              </a:rPr>
              <a:t> </a:t>
            </a:r>
            <a:r>
              <a:rPr lang="en-US" sz="2000">
                <a:latin typeface="Palatino Linotype"/>
              </a:rPr>
              <a:t>0.55</a:t>
            </a:r>
            <a:r>
              <a:rPr lang="en-US" sz="1900">
                <a:latin typeface="Arial"/>
              </a:rPr>
              <a:t> </a:t>
            </a:r>
            <a:r>
              <a:rPr lang="en-US" sz="2000">
                <a:solidFill>
                  <a:srgbClr val="2DD131"/>
                </a:solidFill>
                <a:latin typeface="Palatino Linotype"/>
              </a:rPr>
              <a:t>1.52 </a:t>
            </a:r>
            <a:r>
              <a:rPr lang="en-US" sz="2000">
                <a:latin typeface="Palatino Linotype"/>
              </a:rPr>
              <a:t>0.57</a:t>
            </a:r>
            <a:r>
              <a:rPr lang="en-US" sz="1900">
                <a:latin typeface="Arial"/>
              </a:rPr>
              <a:t> </a:t>
            </a:r>
            <a:r>
              <a:rPr lang="en-US" sz="2000">
                <a:latin typeface="Palatino Linotype"/>
              </a:rPr>
              <a:t>0.75</a:t>
            </a:r>
            <a:r>
              <a:rPr lang="en-US" sz="1900">
                <a:latin typeface="Arial"/>
              </a:rPr>
              <a:t> </a:t>
            </a:r>
            <a:r>
              <a:rPr lang="en-US" sz="2000">
                <a:solidFill>
                  <a:srgbClr val="2DD131"/>
                </a:solidFill>
                <a:latin typeface="Palatino Linotype"/>
              </a:rPr>
              <a:t>1.56</a:t>
            </a:r>
          </a:p>
        </p:txBody>
      </p:sp>
      <p:sp>
        <p:nvSpPr>
          <p:cNvPr id="7" name=""/>
          <p:cNvSpPr/>
          <p:nvPr/>
        </p:nvSpPr>
        <p:spPr>
          <a:xfrm>
            <a:off x="6184392" y="4443984"/>
            <a:ext cx="1627632" cy="213360"/>
          </a:xfrm>
          <a:prstGeom prst="rect">
            <a:avLst/>
          </a:prstGeom>
        </p:spPr>
        <p:txBody>
          <a:bodyPr lIns="0" tIns="0" rIns="0" bIns="0" wrap="none">
            <a:noAutofit/>
          </a:bodyPr>
          <a:p>
            <a:pPr indent="0"/>
            <a:r>
              <a:rPr lang="en-US" sz="2200" spc="-50">
                <a:latin typeface="Calibri"/>
              </a:rPr>
              <a:t>Chou &amp; Fasman</a:t>
            </a:r>
          </a:p>
        </p:txBody>
      </p:sp>
      <p:sp>
        <p:nvSpPr>
          <p:cNvPr id="8" name=""/>
          <p:cNvSpPr/>
          <p:nvPr/>
        </p:nvSpPr>
        <p:spPr>
          <a:xfrm>
            <a:off x="6187440" y="4757928"/>
            <a:ext cx="1478280" cy="256032"/>
          </a:xfrm>
          <a:prstGeom prst="rect">
            <a:avLst/>
          </a:prstGeom>
        </p:spPr>
        <p:txBody>
          <a:bodyPr lIns="0" tIns="0" rIns="0" bIns="0" wrap="none">
            <a:noAutofit/>
          </a:bodyPr>
          <a:p>
            <a:pPr indent="0"/>
            <a:r>
              <a:rPr lang="en-US" sz="2200" spc="-50">
                <a:latin typeface="Calibri"/>
              </a:rPr>
              <a:t>(1974 &amp; 1978)</a:t>
            </a:r>
          </a:p>
        </p:txBody>
      </p:sp>
    </p:spTree>
  </p:cSld>
  <p:clrMapOvr>
    <a:overrideClrMapping bg1="lt1" tx1="dk1" bg2="lt2" tx2="dk2" accent1="accent1" accent2="accent2" accent3="accent3" accent4="accent4" accent5="accent5" accent6="accent6" hlink="hlink" folHlink="folHlink"/>
  </p:clrMapOvr>
</p:sld>
</file>

<file path=ppt/slides/slide13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86256" y="390144"/>
            <a:ext cx="6647688" cy="323088"/>
          </a:xfrm>
          <a:prstGeom prst="rect">
            <a:avLst/>
          </a:prstGeom>
        </p:spPr>
        <p:txBody>
          <a:bodyPr lIns="0" tIns="0" rIns="0" bIns="0" wrap="none">
            <a:noAutofit/>
          </a:bodyPr>
          <a:p>
            <a:pPr indent="0"/>
            <a:r>
              <a:rPr lang="en-US" b="1" sz="2400">
                <a:solidFill>
                  <a:srgbClr val="000098"/>
                </a:solidFill>
                <a:latin typeface="Arial"/>
              </a:rPr>
              <a:t>2’ Structures in Chou Fasman Algorithm</a:t>
            </a:r>
          </a:p>
        </p:txBody>
      </p:sp>
      <p:sp>
        <p:nvSpPr>
          <p:cNvPr id="3" name=""/>
          <p:cNvSpPr/>
          <p:nvPr/>
        </p:nvSpPr>
        <p:spPr>
          <a:xfrm>
            <a:off x="4843272" y="1249680"/>
            <a:ext cx="3279648" cy="2100072"/>
          </a:xfrm>
          <a:prstGeom prst="rect">
            <a:avLst/>
          </a:prstGeom>
          <a:solidFill>
            <a:srgbClr val="DCDBE6"/>
          </a:solidFill>
        </p:spPr>
        <p:txBody>
          <a:bodyPr lIns="0" tIns="0" rIns="0" bIns="0">
            <a:noAutofit/>
          </a:bodyPr>
          <a:p>
            <a:pPr marL="356616" indent="-342900">
              <a:spcAft>
                <a:spcPts val="630"/>
              </a:spcAft>
            </a:pPr>
            <a:r>
              <a:rPr lang="en-US" b="1" sz="2600" spc="-50">
                <a:solidFill>
                  <a:srgbClr val="FF0000"/>
                </a:solidFill>
                <a:latin typeface="Arial"/>
              </a:rPr>
              <a:t>Conclusion</a:t>
            </a:r>
          </a:p>
          <a:p>
            <a:pPr marL="356616" indent="-342900">
              <a:lnSpc>
                <a:spcPts val="2904"/>
              </a:lnSpc>
            </a:pPr>
            <a:r>
              <a:rPr lang="en-US" sz="2600" spc="-50">
                <a:solidFill>
                  <a:srgbClr val="747474"/>
                </a:solidFill>
                <a:latin typeface="Arial"/>
              </a:rPr>
              <a:t>•    </a:t>
            </a:r>
            <a:r>
              <a:rPr lang="en-US" sz="2600" spc="-50">
                <a:solidFill>
                  <a:srgbClr val="006FC0"/>
                </a:solidFill>
                <a:latin typeface="Arial"/>
              </a:rPr>
              <a:t>You only need to compute</a:t>
            </a:r>
          </a:p>
          <a:p>
            <a:pPr marL="356616" indent="0">
              <a:lnSpc>
                <a:spcPts val="2880"/>
              </a:lnSpc>
            </a:pPr>
            <a:r>
              <a:rPr lang="en-US" sz="2600" spc="-50">
                <a:solidFill>
                  <a:srgbClr val="006FC0"/>
                </a:solidFill>
                <a:latin typeface="Arial"/>
              </a:rPr>
              <a:t>propensities for a small number 2’ structures </a:t>
            </a:r>
            <a:r>
              <a:rPr lang="en-US" baseline="30000" sz="2600" spc="-50">
                <a:solidFill>
                  <a:srgbClr val="006FC0"/>
                </a:solidFill>
                <a:latin typeface="Arial"/>
              </a:rPr>
              <a:t>•</a:t>
            </a:r>
          </a:p>
        </p:txBody>
      </p:sp>
      <p:sp>
        <p:nvSpPr>
          <p:cNvPr id="4" name=""/>
          <p:cNvSpPr/>
          <p:nvPr/>
        </p:nvSpPr>
        <p:spPr>
          <a:xfrm>
            <a:off x="4843272" y="3855720"/>
            <a:ext cx="3279648" cy="1694688"/>
          </a:xfrm>
          <a:prstGeom prst="rect">
            <a:avLst/>
          </a:prstGeom>
          <a:solidFill>
            <a:srgbClr val="DCDBE6"/>
          </a:solidFill>
        </p:spPr>
        <p:txBody>
          <a:bodyPr lIns="0" tIns="0" rIns="0" bIns="0">
            <a:noAutofit/>
          </a:bodyPr>
          <a:p>
            <a:pPr marL="1371600" indent="-342900">
              <a:lnSpc>
                <a:spcPts val="2856"/>
              </a:lnSpc>
            </a:pPr>
            <a:r>
              <a:rPr lang="en-US" sz="2600" spc="-50">
                <a:solidFill>
                  <a:srgbClr val="747474"/>
                </a:solidFill>
                <a:latin typeface="Arial"/>
              </a:rPr>
              <a:t>•    </a:t>
            </a:r>
            <a:r>
              <a:rPr lang="en-US" sz="2600" spc="-50">
                <a:solidFill>
                  <a:srgbClr val="006FC0"/>
                </a:solidFill>
                <a:latin typeface="Arial"/>
              </a:rPr>
              <a:t>The highest net propensity will be the most probably secondary structure that will be formed!</a:t>
            </a:r>
          </a:p>
        </p:txBody>
      </p:sp>
      <p:sp>
        <p:nvSpPr>
          <p:cNvPr id="5" name=""/>
          <p:cNvSpPr/>
          <p:nvPr/>
        </p:nvSpPr>
        <p:spPr>
          <a:xfrm>
            <a:off x="1874520" y="6632448"/>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13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07792" y="387096"/>
            <a:ext cx="3322320" cy="280416"/>
          </a:xfrm>
          <a:prstGeom prst="rect">
            <a:avLst/>
          </a:prstGeom>
        </p:spPr>
        <p:txBody>
          <a:bodyPr lIns="0" tIns="0" rIns="0" bIns="0" wrap="none">
            <a:noAutofit/>
          </a:bodyPr>
          <a:p>
            <a:pPr indent="0">
              <a:spcAft>
                <a:spcPts val="13020"/>
              </a:spcAft>
            </a:pPr>
            <a:r>
              <a:rPr lang="en-US" b="1" sz="2600" spc="-50">
                <a:solidFill>
                  <a:srgbClr val="000098"/>
                </a:solidFill>
                <a:latin typeface="Arial"/>
              </a:rPr>
              <a:t>Protein Structures</a:t>
            </a:r>
          </a:p>
        </p:txBody>
      </p:sp>
      <p:sp>
        <p:nvSpPr>
          <p:cNvPr id="3" name=""/>
          <p:cNvSpPr/>
          <p:nvPr/>
        </p:nvSpPr>
        <p:spPr>
          <a:xfrm>
            <a:off x="5239512" y="3017520"/>
            <a:ext cx="2621280" cy="832104"/>
          </a:xfrm>
          <a:prstGeom prst="rect">
            <a:avLst/>
          </a:prstGeom>
          <a:solidFill>
            <a:srgbClr val="DCDBE6"/>
          </a:solidFill>
        </p:spPr>
        <p:txBody>
          <a:bodyPr lIns="0" tIns="0" rIns="0" bIns="0">
            <a:noAutofit/>
          </a:bodyPr>
          <a:p>
            <a:pPr algn="just" indent="0">
              <a:lnSpc>
                <a:spcPts val="3624"/>
              </a:lnSpc>
              <a:spcBef>
                <a:spcPts val="13020"/>
              </a:spcBef>
            </a:pPr>
            <a:r>
              <a:rPr lang="en-US" b="1" sz="2600" spc="-50">
                <a:solidFill>
                  <a:srgbClr val="006FC0"/>
                </a:solidFill>
                <a:latin typeface="Arial"/>
              </a:rPr>
              <a:t>Chou Fasman Algorithm - I</a:t>
            </a:r>
          </a:p>
        </p:txBody>
      </p:sp>
    </p:spTree>
  </p:cSld>
  <p:clrMapOvr>
    <a:overrideClrMapping bg1="lt1" tx1="dk1" bg2="lt2" tx2="dk2" accent1="accent1" accent2="accent2" accent3="accent3" accent4="accent4" accent5="accent5" accent6="accent6" hlink="hlink" folHlink="folHlink"/>
  </p:clrMapOvr>
</p:sld>
</file>

<file path=ppt/slides/slide13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17064" y="390144"/>
            <a:ext cx="4398264" cy="323088"/>
          </a:xfrm>
          <a:prstGeom prst="rect">
            <a:avLst/>
          </a:prstGeom>
        </p:spPr>
        <p:txBody>
          <a:bodyPr lIns="0" tIns="0" rIns="0" bIns="0" wrap="none">
            <a:noAutofit/>
          </a:bodyPr>
          <a:p>
            <a:pPr indent="0"/>
            <a:r>
              <a:rPr lang="en-US" b="1" sz="2400">
                <a:solidFill>
                  <a:srgbClr val="000098"/>
                </a:solidFill>
                <a:latin typeface="Arial"/>
              </a:rPr>
              <a:t>Chou Fasman Algorithm - I</a:t>
            </a:r>
          </a:p>
        </p:txBody>
      </p:sp>
      <p:sp>
        <p:nvSpPr>
          <p:cNvPr id="3" name=""/>
          <p:cNvSpPr/>
          <p:nvPr/>
        </p:nvSpPr>
        <p:spPr>
          <a:xfrm>
            <a:off x="4846320" y="1252728"/>
            <a:ext cx="3355848" cy="2511552"/>
          </a:xfrm>
          <a:prstGeom prst="rect">
            <a:avLst/>
          </a:prstGeom>
          <a:solidFill>
            <a:srgbClr val="E6F3F9"/>
          </a:solidFill>
        </p:spPr>
        <p:txBody>
          <a:bodyPr lIns="0" tIns="0" rIns="0" bIns="0">
            <a:noAutofit/>
          </a:bodyPr>
          <a:p>
            <a:pPr marL="358648" indent="-330200">
              <a:spcAft>
                <a:spcPts val="630"/>
              </a:spcAft>
            </a:pPr>
            <a:r>
              <a:rPr lang="en-US" b="1" sz="2600" spc="-50">
                <a:solidFill>
                  <a:srgbClr val="FF0000"/>
                </a:solidFill>
                <a:latin typeface="Arial"/>
              </a:rPr>
              <a:t>Background</a:t>
            </a:r>
          </a:p>
          <a:p>
            <a:pPr marL="358648" indent="-330200">
              <a:lnSpc>
                <a:spcPts val="2856"/>
              </a:lnSpc>
            </a:pPr>
            <a:r>
              <a:rPr lang="en-US" sz="2600" spc="-50">
                <a:solidFill>
                  <a:srgbClr val="747474"/>
                </a:solidFill>
                <a:latin typeface="Arial"/>
              </a:rPr>
              <a:t>•    </a:t>
            </a:r>
            <a:r>
              <a:rPr lang="en-US" sz="2600" spc="-50">
                <a:solidFill>
                  <a:srgbClr val="006FC0"/>
                </a:solidFill>
                <a:latin typeface="Arial"/>
              </a:rPr>
              <a:t>Only a small number of combinations of secondary structures are possible due to their individual properties </a:t>
            </a:r>
            <a:r>
              <a:rPr lang="en-US" baseline="30000" sz="2600" spc="-50">
                <a:solidFill>
                  <a:srgbClr val="006FC0"/>
                </a:solidFill>
                <a:latin typeface="Arial"/>
              </a:rPr>
              <a:t>•</a:t>
            </a:r>
          </a:p>
        </p:txBody>
      </p:sp>
      <p:sp>
        <p:nvSpPr>
          <p:cNvPr id="4" name=""/>
          <p:cNvSpPr/>
          <p:nvPr/>
        </p:nvSpPr>
        <p:spPr>
          <a:xfrm>
            <a:off x="4846320" y="4215384"/>
            <a:ext cx="3355848" cy="1697736"/>
          </a:xfrm>
          <a:prstGeom prst="rect">
            <a:avLst/>
          </a:prstGeom>
          <a:solidFill>
            <a:srgbClr val="E6F3F9"/>
          </a:solidFill>
        </p:spPr>
        <p:txBody>
          <a:bodyPr lIns="0" tIns="0" rIns="0" bIns="0">
            <a:noAutofit/>
          </a:bodyPr>
          <a:p>
            <a:pPr marL="1955800" indent="-342900">
              <a:lnSpc>
                <a:spcPts val="2856"/>
              </a:lnSpc>
            </a:pPr>
            <a:r>
              <a:rPr lang="en-US" sz="2600" spc="-50">
                <a:solidFill>
                  <a:srgbClr val="747474"/>
                </a:solidFill>
                <a:latin typeface="Arial"/>
              </a:rPr>
              <a:t>•    </a:t>
            </a:r>
            <a:r>
              <a:rPr lang="en-US" sz="2600" spc="-50">
                <a:solidFill>
                  <a:srgbClr val="006FC0"/>
                </a:solidFill>
                <a:latin typeface="Arial"/>
              </a:rPr>
              <a:t>Such as 4 amino acids are needed to start an Alpha Helix and 5 amino acids for Beta Sheet</a:t>
            </a:r>
          </a:p>
        </p:txBody>
      </p:sp>
    </p:spTree>
  </p:cSld>
  <p:clrMapOvr>
    <a:overrideClrMapping bg1="lt1" tx1="dk1" bg2="lt2" tx2="dk2" accent1="accent1" accent2="accent2" accent3="accent3" accent4="accent4" accent5="accent5" accent6="accent6" hlink="hlink" folHlink="folHlink"/>
  </p:clrMapOvr>
</p:sld>
</file>

<file path=ppt/slides/slide13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17064" y="390144"/>
            <a:ext cx="4398264" cy="323088"/>
          </a:xfrm>
          <a:prstGeom prst="rect">
            <a:avLst/>
          </a:prstGeom>
        </p:spPr>
        <p:txBody>
          <a:bodyPr lIns="0" tIns="0" rIns="0" bIns="0" wrap="none">
            <a:noAutofit/>
          </a:bodyPr>
          <a:p>
            <a:pPr indent="0"/>
            <a:r>
              <a:rPr lang="en-US" b="1" sz="2400">
                <a:solidFill>
                  <a:srgbClr val="000098"/>
                </a:solidFill>
                <a:latin typeface="Arial"/>
              </a:rPr>
              <a:t>Chou Fasman Algorithm - I</a:t>
            </a:r>
          </a:p>
        </p:txBody>
      </p:sp>
      <p:sp>
        <p:nvSpPr>
          <p:cNvPr id="3" name=""/>
          <p:cNvSpPr/>
          <p:nvPr/>
        </p:nvSpPr>
        <p:spPr>
          <a:xfrm>
            <a:off x="4846320" y="1252728"/>
            <a:ext cx="3291840" cy="3797808"/>
          </a:xfrm>
          <a:prstGeom prst="rect">
            <a:avLst/>
          </a:prstGeom>
          <a:solidFill>
            <a:srgbClr val="DCDBE6"/>
          </a:solidFill>
        </p:spPr>
        <p:txBody>
          <a:bodyPr lIns="0" tIns="0" rIns="0" bIns="0">
            <a:noAutofit/>
          </a:bodyPr>
          <a:p>
            <a:pPr marL="358648" indent="-330200">
              <a:spcAft>
                <a:spcPts val="630"/>
              </a:spcAft>
            </a:pPr>
            <a:r>
              <a:rPr lang="en-US" b="1" sz="2600" spc="-50">
                <a:solidFill>
                  <a:srgbClr val="FF0000"/>
                </a:solidFill>
                <a:latin typeface="Arial"/>
              </a:rPr>
              <a:t>Introduction</a:t>
            </a:r>
          </a:p>
          <a:p>
            <a:pPr marL="358648" indent="-330200">
              <a:lnSpc>
                <a:spcPts val="2856"/>
              </a:lnSpc>
              <a:spcAft>
                <a:spcPts val="1260"/>
              </a:spcAft>
            </a:pPr>
            <a:r>
              <a:rPr lang="en-US" sz="2600" spc="-50">
                <a:solidFill>
                  <a:srgbClr val="747474"/>
                </a:solidFill>
                <a:latin typeface="Arial"/>
              </a:rPr>
              <a:t>•    </a:t>
            </a:r>
            <a:r>
              <a:rPr lang="en-US" sz="2600" spc="-50">
                <a:solidFill>
                  <a:srgbClr val="006FC0"/>
                </a:solidFill>
                <a:latin typeface="Arial"/>
              </a:rPr>
              <a:t>Note that besides the alpha helix and beta sheets, LOOPS are an other secondary structure</a:t>
            </a:r>
          </a:p>
          <a:p>
            <a:pPr marL="358648" indent="-330200">
              <a:lnSpc>
                <a:spcPts val="2856"/>
              </a:lnSpc>
            </a:pPr>
            <a:r>
              <a:rPr lang="en-US" sz="2600" spc="-50">
                <a:solidFill>
                  <a:srgbClr val="747474"/>
                </a:solidFill>
                <a:latin typeface="Arial"/>
              </a:rPr>
              <a:t>•    </a:t>
            </a:r>
            <a:r>
              <a:rPr lang="en-US" sz="2600" spc="-50">
                <a:solidFill>
                  <a:srgbClr val="006FC0"/>
                </a:solidFill>
                <a:latin typeface="Arial"/>
              </a:rPr>
              <a:t>How can loops be integrated into predicting 2’ structures? </a:t>
            </a:r>
            <a:r>
              <a:rPr lang="en-US" baseline="30000" sz="2600" spc="-50">
                <a:solidFill>
                  <a:srgbClr val="006FC0"/>
                </a:solidFill>
                <a:latin typeface="Arial"/>
              </a:rPr>
              <a:t>•</a:t>
            </a:r>
          </a:p>
        </p:txBody>
      </p:sp>
      <p:sp>
        <p:nvSpPr>
          <p:cNvPr id="4" name=""/>
          <p:cNvSpPr/>
          <p:nvPr/>
        </p:nvSpPr>
        <p:spPr>
          <a:xfrm>
            <a:off x="4846320" y="5458968"/>
            <a:ext cx="3291840" cy="609600"/>
          </a:xfrm>
          <a:prstGeom prst="rect">
            <a:avLst/>
          </a:prstGeom>
          <a:solidFill>
            <a:srgbClr val="DCDBE6"/>
          </a:solidFill>
        </p:spPr>
        <p:txBody>
          <a:bodyPr lIns="0" tIns="0" rIns="0" bIns="0">
            <a:noAutofit/>
          </a:bodyPr>
          <a:p>
            <a:pPr marL="1943100" indent="-330200">
              <a:lnSpc>
                <a:spcPts val="2880"/>
              </a:lnSpc>
            </a:pPr>
            <a:r>
              <a:rPr lang="en-US" sz="2600" spc="-50">
                <a:solidFill>
                  <a:srgbClr val="747474"/>
                </a:solidFill>
                <a:latin typeface="Arial"/>
              </a:rPr>
              <a:t>•    </a:t>
            </a:r>
            <a:r>
              <a:rPr lang="en-US" sz="2600" spc="-50">
                <a:solidFill>
                  <a:srgbClr val="006FC0"/>
                </a:solidFill>
                <a:latin typeface="Arial"/>
              </a:rPr>
              <a:t>Loops are small ~ 34 amino acids</a:t>
            </a:r>
          </a:p>
        </p:txBody>
      </p:sp>
    </p:spTree>
  </p:cSld>
  <p:clrMapOvr>
    <a:overrideClrMapping bg1="lt1" tx1="dk1" bg2="lt2" tx2="dk2" accent1="accent1" accent2="accent2" accent3="accent3" accent4="accent4" accent5="accent5" accent6="accent6" hlink="hlink" folHlink="folHlink"/>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62072" y="774192"/>
            <a:ext cx="3413760" cy="417576"/>
          </a:xfrm>
          <a:prstGeom prst="rect">
            <a:avLst/>
          </a:prstGeom>
        </p:spPr>
        <p:txBody>
          <a:bodyPr lIns="0" tIns="0" rIns="0" bIns="0" wrap="none">
            <a:noAutofit/>
          </a:bodyPr>
          <a:p>
            <a:pPr indent="0"/>
            <a:r>
              <a:rPr lang="en-US" b="1" sz="3200">
                <a:solidFill>
                  <a:srgbClr val="001F5F"/>
                </a:solidFill>
                <a:latin typeface="Arial"/>
              </a:rPr>
              <a:t>Scoring Schemes</a:t>
            </a:r>
          </a:p>
        </p:txBody>
      </p:sp>
      <p:sp>
        <p:nvSpPr>
          <p:cNvPr id="3" name=""/>
          <p:cNvSpPr/>
          <p:nvPr/>
        </p:nvSpPr>
        <p:spPr>
          <a:xfrm>
            <a:off x="4660392" y="1609344"/>
            <a:ext cx="3419856" cy="2791968"/>
          </a:xfrm>
          <a:prstGeom prst="rect">
            <a:avLst/>
          </a:prstGeom>
        </p:spPr>
        <p:txBody>
          <a:bodyPr lIns="0" tIns="0" rIns="0" bIns="0">
            <a:noAutofit/>
          </a:bodyPr>
          <a:p>
            <a:pPr marL="368300" indent="-368300">
              <a:spcAft>
                <a:spcPts val="1050"/>
              </a:spcAft>
            </a:pPr>
            <a:r>
              <a:rPr lang="en-US" b="1" sz="2600">
                <a:solidFill>
                  <a:srgbClr val="3265FF"/>
                </a:solidFill>
                <a:latin typeface="Arial"/>
              </a:rPr>
              <a:t>Conclusion</a:t>
            </a:r>
          </a:p>
          <a:p>
            <a:pPr marL="368300" indent="-368300">
              <a:lnSpc>
                <a:spcPts val="3096"/>
              </a:lnSpc>
            </a:pPr>
            <a:r>
              <a:rPr lang="en-US" sz="2600">
                <a:solidFill>
                  <a:srgbClr val="622422"/>
                </a:solidFill>
                <a:latin typeface="Arial"/>
              </a:rPr>
              <a:t>• </a:t>
            </a:r>
            <a:r>
              <a:rPr lang="en-US" sz="2600">
                <a:latin typeface="Arial"/>
              </a:rPr>
              <a:t>Substitution matrices are the log-odds matrices used for scoring amino acid substitutions in pairwise alignments</a:t>
            </a:r>
          </a:p>
        </p:txBody>
      </p:sp>
    </p:spTree>
  </p:cSld>
  <p:clrMapOvr>
    <a:overrideClrMapping bg1="lt1" tx1="dk1" bg2="lt2" tx2="dk2" accent1="accent1" accent2="accent2" accent3="accent3" accent4="accent4" accent5="accent5" accent6="accent6" hlink="hlink" folHlink="folHlink"/>
  </p:clrMapOvr>
</p:sld>
</file>

<file path=ppt/slides/slide14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17064" y="390144"/>
            <a:ext cx="4398264" cy="323088"/>
          </a:xfrm>
          <a:prstGeom prst="rect">
            <a:avLst/>
          </a:prstGeom>
        </p:spPr>
        <p:txBody>
          <a:bodyPr lIns="0" tIns="0" rIns="0" bIns="0" wrap="none">
            <a:noAutofit/>
          </a:bodyPr>
          <a:p>
            <a:pPr indent="0"/>
            <a:r>
              <a:rPr lang="en-US" b="1" sz="2400">
                <a:solidFill>
                  <a:srgbClr val="000098"/>
                </a:solidFill>
                <a:latin typeface="Arial"/>
              </a:rPr>
              <a:t>Chou Fasman Algorithm - I</a:t>
            </a:r>
          </a:p>
        </p:txBody>
      </p:sp>
      <p:graphicFrame>
        <p:nvGraphicFramePr>
          <p:cNvPr id="3" name=""/>
          <p:cNvGraphicFramePr>
            <a:graphicFrameLocks noGrp="1"/>
          </p:cNvGraphicFramePr>
          <p:nvPr/>
        </p:nvGraphicFramePr>
        <p:xfrm>
          <a:off x="1167384" y="1770888"/>
          <a:ext cx="6964680" cy="4084320"/>
        </p:xfrm>
        <a:graphic>
          <a:graphicData uri="http://schemas.openxmlformats.org/drawingml/2006/table">
            <a:tbl>
              <a:tblPr/>
              <a:tblGrid>
                <a:gridCol w="1277112"/>
                <a:gridCol w="905256"/>
                <a:gridCol w="585216"/>
                <a:gridCol w="1021080"/>
                <a:gridCol w="865632"/>
                <a:gridCol w="822960"/>
                <a:gridCol w="795528"/>
                <a:gridCol w="691896"/>
              </a:tblGrid>
              <a:tr h="246888">
                <a:tc>
                  <a:txBody>
                    <a:bodyPr lIns="0" tIns="0" rIns="0" bIns="0">
                      <a:noAutofit/>
                    </a:bodyPr>
                    <a:p>
                      <a:pPr indent="0"/>
                      <a:r>
                        <a:rPr lang="en-US" b="1" sz="1050" spc="100">
                          <a:solidFill>
                            <a:srgbClr val="2A322C"/>
                          </a:solidFill>
                          <a:latin typeface="Palatino Linotype"/>
                        </a:rPr>
                        <a:t>Name</a:t>
                      </a:r>
                    </a:p>
                  </a:txBody>
                  <a:tcPr marL="0" marR="0" marT="0" marB="0">
                    <a:solidFill>
                      <a:srgbClr val="E6F3F9"/>
                    </a:solidFill>
                  </a:tcPr>
                </a:tc>
                <a:tc>
                  <a:txBody>
                    <a:bodyPr lIns="0" tIns="0" rIns="0" bIns="0">
                      <a:noAutofit/>
                    </a:bodyPr>
                    <a:p>
                      <a:pPr algn="ctr" indent="0"/>
                      <a:r>
                        <a:rPr lang="en-US" sz="1800">
                          <a:solidFill>
                            <a:srgbClr val="2A322C"/>
                          </a:solidFill>
                          <a:latin typeface="Calibri"/>
                        </a:rPr>
                        <a:t>P(a)</a:t>
                      </a:r>
                    </a:p>
                  </a:txBody>
                  <a:tcPr marL="0" marR="0" marT="0" marB="0">
                    <a:solidFill>
                      <a:srgbClr val="E6F3F9"/>
                    </a:solidFill>
                  </a:tcPr>
                </a:tc>
                <a:tc>
                  <a:txBody>
                    <a:bodyPr lIns="0" tIns="0" rIns="0" bIns="0">
                      <a:noAutofit/>
                    </a:bodyPr>
                    <a:p>
                      <a:pPr indent="0"/>
                      <a:r>
                        <a:rPr lang="en-US" b="1" sz="1050" spc="100">
                          <a:solidFill>
                            <a:srgbClr val="2A322C"/>
                          </a:solidFill>
                          <a:latin typeface="Palatino Linotype"/>
                        </a:rPr>
                        <a:t>P(b)</a:t>
                      </a:r>
                    </a:p>
                  </a:txBody>
                  <a:tcPr marL="0" marR="0" marT="0" marB="0">
                    <a:solidFill>
                      <a:srgbClr val="E6F3F9"/>
                    </a:solidFill>
                  </a:tcPr>
                </a:tc>
                <a:tc>
                  <a:txBody>
                    <a:bodyPr lIns="0" tIns="0" rIns="0" bIns="0">
                      <a:noAutofit/>
                    </a:bodyPr>
                    <a:p>
                      <a:pPr marL="165100" indent="0"/>
                      <a:r>
                        <a:rPr lang="en-US" b="1" sz="1050" spc="100">
                          <a:solidFill>
                            <a:srgbClr val="2A322C"/>
                          </a:solidFill>
                          <a:latin typeface="Palatino Linotype"/>
                        </a:rPr>
                        <a:t>P (turn)</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f </a:t>
                      </a:r>
                      <a:r>
                        <a:rPr lang="en-US" b="1" sz="1050" spc="100">
                          <a:solidFill>
                            <a:srgbClr val="2A322C"/>
                          </a:solidFill>
                          <a:latin typeface="Palatino Linotype"/>
                        </a:rPr>
                        <a:t>(i)</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f </a:t>
                      </a:r>
                      <a:r>
                        <a:rPr lang="en-US" b="1" sz="1050" spc="100">
                          <a:solidFill>
                            <a:srgbClr val="2A322C"/>
                          </a:solidFill>
                          <a:latin typeface="Palatino Linotype"/>
                        </a:rPr>
                        <a:t>(i + </a:t>
                      </a:r>
                      <a:r>
                        <a:rPr lang="en-US" sz="1800">
                          <a:solidFill>
                            <a:srgbClr val="2A322C"/>
                          </a:solidFill>
                          <a:latin typeface="Calibri"/>
                        </a:rPr>
                        <a:t>1)</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f(i+2)</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f (i+3)</a:t>
                      </a:r>
                    </a:p>
                  </a:txBody>
                  <a:tcPr marL="0" marR="0" marT="0" marB="0">
                    <a:solidFill>
                      <a:srgbClr val="E6F3F9"/>
                    </a:solidFill>
                  </a:tcPr>
                </a:tc>
              </a:tr>
              <a:tr h="454152">
                <a:tc>
                  <a:txBody>
                    <a:bodyPr lIns="0" tIns="0" rIns="0" bIns="0">
                      <a:noAutofit/>
                    </a:bodyPr>
                    <a:p>
                      <a:pPr indent="0"/>
                      <a:r>
                        <a:rPr lang="en-US" b="1" sz="1050" spc="100">
                          <a:solidFill>
                            <a:srgbClr val="2A322C"/>
                          </a:solidFill>
                          <a:latin typeface="Palatino Linotype"/>
                        </a:rPr>
                        <a:t>Alanine</a:t>
                      </a:r>
                    </a:p>
                  </a:txBody>
                  <a:tcPr marL="0" marR="0" marT="0" marB="0" anchor="b">
                    <a:solidFill>
                      <a:srgbClr val="E6F3F9"/>
                    </a:solidFill>
                  </a:tcPr>
                </a:tc>
                <a:tc>
                  <a:txBody>
                    <a:bodyPr lIns="0" tIns="0" rIns="0" bIns="0">
                      <a:noAutofit/>
                    </a:bodyPr>
                    <a:p>
                      <a:pPr algn="ctr" indent="0"/>
                      <a:r>
                        <a:rPr lang="en-US" sz="1800">
                          <a:solidFill>
                            <a:srgbClr val="2A322C"/>
                          </a:solidFill>
                          <a:latin typeface="Calibri"/>
                        </a:rPr>
                        <a:t>1. 42</a:t>
                      </a:r>
                    </a:p>
                  </a:txBody>
                  <a:tcPr marL="0" marR="0" marT="0" marB="0" anchor="b">
                    <a:solidFill>
                      <a:srgbClr val="E6F3F9"/>
                    </a:solidFill>
                  </a:tcPr>
                </a:tc>
                <a:tc>
                  <a:txBody>
                    <a:bodyPr lIns="0" tIns="0" rIns="0" bIns="0">
                      <a:noAutofit/>
                    </a:bodyPr>
                    <a:p>
                      <a:pPr indent="0"/>
                      <a:r>
                        <a:rPr lang="en-US" sz="1800">
                          <a:solidFill>
                            <a:srgbClr val="414341"/>
                          </a:solidFill>
                          <a:latin typeface="Calibri"/>
                        </a:rPr>
                        <a:t>0. 83</a:t>
                      </a:r>
                    </a:p>
                  </a:txBody>
                  <a:tcPr marL="0" marR="0" marT="0" marB="0" anchor="b">
                    <a:solidFill>
                      <a:srgbClr val="E6F3F9"/>
                    </a:solidFill>
                  </a:tcPr>
                </a:tc>
                <a:tc>
                  <a:txBody>
                    <a:bodyPr lIns="0" tIns="0" rIns="0" bIns="0">
                      <a:noAutofit/>
                    </a:bodyPr>
                    <a:p>
                      <a:pPr algn="ctr" marL="127000" indent="0"/>
                      <a:r>
                        <a:rPr lang="en-US" sz="1800">
                          <a:solidFill>
                            <a:srgbClr val="2A322C"/>
                          </a:solidFill>
                          <a:latin typeface="Calibri"/>
                        </a:rPr>
                        <a:t>0. 66</a:t>
                      </a:r>
                    </a:p>
                  </a:txBody>
                  <a:tcPr marL="0" marR="0" marT="0" marB="0" anchor="b">
                    <a:solidFill>
                      <a:srgbClr val="E6F3F9"/>
                    </a:solidFill>
                  </a:tcPr>
                </a:tc>
                <a:tc>
                  <a:txBody>
                    <a:bodyPr lIns="0" tIns="0" rIns="0" bIns="0">
                      <a:noAutofit/>
                    </a:bodyPr>
                    <a:p>
                      <a:pPr marL="228600" indent="0"/>
                      <a:r>
                        <a:rPr lang="en-US" sz="1800">
                          <a:solidFill>
                            <a:srgbClr val="414341"/>
                          </a:solidFill>
                          <a:latin typeface="Calibri"/>
                        </a:rPr>
                        <a:t>0. 06</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0. 076</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0. 035</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0. 058</a:t>
                      </a:r>
                    </a:p>
                  </a:txBody>
                  <a:tcPr marL="0" marR="0" marT="0" marB="0" anchor="b">
                    <a:solidFill>
                      <a:srgbClr val="E6F3F9"/>
                    </a:solidFill>
                  </a:tcPr>
                </a:tc>
              </a:tr>
              <a:tr h="182880">
                <a:tc>
                  <a:txBody>
                    <a:bodyPr lIns="0" tIns="0" rIns="0" bIns="0">
                      <a:noAutofit/>
                    </a:bodyPr>
                    <a:p>
                      <a:pPr indent="0"/>
                      <a:r>
                        <a:rPr lang="en-US" b="1" sz="1050" spc="100">
                          <a:solidFill>
                            <a:srgbClr val="2A322C"/>
                          </a:solidFill>
                          <a:latin typeface="Palatino Linotype"/>
                        </a:rPr>
                        <a:t>Arginine</a:t>
                      </a:r>
                    </a:p>
                  </a:txBody>
                  <a:tcPr marL="0" marR="0" marT="0" marB="0">
                    <a:solidFill>
                      <a:srgbClr val="E6F3F9"/>
                    </a:solidFill>
                  </a:tcPr>
                </a:tc>
                <a:tc>
                  <a:txBody>
                    <a:bodyPr lIns="0" tIns="0" rIns="0" bIns="0">
                      <a:noAutofit/>
                    </a:bodyPr>
                    <a:p>
                      <a:pPr algn="ctr" indent="0"/>
                      <a:r>
                        <a:rPr lang="en-US" sz="1800">
                          <a:solidFill>
                            <a:srgbClr val="2A322C"/>
                          </a:solidFill>
                          <a:latin typeface="Calibri"/>
                        </a:rPr>
                        <a:t>0.98</a:t>
                      </a:r>
                    </a:p>
                  </a:txBody>
                  <a:tcPr marL="0" marR="0" marT="0" marB="0">
                    <a:solidFill>
                      <a:srgbClr val="E6F3F9"/>
                    </a:solidFill>
                  </a:tcPr>
                </a:tc>
                <a:tc>
                  <a:txBody>
                    <a:bodyPr lIns="0" tIns="0" rIns="0" bIns="0">
                      <a:noAutofit/>
                    </a:bodyPr>
                    <a:p>
                      <a:pPr indent="0"/>
                      <a:r>
                        <a:rPr lang="en-US" sz="1800">
                          <a:solidFill>
                            <a:srgbClr val="414341"/>
                          </a:solidFill>
                          <a:latin typeface="Calibri"/>
                        </a:rPr>
                        <a:t>0.93</a:t>
                      </a:r>
                    </a:p>
                  </a:txBody>
                  <a:tcPr marL="0" marR="0" marT="0" marB="0">
                    <a:solidFill>
                      <a:srgbClr val="E6F3F9"/>
                    </a:solidFill>
                  </a:tcPr>
                </a:tc>
                <a:tc>
                  <a:txBody>
                    <a:bodyPr lIns="0" tIns="0" rIns="0" bIns="0">
                      <a:noAutofit/>
                    </a:bodyPr>
                    <a:p>
                      <a:pPr algn="ctr" marL="127000" indent="0"/>
                      <a:r>
                        <a:rPr lang="en-US" sz="1800">
                          <a:solidFill>
                            <a:srgbClr val="2A322C"/>
                          </a:solidFill>
                          <a:latin typeface="Calibri"/>
                        </a:rPr>
                        <a:t>0. 95</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0. 070</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0. 106</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0. 099</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0. 085</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Aspartic Aci&lt;</a:t>
                      </a:r>
                    </a:p>
                  </a:txBody>
                  <a:tcPr marL="0" marR="0" marT="0" marB="0">
                    <a:solidFill>
                      <a:srgbClr val="E6F3F9"/>
                    </a:solidFill>
                  </a:tcPr>
                </a:tc>
                <a:tc>
                  <a:txBody>
                    <a:bodyPr lIns="0" tIns="0" rIns="0" bIns="0">
                      <a:noAutofit/>
                    </a:bodyPr>
                    <a:p>
                      <a:pPr algn="ctr" indent="0"/>
                      <a:r>
                        <a:rPr lang="en-US" sz="1800">
                          <a:solidFill>
                            <a:srgbClr val="2A322C"/>
                          </a:solidFill>
                          <a:latin typeface="Calibri"/>
                        </a:rPr>
                        <a:t>1. 01</a:t>
                      </a:r>
                    </a:p>
                  </a:txBody>
                  <a:tcPr marL="0" marR="0" marT="0" marB="0" anchor="b">
                    <a:solidFill>
                      <a:srgbClr val="E6F3F9"/>
                    </a:solidFill>
                  </a:tcPr>
                </a:tc>
                <a:tc>
                  <a:txBody>
                    <a:bodyPr lIns="0" tIns="0" rIns="0" bIns="0">
                      <a:noAutofit/>
                    </a:bodyPr>
                    <a:p>
                      <a:pPr indent="0"/>
                      <a:r>
                        <a:rPr lang="en-US" sz="1800">
                          <a:solidFill>
                            <a:srgbClr val="2A322C"/>
                          </a:solidFill>
                          <a:latin typeface="Calibri"/>
                        </a:rPr>
                        <a:t>0.54</a:t>
                      </a:r>
                    </a:p>
                  </a:txBody>
                  <a:tcPr marL="0" marR="0" marT="0" marB="0">
                    <a:solidFill>
                      <a:srgbClr val="E6F3F9"/>
                    </a:solidFill>
                  </a:tcPr>
                </a:tc>
                <a:tc>
                  <a:txBody>
                    <a:bodyPr lIns="0" tIns="0" rIns="0" bIns="0">
                      <a:noAutofit/>
                    </a:bodyPr>
                    <a:p>
                      <a:pPr algn="ctr" marL="127000" indent="0"/>
                      <a:r>
                        <a:rPr lang="en-US" sz="1800">
                          <a:solidFill>
                            <a:srgbClr val="2A322C"/>
                          </a:solidFill>
                          <a:latin typeface="Calibri"/>
                        </a:rPr>
                        <a:t>1. 46</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0. 147</a:t>
                      </a:r>
                    </a:p>
                  </a:txBody>
                  <a:tcPr marL="0" marR="0" marT="0" marB="0">
                    <a:solidFill>
                      <a:srgbClr val="E6F3F9"/>
                    </a:solidFill>
                  </a:tcPr>
                </a:tc>
                <a:tc>
                  <a:txBody>
                    <a:bodyPr lIns="0" tIns="0" rIns="0" bIns="0">
                      <a:noAutofit/>
                    </a:bodyPr>
                    <a:p>
                      <a:pPr marL="165100" indent="0"/>
                      <a:r>
                        <a:rPr lang="en-US" sz="1800">
                          <a:solidFill>
                            <a:srgbClr val="414341"/>
                          </a:solidFill>
                          <a:latin typeface="Calibri"/>
                        </a:rPr>
                        <a:t>0. 110</a:t>
                      </a:r>
                    </a:p>
                  </a:txBody>
                  <a:tcPr marL="0" marR="0" marT="0" marB="0" anchor="b">
                    <a:solidFill>
                      <a:srgbClr val="E6F3F9"/>
                    </a:solidFill>
                  </a:tcPr>
                </a:tc>
                <a:tc>
                  <a:txBody>
                    <a:bodyPr lIns="0" tIns="0" rIns="0" bIns="0">
                      <a:noAutofit/>
                    </a:bodyPr>
                    <a:p>
                      <a:pPr marL="139700" indent="0"/>
                      <a:r>
                        <a:rPr lang="en-US" sz="1800">
                          <a:solidFill>
                            <a:srgbClr val="2A322C"/>
                          </a:solidFill>
                          <a:latin typeface="Calibri"/>
                        </a:rPr>
                        <a:t>0. 179</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0. 081</a:t>
                      </a:r>
                    </a:p>
                  </a:txBody>
                  <a:tcPr marL="0" marR="0" marT="0" marB="0" anchor="b">
                    <a:solidFill>
                      <a:srgbClr val="E6F3F9"/>
                    </a:solidFill>
                  </a:tcPr>
                </a:tc>
              </a:tr>
              <a:tr h="176784">
                <a:tc>
                  <a:txBody>
                    <a:bodyPr lIns="0" tIns="0" rIns="0" bIns="0">
                      <a:noAutofit/>
                    </a:bodyPr>
                    <a:p>
                      <a:pPr indent="0"/>
                      <a:r>
                        <a:rPr lang="en-US" b="1" sz="1050" spc="100">
                          <a:solidFill>
                            <a:srgbClr val="2A322C"/>
                          </a:solidFill>
                          <a:latin typeface="Palatino Linotype"/>
                        </a:rPr>
                        <a:t>Asparagine</a:t>
                      </a:r>
                    </a:p>
                  </a:txBody>
                  <a:tcPr marL="0" marR="0" marT="0" marB="0">
                    <a:solidFill>
                      <a:srgbClr val="E6F3F9"/>
                    </a:solidFill>
                  </a:tcPr>
                </a:tc>
                <a:tc>
                  <a:txBody>
                    <a:bodyPr lIns="0" tIns="0" rIns="0" bIns="0">
                      <a:noAutofit/>
                    </a:bodyPr>
                    <a:p>
                      <a:pPr algn="ctr" indent="0"/>
                      <a:r>
                        <a:rPr lang="en-US" sz="1800">
                          <a:solidFill>
                            <a:srgbClr val="414341"/>
                          </a:solidFill>
                          <a:latin typeface="Calibri"/>
                        </a:rPr>
                        <a:t>0.67</a:t>
                      </a:r>
                    </a:p>
                  </a:txBody>
                  <a:tcPr marL="0" marR="0" marT="0" marB="0">
                    <a:solidFill>
                      <a:srgbClr val="E6F3F9"/>
                    </a:solidFill>
                  </a:tcPr>
                </a:tc>
                <a:tc>
                  <a:txBody>
                    <a:bodyPr lIns="0" tIns="0" rIns="0" bIns="0">
                      <a:noAutofit/>
                    </a:bodyPr>
                    <a:p>
                      <a:pPr indent="0"/>
                      <a:r>
                        <a:rPr lang="en-US" sz="1800">
                          <a:solidFill>
                            <a:srgbClr val="414341"/>
                          </a:solidFill>
                          <a:latin typeface="Calibri"/>
                        </a:rPr>
                        <a:t>0.89</a:t>
                      </a:r>
                    </a:p>
                  </a:txBody>
                  <a:tcPr marL="0" marR="0" marT="0" marB="0">
                    <a:solidFill>
                      <a:srgbClr val="E6F3F9"/>
                    </a:solidFill>
                  </a:tcPr>
                </a:tc>
                <a:tc>
                  <a:txBody>
                    <a:bodyPr lIns="0" tIns="0" rIns="0" bIns="0">
                      <a:noAutofit/>
                    </a:bodyPr>
                    <a:p>
                      <a:pPr algn="ctr" marL="127000" indent="0"/>
                      <a:r>
                        <a:rPr lang="en-US" sz="1800">
                          <a:solidFill>
                            <a:srgbClr val="2A322C"/>
                          </a:solidFill>
                          <a:latin typeface="Calibri"/>
                        </a:rPr>
                        <a:t>1. 56</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0. 161</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0. 083</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0. 191</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0. 091</a:t>
                      </a:r>
                    </a:p>
                  </a:txBody>
                  <a:tcPr marL="0" marR="0" marT="0" marB="0">
                    <a:solidFill>
                      <a:srgbClr val="E6F3F9"/>
                    </a:solidFill>
                  </a:tcPr>
                </a:tc>
              </a:tr>
              <a:tr h="176784">
                <a:tc>
                  <a:txBody>
                    <a:bodyPr lIns="0" tIns="0" rIns="0" bIns="0">
                      <a:noAutofit/>
                    </a:bodyPr>
                    <a:p>
                      <a:pPr indent="0"/>
                      <a:r>
                        <a:rPr lang="en-US" b="1" sz="1050" spc="100">
                          <a:solidFill>
                            <a:srgbClr val="2A322C"/>
                          </a:solidFill>
                          <a:latin typeface="Palatino Linotype"/>
                        </a:rPr>
                        <a:t>Cysteine</a:t>
                      </a:r>
                    </a:p>
                  </a:txBody>
                  <a:tcPr marL="0" marR="0" marT="0" marB="0" anchor="b">
                    <a:solidFill>
                      <a:srgbClr val="E6F3F9"/>
                    </a:solidFill>
                  </a:tcPr>
                </a:tc>
                <a:tc>
                  <a:txBody>
                    <a:bodyPr lIns="0" tIns="0" rIns="0" bIns="0">
                      <a:noAutofit/>
                    </a:bodyPr>
                    <a:p>
                      <a:pPr algn="ctr" indent="0"/>
                      <a:r>
                        <a:rPr lang="en-US" sz="1800">
                          <a:solidFill>
                            <a:srgbClr val="595959"/>
                          </a:solidFill>
                          <a:latin typeface="Calibri"/>
                        </a:rPr>
                        <a:t>0.70</a:t>
                      </a:r>
                    </a:p>
                  </a:txBody>
                  <a:tcPr marL="0" marR="0" marT="0" marB="0" anchor="b">
                    <a:solidFill>
                      <a:srgbClr val="E6F3F9"/>
                    </a:solidFill>
                  </a:tcPr>
                </a:tc>
                <a:tc>
                  <a:txBody>
                    <a:bodyPr lIns="0" tIns="0" rIns="0" bIns="0">
                      <a:noAutofit/>
                    </a:bodyPr>
                    <a:p>
                      <a:pPr indent="0"/>
                      <a:r>
                        <a:rPr lang="en-US" sz="1800">
                          <a:solidFill>
                            <a:srgbClr val="414341"/>
                          </a:solidFill>
                          <a:latin typeface="Calibri"/>
                        </a:rPr>
                        <a:t>1. 19</a:t>
                      </a:r>
                    </a:p>
                  </a:txBody>
                  <a:tcPr marL="0" marR="0" marT="0" marB="0" anchor="b">
                    <a:solidFill>
                      <a:srgbClr val="E6F3F9"/>
                    </a:solidFill>
                  </a:tcPr>
                </a:tc>
                <a:tc>
                  <a:txBody>
                    <a:bodyPr lIns="0" tIns="0" rIns="0" bIns="0">
                      <a:noAutofit/>
                    </a:bodyPr>
                    <a:p>
                      <a:pPr algn="ctr" marL="127000" indent="0"/>
                      <a:r>
                        <a:rPr lang="en-US" sz="1800">
                          <a:solidFill>
                            <a:srgbClr val="2A322C"/>
                          </a:solidFill>
                          <a:latin typeface="Calibri"/>
                        </a:rPr>
                        <a:t>1. 19</a:t>
                      </a:r>
                    </a:p>
                  </a:txBody>
                  <a:tcPr marL="0" marR="0" marT="0" marB="0" anchor="b">
                    <a:solidFill>
                      <a:srgbClr val="E6F3F9"/>
                    </a:solidFill>
                  </a:tcPr>
                </a:tc>
                <a:tc>
                  <a:txBody>
                    <a:bodyPr lIns="0" tIns="0" rIns="0" bIns="0">
                      <a:noAutofit/>
                    </a:bodyPr>
                    <a:p>
                      <a:pPr marL="228600" indent="0"/>
                      <a:r>
                        <a:rPr lang="en-US" sz="1800">
                          <a:solidFill>
                            <a:srgbClr val="2A322C"/>
                          </a:solidFill>
                          <a:latin typeface="Calibri"/>
                        </a:rPr>
                        <a:t>0. 149</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0. 050</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0. 117</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0. 128</a:t>
                      </a:r>
                    </a:p>
                  </a:txBody>
                  <a:tcPr marL="0" marR="0" marT="0" marB="0" anchor="b">
                    <a:solidFill>
                      <a:srgbClr val="E6F3F9"/>
                    </a:solidFill>
                  </a:tcPr>
                </a:tc>
              </a:tr>
              <a:tr h="179832">
                <a:tc>
                  <a:txBody>
                    <a:bodyPr lIns="0" tIns="0" rIns="0" bIns="0">
                      <a:noAutofit/>
                    </a:bodyPr>
                    <a:p>
                      <a:pPr indent="0"/>
                      <a:r>
                        <a:rPr lang="en-US" b="1" sz="1050" spc="100">
                          <a:solidFill>
                            <a:srgbClr val="2A322C"/>
                          </a:solidFill>
                          <a:latin typeface="Palatino Linotype"/>
                        </a:rPr>
                        <a:t>Glutamic Aci&lt;</a:t>
                      </a:r>
                    </a:p>
                  </a:txBody>
                  <a:tcPr marL="0" marR="0" marT="0" marB="0">
                    <a:solidFill>
                      <a:srgbClr val="E6F3F9"/>
                    </a:solidFill>
                  </a:tcPr>
                </a:tc>
                <a:tc>
                  <a:txBody>
                    <a:bodyPr lIns="0" tIns="0" rIns="0" bIns="0">
                      <a:noAutofit/>
                    </a:bodyPr>
                    <a:p>
                      <a:pPr algn="ctr" indent="0"/>
                      <a:r>
                        <a:rPr lang="en-US" sz="1800">
                          <a:solidFill>
                            <a:srgbClr val="414341"/>
                          </a:solidFill>
                          <a:latin typeface="Calibri"/>
                        </a:rPr>
                        <a:t>1.39</a:t>
                      </a:r>
                    </a:p>
                  </a:txBody>
                  <a:tcPr marL="0" marR="0" marT="0" marB="0">
                    <a:solidFill>
                      <a:srgbClr val="E6F3F9"/>
                    </a:solidFill>
                  </a:tcPr>
                </a:tc>
                <a:tc>
                  <a:txBody>
                    <a:bodyPr lIns="0" tIns="0" rIns="0" bIns="0">
                      <a:noAutofit/>
                    </a:bodyPr>
                    <a:p>
                      <a:pPr indent="0"/>
                      <a:r>
                        <a:rPr lang="en-US" sz="1800">
                          <a:solidFill>
                            <a:srgbClr val="414341"/>
                          </a:solidFill>
                          <a:latin typeface="Calibri"/>
                        </a:rPr>
                        <a:t>1. 17</a:t>
                      </a:r>
                    </a:p>
                  </a:txBody>
                  <a:tcPr marL="0" marR="0" marT="0" marB="0">
                    <a:solidFill>
                      <a:srgbClr val="E6F3F9"/>
                    </a:solidFill>
                  </a:tcPr>
                </a:tc>
                <a:tc>
                  <a:txBody>
                    <a:bodyPr lIns="0" tIns="0" rIns="0" bIns="0">
                      <a:noAutofit/>
                    </a:bodyPr>
                    <a:p>
                      <a:pPr algn="ctr" marL="127000" indent="0"/>
                      <a:r>
                        <a:rPr lang="en-US" sz="1800">
                          <a:solidFill>
                            <a:srgbClr val="2A322C"/>
                          </a:solidFill>
                          <a:latin typeface="Calibri"/>
                        </a:rPr>
                        <a:t>0.74</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0. 056</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0.060</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0. 077</a:t>
                      </a:r>
                    </a:p>
                  </a:txBody>
                  <a:tcPr marL="0" marR="0" marT="0" marB="0">
                    <a:solidFill>
                      <a:srgbClr val="E6F3F9"/>
                    </a:solidFill>
                  </a:tcPr>
                </a:tc>
                <a:tc>
                  <a:txBody>
                    <a:bodyPr lIns="0" tIns="0" rIns="0" bIns="0">
                      <a:noAutofit/>
                    </a:bodyPr>
                    <a:p>
                      <a:pPr marL="139700" indent="0"/>
                      <a:r>
                        <a:rPr lang="en-US" sz="1800">
                          <a:solidFill>
                            <a:srgbClr val="201829"/>
                          </a:solidFill>
                          <a:latin typeface="Calibri"/>
                        </a:rPr>
                        <a:t>0. 064</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Glutamine</a:t>
                      </a:r>
                    </a:p>
                  </a:txBody>
                  <a:tcPr marL="0" marR="0" marT="0" marB="0">
                    <a:solidFill>
                      <a:srgbClr val="E6F3F9"/>
                    </a:solidFill>
                  </a:tcPr>
                </a:tc>
                <a:tc>
                  <a:txBody>
                    <a:bodyPr lIns="0" tIns="0" rIns="0" bIns="0">
                      <a:noAutofit/>
                    </a:bodyPr>
                    <a:p>
                      <a:pPr algn="ctr" indent="0"/>
                      <a:r>
                        <a:rPr lang="en-US" sz="1800">
                          <a:solidFill>
                            <a:srgbClr val="2A322C"/>
                          </a:solidFill>
                          <a:latin typeface="Calibri"/>
                        </a:rPr>
                        <a:t>1. 11</a:t>
                      </a:r>
                    </a:p>
                  </a:txBody>
                  <a:tcPr marL="0" marR="0" marT="0" marB="0" anchor="b">
                    <a:solidFill>
                      <a:srgbClr val="E6F3F9"/>
                    </a:solidFill>
                  </a:tcPr>
                </a:tc>
                <a:tc>
                  <a:txBody>
                    <a:bodyPr lIns="0" tIns="0" rIns="0" bIns="0">
                      <a:noAutofit/>
                    </a:bodyPr>
                    <a:p>
                      <a:pPr indent="0"/>
                      <a:r>
                        <a:rPr lang="en-US" sz="1800">
                          <a:solidFill>
                            <a:srgbClr val="2A322C"/>
                          </a:solidFill>
                          <a:latin typeface="Calibri"/>
                        </a:rPr>
                        <a:t>1. 10</a:t>
                      </a:r>
                    </a:p>
                  </a:txBody>
                  <a:tcPr marL="0" marR="0" marT="0" marB="0" anchor="b">
                    <a:solidFill>
                      <a:srgbClr val="E6F3F9"/>
                    </a:solidFill>
                  </a:tcPr>
                </a:tc>
                <a:tc>
                  <a:txBody>
                    <a:bodyPr lIns="0" tIns="0" rIns="0" bIns="0">
                      <a:noAutofit/>
                    </a:bodyPr>
                    <a:p>
                      <a:pPr algn="ctr" marL="127000" indent="0"/>
                      <a:r>
                        <a:rPr lang="en-US" sz="1800">
                          <a:solidFill>
                            <a:srgbClr val="2A322C"/>
                          </a:solidFill>
                          <a:latin typeface="Calibri"/>
                        </a:rPr>
                        <a:t>0. 98</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0. 074</a:t>
                      </a:r>
                    </a:p>
                  </a:txBody>
                  <a:tcPr marL="0" marR="0" marT="0" marB="0">
                    <a:solidFill>
                      <a:srgbClr val="E6F3F9"/>
                    </a:solidFill>
                  </a:tcPr>
                </a:tc>
                <a:tc>
                  <a:txBody>
                    <a:bodyPr lIns="0" tIns="0" rIns="0" bIns="0">
                      <a:noAutofit/>
                    </a:bodyPr>
                    <a:p>
                      <a:pPr marL="165100" indent="0"/>
                      <a:r>
                        <a:rPr lang="en-US" sz="1800">
                          <a:solidFill>
                            <a:srgbClr val="414341"/>
                          </a:solidFill>
                          <a:latin typeface="Calibri"/>
                        </a:rPr>
                        <a:t>0.098</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0. 037</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0. 098</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Glycine</a:t>
                      </a:r>
                    </a:p>
                  </a:txBody>
                  <a:tcPr marL="0" marR="0" marT="0" marB="0" anchor="b">
                    <a:solidFill>
                      <a:srgbClr val="E6F3F9"/>
                    </a:solidFill>
                  </a:tcPr>
                </a:tc>
                <a:tc>
                  <a:txBody>
                    <a:bodyPr lIns="0" tIns="0" rIns="0" bIns="0">
                      <a:noAutofit/>
                    </a:bodyPr>
                    <a:p>
                      <a:pPr algn="ctr" indent="0"/>
                      <a:r>
                        <a:rPr lang="en-US" sz="1800">
                          <a:solidFill>
                            <a:srgbClr val="FFFFFF"/>
                          </a:solidFill>
                          <a:latin typeface="Calibri"/>
                        </a:rPr>
                        <a:t>f</a:t>
                      </a:r>
                    </a:p>
                  </a:txBody>
                  <a:tcPr marL="0" marR="0" marT="0" marB="0" anchor="b">
                    <a:solidFill>
                      <a:srgbClr val="E6F3F9"/>
                    </a:solidFill>
                  </a:tcPr>
                </a:tc>
                <a:tc>
                  <a:txBody>
                    <a:bodyPr lIns="0" tIns="0" rIns="0" bIns="0">
                      <a:noAutofit/>
                    </a:bodyPr>
                    <a:p>
                      <a:pPr indent="0"/>
                      <a:r>
                        <a:rPr lang="en-US" sz="1800">
                          <a:solidFill>
                            <a:srgbClr val="414341"/>
                          </a:solidFill>
                          <a:latin typeface="Calibri"/>
                        </a:rPr>
                        <a:t>0.75</a:t>
                      </a:r>
                    </a:p>
                  </a:txBody>
                  <a:tcPr marL="0" marR="0" marT="0" marB="0" anchor="b">
                    <a:solidFill>
                      <a:srgbClr val="E6F3F9"/>
                    </a:solidFill>
                  </a:tcPr>
                </a:tc>
                <a:tc>
                  <a:txBody>
                    <a:bodyPr lIns="0" tIns="0" rIns="0" bIns="0">
                      <a:noAutofit/>
                    </a:bodyPr>
                    <a:p>
                      <a:pPr algn="ctr" marL="127000" indent="0"/>
                      <a:r>
                        <a:rPr lang="en-US" sz="1800">
                          <a:solidFill>
                            <a:srgbClr val="2A322C"/>
                          </a:solidFill>
                          <a:latin typeface="Calibri"/>
                        </a:rPr>
                        <a:t>1. 56</a:t>
                      </a:r>
                    </a:p>
                  </a:txBody>
                  <a:tcPr marL="0" marR="0" marT="0" marB="0" anchor="b">
                    <a:solidFill>
                      <a:srgbClr val="E6F3F9"/>
                    </a:solidFill>
                  </a:tcPr>
                </a:tc>
                <a:tc>
                  <a:txBody>
                    <a:bodyPr lIns="0" tIns="0" rIns="0" bIns="0">
                      <a:noAutofit/>
                    </a:bodyPr>
                    <a:p>
                      <a:pPr marL="228600" indent="0"/>
                      <a:r>
                        <a:rPr lang="en-US" sz="1800">
                          <a:solidFill>
                            <a:srgbClr val="2A322C"/>
                          </a:solidFill>
                          <a:latin typeface="Calibri"/>
                        </a:rPr>
                        <a:t>0. 102</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0. 085</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0. 190</a:t>
                      </a:r>
                    </a:p>
                  </a:txBody>
                  <a:tcPr marL="0" marR="0" marT="0" marB="0" anchor="b">
                    <a:solidFill>
                      <a:srgbClr val="E6F3F9"/>
                    </a:solidFill>
                  </a:tcPr>
                </a:tc>
                <a:tc>
                  <a:txBody>
                    <a:bodyPr lIns="0" tIns="0" rIns="0" bIns="0">
                      <a:noAutofit/>
                    </a:bodyPr>
                    <a:p>
                      <a:pPr marL="139700" indent="0"/>
                      <a:r>
                        <a:rPr lang="en-US" sz="1800">
                          <a:solidFill>
                            <a:srgbClr val="2A322C"/>
                          </a:solidFill>
                          <a:latin typeface="Calibri"/>
                        </a:rPr>
                        <a:t>0. 152</a:t>
                      </a:r>
                    </a:p>
                  </a:txBody>
                  <a:tcPr marL="0" marR="0" marT="0" marB="0" anchor="b">
                    <a:solidFill>
                      <a:srgbClr val="E6F3F9"/>
                    </a:solidFill>
                  </a:tcPr>
                </a:tc>
              </a:tr>
              <a:tr h="176784">
                <a:tc>
                  <a:txBody>
                    <a:bodyPr lIns="0" tIns="0" rIns="0" bIns="0">
                      <a:noAutofit/>
                    </a:bodyPr>
                    <a:p>
                      <a:pPr indent="0"/>
                      <a:r>
                        <a:rPr lang="en-US" b="1" sz="1050" spc="100">
                          <a:solidFill>
                            <a:srgbClr val="2A322C"/>
                          </a:solidFill>
                          <a:latin typeface="Palatino Linotype"/>
                        </a:rPr>
                        <a:t>Histidine</a:t>
                      </a:r>
                    </a:p>
                  </a:txBody>
                  <a:tcPr marL="0" marR="0" marT="0" marB="0">
                    <a:solidFill>
                      <a:srgbClr val="E6F3F9"/>
                    </a:solidFill>
                  </a:tcPr>
                </a:tc>
                <a:tc>
                  <a:txBody>
                    <a:bodyPr lIns="0" tIns="0" rIns="0" bIns="0">
                      <a:noAutofit/>
                    </a:bodyPr>
                    <a:p>
                      <a:pPr algn="ctr" indent="0"/>
                      <a:r>
                        <a:rPr lang="en-US" sz="1800">
                          <a:solidFill>
                            <a:srgbClr val="2A322C"/>
                          </a:solidFill>
                          <a:latin typeface="Calibri"/>
                        </a:rPr>
                        <a:t>1. 00</a:t>
                      </a:r>
                    </a:p>
                  </a:txBody>
                  <a:tcPr marL="0" marR="0" marT="0" marB="0" anchor="b">
                    <a:solidFill>
                      <a:srgbClr val="E6F3F9"/>
                    </a:solidFill>
                  </a:tcPr>
                </a:tc>
                <a:tc>
                  <a:txBody>
                    <a:bodyPr lIns="0" tIns="0" rIns="0" bIns="0">
                      <a:noAutofit/>
                    </a:bodyPr>
                    <a:p>
                      <a:pPr indent="0"/>
                      <a:r>
                        <a:rPr lang="en-US" sz="1800">
                          <a:solidFill>
                            <a:srgbClr val="414341"/>
                          </a:solidFill>
                          <a:latin typeface="Calibri"/>
                        </a:rPr>
                        <a:t>0. 87</a:t>
                      </a:r>
                    </a:p>
                  </a:txBody>
                  <a:tcPr marL="0" marR="0" marT="0" marB="0">
                    <a:solidFill>
                      <a:srgbClr val="E6F3F9"/>
                    </a:solidFill>
                  </a:tcPr>
                </a:tc>
                <a:tc>
                  <a:txBody>
                    <a:bodyPr lIns="0" tIns="0" rIns="0" bIns="0">
                      <a:noAutofit/>
                    </a:bodyPr>
                    <a:p>
                      <a:pPr algn="ctr" marL="127000" indent="0"/>
                      <a:r>
                        <a:rPr lang="en-US" sz="1800">
                          <a:solidFill>
                            <a:srgbClr val="414341"/>
                          </a:solidFill>
                          <a:latin typeface="Calibri"/>
                        </a:rPr>
                        <a:t>0. 95</a:t>
                      </a:r>
                    </a:p>
                  </a:txBody>
                  <a:tcPr marL="0" marR="0" marT="0" marB="0">
                    <a:solidFill>
                      <a:srgbClr val="E6F3F9"/>
                    </a:solidFill>
                  </a:tcPr>
                </a:tc>
                <a:tc>
                  <a:txBody>
                    <a:bodyPr lIns="0" tIns="0" rIns="0" bIns="0">
                      <a:noAutofit/>
                    </a:bodyPr>
                    <a:p>
                      <a:pPr marL="228600" indent="0"/>
                      <a:r>
                        <a:rPr lang="en-US" sz="1800">
                          <a:solidFill>
                            <a:srgbClr val="414341"/>
                          </a:solidFill>
                          <a:latin typeface="Calibri"/>
                        </a:rPr>
                        <a:t>0. 140</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0. 047</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0. 093</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0. 054</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Isoleucine</a:t>
                      </a:r>
                    </a:p>
                  </a:txBody>
                  <a:tcPr marL="0" marR="0" marT="0" marB="0">
                    <a:solidFill>
                      <a:srgbClr val="E6F3F9"/>
                    </a:solidFill>
                  </a:tcPr>
                </a:tc>
                <a:tc>
                  <a:txBody>
                    <a:bodyPr lIns="0" tIns="0" rIns="0" bIns="0">
                      <a:noAutofit/>
                    </a:bodyPr>
                    <a:p>
                      <a:pPr algn="ctr" indent="0"/>
                      <a:r>
                        <a:rPr lang="en-US" sz="1800">
                          <a:solidFill>
                            <a:srgbClr val="2A322C"/>
                          </a:solidFill>
                          <a:latin typeface="Calibri"/>
                        </a:rPr>
                        <a:t>1. 08</a:t>
                      </a:r>
                    </a:p>
                  </a:txBody>
                  <a:tcPr marL="0" marR="0" marT="0" marB="0" anchor="b">
                    <a:solidFill>
                      <a:srgbClr val="E6F3F9"/>
                    </a:solidFill>
                  </a:tcPr>
                </a:tc>
                <a:tc>
                  <a:txBody>
                    <a:bodyPr lIns="0" tIns="0" rIns="0" bIns="0">
                      <a:noAutofit/>
                    </a:bodyPr>
                    <a:p>
                      <a:pPr indent="0"/>
                      <a:r>
                        <a:rPr lang="en-US" sz="1800">
                          <a:solidFill>
                            <a:srgbClr val="2A322C"/>
                          </a:solidFill>
                          <a:latin typeface="Calibri"/>
                        </a:rPr>
                        <a:t>1. 60</a:t>
                      </a:r>
                    </a:p>
                  </a:txBody>
                  <a:tcPr marL="0" marR="0" marT="0" marB="0" anchor="b">
                    <a:solidFill>
                      <a:srgbClr val="E6F3F9"/>
                    </a:solidFill>
                  </a:tcPr>
                </a:tc>
                <a:tc>
                  <a:txBody>
                    <a:bodyPr lIns="0" tIns="0" rIns="0" bIns="0">
                      <a:noAutofit/>
                    </a:bodyPr>
                    <a:p>
                      <a:pPr algn="ctr" marL="127000" indent="0"/>
                      <a:r>
                        <a:rPr lang="en-US" sz="1800">
                          <a:solidFill>
                            <a:srgbClr val="2A322C"/>
                          </a:solidFill>
                          <a:latin typeface="Calibri"/>
                        </a:rPr>
                        <a:t>0. 47</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0. 043</a:t>
                      </a:r>
                    </a:p>
                  </a:txBody>
                  <a:tcPr marL="0" marR="0" marT="0" marB="0">
                    <a:solidFill>
                      <a:srgbClr val="E6F3F9"/>
                    </a:solidFill>
                  </a:tcPr>
                </a:tc>
                <a:tc>
                  <a:txBody>
                    <a:bodyPr lIns="0" tIns="0" rIns="0" bIns="0">
                      <a:noAutofit/>
                    </a:bodyPr>
                    <a:p>
                      <a:pPr marL="165100" indent="0"/>
                      <a:r>
                        <a:rPr lang="en-US" sz="1800">
                          <a:solidFill>
                            <a:srgbClr val="414341"/>
                          </a:solidFill>
                          <a:latin typeface="Calibri"/>
                        </a:rPr>
                        <a:t>0. 034</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0. 013</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0. 056</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Leucine</a:t>
                      </a:r>
                    </a:p>
                  </a:txBody>
                  <a:tcPr marL="0" marR="0" marT="0" marB="0">
                    <a:solidFill>
                      <a:srgbClr val="E6F3F9"/>
                    </a:solidFill>
                  </a:tcPr>
                </a:tc>
                <a:tc>
                  <a:txBody>
                    <a:bodyPr lIns="0" tIns="0" rIns="0" bIns="0">
                      <a:noAutofit/>
                    </a:bodyPr>
                    <a:p>
                      <a:pPr algn="ctr" indent="0"/>
                      <a:r>
                        <a:rPr lang="en-US" sz="1800">
                          <a:solidFill>
                            <a:srgbClr val="414341"/>
                          </a:solidFill>
                          <a:latin typeface="Calibri"/>
                        </a:rPr>
                        <a:t>1. 41</a:t>
                      </a:r>
                    </a:p>
                  </a:txBody>
                  <a:tcPr marL="0" marR="0" marT="0" marB="0">
                    <a:solidFill>
                      <a:srgbClr val="E6F3F9"/>
                    </a:solidFill>
                  </a:tcPr>
                </a:tc>
                <a:tc>
                  <a:txBody>
                    <a:bodyPr lIns="0" tIns="0" rIns="0" bIns="0">
                      <a:noAutofit/>
                    </a:bodyPr>
                    <a:p>
                      <a:pPr indent="0"/>
                      <a:r>
                        <a:rPr lang="en-US" sz="1800">
                          <a:solidFill>
                            <a:srgbClr val="414341"/>
                          </a:solidFill>
                          <a:latin typeface="Calibri"/>
                        </a:rPr>
                        <a:t>1. 30</a:t>
                      </a:r>
                    </a:p>
                  </a:txBody>
                  <a:tcPr marL="0" marR="0" marT="0" marB="0">
                    <a:solidFill>
                      <a:srgbClr val="E6F3F9"/>
                    </a:solidFill>
                  </a:tcPr>
                </a:tc>
                <a:tc>
                  <a:txBody>
                    <a:bodyPr lIns="0" tIns="0" rIns="0" bIns="0">
                      <a:noAutofit/>
                    </a:bodyPr>
                    <a:p>
                      <a:pPr algn="ctr" marL="127000" indent="0"/>
                      <a:r>
                        <a:rPr lang="en-US" sz="1800">
                          <a:solidFill>
                            <a:srgbClr val="2A322C"/>
                          </a:solidFill>
                          <a:latin typeface="Calibri"/>
                        </a:rPr>
                        <a:t>0.59</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0. 061</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0. 025</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0. 036</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0. 070</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Lysine</a:t>
                      </a:r>
                    </a:p>
                  </a:txBody>
                  <a:tcPr marL="0" marR="0" marT="0" marB="0">
                    <a:solidFill>
                      <a:srgbClr val="E6F3F9"/>
                    </a:solidFill>
                  </a:tcPr>
                </a:tc>
                <a:tc>
                  <a:txBody>
                    <a:bodyPr lIns="0" tIns="0" rIns="0" bIns="0">
                      <a:noAutofit/>
                    </a:bodyPr>
                    <a:p>
                      <a:pPr algn="ctr" indent="0"/>
                      <a:r>
                        <a:rPr lang="en-US" sz="1800">
                          <a:solidFill>
                            <a:srgbClr val="414341"/>
                          </a:solidFill>
                          <a:latin typeface="Calibri"/>
                        </a:rPr>
                        <a:t>1. 14</a:t>
                      </a:r>
                    </a:p>
                  </a:txBody>
                  <a:tcPr marL="0" marR="0" marT="0" marB="0">
                    <a:solidFill>
                      <a:srgbClr val="E6F3F9"/>
                    </a:solidFill>
                  </a:tcPr>
                </a:tc>
                <a:tc>
                  <a:txBody>
                    <a:bodyPr lIns="0" tIns="0" rIns="0" bIns="0">
                      <a:noAutofit/>
                    </a:bodyPr>
                    <a:p>
                      <a:pPr indent="0"/>
                      <a:r>
                        <a:rPr lang="en-US" sz="1800">
                          <a:solidFill>
                            <a:srgbClr val="414341"/>
                          </a:solidFill>
                          <a:latin typeface="Calibri"/>
                        </a:rPr>
                        <a:t>0.74</a:t>
                      </a:r>
                    </a:p>
                  </a:txBody>
                  <a:tcPr marL="0" marR="0" marT="0" marB="0">
                    <a:solidFill>
                      <a:srgbClr val="E6F3F9"/>
                    </a:solidFill>
                  </a:tcPr>
                </a:tc>
                <a:tc>
                  <a:txBody>
                    <a:bodyPr lIns="0" tIns="0" rIns="0" bIns="0">
                      <a:noAutofit/>
                    </a:bodyPr>
                    <a:p>
                      <a:pPr algn="ctr" marL="127000" indent="0"/>
                      <a:r>
                        <a:rPr lang="en-US" sz="1800">
                          <a:solidFill>
                            <a:srgbClr val="414341"/>
                          </a:solidFill>
                          <a:latin typeface="Calibri"/>
                        </a:rPr>
                        <a:t>1. 01</a:t>
                      </a:r>
                    </a:p>
                  </a:txBody>
                  <a:tcPr marL="0" marR="0" marT="0" marB="0" anchor="b">
                    <a:solidFill>
                      <a:srgbClr val="E6F3F9"/>
                    </a:solidFill>
                  </a:tcPr>
                </a:tc>
                <a:tc>
                  <a:txBody>
                    <a:bodyPr lIns="0" tIns="0" rIns="0" bIns="0">
                      <a:noAutofit/>
                    </a:bodyPr>
                    <a:p>
                      <a:pPr marL="228600" indent="0"/>
                      <a:r>
                        <a:rPr lang="en-US" sz="1800">
                          <a:solidFill>
                            <a:srgbClr val="414341"/>
                          </a:solidFill>
                          <a:latin typeface="Calibri"/>
                        </a:rPr>
                        <a:t>0. 055</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0. 115</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0. 072</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0. 095</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Methionine</a:t>
                      </a:r>
                    </a:p>
                  </a:txBody>
                  <a:tcPr marL="0" marR="0" marT="0" marB="0">
                    <a:solidFill>
                      <a:srgbClr val="E6F3F9"/>
                    </a:solidFill>
                  </a:tcPr>
                </a:tc>
                <a:tc>
                  <a:txBody>
                    <a:bodyPr lIns="0" tIns="0" rIns="0" bIns="0">
                      <a:noAutofit/>
                    </a:bodyPr>
                    <a:p>
                      <a:pPr algn="ctr" indent="0"/>
                      <a:r>
                        <a:rPr lang="en-US" sz="1800">
                          <a:solidFill>
                            <a:srgbClr val="2A322C"/>
                          </a:solidFill>
                          <a:latin typeface="Calibri"/>
                        </a:rPr>
                        <a:t>1. 45</a:t>
                      </a:r>
                    </a:p>
                  </a:txBody>
                  <a:tcPr marL="0" marR="0" marT="0" marB="0">
                    <a:solidFill>
                      <a:srgbClr val="E6F3F9"/>
                    </a:solidFill>
                  </a:tcPr>
                </a:tc>
                <a:tc>
                  <a:txBody>
                    <a:bodyPr lIns="0" tIns="0" rIns="0" bIns="0">
                      <a:noAutofit/>
                    </a:bodyPr>
                    <a:p>
                      <a:pPr indent="0"/>
                      <a:r>
                        <a:rPr lang="en-US" sz="1800">
                          <a:solidFill>
                            <a:srgbClr val="2A322C"/>
                          </a:solidFill>
                          <a:latin typeface="Calibri"/>
                        </a:rPr>
                        <a:t>1. 05</a:t>
                      </a:r>
                    </a:p>
                  </a:txBody>
                  <a:tcPr marL="0" marR="0" marT="0" marB="0">
                    <a:solidFill>
                      <a:srgbClr val="E6F3F9"/>
                    </a:solidFill>
                  </a:tcPr>
                </a:tc>
                <a:tc>
                  <a:txBody>
                    <a:bodyPr lIns="0" tIns="0" rIns="0" bIns="0">
                      <a:noAutofit/>
                    </a:bodyPr>
                    <a:p>
                      <a:pPr algn="ctr" marL="127000" indent="0"/>
                      <a:r>
                        <a:rPr lang="en-US" sz="1800">
                          <a:solidFill>
                            <a:srgbClr val="2A322C"/>
                          </a:solidFill>
                          <a:latin typeface="Calibri"/>
                        </a:rPr>
                        <a:t>0. 60</a:t>
                      </a:r>
                    </a:p>
                  </a:txBody>
                  <a:tcPr marL="0" marR="0" marT="0" marB="0" anchor="b">
                    <a:solidFill>
                      <a:srgbClr val="E6F3F9"/>
                    </a:solidFill>
                  </a:tcPr>
                </a:tc>
                <a:tc>
                  <a:txBody>
                    <a:bodyPr lIns="0" tIns="0" rIns="0" bIns="0">
                      <a:noAutofit/>
                    </a:bodyPr>
                    <a:p>
                      <a:pPr marL="228600" indent="0"/>
                      <a:r>
                        <a:rPr lang="en-US" sz="1800">
                          <a:solidFill>
                            <a:srgbClr val="414341"/>
                          </a:solidFill>
                          <a:latin typeface="Calibri"/>
                        </a:rPr>
                        <a:t>0. 068</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0. 082</a:t>
                      </a:r>
                    </a:p>
                  </a:txBody>
                  <a:tcPr marL="0" marR="0" marT="0" marB="0" anchor="b">
                    <a:solidFill>
                      <a:srgbClr val="E6F3F9"/>
                    </a:solidFill>
                  </a:tcPr>
                </a:tc>
                <a:tc>
                  <a:txBody>
                    <a:bodyPr lIns="0" tIns="0" rIns="0" bIns="0">
                      <a:noAutofit/>
                    </a:bodyPr>
                    <a:p>
                      <a:pPr marL="139700" indent="0"/>
                      <a:r>
                        <a:rPr lang="en-US" sz="1800">
                          <a:solidFill>
                            <a:srgbClr val="2A322C"/>
                          </a:solidFill>
                          <a:latin typeface="Calibri"/>
                        </a:rPr>
                        <a:t>0. 014</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0. 055</a:t>
                      </a:r>
                    </a:p>
                  </a:txBody>
                  <a:tcPr marL="0" marR="0" marT="0" marB="0">
                    <a:solidFill>
                      <a:srgbClr val="E6F3F9"/>
                    </a:solidFill>
                  </a:tcPr>
                </a:tc>
              </a:tr>
              <a:tr h="176784">
                <a:tc>
                  <a:txBody>
                    <a:bodyPr lIns="0" tIns="0" rIns="0" bIns="0">
                      <a:noAutofit/>
                    </a:bodyPr>
                    <a:p>
                      <a:pPr indent="0"/>
                      <a:r>
                        <a:rPr lang="en-US" b="1" sz="1050" spc="100">
                          <a:solidFill>
                            <a:srgbClr val="2A322C"/>
                          </a:solidFill>
                          <a:latin typeface="Palatino Linotype"/>
                        </a:rPr>
                        <a:t>Phenylalanine</a:t>
                      </a:r>
                    </a:p>
                  </a:txBody>
                  <a:tcPr marL="0" marR="0" marT="0" marB="0">
                    <a:solidFill>
                      <a:srgbClr val="E6F3F9"/>
                    </a:solidFill>
                  </a:tcPr>
                </a:tc>
                <a:tc>
                  <a:txBody>
                    <a:bodyPr lIns="0" tIns="0" rIns="0" bIns="0">
                      <a:noAutofit/>
                    </a:bodyPr>
                    <a:p>
                      <a:pPr indent="0"/>
                      <a:r>
                        <a:rPr lang="en-US" sz="1800">
                          <a:solidFill>
                            <a:srgbClr val="595959"/>
                          </a:solidFill>
                          <a:latin typeface="Calibri"/>
                        </a:rPr>
                        <a:t>i </a:t>
                      </a:r>
                      <a:r>
                        <a:rPr lang="en-US" sz="1800">
                          <a:solidFill>
                            <a:srgbClr val="2A322C"/>
                          </a:solidFill>
                          <a:latin typeface="Calibri"/>
                        </a:rPr>
                        <a:t>1. 13</a:t>
                      </a:r>
                    </a:p>
                  </a:txBody>
                  <a:tcPr marL="0" marR="0" marT="0" marB="0">
                    <a:solidFill>
                      <a:srgbClr val="E6F3F9"/>
                    </a:solidFill>
                  </a:tcPr>
                </a:tc>
                <a:tc>
                  <a:txBody>
                    <a:bodyPr lIns="0" tIns="0" rIns="0" bIns="0">
                      <a:noAutofit/>
                    </a:bodyPr>
                    <a:p>
                      <a:pPr indent="0"/>
                      <a:r>
                        <a:rPr lang="en-US" sz="1800">
                          <a:solidFill>
                            <a:srgbClr val="595959"/>
                          </a:solidFill>
                          <a:latin typeface="Calibri"/>
                        </a:rPr>
                        <a:t>1.38</a:t>
                      </a:r>
                    </a:p>
                  </a:txBody>
                  <a:tcPr marL="0" marR="0" marT="0" marB="0">
                    <a:solidFill>
                      <a:srgbClr val="E6F3F9"/>
                    </a:solidFill>
                  </a:tcPr>
                </a:tc>
                <a:tc>
                  <a:txBody>
                    <a:bodyPr lIns="0" tIns="0" rIns="0" bIns="0">
                      <a:noAutofit/>
                    </a:bodyPr>
                    <a:p>
                      <a:pPr algn="ctr" marL="127000" indent="0"/>
                      <a:r>
                        <a:rPr lang="en-US" sz="1800">
                          <a:solidFill>
                            <a:srgbClr val="2A322C"/>
                          </a:solidFill>
                          <a:latin typeface="Calibri"/>
                        </a:rPr>
                        <a:t>0.60</a:t>
                      </a:r>
                    </a:p>
                  </a:txBody>
                  <a:tcPr marL="0" marR="0" marT="0" marB="0" anchor="b">
                    <a:solidFill>
                      <a:srgbClr val="E6F3F9"/>
                    </a:solidFill>
                  </a:tcPr>
                </a:tc>
                <a:tc>
                  <a:txBody>
                    <a:bodyPr lIns="0" tIns="0" rIns="0" bIns="0">
                      <a:noAutofit/>
                    </a:bodyPr>
                    <a:p>
                      <a:pPr marL="228600" indent="0"/>
                      <a:r>
                        <a:rPr lang="en-US" sz="1800">
                          <a:solidFill>
                            <a:srgbClr val="414341"/>
                          </a:solidFill>
                          <a:latin typeface="Calibri"/>
                        </a:rPr>
                        <a:t>0. 059</a:t>
                      </a:r>
                    </a:p>
                  </a:txBody>
                  <a:tcPr marL="0" marR="0" marT="0" marB="0">
                    <a:solidFill>
                      <a:srgbClr val="E6F3F9"/>
                    </a:solidFill>
                  </a:tcPr>
                </a:tc>
                <a:tc>
                  <a:txBody>
                    <a:bodyPr lIns="0" tIns="0" rIns="0" bIns="0">
                      <a:noAutofit/>
                    </a:bodyPr>
                    <a:p>
                      <a:pPr marL="165100" indent="0"/>
                      <a:r>
                        <a:rPr lang="en-US" sz="1800">
                          <a:solidFill>
                            <a:srgbClr val="201829"/>
                          </a:solidFill>
                          <a:latin typeface="Calibri"/>
                        </a:rPr>
                        <a:t>0. 041</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0. 0 65</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0.0 65</a:t>
                      </a:r>
                    </a:p>
                  </a:txBody>
                  <a:tcPr marL="0" marR="0" marT="0" marB="0">
                    <a:solidFill>
                      <a:srgbClr val="E6F3F9"/>
                    </a:solidFill>
                  </a:tcPr>
                </a:tc>
              </a:tr>
              <a:tr h="176784">
                <a:tc>
                  <a:txBody>
                    <a:bodyPr lIns="0" tIns="0" rIns="0" bIns="0">
                      <a:noAutofit/>
                    </a:bodyPr>
                    <a:p>
                      <a:pPr indent="0"/>
                      <a:r>
                        <a:rPr lang="en-US" b="1" sz="1050" spc="100">
                          <a:solidFill>
                            <a:srgbClr val="2A322C"/>
                          </a:solidFill>
                          <a:latin typeface="Palatino Linotype"/>
                        </a:rPr>
                        <a:t>Proline</a:t>
                      </a:r>
                    </a:p>
                  </a:txBody>
                  <a:tcPr marL="0" marR="0" marT="0" marB="0">
                    <a:solidFill>
                      <a:srgbClr val="E6F3F9"/>
                    </a:solidFill>
                  </a:tcPr>
                </a:tc>
                <a:tc>
                  <a:txBody>
                    <a:bodyPr lIns="0" tIns="0" rIns="0" bIns="0">
                      <a:noAutofit/>
                    </a:bodyPr>
                    <a:p>
                      <a:pPr algn="ctr" indent="0"/>
                      <a:r>
                        <a:rPr lang="en-US" sz="1800">
                          <a:solidFill>
                            <a:srgbClr val="2A322C"/>
                          </a:solidFill>
                          <a:latin typeface="Calibri"/>
                        </a:rPr>
                        <a:t>0.57</a:t>
                      </a:r>
                    </a:p>
                  </a:txBody>
                  <a:tcPr marL="0" marR="0" marT="0" marB="0">
                    <a:solidFill>
                      <a:srgbClr val="E6F3F9"/>
                    </a:solidFill>
                  </a:tcPr>
                </a:tc>
                <a:tc>
                  <a:txBody>
                    <a:bodyPr lIns="0" tIns="0" rIns="0" bIns="0">
                      <a:noAutofit/>
                    </a:bodyPr>
                    <a:p>
                      <a:pPr indent="0"/>
                      <a:r>
                        <a:rPr lang="en-US" sz="1800">
                          <a:solidFill>
                            <a:srgbClr val="595959"/>
                          </a:solidFill>
                          <a:latin typeface="Calibri"/>
                        </a:rPr>
                        <a:t>0.55</a:t>
                      </a:r>
                    </a:p>
                  </a:txBody>
                  <a:tcPr marL="0" marR="0" marT="0" marB="0">
                    <a:solidFill>
                      <a:srgbClr val="E6F3F9"/>
                    </a:solidFill>
                  </a:tcPr>
                </a:tc>
                <a:tc>
                  <a:txBody>
                    <a:bodyPr lIns="0" tIns="0" rIns="0" bIns="0">
                      <a:noAutofit/>
                    </a:bodyPr>
                    <a:p>
                      <a:pPr algn="ctr" marL="127000" indent="0"/>
                      <a:r>
                        <a:rPr lang="en-US" sz="1800">
                          <a:solidFill>
                            <a:srgbClr val="414341"/>
                          </a:solidFill>
                          <a:latin typeface="Calibri"/>
                        </a:rPr>
                        <a:t>1. 52</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0. 102</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0.301</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0. 034</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0. 068</a:t>
                      </a:r>
                    </a:p>
                  </a:txBody>
                  <a:tcPr marL="0" marR="0" marT="0" marB="0" anchor="b">
                    <a:solidFill>
                      <a:srgbClr val="E6F3F9"/>
                    </a:solidFill>
                  </a:tcPr>
                </a:tc>
              </a:tr>
              <a:tr h="179832">
                <a:tc>
                  <a:txBody>
                    <a:bodyPr lIns="0" tIns="0" rIns="0" bIns="0">
                      <a:noAutofit/>
                    </a:bodyPr>
                    <a:p>
                      <a:pPr indent="0"/>
                      <a:r>
                        <a:rPr lang="en-US" b="1" sz="1050" spc="100">
                          <a:solidFill>
                            <a:srgbClr val="2A322C"/>
                          </a:solidFill>
                          <a:latin typeface="Palatino Linotype"/>
                        </a:rPr>
                        <a:t>Serine</a:t>
                      </a:r>
                    </a:p>
                  </a:txBody>
                  <a:tcPr marL="0" marR="0" marT="0" marB="0">
                    <a:solidFill>
                      <a:srgbClr val="E6F3F9"/>
                    </a:solidFill>
                  </a:tcPr>
                </a:tc>
                <a:tc>
                  <a:txBody>
                    <a:bodyPr lIns="0" tIns="0" rIns="0" bIns="0">
                      <a:noAutofit/>
                    </a:bodyPr>
                    <a:p>
                      <a:pPr algn="ctr" indent="0"/>
                      <a:r>
                        <a:rPr lang="en-US" sz="1800">
                          <a:solidFill>
                            <a:srgbClr val="595959"/>
                          </a:solidFill>
                          <a:latin typeface="Calibri"/>
                        </a:rPr>
                        <a:t>0.77</a:t>
                      </a:r>
                    </a:p>
                  </a:txBody>
                  <a:tcPr marL="0" marR="0" marT="0" marB="0">
                    <a:solidFill>
                      <a:srgbClr val="E6F3F9"/>
                    </a:solidFill>
                  </a:tcPr>
                </a:tc>
                <a:tc>
                  <a:txBody>
                    <a:bodyPr lIns="0" tIns="0" rIns="0" bIns="0">
                      <a:noAutofit/>
                    </a:bodyPr>
                    <a:p>
                      <a:pPr indent="0"/>
                      <a:r>
                        <a:rPr lang="en-US" sz="1800">
                          <a:solidFill>
                            <a:srgbClr val="595959"/>
                          </a:solidFill>
                          <a:latin typeface="Calibri"/>
                        </a:rPr>
                        <a:t>0.75</a:t>
                      </a:r>
                    </a:p>
                  </a:txBody>
                  <a:tcPr marL="0" marR="0" marT="0" marB="0">
                    <a:solidFill>
                      <a:srgbClr val="E6F3F9"/>
                    </a:solidFill>
                  </a:tcPr>
                </a:tc>
                <a:tc>
                  <a:txBody>
                    <a:bodyPr lIns="0" tIns="0" rIns="0" bIns="0">
                      <a:noAutofit/>
                    </a:bodyPr>
                    <a:p>
                      <a:pPr algn="ctr" marL="127000" indent="0"/>
                      <a:r>
                        <a:rPr lang="en-US" sz="1800">
                          <a:solidFill>
                            <a:srgbClr val="2A322C"/>
                          </a:solidFill>
                          <a:latin typeface="Calibri"/>
                        </a:rPr>
                        <a:t>1. 43</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0. 120</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0. 139</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0. 125</a:t>
                      </a:r>
                    </a:p>
                  </a:txBody>
                  <a:tcPr marL="0" marR="0" marT="0" marB="0">
                    <a:solidFill>
                      <a:srgbClr val="E6F3F9"/>
                    </a:solidFill>
                  </a:tcPr>
                </a:tc>
                <a:tc>
                  <a:txBody>
                    <a:bodyPr lIns="0" tIns="0" rIns="0" bIns="0">
                      <a:noAutofit/>
                    </a:bodyPr>
                    <a:p>
                      <a:pPr marL="139700" indent="0"/>
                      <a:r>
                        <a:rPr lang="en-US" sz="1800">
                          <a:latin typeface="Calibri"/>
                        </a:rPr>
                        <a:t>0. </a:t>
                      </a:r>
                      <a:r>
                        <a:rPr lang="en-US" sz="1800">
                          <a:solidFill>
                            <a:srgbClr val="2A322C"/>
                          </a:solidFill>
                          <a:latin typeface="Calibri"/>
                        </a:rPr>
                        <a:t>106</a:t>
                      </a:r>
                    </a:p>
                  </a:txBody>
                  <a:tcPr marL="0" marR="0" marT="0" marB="0" anchor="b">
                    <a:solidFill>
                      <a:srgbClr val="E6F3F9"/>
                    </a:solidFill>
                  </a:tcPr>
                </a:tc>
              </a:tr>
              <a:tr h="182880">
                <a:tc>
                  <a:txBody>
                    <a:bodyPr lIns="0" tIns="0" rIns="0" bIns="0">
                      <a:noAutofit/>
                    </a:bodyPr>
                    <a:p>
                      <a:pPr indent="0"/>
                      <a:r>
                        <a:rPr lang="en-US" b="1" sz="1050" spc="100">
                          <a:solidFill>
                            <a:srgbClr val="2A322C"/>
                          </a:solidFill>
                          <a:latin typeface="Palatino Linotype"/>
                        </a:rPr>
                        <a:t>Threonine</a:t>
                      </a:r>
                    </a:p>
                  </a:txBody>
                  <a:tcPr marL="0" marR="0" marT="0" marB="0">
                    <a:solidFill>
                      <a:srgbClr val="E6F3F9"/>
                    </a:solidFill>
                  </a:tcPr>
                </a:tc>
                <a:tc>
                  <a:txBody>
                    <a:bodyPr lIns="0" tIns="0" rIns="0" bIns="0">
                      <a:noAutofit/>
                    </a:bodyPr>
                    <a:p>
                      <a:pPr algn="ctr" indent="0"/>
                      <a:r>
                        <a:rPr lang="en-US" sz="1800">
                          <a:solidFill>
                            <a:srgbClr val="2A322C"/>
                          </a:solidFill>
                          <a:latin typeface="Calibri"/>
                        </a:rPr>
                        <a:t>0.83</a:t>
                      </a:r>
                    </a:p>
                  </a:txBody>
                  <a:tcPr marL="0" marR="0" marT="0" marB="0">
                    <a:solidFill>
                      <a:srgbClr val="E6F3F9"/>
                    </a:solidFill>
                  </a:tcPr>
                </a:tc>
                <a:tc>
                  <a:txBody>
                    <a:bodyPr lIns="0" tIns="0" rIns="0" bIns="0">
                      <a:noAutofit/>
                    </a:bodyPr>
                    <a:p>
                      <a:pPr indent="0"/>
                      <a:r>
                        <a:rPr lang="en-US" sz="1800">
                          <a:solidFill>
                            <a:srgbClr val="2A322C"/>
                          </a:solidFill>
                          <a:latin typeface="Calibri"/>
                        </a:rPr>
                        <a:t>1. 19</a:t>
                      </a:r>
                    </a:p>
                  </a:txBody>
                  <a:tcPr marL="0" marR="0" marT="0" marB="0">
                    <a:solidFill>
                      <a:srgbClr val="E6F3F9"/>
                    </a:solidFill>
                  </a:tcPr>
                </a:tc>
                <a:tc>
                  <a:txBody>
                    <a:bodyPr lIns="0" tIns="0" rIns="0" bIns="0">
                      <a:noAutofit/>
                    </a:bodyPr>
                    <a:p>
                      <a:pPr algn="ctr" marL="127000" indent="0"/>
                      <a:r>
                        <a:rPr lang="en-US" sz="1800">
                          <a:solidFill>
                            <a:srgbClr val="2A322C"/>
                          </a:solidFill>
                          <a:latin typeface="Calibri"/>
                        </a:rPr>
                        <a:t>0.96</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0. 086</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0. 108</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0. 065</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0. 079</a:t>
                      </a:r>
                    </a:p>
                  </a:txBody>
                  <a:tcPr marL="0" marR="0" marT="0" marB="0">
                    <a:solidFill>
                      <a:srgbClr val="E6F3F9"/>
                    </a:solidFill>
                  </a:tcPr>
                </a:tc>
              </a:tr>
              <a:tr h="176784">
                <a:tc>
                  <a:txBody>
                    <a:bodyPr lIns="0" tIns="0" rIns="0" bIns="0">
                      <a:noAutofit/>
                    </a:bodyPr>
                    <a:p>
                      <a:pPr indent="0"/>
                      <a:r>
                        <a:rPr lang="en-US" b="1" sz="1050" spc="100">
                          <a:solidFill>
                            <a:srgbClr val="414341"/>
                          </a:solidFill>
                          <a:latin typeface="Palatino Linotype"/>
                        </a:rPr>
                        <a:t>Tryptophan</a:t>
                      </a:r>
                    </a:p>
                  </a:txBody>
                  <a:tcPr marL="0" marR="0" marT="0" marB="0">
                    <a:solidFill>
                      <a:srgbClr val="E6F3F9"/>
                    </a:solidFill>
                  </a:tcPr>
                </a:tc>
                <a:tc>
                  <a:txBody>
                    <a:bodyPr lIns="0" tIns="0" rIns="0" bIns="0">
                      <a:noAutofit/>
                    </a:bodyPr>
                    <a:p>
                      <a:pPr algn="ctr" indent="0"/>
                      <a:r>
                        <a:rPr lang="en-US" sz="1800">
                          <a:solidFill>
                            <a:srgbClr val="414341"/>
                          </a:solidFill>
                          <a:latin typeface="Calibri"/>
                        </a:rPr>
                        <a:t>1. 08</a:t>
                      </a:r>
                    </a:p>
                  </a:txBody>
                  <a:tcPr marL="0" marR="0" marT="0" marB="0" anchor="b">
                    <a:solidFill>
                      <a:srgbClr val="E6F3F9"/>
                    </a:solidFill>
                  </a:tcPr>
                </a:tc>
                <a:tc>
                  <a:txBody>
                    <a:bodyPr lIns="0" tIns="0" rIns="0" bIns="0">
                      <a:noAutofit/>
                    </a:bodyPr>
                    <a:p>
                      <a:pPr indent="0"/>
                      <a:r>
                        <a:rPr lang="en-US" sz="1800">
                          <a:solidFill>
                            <a:srgbClr val="595959"/>
                          </a:solidFill>
                          <a:latin typeface="Calibri"/>
                        </a:rPr>
                        <a:t>1.37</a:t>
                      </a:r>
                    </a:p>
                  </a:txBody>
                  <a:tcPr marL="0" marR="0" marT="0" marB="0">
                    <a:solidFill>
                      <a:srgbClr val="E6F3F9"/>
                    </a:solidFill>
                  </a:tcPr>
                </a:tc>
                <a:tc>
                  <a:txBody>
                    <a:bodyPr lIns="0" tIns="0" rIns="0" bIns="0">
                      <a:noAutofit/>
                    </a:bodyPr>
                    <a:p>
                      <a:pPr algn="ctr" marL="127000" indent="0"/>
                      <a:r>
                        <a:rPr lang="en-US" sz="1800">
                          <a:solidFill>
                            <a:srgbClr val="2A322C"/>
                          </a:solidFill>
                          <a:latin typeface="Calibri"/>
                        </a:rPr>
                        <a:t>0. 96</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0. 077</a:t>
                      </a:r>
                    </a:p>
                  </a:txBody>
                  <a:tcPr marL="0" marR="0" marT="0" marB="0">
                    <a:solidFill>
                      <a:srgbClr val="E6F3F9"/>
                    </a:solidFill>
                  </a:tcPr>
                </a:tc>
                <a:tc>
                  <a:txBody>
                    <a:bodyPr lIns="0" tIns="0" rIns="0" bIns="0">
                      <a:noAutofit/>
                    </a:bodyPr>
                    <a:p>
                      <a:pPr marL="165100" indent="0"/>
                      <a:r>
                        <a:rPr lang="en-US" sz="1800">
                          <a:solidFill>
                            <a:srgbClr val="414341"/>
                          </a:solidFill>
                          <a:latin typeface="Calibri"/>
                        </a:rPr>
                        <a:t>0. 013</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0. 064</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0. 167</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Tyrosine</a:t>
                      </a:r>
                    </a:p>
                  </a:txBody>
                  <a:tcPr marL="0" marR="0" marT="0" marB="0">
                    <a:solidFill>
                      <a:srgbClr val="E6F3F9"/>
                    </a:solidFill>
                  </a:tcPr>
                </a:tc>
                <a:tc>
                  <a:txBody>
                    <a:bodyPr lIns="0" tIns="0" rIns="0" bIns="0">
                      <a:noAutofit/>
                    </a:bodyPr>
                    <a:p>
                      <a:pPr algn="ctr" indent="0"/>
                      <a:r>
                        <a:rPr lang="en-US" sz="1800">
                          <a:solidFill>
                            <a:srgbClr val="2A322C"/>
                          </a:solidFill>
                          <a:latin typeface="Calibri"/>
                        </a:rPr>
                        <a:t>0.69</a:t>
                      </a:r>
                    </a:p>
                  </a:txBody>
                  <a:tcPr marL="0" marR="0" marT="0" marB="0">
                    <a:solidFill>
                      <a:srgbClr val="E6F3F9"/>
                    </a:solidFill>
                  </a:tcPr>
                </a:tc>
                <a:tc>
                  <a:txBody>
                    <a:bodyPr lIns="0" tIns="0" rIns="0" bIns="0">
                      <a:noAutofit/>
                    </a:bodyPr>
                    <a:p>
                      <a:pPr indent="0"/>
                      <a:r>
                        <a:rPr lang="en-US" sz="1800">
                          <a:solidFill>
                            <a:srgbClr val="2A322C"/>
                          </a:solidFill>
                          <a:latin typeface="Calibri"/>
                        </a:rPr>
                        <a:t>1. 47</a:t>
                      </a:r>
                    </a:p>
                  </a:txBody>
                  <a:tcPr marL="0" marR="0" marT="0" marB="0">
                    <a:solidFill>
                      <a:srgbClr val="E6F3F9"/>
                    </a:solidFill>
                  </a:tcPr>
                </a:tc>
                <a:tc>
                  <a:txBody>
                    <a:bodyPr lIns="0" tIns="0" rIns="0" bIns="0">
                      <a:noAutofit/>
                    </a:bodyPr>
                    <a:p>
                      <a:pPr algn="ctr" marL="127000" indent="0"/>
                      <a:r>
                        <a:rPr lang="en-US" sz="1800">
                          <a:solidFill>
                            <a:srgbClr val="2A322C"/>
                          </a:solidFill>
                          <a:latin typeface="Calibri"/>
                        </a:rPr>
                        <a:t>1. 14</a:t>
                      </a:r>
                    </a:p>
                  </a:txBody>
                  <a:tcPr marL="0" marR="0" marT="0" marB="0">
                    <a:solidFill>
                      <a:srgbClr val="E6F3F9"/>
                    </a:solidFill>
                  </a:tcPr>
                </a:tc>
                <a:tc>
                  <a:txBody>
                    <a:bodyPr lIns="0" tIns="0" rIns="0" bIns="0">
                      <a:noAutofit/>
                    </a:bodyPr>
                    <a:p>
                      <a:pPr marL="228600" indent="0"/>
                      <a:r>
                        <a:rPr lang="en-US" sz="1800">
                          <a:solidFill>
                            <a:srgbClr val="414341"/>
                          </a:solidFill>
                          <a:latin typeface="Calibri"/>
                        </a:rPr>
                        <a:t>0. 082</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0. 065</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0.114</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0. 125</a:t>
                      </a:r>
                    </a:p>
                  </a:txBody>
                  <a:tcPr marL="0" marR="0" marT="0" marB="0">
                    <a:solidFill>
                      <a:srgbClr val="E6F3F9"/>
                    </a:solidFill>
                  </a:tcPr>
                </a:tc>
              </a:tr>
              <a:tr h="158496">
                <a:tc>
                  <a:txBody>
                    <a:bodyPr lIns="0" tIns="0" rIns="0" bIns="0">
                      <a:noAutofit/>
                    </a:bodyPr>
                    <a:p>
                      <a:pPr indent="0"/>
                      <a:r>
                        <a:rPr lang="en-US" b="1" sz="1050" spc="100">
                          <a:solidFill>
                            <a:srgbClr val="2A322C"/>
                          </a:solidFill>
                          <a:latin typeface="Palatino Linotype"/>
                        </a:rPr>
                        <a:t>Valine</a:t>
                      </a:r>
                    </a:p>
                  </a:txBody>
                  <a:tcPr marL="0" marR="0" marT="0" marB="0" anchor="b">
                    <a:solidFill>
                      <a:srgbClr val="E6F3F9"/>
                    </a:solidFill>
                  </a:tcPr>
                </a:tc>
                <a:tc>
                  <a:txBody>
                    <a:bodyPr lIns="0" tIns="0" rIns="0" bIns="0">
                      <a:noAutofit/>
                    </a:bodyPr>
                    <a:p>
                      <a:pPr algn="ctr" indent="0"/>
                      <a:r>
                        <a:rPr lang="en-US" sz="1800">
                          <a:solidFill>
                            <a:srgbClr val="414341"/>
                          </a:solidFill>
                          <a:latin typeface="Calibri"/>
                        </a:rPr>
                        <a:t>1. 06</a:t>
                      </a:r>
                    </a:p>
                  </a:txBody>
                  <a:tcPr marL="0" marR="0" marT="0" marB="0" anchor="b">
                    <a:solidFill>
                      <a:srgbClr val="E6F3F9"/>
                    </a:solidFill>
                  </a:tcPr>
                </a:tc>
                <a:tc>
                  <a:txBody>
                    <a:bodyPr lIns="0" tIns="0" rIns="0" bIns="0">
                      <a:noAutofit/>
                    </a:bodyPr>
                    <a:p>
                      <a:pPr indent="0"/>
                      <a:r>
                        <a:rPr lang="en-US" sz="1800">
                          <a:solidFill>
                            <a:srgbClr val="2A322C"/>
                          </a:solidFill>
                          <a:latin typeface="Calibri"/>
                        </a:rPr>
                        <a:t>1.70</a:t>
                      </a:r>
                    </a:p>
                  </a:txBody>
                  <a:tcPr marL="0" marR="0" marT="0" marB="0" anchor="b">
                    <a:solidFill>
                      <a:srgbClr val="E6F3F9"/>
                    </a:solidFill>
                  </a:tcPr>
                </a:tc>
                <a:tc>
                  <a:txBody>
                    <a:bodyPr lIns="0" tIns="0" rIns="0" bIns="0">
                      <a:noAutofit/>
                    </a:bodyPr>
                    <a:p>
                      <a:pPr algn="ctr" marL="127000" indent="0"/>
                      <a:r>
                        <a:rPr lang="en-US" sz="1800">
                          <a:solidFill>
                            <a:srgbClr val="2A322C"/>
                          </a:solidFill>
                          <a:latin typeface="Calibri"/>
                        </a:rPr>
                        <a:t>0.50</a:t>
                      </a:r>
                    </a:p>
                  </a:txBody>
                  <a:tcPr marL="0" marR="0" marT="0" marB="0" anchor="b">
                    <a:solidFill>
                      <a:srgbClr val="E6F3F9"/>
                    </a:solidFill>
                  </a:tcPr>
                </a:tc>
                <a:tc>
                  <a:txBody>
                    <a:bodyPr lIns="0" tIns="0" rIns="0" bIns="0">
                      <a:noAutofit/>
                    </a:bodyPr>
                    <a:p>
                      <a:pPr marL="228600" indent="0"/>
                      <a:r>
                        <a:rPr lang="en-US" sz="1800">
                          <a:solidFill>
                            <a:srgbClr val="2A322C"/>
                          </a:solidFill>
                          <a:latin typeface="Calibri"/>
                        </a:rPr>
                        <a:t>0.0 62</a:t>
                      </a:r>
                    </a:p>
                  </a:txBody>
                  <a:tcPr marL="0" marR="0" marT="0" marB="0" anchor="b">
                    <a:solidFill>
                      <a:srgbClr val="E6F3F9"/>
                    </a:solidFill>
                  </a:tcPr>
                </a:tc>
                <a:tc>
                  <a:txBody>
                    <a:bodyPr lIns="0" tIns="0" rIns="0" bIns="0">
                      <a:noAutofit/>
                    </a:bodyPr>
                    <a:p>
                      <a:pPr marL="165100" indent="0"/>
                      <a:r>
                        <a:rPr lang="en-US" sz="1800">
                          <a:solidFill>
                            <a:srgbClr val="201829"/>
                          </a:solidFill>
                          <a:latin typeface="Calibri"/>
                        </a:rPr>
                        <a:t>0. 048</a:t>
                      </a:r>
                    </a:p>
                  </a:txBody>
                  <a:tcPr marL="0" marR="0" marT="0" marB="0" anchor="b">
                    <a:solidFill>
                      <a:srgbClr val="E6F3F9"/>
                    </a:solidFill>
                  </a:tcPr>
                </a:tc>
                <a:tc>
                  <a:txBody>
                    <a:bodyPr lIns="0" tIns="0" rIns="0" bIns="0">
                      <a:noAutofit/>
                    </a:bodyPr>
                    <a:p>
                      <a:pPr marL="139700" indent="0"/>
                      <a:r>
                        <a:rPr lang="en-US" sz="1800">
                          <a:solidFill>
                            <a:srgbClr val="2A322C"/>
                          </a:solidFill>
                          <a:latin typeface="Calibri"/>
                        </a:rPr>
                        <a:t>0. 028</a:t>
                      </a:r>
                    </a:p>
                  </a:txBody>
                  <a:tcPr marL="0" marR="0" marT="0" marB="0" anchor="b">
                    <a:solidFill>
                      <a:srgbClr val="E6F3F9"/>
                    </a:solidFill>
                  </a:tcPr>
                </a:tc>
                <a:tc>
                  <a:txBody>
                    <a:bodyPr lIns="0" tIns="0" rIns="0" bIns="0">
                      <a:noAutofit/>
                    </a:bodyPr>
                    <a:p>
                      <a:pPr marL="139700" indent="0"/>
                      <a:r>
                        <a:rPr lang="en-US" sz="1800">
                          <a:solidFill>
                            <a:srgbClr val="2A322C"/>
                          </a:solidFill>
                          <a:latin typeface="Calibri"/>
                        </a:rPr>
                        <a:t>0. 053</a:t>
                      </a:r>
                    </a:p>
                  </a:txBody>
                  <a:tcPr marL="0" marR="0" marT="0" marB="0" anchor="b">
                    <a:solidFill>
                      <a:srgbClr val="E6F3F9"/>
                    </a:solidFill>
                  </a:tcPr>
                </a:tc>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14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17064" y="390144"/>
            <a:ext cx="4398264" cy="323088"/>
          </a:xfrm>
          <a:prstGeom prst="rect">
            <a:avLst/>
          </a:prstGeom>
        </p:spPr>
        <p:txBody>
          <a:bodyPr lIns="0" tIns="0" rIns="0" bIns="0" wrap="none">
            <a:noAutofit/>
          </a:bodyPr>
          <a:p>
            <a:pPr indent="0"/>
            <a:r>
              <a:rPr lang="en-US" b="1" sz="2400">
                <a:solidFill>
                  <a:srgbClr val="000098"/>
                </a:solidFill>
                <a:latin typeface="Arial"/>
              </a:rPr>
              <a:t>Chou Fasman Algorithm - I</a:t>
            </a:r>
          </a:p>
        </p:txBody>
      </p:sp>
      <p:sp>
        <p:nvSpPr>
          <p:cNvPr id="3" name=""/>
          <p:cNvSpPr/>
          <p:nvPr/>
        </p:nvSpPr>
        <p:spPr>
          <a:xfrm>
            <a:off x="1014984" y="1539240"/>
            <a:ext cx="6327648" cy="3962400"/>
          </a:xfrm>
          <a:prstGeom prst="rect">
            <a:avLst/>
          </a:prstGeom>
        </p:spPr>
        <p:txBody>
          <a:bodyPr lIns="0" tIns="0" rIns="0" bIns="0">
            <a:noAutofit/>
          </a:bodyPr>
          <a:p>
            <a:pPr algn="just" indent="0">
              <a:spcAft>
                <a:spcPts val="2730"/>
              </a:spcAft>
            </a:pPr>
            <a:r>
              <a:rPr lang="en-US" sz="2600" spc="-50">
                <a:latin typeface="Arial"/>
              </a:rPr>
              <a:t>1.    Scan through the sequence : </a:t>
            </a:r>
            <a:r>
              <a:rPr lang="en-US" sz="2600" spc="-50">
                <a:solidFill>
                  <a:srgbClr val="FF0000"/>
                </a:solidFill>
                <a:latin typeface="Arial"/>
              </a:rPr>
              <a:t>E M A V I Y P G</a:t>
            </a:r>
          </a:p>
          <a:p>
            <a:pPr algn="just" indent="0">
              <a:lnSpc>
                <a:spcPts val="2880"/>
              </a:lnSpc>
            </a:pPr>
            <a:r>
              <a:rPr lang="en-US" sz="2600" spc="-50">
                <a:solidFill>
                  <a:srgbClr val="006FC0"/>
                </a:solidFill>
                <a:latin typeface="Arial"/>
              </a:rPr>
              <a:t>2.    Identify sequence regions where:</a:t>
            </a:r>
          </a:p>
          <a:p>
            <a:pPr marL="838200" marR="861568" indent="-355600">
              <a:lnSpc>
                <a:spcPts val="2880"/>
              </a:lnSpc>
              <a:spcAft>
                <a:spcPts val="1680"/>
              </a:spcAft>
            </a:pPr>
            <a:r>
              <a:rPr lang="en-US" sz="2600" spc="-50">
                <a:solidFill>
                  <a:srgbClr val="006FC0"/>
                </a:solidFill>
                <a:latin typeface="Arial"/>
              </a:rPr>
              <a:t>•    </a:t>
            </a:r>
            <a:r>
              <a:rPr lang="en-US" sz="2600" spc="-50">
                <a:solidFill>
                  <a:srgbClr val="FF0000"/>
                </a:solidFill>
                <a:latin typeface="Arial"/>
              </a:rPr>
              <a:t>4 out of 6 </a:t>
            </a:r>
            <a:r>
              <a:rPr lang="en-US" u="sng" sz="2600" spc="-50">
                <a:solidFill>
                  <a:srgbClr val="006FC0"/>
                </a:solidFill>
                <a:latin typeface="Arial"/>
              </a:rPr>
              <a:t>contiguous residues</a:t>
            </a:r>
            <a:r>
              <a:rPr lang="en-US" sz="2600" spc="-50">
                <a:solidFill>
                  <a:srgbClr val="006FC0"/>
                </a:solidFill>
                <a:latin typeface="Arial"/>
              </a:rPr>
              <a:t> give a </a:t>
            </a:r>
            <a:r>
              <a:rPr lang="en-US" sz="2600" spc="-50">
                <a:solidFill>
                  <a:srgbClr val="FF0000"/>
                </a:solidFill>
                <a:latin typeface="Arial"/>
              </a:rPr>
              <a:t>P(a ) &gt; 1.0</a:t>
            </a:r>
          </a:p>
          <a:p>
            <a:pPr algn="just" marL="482600" indent="0">
              <a:spcAft>
                <a:spcPts val="2730"/>
              </a:spcAft>
            </a:pPr>
            <a:r>
              <a:rPr lang="en-US" sz="2600" spc="-50">
                <a:latin typeface="Arial"/>
              </a:rPr>
              <a:t>•    That region is </a:t>
            </a:r>
            <a:r>
              <a:rPr lang="en-US" sz="2600" spc="-50">
                <a:solidFill>
                  <a:srgbClr val="FF0000"/>
                </a:solidFill>
                <a:latin typeface="Arial"/>
              </a:rPr>
              <a:t>declared as alpha-helix</a:t>
            </a:r>
          </a:p>
          <a:p>
            <a:pPr algn="just" marL="482600" indent="0">
              <a:lnSpc>
                <a:spcPts val="2880"/>
              </a:lnSpc>
            </a:pPr>
            <a:r>
              <a:rPr lang="en-US" sz="2600" spc="-50">
                <a:solidFill>
                  <a:srgbClr val="006FC0"/>
                </a:solidFill>
                <a:latin typeface="Arial"/>
              </a:rPr>
              <a:t>•    Extend helix to both sides </a:t>
            </a:r>
            <a:r>
              <a:rPr lang="en-US" sz="2600" spc="-50">
                <a:solidFill>
                  <a:srgbClr val="FF0000"/>
                </a:solidFill>
                <a:latin typeface="Arial"/>
              </a:rPr>
              <a:t>until</a:t>
            </a:r>
          </a:p>
          <a:p>
            <a:pPr marL="838200" marR="861568" indent="0">
              <a:lnSpc>
                <a:spcPts val="2880"/>
              </a:lnSpc>
              <a:spcAft>
                <a:spcPts val="1680"/>
              </a:spcAft>
            </a:pPr>
            <a:r>
              <a:rPr lang="en-US" sz="2600" spc="-50">
                <a:solidFill>
                  <a:srgbClr val="FF0000"/>
                </a:solidFill>
                <a:latin typeface="Arial"/>
              </a:rPr>
              <a:t>4 out of 6 </a:t>
            </a:r>
            <a:r>
              <a:rPr lang="en-US" u="sng" sz="2600" spc="-50">
                <a:solidFill>
                  <a:srgbClr val="006FC0"/>
                </a:solidFill>
                <a:latin typeface="Arial"/>
              </a:rPr>
              <a:t>contiguous residues</a:t>
            </a:r>
            <a:r>
              <a:rPr lang="en-US" sz="2600" spc="-50">
                <a:solidFill>
                  <a:srgbClr val="006FC0"/>
                </a:solidFill>
                <a:latin typeface="Arial"/>
              </a:rPr>
              <a:t> give a </a:t>
            </a:r>
            <a:r>
              <a:rPr lang="en-US" sz="2600" spc="-50">
                <a:solidFill>
                  <a:srgbClr val="FF0000"/>
                </a:solidFill>
                <a:latin typeface="Arial"/>
              </a:rPr>
              <a:t>P(a ) &lt; 1.0</a:t>
            </a:r>
          </a:p>
        </p:txBody>
      </p:sp>
      <p:sp>
        <p:nvSpPr>
          <p:cNvPr id="4" name=""/>
          <p:cNvSpPr/>
          <p:nvPr/>
        </p:nvSpPr>
        <p:spPr>
          <a:xfrm>
            <a:off x="1804416" y="5922264"/>
            <a:ext cx="4075176" cy="249936"/>
          </a:xfrm>
          <a:prstGeom prst="rect">
            <a:avLst/>
          </a:prstGeom>
        </p:spPr>
        <p:txBody>
          <a:bodyPr lIns="0" tIns="0" rIns="0" bIns="0" wrap="none">
            <a:noAutofit/>
          </a:bodyPr>
          <a:p>
            <a:pPr indent="0">
              <a:spcBef>
                <a:spcPts val="1680"/>
              </a:spcBef>
            </a:pPr>
            <a:r>
              <a:rPr lang="en-US" sz="2600" spc="-50">
                <a:latin typeface="Arial"/>
              </a:rPr>
              <a:t>That is </a:t>
            </a:r>
            <a:r>
              <a:rPr lang="en-US" sz="2600" spc="-50">
                <a:solidFill>
                  <a:srgbClr val="FF0000"/>
                </a:solidFill>
                <a:latin typeface="Arial"/>
              </a:rPr>
              <a:t>declared end of the helix</a:t>
            </a:r>
          </a:p>
        </p:txBody>
      </p:sp>
    </p:spTree>
  </p:cSld>
  <p:clrMapOvr>
    <a:overrideClrMapping bg1="lt1" tx1="dk1" bg2="lt2" tx2="dk2" accent1="accent1" accent2="accent2" accent3="accent3" accent4="accent4" accent5="accent5" accent6="accent6" hlink="hlink" folHlink="folHlink"/>
  </p:clrMapOvr>
</p:sld>
</file>

<file path=ppt/slides/slide14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17064" y="390144"/>
            <a:ext cx="4398264" cy="323088"/>
          </a:xfrm>
          <a:prstGeom prst="rect">
            <a:avLst/>
          </a:prstGeom>
        </p:spPr>
        <p:txBody>
          <a:bodyPr lIns="0" tIns="0" rIns="0" bIns="0" wrap="none">
            <a:noAutofit/>
          </a:bodyPr>
          <a:p>
            <a:pPr indent="0"/>
            <a:r>
              <a:rPr lang="en-US" b="1" sz="2400">
                <a:solidFill>
                  <a:srgbClr val="000098"/>
                </a:solidFill>
                <a:latin typeface="Arial"/>
              </a:rPr>
              <a:t>Chou Fasman Algorithm - I</a:t>
            </a:r>
          </a:p>
        </p:txBody>
      </p:sp>
      <p:sp>
        <p:nvSpPr>
          <p:cNvPr id="3" name=""/>
          <p:cNvSpPr/>
          <p:nvPr/>
        </p:nvSpPr>
        <p:spPr>
          <a:xfrm>
            <a:off x="4843272" y="1249680"/>
            <a:ext cx="3252216" cy="2831592"/>
          </a:xfrm>
          <a:prstGeom prst="rect">
            <a:avLst/>
          </a:prstGeom>
          <a:solidFill>
            <a:srgbClr val="DCDBE6"/>
          </a:solidFill>
        </p:spPr>
        <p:txBody>
          <a:bodyPr lIns="0" tIns="0" rIns="0" bIns="0">
            <a:noAutofit/>
          </a:bodyPr>
          <a:p>
            <a:pPr marL="364236" indent="-342900">
              <a:spcAft>
                <a:spcPts val="630"/>
              </a:spcAft>
            </a:pPr>
            <a:r>
              <a:rPr lang="en-US" b="1" sz="2600" spc="-50">
                <a:solidFill>
                  <a:srgbClr val="FF0000"/>
                </a:solidFill>
                <a:latin typeface="Arial"/>
              </a:rPr>
              <a:t>Conclusion</a:t>
            </a:r>
          </a:p>
          <a:p>
            <a:pPr marL="364236" indent="-342900">
              <a:lnSpc>
                <a:spcPts val="2856"/>
              </a:lnSpc>
              <a:spcAft>
                <a:spcPts val="1890"/>
              </a:spcAft>
            </a:pPr>
            <a:r>
              <a:rPr lang="en-US" sz="2600" spc="-50">
                <a:solidFill>
                  <a:srgbClr val="747474"/>
                </a:solidFill>
                <a:latin typeface="Arial"/>
              </a:rPr>
              <a:t>•    </a:t>
            </a:r>
            <a:r>
              <a:rPr lang="en-US" sz="2600" spc="-50">
                <a:solidFill>
                  <a:srgbClr val="006FC0"/>
                </a:solidFill>
                <a:latin typeface="Arial"/>
              </a:rPr>
              <a:t>For Alpha Helices, 4 contiguous amino acids are required</a:t>
            </a:r>
          </a:p>
          <a:p>
            <a:pPr algn="just" marL="364236" marR="317500" indent="-342900">
              <a:lnSpc>
                <a:spcPts val="2880"/>
              </a:lnSpc>
            </a:pPr>
            <a:r>
              <a:rPr lang="en-US" sz="2600" spc="-50">
                <a:solidFill>
                  <a:srgbClr val="747474"/>
                </a:solidFill>
                <a:latin typeface="Arial"/>
              </a:rPr>
              <a:t>•    </a:t>
            </a:r>
            <a:r>
              <a:rPr lang="en-US" sz="2600" spc="-50">
                <a:solidFill>
                  <a:srgbClr val="006FC0"/>
                </a:solidFill>
                <a:latin typeface="Arial"/>
              </a:rPr>
              <a:t>Their Alpha-Helix propensity should be more than 1.0 </a:t>
            </a:r>
            <a:r>
              <a:rPr lang="en-US" baseline="30000" sz="2600" spc="-50">
                <a:solidFill>
                  <a:srgbClr val="006FC0"/>
                </a:solidFill>
                <a:latin typeface="Arial"/>
              </a:rPr>
              <a:t>•</a:t>
            </a:r>
          </a:p>
        </p:txBody>
      </p:sp>
      <p:sp>
        <p:nvSpPr>
          <p:cNvPr id="4" name=""/>
          <p:cNvSpPr/>
          <p:nvPr/>
        </p:nvSpPr>
        <p:spPr>
          <a:xfrm>
            <a:off x="4843272" y="4581144"/>
            <a:ext cx="3252216" cy="1392936"/>
          </a:xfrm>
          <a:prstGeom prst="rect">
            <a:avLst/>
          </a:prstGeom>
          <a:solidFill>
            <a:srgbClr val="DCDBE6"/>
          </a:solidFill>
        </p:spPr>
        <p:txBody>
          <a:bodyPr lIns="0" tIns="0" rIns="0" bIns="0">
            <a:noAutofit/>
          </a:bodyPr>
          <a:p>
            <a:pPr marL="4076700" indent="-342900">
              <a:lnSpc>
                <a:spcPts val="2856"/>
              </a:lnSpc>
            </a:pPr>
            <a:r>
              <a:rPr lang="en-US" sz="2600" spc="-50">
                <a:solidFill>
                  <a:srgbClr val="747474"/>
                </a:solidFill>
                <a:latin typeface="Arial"/>
              </a:rPr>
              <a:t>•    </a:t>
            </a:r>
            <a:r>
              <a:rPr lang="en-US" sz="2600" spc="-50">
                <a:solidFill>
                  <a:srgbClr val="006FC0"/>
                </a:solidFill>
                <a:latin typeface="Arial"/>
              </a:rPr>
              <a:t>Once this propensity falls below 1.0, Alpha-Helix stops</a:t>
            </a:r>
          </a:p>
        </p:txBody>
      </p:sp>
      <p:sp>
        <p:nvSpPr>
          <p:cNvPr id="5" name=""/>
          <p:cNvSpPr/>
          <p:nvPr/>
        </p:nvSpPr>
        <p:spPr>
          <a:xfrm>
            <a:off x="1874520" y="6632448"/>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14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07792" y="387096"/>
            <a:ext cx="3322320" cy="280416"/>
          </a:xfrm>
          <a:prstGeom prst="rect">
            <a:avLst/>
          </a:prstGeom>
        </p:spPr>
        <p:txBody>
          <a:bodyPr lIns="0" tIns="0" rIns="0" bIns="0" wrap="none">
            <a:noAutofit/>
          </a:bodyPr>
          <a:p>
            <a:pPr algn="ctr" indent="0">
              <a:spcAft>
                <a:spcPts val="13020"/>
              </a:spcAft>
            </a:pPr>
            <a:r>
              <a:rPr lang="en-US" b="1" sz="2600" spc="-50">
                <a:solidFill>
                  <a:srgbClr val="000098"/>
                </a:solidFill>
                <a:latin typeface="Arial"/>
              </a:rPr>
              <a:t>Protein Structures</a:t>
            </a:r>
          </a:p>
        </p:txBody>
      </p:sp>
      <p:sp>
        <p:nvSpPr>
          <p:cNvPr id="3" name=""/>
          <p:cNvSpPr/>
          <p:nvPr/>
        </p:nvSpPr>
        <p:spPr>
          <a:xfrm>
            <a:off x="5248656" y="3017520"/>
            <a:ext cx="2621280" cy="832104"/>
          </a:xfrm>
          <a:prstGeom prst="rect">
            <a:avLst/>
          </a:prstGeom>
          <a:solidFill>
            <a:srgbClr val="DCDBE6"/>
          </a:solidFill>
        </p:spPr>
        <p:txBody>
          <a:bodyPr lIns="0" tIns="0" rIns="0" bIns="0">
            <a:noAutofit/>
          </a:bodyPr>
          <a:p>
            <a:pPr indent="0">
              <a:lnSpc>
                <a:spcPts val="3624"/>
              </a:lnSpc>
              <a:spcBef>
                <a:spcPts val="13020"/>
              </a:spcBef>
            </a:pPr>
            <a:r>
              <a:rPr lang="en-US" b="1" sz="2600" spc="-50">
                <a:solidFill>
                  <a:srgbClr val="006FC0"/>
                </a:solidFill>
                <a:latin typeface="Arial"/>
              </a:rPr>
              <a:t>Chou Fasman Algorithm - II</a:t>
            </a:r>
          </a:p>
        </p:txBody>
      </p:sp>
    </p:spTree>
  </p:cSld>
  <p:clrMapOvr>
    <a:overrideClrMapping bg1="lt1" tx1="dk1" bg2="lt2" tx2="dk2" accent1="accent1" accent2="accent2" accent3="accent3" accent4="accent4" accent5="accent5" accent6="accent6" hlink="hlink" folHlink="folHlink"/>
  </p:clrMapOvr>
</p:sld>
</file>

<file path=ppt/slides/slide14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56104" y="390144"/>
            <a:ext cx="4520184" cy="323088"/>
          </a:xfrm>
          <a:prstGeom prst="rect">
            <a:avLst/>
          </a:prstGeom>
        </p:spPr>
        <p:txBody>
          <a:bodyPr lIns="0" tIns="0" rIns="0" bIns="0" wrap="none">
            <a:noAutofit/>
          </a:bodyPr>
          <a:p>
            <a:pPr indent="0"/>
            <a:r>
              <a:rPr lang="en-US" b="1" sz="2400">
                <a:solidFill>
                  <a:srgbClr val="000098"/>
                </a:solidFill>
                <a:latin typeface="Arial"/>
              </a:rPr>
              <a:t>Chou Fasman Algorithm - II</a:t>
            </a:r>
          </a:p>
        </p:txBody>
      </p:sp>
      <p:sp>
        <p:nvSpPr>
          <p:cNvPr id="3" name=""/>
          <p:cNvSpPr/>
          <p:nvPr/>
        </p:nvSpPr>
        <p:spPr>
          <a:xfrm>
            <a:off x="4846320" y="1246632"/>
            <a:ext cx="3139440" cy="2889504"/>
          </a:xfrm>
          <a:prstGeom prst="rect">
            <a:avLst/>
          </a:prstGeom>
          <a:solidFill>
            <a:srgbClr val="DCDBE6"/>
          </a:solidFill>
        </p:spPr>
        <p:txBody>
          <a:bodyPr lIns="0" tIns="0" rIns="0" bIns="0">
            <a:noAutofit/>
          </a:bodyPr>
          <a:p>
            <a:pPr marL="361188" indent="-342900">
              <a:spcAft>
                <a:spcPts val="2730"/>
              </a:spcAft>
            </a:pPr>
            <a:r>
              <a:rPr lang="en-US" b="1" sz="2600" spc="-50">
                <a:solidFill>
                  <a:srgbClr val="FF0000"/>
                </a:solidFill>
                <a:latin typeface="Arial"/>
              </a:rPr>
              <a:t>Background</a:t>
            </a:r>
          </a:p>
          <a:p>
            <a:pPr marL="361188" indent="-342900">
              <a:lnSpc>
                <a:spcPts val="2856"/>
              </a:lnSpc>
            </a:pPr>
            <a:r>
              <a:rPr lang="en-US" sz="2600" spc="-50">
                <a:solidFill>
                  <a:srgbClr val="747474"/>
                </a:solidFill>
                <a:latin typeface="Arial"/>
              </a:rPr>
              <a:t>•    </a:t>
            </a:r>
            <a:r>
              <a:rPr lang="en-US" sz="2600" spc="-50">
                <a:solidFill>
                  <a:srgbClr val="006FC0"/>
                </a:solidFill>
                <a:latin typeface="Arial"/>
              </a:rPr>
              <a:t>Alpha Helices are formed from 4 contiguous amino acids having an Alpha-Helix propensity over 1.0 </a:t>
            </a:r>
            <a:r>
              <a:rPr lang="en-US" baseline="30000" sz="2600" spc="-50">
                <a:solidFill>
                  <a:srgbClr val="006FC0"/>
                </a:solidFill>
                <a:latin typeface="Arial"/>
              </a:rPr>
              <a:t>•</a:t>
            </a:r>
          </a:p>
        </p:txBody>
      </p:sp>
      <p:sp>
        <p:nvSpPr>
          <p:cNvPr id="4" name=""/>
          <p:cNvSpPr/>
          <p:nvPr/>
        </p:nvSpPr>
        <p:spPr>
          <a:xfrm>
            <a:off x="4846320" y="4575048"/>
            <a:ext cx="3139440" cy="1335024"/>
          </a:xfrm>
          <a:prstGeom prst="rect">
            <a:avLst/>
          </a:prstGeom>
          <a:solidFill>
            <a:srgbClr val="DCDBE6"/>
          </a:solidFill>
        </p:spPr>
        <p:txBody>
          <a:bodyPr lIns="0" tIns="0" rIns="0" bIns="0">
            <a:noAutofit/>
          </a:bodyPr>
          <a:p>
            <a:pPr marL="4076700" marR="635000" indent="-342900">
              <a:lnSpc>
                <a:spcPts val="2856"/>
              </a:lnSpc>
            </a:pPr>
            <a:r>
              <a:rPr lang="en-US" sz="2600" spc="-50">
                <a:solidFill>
                  <a:srgbClr val="747474"/>
                </a:solidFill>
                <a:latin typeface="Arial"/>
              </a:rPr>
              <a:t>•    </a:t>
            </a:r>
            <a:r>
              <a:rPr lang="en-US" sz="2600" spc="-50">
                <a:solidFill>
                  <a:srgbClr val="006FC0"/>
                </a:solidFill>
                <a:latin typeface="Arial"/>
              </a:rPr>
              <a:t>The Alpha-Helix stops if this propensity falls below 1.0!</a:t>
            </a:r>
          </a:p>
        </p:txBody>
      </p:sp>
    </p:spTree>
  </p:cSld>
  <p:clrMapOvr>
    <a:overrideClrMapping bg1="lt1" tx1="dk1" bg2="lt2" tx2="dk2" accent1="accent1" accent2="accent2" accent3="accent3" accent4="accent4" accent5="accent5" accent6="accent6" hlink="hlink" folHlink="folHlink"/>
  </p:clrMapOvr>
</p:sld>
</file>

<file path=ppt/slides/slide14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56104" y="390144"/>
            <a:ext cx="4520184" cy="323088"/>
          </a:xfrm>
          <a:prstGeom prst="rect">
            <a:avLst/>
          </a:prstGeom>
        </p:spPr>
        <p:txBody>
          <a:bodyPr lIns="0" tIns="0" rIns="0" bIns="0" wrap="none">
            <a:noAutofit/>
          </a:bodyPr>
          <a:p>
            <a:pPr indent="0"/>
            <a:r>
              <a:rPr lang="en-US" b="1" sz="2400">
                <a:solidFill>
                  <a:srgbClr val="000098"/>
                </a:solidFill>
                <a:latin typeface="Arial"/>
              </a:rPr>
              <a:t>Chou Fasman Algorithm - II</a:t>
            </a:r>
          </a:p>
        </p:txBody>
      </p:sp>
      <p:sp>
        <p:nvSpPr>
          <p:cNvPr id="3" name=""/>
          <p:cNvSpPr/>
          <p:nvPr/>
        </p:nvSpPr>
        <p:spPr>
          <a:xfrm>
            <a:off x="4846320" y="1252728"/>
            <a:ext cx="3340608" cy="2822448"/>
          </a:xfrm>
          <a:prstGeom prst="rect">
            <a:avLst/>
          </a:prstGeom>
          <a:solidFill>
            <a:srgbClr val="DCDBE6"/>
          </a:solidFill>
        </p:spPr>
        <p:txBody>
          <a:bodyPr lIns="0" tIns="0" rIns="0" bIns="0">
            <a:noAutofit/>
          </a:bodyPr>
          <a:p>
            <a:pPr marL="363728" indent="-342900">
              <a:spcAft>
                <a:spcPts val="630"/>
              </a:spcAft>
            </a:pPr>
            <a:r>
              <a:rPr lang="en-US" b="1" sz="2600" spc="-50">
                <a:solidFill>
                  <a:srgbClr val="FF0000"/>
                </a:solidFill>
                <a:latin typeface="Arial"/>
              </a:rPr>
              <a:t>Introduction</a:t>
            </a:r>
          </a:p>
          <a:p>
            <a:pPr marL="363728" indent="-342900">
              <a:lnSpc>
                <a:spcPts val="2856"/>
              </a:lnSpc>
            </a:pPr>
            <a:r>
              <a:rPr lang="en-US" sz="2600" spc="-50">
                <a:solidFill>
                  <a:srgbClr val="747474"/>
                </a:solidFill>
                <a:latin typeface="Arial"/>
              </a:rPr>
              <a:t>•    </a:t>
            </a:r>
            <a:r>
              <a:rPr lang="en-US" sz="2600" spc="-50">
                <a:solidFill>
                  <a:srgbClr val="006FC0"/>
                </a:solidFill>
                <a:latin typeface="Arial"/>
              </a:rPr>
              <a:t>Once Alpha Helices are constructed, and concluded, the remaining amino acids can be evaluated for Beta sheets and turns etc </a:t>
            </a:r>
            <a:r>
              <a:rPr lang="en-US" baseline="30000" sz="2600" spc="-50">
                <a:solidFill>
                  <a:srgbClr val="006FC0"/>
                </a:solidFill>
                <a:latin typeface="Arial"/>
              </a:rPr>
              <a:t>•</a:t>
            </a:r>
          </a:p>
        </p:txBody>
      </p:sp>
      <p:sp>
        <p:nvSpPr>
          <p:cNvPr id="4" name=""/>
          <p:cNvSpPr/>
          <p:nvPr/>
        </p:nvSpPr>
        <p:spPr>
          <a:xfrm>
            <a:off x="4846320" y="4581144"/>
            <a:ext cx="3340608" cy="1392936"/>
          </a:xfrm>
          <a:prstGeom prst="rect">
            <a:avLst/>
          </a:prstGeom>
          <a:solidFill>
            <a:srgbClr val="DCDBE6"/>
          </a:solidFill>
        </p:spPr>
        <p:txBody>
          <a:bodyPr lIns="0" tIns="0" rIns="0" bIns="0">
            <a:noAutofit/>
          </a:bodyPr>
          <a:p>
            <a:pPr marL="3975100" indent="-330200">
              <a:lnSpc>
                <a:spcPts val="2856"/>
              </a:lnSpc>
            </a:pPr>
            <a:r>
              <a:rPr lang="en-US" sz="2600" spc="-50">
                <a:solidFill>
                  <a:srgbClr val="747474"/>
                </a:solidFill>
                <a:latin typeface="Arial"/>
              </a:rPr>
              <a:t>•    </a:t>
            </a:r>
            <a:r>
              <a:rPr lang="en-US" sz="2600" spc="-50">
                <a:solidFill>
                  <a:srgbClr val="006FC0"/>
                </a:solidFill>
                <a:latin typeface="Arial"/>
              </a:rPr>
              <a:t>Let’s see how Beta sheets are evaluated using Chou Fasman Algorithm</a:t>
            </a:r>
          </a:p>
        </p:txBody>
      </p:sp>
    </p:spTree>
  </p:cSld>
  <p:clrMapOvr>
    <a:overrideClrMapping bg1="lt1" tx1="dk1" bg2="lt2" tx2="dk2" accent1="accent1" accent2="accent2" accent3="accent3" accent4="accent4" accent5="accent5" accent6="accent6" hlink="hlink" folHlink="folHlink"/>
  </p:clrMapOvr>
</p:sld>
</file>

<file path=ppt/slides/slide14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56104" y="390144"/>
            <a:ext cx="4520184" cy="323088"/>
          </a:xfrm>
          <a:prstGeom prst="rect">
            <a:avLst/>
          </a:prstGeom>
        </p:spPr>
        <p:txBody>
          <a:bodyPr lIns="0" tIns="0" rIns="0" bIns="0" wrap="none">
            <a:noAutofit/>
          </a:bodyPr>
          <a:p>
            <a:pPr indent="0"/>
            <a:r>
              <a:rPr lang="en-US" b="1" sz="2400">
                <a:solidFill>
                  <a:srgbClr val="000098"/>
                </a:solidFill>
                <a:latin typeface="Arial"/>
              </a:rPr>
              <a:t>Chou Fasman Algorithm - II</a:t>
            </a:r>
          </a:p>
        </p:txBody>
      </p:sp>
      <p:graphicFrame>
        <p:nvGraphicFramePr>
          <p:cNvPr id="3" name=""/>
          <p:cNvGraphicFramePr>
            <a:graphicFrameLocks noGrp="1"/>
          </p:cNvGraphicFramePr>
          <p:nvPr/>
        </p:nvGraphicFramePr>
        <p:xfrm>
          <a:off x="1167384" y="1770888"/>
          <a:ext cx="6964680" cy="4084320"/>
        </p:xfrm>
        <a:graphic>
          <a:graphicData uri="http://schemas.openxmlformats.org/drawingml/2006/table">
            <a:tbl>
              <a:tblPr/>
              <a:tblGrid>
                <a:gridCol w="1417320"/>
                <a:gridCol w="615696"/>
                <a:gridCol w="914400"/>
                <a:gridCol w="841248"/>
                <a:gridCol w="865632"/>
                <a:gridCol w="822960"/>
                <a:gridCol w="795528"/>
                <a:gridCol w="691896"/>
              </a:tblGrid>
              <a:tr h="246888">
                <a:tc>
                  <a:txBody>
                    <a:bodyPr lIns="0" tIns="0" rIns="0" bIns="0">
                      <a:noAutofit/>
                    </a:bodyPr>
                    <a:p>
                      <a:pPr indent="0"/>
                      <a:r>
                        <a:rPr lang="en-US" b="1" sz="1050" spc="100">
                          <a:solidFill>
                            <a:srgbClr val="2A322C"/>
                          </a:solidFill>
                          <a:latin typeface="Palatino Linotype"/>
                        </a:rPr>
                        <a:t>Name</a:t>
                      </a:r>
                    </a:p>
                  </a:txBody>
                  <a:tcPr marL="0" marR="0" marT="0" marB="0">
                    <a:solidFill>
                      <a:srgbClr val="E6F3F9"/>
                    </a:solidFill>
                  </a:tcPr>
                </a:tc>
                <a:tc>
                  <a:txBody>
                    <a:bodyPr lIns="0" tIns="0" rIns="0" bIns="0">
                      <a:noAutofit/>
                    </a:bodyPr>
                    <a:p>
                      <a:pPr marL="114300" indent="0"/>
                      <a:r>
                        <a:rPr lang="en-US" sz="1800">
                          <a:solidFill>
                            <a:srgbClr val="2A322C"/>
                          </a:solidFill>
                          <a:latin typeface="Calibri"/>
                        </a:rPr>
                        <a:t>P(a)</a:t>
                      </a:r>
                    </a:p>
                  </a:txBody>
                  <a:tcPr marL="0" marR="0" marT="0" marB="0">
                    <a:solidFill>
                      <a:srgbClr val="E6F3F9"/>
                    </a:solidFill>
                  </a:tcPr>
                </a:tc>
                <a:tc>
                  <a:txBody>
                    <a:bodyPr lIns="0" tIns="0" rIns="0" bIns="0">
                      <a:noAutofit/>
                    </a:bodyPr>
                    <a:p>
                      <a:pPr marL="203200" indent="0"/>
                      <a:r>
                        <a:rPr lang="en-US" b="1" sz="1050" spc="100">
                          <a:solidFill>
                            <a:srgbClr val="2A322C"/>
                          </a:solidFill>
                          <a:latin typeface="Palatino Linotype"/>
                        </a:rPr>
                        <a:t>P(b)</a:t>
                      </a:r>
                    </a:p>
                  </a:txBody>
                  <a:tcPr marL="0" marR="0" marT="0" marB="0">
                    <a:solidFill>
                      <a:srgbClr val="E6F3F9"/>
                    </a:solidFill>
                  </a:tcPr>
                </a:tc>
                <a:tc>
                  <a:txBody>
                    <a:bodyPr lIns="0" tIns="0" rIns="0" bIns="0">
                      <a:noAutofit/>
                    </a:bodyPr>
                    <a:p>
                      <a:pPr indent="0"/>
                      <a:r>
                        <a:rPr lang="en-US" b="1" sz="1050" spc="100">
                          <a:solidFill>
                            <a:srgbClr val="2A322C"/>
                          </a:solidFill>
                          <a:latin typeface="Palatino Linotype"/>
                        </a:rPr>
                        <a:t>? (turn)</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f </a:t>
                      </a:r>
                      <a:r>
                        <a:rPr lang="en-US" b="1" sz="1050" spc="100">
                          <a:solidFill>
                            <a:srgbClr val="2A322C"/>
                          </a:solidFill>
                          <a:latin typeface="Palatino Linotype"/>
                        </a:rPr>
                        <a:t>(i)</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f </a:t>
                      </a:r>
                      <a:r>
                        <a:rPr lang="en-US" b="1" sz="1050" spc="100">
                          <a:solidFill>
                            <a:srgbClr val="2A322C"/>
                          </a:solidFill>
                          <a:latin typeface="Palatino Linotype"/>
                        </a:rPr>
                        <a:t>(i + </a:t>
                      </a:r>
                      <a:r>
                        <a:rPr lang="en-US" sz="1800">
                          <a:solidFill>
                            <a:srgbClr val="2A322C"/>
                          </a:solidFill>
                          <a:latin typeface="Calibri"/>
                        </a:rPr>
                        <a:t>1)</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f(i+2)</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f (i+3)</a:t>
                      </a:r>
                    </a:p>
                  </a:txBody>
                  <a:tcPr marL="0" marR="0" marT="0" marB="0">
                    <a:solidFill>
                      <a:srgbClr val="E6F3F9"/>
                    </a:solidFill>
                  </a:tcPr>
                </a:tc>
              </a:tr>
              <a:tr h="454152">
                <a:tc>
                  <a:txBody>
                    <a:bodyPr lIns="0" tIns="0" rIns="0" bIns="0">
                      <a:noAutofit/>
                    </a:bodyPr>
                    <a:p>
                      <a:pPr indent="0"/>
                      <a:r>
                        <a:rPr lang="en-US" b="1" sz="1050" spc="100">
                          <a:solidFill>
                            <a:srgbClr val="2A322C"/>
                          </a:solidFill>
                          <a:latin typeface="Palatino Linotype"/>
                        </a:rPr>
                        <a:t>Alanine</a:t>
                      </a:r>
                    </a:p>
                  </a:txBody>
                  <a:tcPr marL="0" marR="0" marT="0" marB="0" anchor="b">
                    <a:solidFill>
                      <a:srgbClr val="E6F3F9"/>
                    </a:solidFill>
                  </a:tcPr>
                </a:tc>
                <a:tc>
                  <a:txBody>
                    <a:bodyPr lIns="0" tIns="0" rIns="0" bIns="0">
                      <a:noAutofit/>
                    </a:bodyPr>
                    <a:p>
                      <a:pPr marL="114300" indent="0"/>
                      <a:r>
                        <a:rPr lang="en-US" sz="1800">
                          <a:solidFill>
                            <a:srgbClr val="414341"/>
                          </a:solidFill>
                          <a:latin typeface="Calibri"/>
                        </a:rPr>
                        <a:t>1. 42</a:t>
                      </a:r>
                    </a:p>
                  </a:txBody>
                  <a:tcPr marL="0" marR="0" marT="0" marB="0" anchor="b">
                    <a:solidFill>
                      <a:srgbClr val="E6F3F9"/>
                    </a:solidFill>
                  </a:tcPr>
                </a:tc>
                <a:tc>
                  <a:txBody>
                    <a:bodyPr lIns="0" tIns="0" rIns="0" bIns="0">
                      <a:noAutofit/>
                    </a:bodyPr>
                    <a:p>
                      <a:pPr marL="203200" indent="0"/>
                      <a:r>
                        <a:rPr lang="en-US" sz="1800">
                          <a:solidFill>
                            <a:srgbClr val="414341"/>
                          </a:solidFill>
                          <a:latin typeface="Calibri"/>
                        </a:rPr>
                        <a:t>0.83</a:t>
                      </a:r>
                    </a:p>
                  </a:txBody>
                  <a:tcPr marL="0" marR="0" marT="0" marB="0" anchor="b">
                    <a:solidFill>
                      <a:srgbClr val="E6F3F9"/>
                    </a:solidFill>
                  </a:tcPr>
                </a:tc>
                <a:tc>
                  <a:txBody>
                    <a:bodyPr lIns="0" tIns="0" rIns="0" bIns="0">
                      <a:noAutofit/>
                    </a:bodyPr>
                    <a:p>
                      <a:pPr indent="0"/>
                      <a:r>
                        <a:rPr lang="en-US" sz="1800">
                          <a:solidFill>
                            <a:srgbClr val="2A322C"/>
                          </a:solidFill>
                          <a:latin typeface="Calibri"/>
                        </a:rPr>
                        <a:t>0. 66</a:t>
                      </a:r>
                    </a:p>
                  </a:txBody>
                  <a:tcPr marL="0" marR="0" marT="0" marB="0" anchor="b">
                    <a:solidFill>
                      <a:srgbClr val="E6F3F9"/>
                    </a:solidFill>
                  </a:tcPr>
                </a:tc>
                <a:tc>
                  <a:txBody>
                    <a:bodyPr lIns="0" tIns="0" rIns="0" bIns="0">
                      <a:noAutofit/>
                    </a:bodyPr>
                    <a:p>
                      <a:pPr marL="228600" indent="0"/>
                      <a:r>
                        <a:rPr lang="en-US" sz="1800">
                          <a:solidFill>
                            <a:srgbClr val="414341"/>
                          </a:solidFill>
                          <a:latin typeface="Calibri"/>
                        </a:rPr>
                        <a:t>0. 06</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0. 076</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0. 035</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0. 058</a:t>
                      </a:r>
                    </a:p>
                  </a:txBody>
                  <a:tcPr marL="0" marR="0" marT="0" marB="0" anchor="b">
                    <a:solidFill>
                      <a:srgbClr val="E6F3F9"/>
                    </a:solidFill>
                  </a:tcPr>
                </a:tc>
              </a:tr>
              <a:tr h="179832">
                <a:tc>
                  <a:txBody>
                    <a:bodyPr lIns="0" tIns="0" rIns="0" bIns="0">
                      <a:noAutofit/>
                    </a:bodyPr>
                    <a:p>
                      <a:pPr indent="0"/>
                      <a:r>
                        <a:rPr lang="en-US" b="1" sz="1050" spc="100">
                          <a:solidFill>
                            <a:srgbClr val="2A322C"/>
                          </a:solidFill>
                          <a:latin typeface="Palatino Linotype"/>
                        </a:rPr>
                        <a:t>Arginine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0.98</a:t>
                      </a:r>
                    </a:p>
                  </a:txBody>
                  <a:tcPr marL="0" marR="0" marT="0" marB="0">
                    <a:solidFill>
                      <a:srgbClr val="E6F3F9"/>
                    </a:solidFill>
                  </a:tcPr>
                </a:tc>
                <a:tc>
                  <a:txBody>
                    <a:bodyPr lIns="0" tIns="0" rIns="0" bIns="0">
                      <a:noAutofit/>
                    </a:bodyPr>
                    <a:p>
                      <a:pPr marL="203200" indent="0"/>
                      <a:r>
                        <a:rPr lang="en-US" sz="1800">
                          <a:solidFill>
                            <a:srgbClr val="414341"/>
                          </a:solidFill>
                          <a:latin typeface="Calibri"/>
                        </a:rPr>
                        <a:t>0. 93</a:t>
                      </a:r>
                    </a:p>
                  </a:txBody>
                  <a:tcPr marL="0" marR="0" marT="0" marB="0">
                    <a:solidFill>
                      <a:srgbClr val="E6F3F9"/>
                    </a:solidFill>
                  </a:tcPr>
                </a:tc>
                <a:tc>
                  <a:txBody>
                    <a:bodyPr lIns="0" tIns="0" rIns="0" bIns="0">
                      <a:noAutofit/>
                    </a:bodyPr>
                    <a:p>
                      <a:pPr indent="0"/>
                      <a:r>
                        <a:rPr lang="en-US" sz="1800">
                          <a:solidFill>
                            <a:srgbClr val="2A322C"/>
                          </a:solidFill>
                          <a:latin typeface="Calibri"/>
                        </a:rPr>
                        <a:t>0. 95</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0. 070</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0. 106</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0. 099</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0. 085</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Aspartic Acid</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1. 01</a:t>
                      </a:r>
                    </a:p>
                  </a:txBody>
                  <a:tcPr marL="0" marR="0" marT="0" marB="0" anchor="b">
                    <a:solidFill>
                      <a:srgbClr val="E6F3F9"/>
                    </a:solidFill>
                  </a:tcPr>
                </a:tc>
                <a:tc>
                  <a:txBody>
                    <a:bodyPr lIns="0" tIns="0" rIns="0" bIns="0">
                      <a:noAutofit/>
                    </a:bodyPr>
                    <a:p>
                      <a:pPr marL="203200" indent="0"/>
                      <a:r>
                        <a:rPr lang="en-US" sz="1800">
                          <a:solidFill>
                            <a:srgbClr val="2A322C"/>
                          </a:solidFill>
                          <a:latin typeface="Calibri"/>
                        </a:rPr>
                        <a:t>0.54</a:t>
                      </a:r>
                    </a:p>
                  </a:txBody>
                  <a:tcPr marL="0" marR="0" marT="0" marB="0">
                    <a:solidFill>
                      <a:srgbClr val="E6F3F9"/>
                    </a:solidFill>
                  </a:tcPr>
                </a:tc>
                <a:tc>
                  <a:txBody>
                    <a:bodyPr lIns="0" tIns="0" rIns="0" bIns="0">
                      <a:noAutofit/>
                    </a:bodyPr>
                    <a:p>
                      <a:pPr indent="0"/>
                      <a:r>
                        <a:rPr lang="en-US" sz="1800">
                          <a:solidFill>
                            <a:srgbClr val="2A322C"/>
                          </a:solidFill>
                          <a:latin typeface="Calibri"/>
                        </a:rPr>
                        <a:t>1. 46</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0. 147</a:t>
                      </a:r>
                    </a:p>
                  </a:txBody>
                  <a:tcPr marL="0" marR="0" marT="0" marB="0">
                    <a:solidFill>
                      <a:srgbClr val="E6F3F9"/>
                    </a:solidFill>
                  </a:tcPr>
                </a:tc>
                <a:tc>
                  <a:txBody>
                    <a:bodyPr lIns="0" tIns="0" rIns="0" bIns="0">
                      <a:noAutofit/>
                    </a:bodyPr>
                    <a:p>
                      <a:pPr marL="165100" indent="0"/>
                      <a:r>
                        <a:rPr lang="en-US" sz="1800">
                          <a:solidFill>
                            <a:srgbClr val="414341"/>
                          </a:solidFill>
                          <a:latin typeface="Calibri"/>
                        </a:rPr>
                        <a:t>0. 110</a:t>
                      </a:r>
                    </a:p>
                  </a:txBody>
                  <a:tcPr marL="0" marR="0" marT="0" marB="0" anchor="b">
                    <a:solidFill>
                      <a:srgbClr val="E6F3F9"/>
                    </a:solidFill>
                  </a:tcPr>
                </a:tc>
                <a:tc>
                  <a:txBody>
                    <a:bodyPr lIns="0" tIns="0" rIns="0" bIns="0">
                      <a:noAutofit/>
                    </a:bodyPr>
                    <a:p>
                      <a:pPr marL="139700" indent="0"/>
                      <a:r>
                        <a:rPr lang="en-US" sz="1800">
                          <a:solidFill>
                            <a:srgbClr val="2A322C"/>
                          </a:solidFill>
                          <a:latin typeface="Calibri"/>
                        </a:rPr>
                        <a:t>0. 179</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0. 081</a:t>
                      </a:r>
                    </a:p>
                  </a:txBody>
                  <a:tcPr marL="0" marR="0" marT="0" marB="0" anchor="b">
                    <a:solidFill>
                      <a:srgbClr val="E6F3F9"/>
                    </a:solidFill>
                  </a:tcPr>
                </a:tc>
              </a:tr>
              <a:tr h="179832">
                <a:tc>
                  <a:txBody>
                    <a:bodyPr lIns="0" tIns="0" rIns="0" bIns="0">
                      <a:noAutofit/>
                    </a:bodyPr>
                    <a:p>
                      <a:pPr indent="0"/>
                      <a:r>
                        <a:rPr lang="en-US" b="1" sz="1050" spc="100">
                          <a:solidFill>
                            <a:srgbClr val="2A322C"/>
                          </a:solidFill>
                          <a:latin typeface="Palatino Linotype"/>
                        </a:rPr>
                        <a:t>Asparagine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0.67</a:t>
                      </a:r>
                    </a:p>
                  </a:txBody>
                  <a:tcPr marL="0" marR="0" marT="0" marB="0">
                    <a:solidFill>
                      <a:srgbClr val="E6F3F9"/>
                    </a:solidFill>
                  </a:tcPr>
                </a:tc>
                <a:tc>
                  <a:txBody>
                    <a:bodyPr lIns="0" tIns="0" rIns="0" bIns="0">
                      <a:noAutofit/>
                    </a:bodyPr>
                    <a:p>
                      <a:pPr marL="203200" indent="0"/>
                      <a:r>
                        <a:rPr lang="en-US" sz="1800">
                          <a:solidFill>
                            <a:srgbClr val="414341"/>
                          </a:solidFill>
                          <a:latin typeface="Calibri"/>
                        </a:rPr>
                        <a:t>0.89</a:t>
                      </a:r>
                    </a:p>
                  </a:txBody>
                  <a:tcPr marL="0" marR="0" marT="0" marB="0">
                    <a:solidFill>
                      <a:srgbClr val="E6F3F9"/>
                    </a:solidFill>
                  </a:tcPr>
                </a:tc>
                <a:tc>
                  <a:txBody>
                    <a:bodyPr lIns="0" tIns="0" rIns="0" bIns="0">
                      <a:noAutofit/>
                    </a:bodyPr>
                    <a:p>
                      <a:pPr indent="0"/>
                      <a:r>
                        <a:rPr lang="en-US" sz="1800">
                          <a:solidFill>
                            <a:srgbClr val="2A322C"/>
                          </a:solidFill>
                          <a:latin typeface="Calibri"/>
                        </a:rPr>
                        <a:t>1. 56</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0. 161</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0. 083</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0. 191</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0. 091</a:t>
                      </a:r>
                    </a:p>
                  </a:txBody>
                  <a:tcPr marL="0" marR="0" marT="0" marB="0">
                    <a:solidFill>
                      <a:srgbClr val="E6F3F9"/>
                    </a:solidFill>
                  </a:tcPr>
                </a:tc>
              </a:tr>
              <a:tr h="176784">
                <a:tc>
                  <a:txBody>
                    <a:bodyPr lIns="0" tIns="0" rIns="0" bIns="0">
                      <a:noAutofit/>
                    </a:bodyPr>
                    <a:p>
                      <a:pPr indent="0"/>
                      <a:r>
                        <a:rPr lang="en-US" b="1" sz="1050" spc="100">
                          <a:solidFill>
                            <a:srgbClr val="2A322C"/>
                          </a:solidFill>
                          <a:latin typeface="Palatino Linotype"/>
                        </a:rPr>
                        <a:t>Cysteine</a:t>
                      </a:r>
                    </a:p>
                  </a:txBody>
                  <a:tcPr marL="0" marR="0" marT="0" marB="0" anchor="b">
                    <a:solidFill>
                      <a:srgbClr val="E6F3F9"/>
                    </a:solidFill>
                  </a:tcPr>
                </a:tc>
                <a:tc>
                  <a:txBody>
                    <a:bodyPr lIns="0" tIns="0" rIns="0" bIns="0">
                      <a:noAutofit/>
                    </a:bodyPr>
                    <a:p>
                      <a:pPr marL="114300" indent="0"/>
                      <a:r>
                        <a:rPr lang="en-US" sz="1800">
                          <a:solidFill>
                            <a:srgbClr val="414341"/>
                          </a:solidFill>
                          <a:latin typeface="Calibri"/>
                        </a:rPr>
                        <a:t>0.70</a:t>
                      </a:r>
                    </a:p>
                  </a:txBody>
                  <a:tcPr marL="0" marR="0" marT="0" marB="0" anchor="b">
                    <a:solidFill>
                      <a:srgbClr val="E6F3F9"/>
                    </a:solidFill>
                  </a:tcPr>
                </a:tc>
                <a:tc>
                  <a:txBody>
                    <a:bodyPr lIns="0" tIns="0" rIns="0" bIns="0">
                      <a:noAutofit/>
                    </a:bodyPr>
                    <a:p>
                      <a:pPr marL="203200" indent="0"/>
                      <a:r>
                        <a:rPr lang="en-US" sz="1800">
                          <a:solidFill>
                            <a:srgbClr val="414341"/>
                          </a:solidFill>
                          <a:latin typeface="Calibri"/>
                        </a:rPr>
                        <a:t>1. 19</a:t>
                      </a:r>
                    </a:p>
                  </a:txBody>
                  <a:tcPr marL="0" marR="0" marT="0" marB="0" anchor="b">
                    <a:solidFill>
                      <a:srgbClr val="E6F3F9"/>
                    </a:solidFill>
                  </a:tcPr>
                </a:tc>
                <a:tc>
                  <a:txBody>
                    <a:bodyPr lIns="0" tIns="0" rIns="0" bIns="0">
                      <a:noAutofit/>
                    </a:bodyPr>
                    <a:p>
                      <a:pPr indent="0"/>
                      <a:r>
                        <a:rPr lang="en-US" sz="1800">
                          <a:solidFill>
                            <a:srgbClr val="2A322C"/>
                          </a:solidFill>
                          <a:latin typeface="Calibri"/>
                        </a:rPr>
                        <a:t>1. 19</a:t>
                      </a:r>
                    </a:p>
                  </a:txBody>
                  <a:tcPr marL="0" marR="0" marT="0" marB="0" anchor="b">
                    <a:solidFill>
                      <a:srgbClr val="E6F3F9"/>
                    </a:solidFill>
                  </a:tcPr>
                </a:tc>
                <a:tc>
                  <a:txBody>
                    <a:bodyPr lIns="0" tIns="0" rIns="0" bIns="0">
                      <a:noAutofit/>
                    </a:bodyPr>
                    <a:p>
                      <a:pPr marL="228600" indent="0"/>
                      <a:r>
                        <a:rPr lang="en-US" sz="1800">
                          <a:solidFill>
                            <a:srgbClr val="2A322C"/>
                          </a:solidFill>
                          <a:latin typeface="Calibri"/>
                        </a:rPr>
                        <a:t>0. 149</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0. 050</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0. 117</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0. 128</a:t>
                      </a:r>
                    </a:p>
                  </a:txBody>
                  <a:tcPr marL="0" marR="0" marT="0" marB="0" anchor="b">
                    <a:solidFill>
                      <a:srgbClr val="E6F3F9"/>
                    </a:solidFill>
                  </a:tcPr>
                </a:tc>
              </a:tr>
              <a:tr h="176784">
                <a:tc>
                  <a:txBody>
                    <a:bodyPr lIns="0" tIns="0" rIns="0" bIns="0">
                      <a:noAutofit/>
                    </a:bodyPr>
                    <a:p>
                      <a:pPr indent="0"/>
                      <a:r>
                        <a:rPr lang="en-US" b="1" sz="1050" spc="100">
                          <a:solidFill>
                            <a:srgbClr val="2A322C"/>
                          </a:solidFill>
                          <a:latin typeface="Palatino Linotype"/>
                        </a:rPr>
                        <a:t>Glutamic Acid</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1.39</a:t>
                      </a:r>
                    </a:p>
                  </a:txBody>
                  <a:tcPr marL="0" marR="0" marT="0" marB="0">
                    <a:solidFill>
                      <a:srgbClr val="E6F3F9"/>
                    </a:solidFill>
                  </a:tcPr>
                </a:tc>
                <a:tc>
                  <a:txBody>
                    <a:bodyPr lIns="0" tIns="0" rIns="0" bIns="0">
                      <a:noAutofit/>
                    </a:bodyPr>
                    <a:p>
                      <a:pPr marL="203200" indent="0"/>
                      <a:r>
                        <a:rPr lang="en-US" sz="1800">
                          <a:solidFill>
                            <a:srgbClr val="414341"/>
                          </a:solidFill>
                          <a:latin typeface="Calibri"/>
                        </a:rPr>
                        <a:t>1. 17</a:t>
                      </a:r>
                    </a:p>
                  </a:txBody>
                  <a:tcPr marL="0" marR="0" marT="0" marB="0">
                    <a:solidFill>
                      <a:srgbClr val="E6F3F9"/>
                    </a:solidFill>
                  </a:tcPr>
                </a:tc>
                <a:tc>
                  <a:txBody>
                    <a:bodyPr lIns="0" tIns="0" rIns="0" bIns="0">
                      <a:noAutofit/>
                    </a:bodyPr>
                    <a:p>
                      <a:pPr indent="0"/>
                      <a:r>
                        <a:rPr lang="en-US" sz="1800">
                          <a:solidFill>
                            <a:srgbClr val="414341"/>
                          </a:solidFill>
                          <a:latin typeface="Calibri"/>
                        </a:rPr>
                        <a:t>0.74</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0. 056</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0.060</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0. 077</a:t>
                      </a:r>
                    </a:p>
                  </a:txBody>
                  <a:tcPr marL="0" marR="0" marT="0" marB="0">
                    <a:solidFill>
                      <a:srgbClr val="E6F3F9"/>
                    </a:solidFill>
                  </a:tcPr>
                </a:tc>
                <a:tc>
                  <a:txBody>
                    <a:bodyPr lIns="0" tIns="0" rIns="0" bIns="0">
                      <a:noAutofit/>
                    </a:bodyPr>
                    <a:p>
                      <a:pPr marL="139700" indent="0"/>
                      <a:r>
                        <a:rPr lang="en-US" sz="1800">
                          <a:solidFill>
                            <a:srgbClr val="201829"/>
                          </a:solidFill>
                          <a:latin typeface="Calibri"/>
                        </a:rPr>
                        <a:t>0. 064</a:t>
                      </a:r>
                    </a:p>
                  </a:txBody>
                  <a:tcPr marL="0" marR="0" marT="0" marB="0">
                    <a:solidFill>
                      <a:srgbClr val="E6F3F9"/>
                    </a:solidFill>
                  </a:tcPr>
                </a:tc>
              </a:tr>
              <a:tr h="182880">
                <a:tc>
                  <a:txBody>
                    <a:bodyPr lIns="0" tIns="0" rIns="0" bIns="0">
                      <a:noAutofit/>
                    </a:bodyPr>
                    <a:p>
                      <a:pPr indent="0"/>
                      <a:r>
                        <a:rPr lang="en-US" b="1" sz="1050" spc="100">
                          <a:solidFill>
                            <a:srgbClr val="2A322C"/>
                          </a:solidFill>
                          <a:latin typeface="Palatino Linotype"/>
                        </a:rPr>
                        <a:t>Glutamine</a:t>
                      </a:r>
                    </a:p>
                  </a:txBody>
                  <a:tcPr marL="0" marR="0" marT="0" marB="0">
                    <a:solidFill>
                      <a:srgbClr val="E6F3F9"/>
                    </a:solidFill>
                  </a:tcPr>
                </a:tc>
                <a:tc>
                  <a:txBody>
                    <a:bodyPr lIns="0" tIns="0" rIns="0" bIns="0">
                      <a:noAutofit/>
                    </a:bodyPr>
                    <a:p>
                      <a:pPr marL="114300" indent="0"/>
                      <a:r>
                        <a:rPr lang="en-US" sz="1800">
                          <a:solidFill>
                            <a:srgbClr val="2A322C"/>
                          </a:solidFill>
                          <a:latin typeface="Calibri"/>
                        </a:rPr>
                        <a:t>1. 11</a:t>
                      </a:r>
                    </a:p>
                  </a:txBody>
                  <a:tcPr marL="0" marR="0" marT="0" marB="0" anchor="b">
                    <a:solidFill>
                      <a:srgbClr val="E6F3F9"/>
                    </a:solidFill>
                  </a:tcPr>
                </a:tc>
                <a:tc>
                  <a:txBody>
                    <a:bodyPr lIns="0" tIns="0" rIns="0" bIns="0">
                      <a:noAutofit/>
                    </a:bodyPr>
                    <a:p>
                      <a:pPr marL="203200" indent="0"/>
                      <a:r>
                        <a:rPr lang="en-US" sz="1800">
                          <a:solidFill>
                            <a:srgbClr val="2A322C"/>
                          </a:solidFill>
                          <a:latin typeface="Calibri"/>
                        </a:rPr>
                        <a:t>1. 10</a:t>
                      </a:r>
                    </a:p>
                  </a:txBody>
                  <a:tcPr marL="0" marR="0" marT="0" marB="0" anchor="b">
                    <a:solidFill>
                      <a:srgbClr val="E6F3F9"/>
                    </a:solidFill>
                  </a:tcPr>
                </a:tc>
                <a:tc>
                  <a:txBody>
                    <a:bodyPr lIns="0" tIns="0" rIns="0" bIns="0">
                      <a:noAutofit/>
                    </a:bodyPr>
                    <a:p>
                      <a:pPr indent="0"/>
                      <a:r>
                        <a:rPr lang="en-US" sz="1800">
                          <a:solidFill>
                            <a:srgbClr val="2A322C"/>
                          </a:solidFill>
                          <a:latin typeface="Calibri"/>
                        </a:rPr>
                        <a:t>0. 98</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0. 074</a:t>
                      </a:r>
                    </a:p>
                  </a:txBody>
                  <a:tcPr marL="0" marR="0" marT="0" marB="0">
                    <a:solidFill>
                      <a:srgbClr val="E6F3F9"/>
                    </a:solidFill>
                  </a:tcPr>
                </a:tc>
                <a:tc>
                  <a:txBody>
                    <a:bodyPr lIns="0" tIns="0" rIns="0" bIns="0">
                      <a:noAutofit/>
                    </a:bodyPr>
                    <a:p>
                      <a:pPr marL="165100" indent="0"/>
                      <a:r>
                        <a:rPr lang="en-US" sz="1800">
                          <a:solidFill>
                            <a:srgbClr val="414341"/>
                          </a:solidFill>
                          <a:latin typeface="Calibri"/>
                        </a:rPr>
                        <a:t>0.098</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0. 037</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0. 098</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Glycine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0.57</a:t>
                      </a:r>
                    </a:p>
                  </a:txBody>
                  <a:tcPr marL="0" marR="0" marT="0" marB="0">
                    <a:solidFill>
                      <a:srgbClr val="E6F3F9"/>
                    </a:solidFill>
                  </a:tcPr>
                </a:tc>
                <a:tc>
                  <a:txBody>
                    <a:bodyPr lIns="0" tIns="0" rIns="0" bIns="0">
                      <a:noAutofit/>
                    </a:bodyPr>
                    <a:p>
                      <a:pPr marL="203200" indent="0"/>
                      <a:r>
                        <a:rPr lang="en-US" sz="1800">
                          <a:solidFill>
                            <a:srgbClr val="2A322C"/>
                          </a:solidFill>
                          <a:latin typeface="Calibri"/>
                        </a:rPr>
                        <a:t>0.75</a:t>
                      </a:r>
                    </a:p>
                  </a:txBody>
                  <a:tcPr marL="0" marR="0" marT="0" marB="0">
                    <a:solidFill>
                      <a:srgbClr val="E6F3F9"/>
                    </a:solidFill>
                  </a:tcPr>
                </a:tc>
                <a:tc>
                  <a:txBody>
                    <a:bodyPr lIns="0" tIns="0" rIns="0" bIns="0">
                      <a:noAutofit/>
                    </a:bodyPr>
                    <a:p>
                      <a:pPr indent="0"/>
                      <a:r>
                        <a:rPr lang="en-US" sz="1800">
                          <a:solidFill>
                            <a:srgbClr val="2A322C"/>
                          </a:solidFill>
                          <a:latin typeface="Calibri"/>
                        </a:rPr>
                        <a:t>1. 56</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0. 102</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0. 085</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0. 190</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0. 152</a:t>
                      </a:r>
                    </a:p>
                  </a:txBody>
                  <a:tcPr marL="0" marR="0" marT="0" marB="0">
                    <a:solidFill>
                      <a:srgbClr val="E6F3F9"/>
                    </a:solidFill>
                  </a:tcPr>
                </a:tc>
              </a:tr>
              <a:tr h="176784">
                <a:tc>
                  <a:txBody>
                    <a:bodyPr lIns="0" tIns="0" rIns="0" bIns="0">
                      <a:noAutofit/>
                    </a:bodyPr>
                    <a:p>
                      <a:pPr indent="0"/>
                      <a:r>
                        <a:rPr lang="en-US" b="1" sz="1050" spc="100">
                          <a:solidFill>
                            <a:srgbClr val="2A322C"/>
                          </a:solidFill>
                          <a:latin typeface="Palatino Linotype"/>
                        </a:rPr>
                        <a:t>Histidine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1. 00</a:t>
                      </a:r>
                    </a:p>
                  </a:txBody>
                  <a:tcPr marL="0" marR="0" marT="0" marB="0" anchor="b">
                    <a:solidFill>
                      <a:srgbClr val="E6F3F9"/>
                    </a:solidFill>
                  </a:tcPr>
                </a:tc>
                <a:tc>
                  <a:txBody>
                    <a:bodyPr lIns="0" tIns="0" rIns="0" bIns="0">
                      <a:noAutofit/>
                    </a:bodyPr>
                    <a:p>
                      <a:pPr marL="203200" indent="0"/>
                      <a:r>
                        <a:rPr lang="en-US" sz="1800">
                          <a:solidFill>
                            <a:srgbClr val="414341"/>
                          </a:solidFill>
                          <a:latin typeface="Calibri"/>
                        </a:rPr>
                        <a:t>0. </a:t>
                      </a:r>
                      <a:r>
                        <a:rPr lang="en-US" sz="1800">
                          <a:solidFill>
                            <a:srgbClr val="FFFFFF"/>
                          </a:solidFill>
                          <a:latin typeface="Calibri"/>
                        </a:rPr>
                        <a:t>8</a:t>
                      </a:r>
                      <a:r>
                        <a:rPr lang="en-US" sz="1800">
                          <a:latin typeface="Calibri"/>
                        </a:rPr>
                        <a:t>7</a:t>
                      </a:r>
                    </a:p>
                  </a:txBody>
                  <a:tcPr marL="0" marR="0" marT="0" marB="0"/>
                </a:tc>
                <a:tc>
                  <a:txBody>
                    <a:bodyPr lIns="0" tIns="0" rIns="0" bIns="0">
                      <a:noAutofit/>
                    </a:bodyPr>
                    <a:p>
                      <a:pPr indent="0"/>
                      <a:r>
                        <a:rPr lang="en-US" sz="1800">
                          <a:solidFill>
                            <a:srgbClr val="2A322C"/>
                          </a:solidFill>
                          <a:latin typeface="Calibri"/>
                        </a:rPr>
                        <a:t>0. 95</a:t>
                      </a:r>
                    </a:p>
                  </a:txBody>
                  <a:tcPr marL="0" marR="0" marT="0" marB="0">
                    <a:solidFill>
                      <a:srgbClr val="E6F3F9"/>
                    </a:solidFill>
                  </a:tcPr>
                </a:tc>
                <a:tc>
                  <a:txBody>
                    <a:bodyPr lIns="0" tIns="0" rIns="0" bIns="0">
                      <a:noAutofit/>
                    </a:bodyPr>
                    <a:p>
                      <a:pPr marL="228600" indent="0"/>
                      <a:r>
                        <a:rPr lang="en-US" sz="1800">
                          <a:solidFill>
                            <a:srgbClr val="414341"/>
                          </a:solidFill>
                          <a:latin typeface="Calibri"/>
                        </a:rPr>
                        <a:t>0. 140</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0. 047</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0. 093</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0. 054</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Isoleucine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1. 08</a:t>
                      </a:r>
                    </a:p>
                  </a:txBody>
                  <a:tcPr marL="0" marR="0" marT="0" marB="0" anchor="b">
                    <a:solidFill>
                      <a:srgbClr val="E6F3F9"/>
                    </a:solidFill>
                  </a:tcPr>
                </a:tc>
                <a:tc>
                  <a:txBody>
                    <a:bodyPr lIns="0" tIns="0" rIns="0" bIns="0">
                      <a:noAutofit/>
                    </a:bodyPr>
                    <a:p>
                      <a:pPr marL="203200" indent="0"/>
                      <a:r>
                        <a:rPr lang="en-US" sz="1800">
                          <a:solidFill>
                            <a:srgbClr val="2A322C"/>
                          </a:solidFill>
                          <a:latin typeface="Calibri"/>
                        </a:rPr>
                        <a:t>1. 60</a:t>
                      </a:r>
                    </a:p>
                  </a:txBody>
                  <a:tcPr marL="0" marR="0" marT="0" marB="0" anchor="b">
                    <a:solidFill>
                      <a:srgbClr val="E6F3F9"/>
                    </a:solidFill>
                  </a:tcPr>
                </a:tc>
                <a:tc>
                  <a:txBody>
                    <a:bodyPr lIns="0" tIns="0" rIns="0" bIns="0">
                      <a:noAutofit/>
                    </a:bodyPr>
                    <a:p>
                      <a:pPr indent="0"/>
                      <a:r>
                        <a:rPr lang="en-US" sz="1800">
                          <a:solidFill>
                            <a:srgbClr val="2A322C"/>
                          </a:solidFill>
                          <a:latin typeface="Calibri"/>
                        </a:rPr>
                        <a:t>0. 47</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0. 043</a:t>
                      </a:r>
                    </a:p>
                  </a:txBody>
                  <a:tcPr marL="0" marR="0" marT="0" marB="0">
                    <a:solidFill>
                      <a:srgbClr val="E6F3F9"/>
                    </a:solidFill>
                  </a:tcPr>
                </a:tc>
                <a:tc>
                  <a:txBody>
                    <a:bodyPr lIns="0" tIns="0" rIns="0" bIns="0">
                      <a:noAutofit/>
                    </a:bodyPr>
                    <a:p>
                      <a:pPr marL="165100" indent="0"/>
                      <a:r>
                        <a:rPr lang="en-US" sz="1800">
                          <a:solidFill>
                            <a:srgbClr val="414341"/>
                          </a:solidFill>
                          <a:latin typeface="Calibri"/>
                        </a:rPr>
                        <a:t>0. 034</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0. 013</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0. 056</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Leucine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1. 41</a:t>
                      </a:r>
                    </a:p>
                  </a:txBody>
                  <a:tcPr marL="0" marR="0" marT="0" marB="0">
                    <a:solidFill>
                      <a:srgbClr val="E6F3F9"/>
                    </a:solidFill>
                  </a:tcPr>
                </a:tc>
                <a:tc>
                  <a:txBody>
                    <a:bodyPr lIns="0" tIns="0" rIns="0" bIns="0">
                      <a:noAutofit/>
                    </a:bodyPr>
                    <a:p>
                      <a:pPr marL="203200" indent="0"/>
                      <a:r>
                        <a:rPr lang="en-US" sz="1800">
                          <a:solidFill>
                            <a:srgbClr val="414341"/>
                          </a:solidFill>
                          <a:latin typeface="Calibri"/>
                        </a:rPr>
                        <a:t>1.30</a:t>
                      </a:r>
                    </a:p>
                  </a:txBody>
                  <a:tcPr marL="0" marR="0" marT="0" marB="0">
                    <a:solidFill>
                      <a:srgbClr val="E6F3F9"/>
                    </a:solidFill>
                  </a:tcPr>
                </a:tc>
                <a:tc>
                  <a:txBody>
                    <a:bodyPr lIns="0" tIns="0" rIns="0" bIns="0">
                      <a:noAutofit/>
                    </a:bodyPr>
                    <a:p>
                      <a:pPr indent="0"/>
                      <a:r>
                        <a:rPr lang="en-US" sz="1800">
                          <a:solidFill>
                            <a:srgbClr val="2A322C"/>
                          </a:solidFill>
                          <a:latin typeface="Calibri"/>
                        </a:rPr>
                        <a:t>0.59</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0. 061</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0. 025</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0. 036</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0. 070</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Lysine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1. 14</a:t>
                      </a:r>
                    </a:p>
                  </a:txBody>
                  <a:tcPr marL="0" marR="0" marT="0" marB="0">
                    <a:solidFill>
                      <a:srgbClr val="E6F3F9"/>
                    </a:solidFill>
                  </a:tcPr>
                </a:tc>
                <a:tc>
                  <a:txBody>
                    <a:bodyPr lIns="0" tIns="0" rIns="0" bIns="0">
                      <a:noAutofit/>
                    </a:bodyPr>
                    <a:p>
                      <a:pPr marL="203200" indent="0"/>
                      <a:r>
                        <a:rPr lang="en-US" sz="1800">
                          <a:solidFill>
                            <a:srgbClr val="2A322C"/>
                          </a:solidFill>
                          <a:latin typeface="Calibri"/>
                        </a:rPr>
                        <a:t>0.74</a:t>
                      </a:r>
                    </a:p>
                  </a:txBody>
                  <a:tcPr marL="0" marR="0" marT="0" marB="0">
                    <a:solidFill>
                      <a:srgbClr val="E6F3F9"/>
                    </a:solidFill>
                  </a:tcPr>
                </a:tc>
                <a:tc>
                  <a:txBody>
                    <a:bodyPr lIns="0" tIns="0" rIns="0" bIns="0">
                      <a:noAutofit/>
                    </a:bodyPr>
                    <a:p>
                      <a:pPr indent="0"/>
                      <a:r>
                        <a:rPr lang="en-US" sz="1800">
                          <a:solidFill>
                            <a:srgbClr val="2A322C"/>
                          </a:solidFill>
                          <a:latin typeface="Calibri"/>
                        </a:rPr>
                        <a:t>1. 01</a:t>
                      </a:r>
                    </a:p>
                  </a:txBody>
                  <a:tcPr marL="0" marR="0" marT="0" marB="0" anchor="b">
                    <a:solidFill>
                      <a:srgbClr val="E6F3F9"/>
                    </a:solidFill>
                  </a:tcPr>
                </a:tc>
                <a:tc>
                  <a:txBody>
                    <a:bodyPr lIns="0" tIns="0" rIns="0" bIns="0">
                      <a:noAutofit/>
                    </a:bodyPr>
                    <a:p>
                      <a:pPr marL="228600" indent="0"/>
                      <a:r>
                        <a:rPr lang="en-US" sz="1800">
                          <a:solidFill>
                            <a:srgbClr val="414341"/>
                          </a:solidFill>
                          <a:latin typeface="Calibri"/>
                        </a:rPr>
                        <a:t>0. 055</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0. 115</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0. 072</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0. 095</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Methionine</a:t>
                      </a:r>
                    </a:p>
                  </a:txBody>
                  <a:tcPr marL="0" marR="0" marT="0" marB="0">
                    <a:solidFill>
                      <a:srgbClr val="E6F3F9"/>
                    </a:solidFill>
                  </a:tcPr>
                </a:tc>
                <a:tc>
                  <a:txBody>
                    <a:bodyPr lIns="0" tIns="0" rIns="0" bIns="0">
                      <a:noAutofit/>
                    </a:bodyPr>
                    <a:p>
                      <a:pPr marL="114300" indent="0"/>
                      <a:r>
                        <a:rPr lang="en-US" sz="1800">
                          <a:solidFill>
                            <a:srgbClr val="2A322C"/>
                          </a:solidFill>
                          <a:latin typeface="Calibri"/>
                        </a:rPr>
                        <a:t>1. 45</a:t>
                      </a:r>
                    </a:p>
                  </a:txBody>
                  <a:tcPr marL="0" marR="0" marT="0" marB="0">
                    <a:solidFill>
                      <a:srgbClr val="E6F3F9"/>
                    </a:solidFill>
                  </a:tcPr>
                </a:tc>
                <a:tc>
                  <a:txBody>
                    <a:bodyPr lIns="0" tIns="0" rIns="0" bIns="0">
                      <a:noAutofit/>
                    </a:bodyPr>
                    <a:p>
                      <a:pPr marL="203200" indent="0"/>
                      <a:r>
                        <a:rPr lang="en-US" sz="1800">
                          <a:solidFill>
                            <a:srgbClr val="2A322C"/>
                          </a:solidFill>
                          <a:latin typeface="Calibri"/>
                        </a:rPr>
                        <a:t>1. 05</a:t>
                      </a:r>
                    </a:p>
                  </a:txBody>
                  <a:tcPr marL="0" marR="0" marT="0" marB="0">
                    <a:solidFill>
                      <a:srgbClr val="E6F3F9"/>
                    </a:solidFill>
                  </a:tcPr>
                </a:tc>
                <a:tc>
                  <a:txBody>
                    <a:bodyPr lIns="0" tIns="0" rIns="0" bIns="0">
                      <a:noAutofit/>
                    </a:bodyPr>
                    <a:p>
                      <a:pPr indent="0"/>
                      <a:r>
                        <a:rPr lang="en-US" sz="1800">
                          <a:solidFill>
                            <a:srgbClr val="2A322C"/>
                          </a:solidFill>
                          <a:latin typeface="Calibri"/>
                        </a:rPr>
                        <a:t>0. 60</a:t>
                      </a:r>
                    </a:p>
                  </a:txBody>
                  <a:tcPr marL="0" marR="0" marT="0" marB="0" anchor="b">
                    <a:solidFill>
                      <a:srgbClr val="E6F3F9"/>
                    </a:solidFill>
                  </a:tcPr>
                </a:tc>
                <a:tc>
                  <a:txBody>
                    <a:bodyPr lIns="0" tIns="0" rIns="0" bIns="0">
                      <a:noAutofit/>
                    </a:bodyPr>
                    <a:p>
                      <a:pPr marL="228600" indent="0"/>
                      <a:r>
                        <a:rPr lang="en-US" sz="1800">
                          <a:solidFill>
                            <a:srgbClr val="414341"/>
                          </a:solidFill>
                          <a:latin typeface="Calibri"/>
                        </a:rPr>
                        <a:t>0. 068</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0. 082</a:t>
                      </a:r>
                    </a:p>
                  </a:txBody>
                  <a:tcPr marL="0" marR="0" marT="0" marB="0" anchor="b">
                    <a:solidFill>
                      <a:srgbClr val="E6F3F9"/>
                    </a:solidFill>
                  </a:tcPr>
                </a:tc>
                <a:tc>
                  <a:txBody>
                    <a:bodyPr lIns="0" tIns="0" rIns="0" bIns="0">
                      <a:noAutofit/>
                    </a:bodyPr>
                    <a:p>
                      <a:pPr marL="139700" indent="0"/>
                      <a:r>
                        <a:rPr lang="en-US" sz="1800">
                          <a:solidFill>
                            <a:srgbClr val="2A322C"/>
                          </a:solidFill>
                          <a:latin typeface="Calibri"/>
                        </a:rPr>
                        <a:t>0. 014</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0. 055</a:t>
                      </a:r>
                    </a:p>
                  </a:txBody>
                  <a:tcPr marL="0" marR="0" marT="0" marB="0">
                    <a:solidFill>
                      <a:srgbClr val="E6F3F9"/>
                    </a:solidFill>
                  </a:tcPr>
                </a:tc>
              </a:tr>
              <a:tr h="176784">
                <a:tc>
                  <a:txBody>
                    <a:bodyPr lIns="0" tIns="0" rIns="0" bIns="0">
                      <a:noAutofit/>
                    </a:bodyPr>
                    <a:p>
                      <a:pPr indent="0"/>
                      <a:r>
                        <a:rPr lang="en-US" b="1" sz="1050" spc="100">
                          <a:solidFill>
                            <a:srgbClr val="2A322C"/>
                          </a:solidFill>
                          <a:latin typeface="Palatino Linotype"/>
                        </a:rPr>
                        <a:t>Phenylalanine</a:t>
                      </a:r>
                    </a:p>
                  </a:txBody>
                  <a:tcPr marL="0" marR="0" marT="0" marB="0" anchor="b">
                    <a:solidFill>
                      <a:srgbClr val="E6F3F9"/>
                    </a:solidFill>
                  </a:tcPr>
                </a:tc>
                <a:tc>
                  <a:txBody>
                    <a:bodyPr lIns="0" tIns="0" rIns="0" bIns="0">
                      <a:noAutofit/>
                    </a:bodyPr>
                    <a:p>
                      <a:pPr marL="114300" indent="0"/>
                      <a:r>
                        <a:rPr lang="en-US" sz="1800">
                          <a:solidFill>
                            <a:srgbClr val="2A322C"/>
                          </a:solidFill>
                          <a:latin typeface="Calibri"/>
                        </a:rPr>
                        <a:t>1. 13</a:t>
                      </a:r>
                    </a:p>
                  </a:txBody>
                  <a:tcPr marL="0" marR="0" marT="0" marB="0" anchor="b">
                    <a:solidFill>
                      <a:srgbClr val="E6F3F9"/>
                    </a:solidFill>
                  </a:tcPr>
                </a:tc>
                <a:tc>
                  <a:txBody>
                    <a:bodyPr lIns="0" tIns="0" rIns="0" bIns="0">
                      <a:noAutofit/>
                    </a:bodyPr>
                    <a:p>
                      <a:pPr marL="203200" indent="0"/>
                      <a:r>
                        <a:rPr lang="en-US" sz="1800">
                          <a:solidFill>
                            <a:srgbClr val="414341"/>
                          </a:solidFill>
                          <a:latin typeface="Calibri"/>
                        </a:rPr>
                        <a:t>1.38</a:t>
                      </a:r>
                    </a:p>
                  </a:txBody>
                  <a:tcPr marL="0" marR="0" marT="0" marB="0" anchor="b">
                    <a:solidFill>
                      <a:srgbClr val="E6F3F9"/>
                    </a:solidFill>
                  </a:tcPr>
                </a:tc>
                <a:tc>
                  <a:txBody>
                    <a:bodyPr lIns="0" tIns="0" rIns="0" bIns="0">
                      <a:noAutofit/>
                    </a:bodyPr>
                    <a:p>
                      <a:pPr indent="0"/>
                      <a:r>
                        <a:rPr lang="en-US" sz="1800">
                          <a:solidFill>
                            <a:srgbClr val="2A322C"/>
                          </a:solidFill>
                          <a:latin typeface="Calibri"/>
                        </a:rPr>
                        <a:t>0. 60</a:t>
                      </a:r>
                    </a:p>
                  </a:txBody>
                  <a:tcPr marL="0" marR="0" marT="0" marB="0" anchor="b">
                    <a:solidFill>
                      <a:srgbClr val="E6F3F9"/>
                    </a:solidFill>
                  </a:tcPr>
                </a:tc>
                <a:tc>
                  <a:txBody>
                    <a:bodyPr lIns="0" tIns="0" rIns="0" bIns="0">
                      <a:noAutofit/>
                    </a:bodyPr>
                    <a:p>
                      <a:pPr marL="228600" indent="0"/>
                      <a:r>
                        <a:rPr lang="en-US" sz="1800">
                          <a:solidFill>
                            <a:srgbClr val="414341"/>
                          </a:solidFill>
                          <a:latin typeface="Calibri"/>
                        </a:rPr>
                        <a:t>0. 059</a:t>
                      </a:r>
                    </a:p>
                  </a:txBody>
                  <a:tcPr marL="0" marR="0" marT="0" marB="0" anchor="b">
                    <a:solidFill>
                      <a:srgbClr val="E6F3F9"/>
                    </a:solidFill>
                  </a:tcPr>
                </a:tc>
                <a:tc>
                  <a:txBody>
                    <a:bodyPr lIns="0" tIns="0" rIns="0" bIns="0">
                      <a:noAutofit/>
                    </a:bodyPr>
                    <a:p>
                      <a:pPr marL="165100" indent="0"/>
                      <a:r>
                        <a:rPr lang="en-US" sz="1800">
                          <a:solidFill>
                            <a:srgbClr val="201829"/>
                          </a:solidFill>
                          <a:latin typeface="Calibri"/>
                        </a:rPr>
                        <a:t>0. 041</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0. 0 65</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0.0 65</a:t>
                      </a:r>
                    </a:p>
                  </a:txBody>
                  <a:tcPr marL="0" marR="0" marT="0" marB="0" anchor="b">
                    <a:solidFill>
                      <a:srgbClr val="E6F3F9"/>
                    </a:solidFill>
                  </a:tcPr>
                </a:tc>
              </a:tr>
              <a:tr h="176784">
                <a:tc>
                  <a:txBody>
                    <a:bodyPr lIns="0" tIns="0" rIns="0" bIns="0">
                      <a:noAutofit/>
                    </a:bodyPr>
                    <a:p>
                      <a:pPr indent="0"/>
                      <a:r>
                        <a:rPr lang="en-US" b="1" sz="1050" spc="100">
                          <a:solidFill>
                            <a:srgbClr val="2A322C"/>
                          </a:solidFill>
                          <a:latin typeface="Palatino Linotype"/>
                        </a:rPr>
                        <a:t>Proline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0.57</a:t>
                      </a:r>
                    </a:p>
                  </a:txBody>
                  <a:tcPr marL="0" marR="0" marT="0" marB="0">
                    <a:solidFill>
                      <a:srgbClr val="E6F3F9"/>
                    </a:solidFill>
                  </a:tcPr>
                </a:tc>
                <a:tc>
                  <a:txBody>
                    <a:bodyPr lIns="0" tIns="0" rIns="0" bIns="0">
                      <a:noAutofit/>
                    </a:bodyPr>
                    <a:p>
                      <a:pPr marL="203200" indent="0"/>
                      <a:r>
                        <a:rPr lang="en-US" sz="1800">
                          <a:solidFill>
                            <a:srgbClr val="2A322C"/>
                          </a:solidFill>
                          <a:latin typeface="Calibri"/>
                        </a:rPr>
                        <a:t>0.55</a:t>
                      </a:r>
                    </a:p>
                  </a:txBody>
                  <a:tcPr marL="0" marR="0" marT="0" marB="0">
                    <a:solidFill>
                      <a:srgbClr val="E6F3F9"/>
                    </a:solidFill>
                  </a:tcPr>
                </a:tc>
                <a:tc>
                  <a:txBody>
                    <a:bodyPr lIns="0" tIns="0" rIns="0" bIns="0">
                      <a:noAutofit/>
                    </a:bodyPr>
                    <a:p>
                      <a:pPr indent="0"/>
                      <a:r>
                        <a:rPr lang="en-US" sz="1800">
                          <a:solidFill>
                            <a:srgbClr val="2A322C"/>
                          </a:solidFill>
                          <a:latin typeface="Calibri"/>
                        </a:rPr>
                        <a:t>1. 52</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0. 102</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0.301</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0. 034</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0. 068</a:t>
                      </a:r>
                    </a:p>
                  </a:txBody>
                  <a:tcPr marL="0" marR="0" marT="0" marB="0" anchor="b">
                    <a:solidFill>
                      <a:srgbClr val="E6F3F9"/>
                    </a:solidFill>
                  </a:tcPr>
                </a:tc>
              </a:tr>
              <a:tr h="179832">
                <a:tc>
                  <a:txBody>
                    <a:bodyPr lIns="0" tIns="0" rIns="0" bIns="0">
                      <a:noAutofit/>
                    </a:bodyPr>
                    <a:p>
                      <a:pPr indent="0"/>
                      <a:r>
                        <a:rPr lang="en-US" b="1" sz="1050" spc="100">
                          <a:solidFill>
                            <a:srgbClr val="2A322C"/>
                          </a:solidFill>
                          <a:latin typeface="Palatino Linotype"/>
                        </a:rPr>
                        <a:t>Serine</a:t>
                      </a:r>
                    </a:p>
                  </a:txBody>
                  <a:tcPr marL="0" marR="0" marT="0" marB="0" anchor="b">
                    <a:solidFill>
                      <a:srgbClr val="E6F3F9"/>
                    </a:solidFill>
                  </a:tcPr>
                </a:tc>
                <a:tc>
                  <a:txBody>
                    <a:bodyPr lIns="0" tIns="0" rIns="0" bIns="0">
                      <a:noAutofit/>
                    </a:bodyPr>
                    <a:p>
                      <a:pPr marL="114300" indent="0"/>
                      <a:r>
                        <a:rPr lang="en-US" sz="1800">
                          <a:solidFill>
                            <a:srgbClr val="414341"/>
                          </a:solidFill>
                          <a:latin typeface="Calibri"/>
                        </a:rPr>
                        <a:t>0.77</a:t>
                      </a:r>
                    </a:p>
                  </a:txBody>
                  <a:tcPr marL="0" marR="0" marT="0" marB="0" anchor="b">
                    <a:solidFill>
                      <a:srgbClr val="E6F3F9"/>
                    </a:solidFill>
                  </a:tcPr>
                </a:tc>
                <a:tc>
                  <a:txBody>
                    <a:bodyPr lIns="0" tIns="0" rIns="0" bIns="0">
                      <a:noAutofit/>
                    </a:bodyPr>
                    <a:p>
                      <a:pPr marL="203200" indent="0"/>
                      <a:r>
                        <a:rPr lang="en-US" sz="1800">
                          <a:solidFill>
                            <a:srgbClr val="2A322C"/>
                          </a:solidFill>
                          <a:latin typeface="Calibri"/>
                        </a:rPr>
                        <a:t>0.75</a:t>
                      </a:r>
                    </a:p>
                  </a:txBody>
                  <a:tcPr marL="0" marR="0" marT="0" marB="0" anchor="b">
                    <a:solidFill>
                      <a:srgbClr val="E6F3F9"/>
                    </a:solidFill>
                  </a:tcPr>
                </a:tc>
                <a:tc>
                  <a:txBody>
                    <a:bodyPr lIns="0" tIns="0" rIns="0" bIns="0">
                      <a:noAutofit/>
                    </a:bodyPr>
                    <a:p>
                      <a:pPr indent="0"/>
                      <a:r>
                        <a:rPr lang="en-US" sz="1800">
                          <a:solidFill>
                            <a:srgbClr val="2A322C"/>
                          </a:solidFill>
                          <a:latin typeface="Calibri"/>
                        </a:rPr>
                        <a:t>1. 43</a:t>
                      </a:r>
                    </a:p>
                  </a:txBody>
                  <a:tcPr marL="0" marR="0" marT="0" marB="0" anchor="b">
                    <a:solidFill>
                      <a:srgbClr val="E6F3F9"/>
                    </a:solidFill>
                  </a:tcPr>
                </a:tc>
                <a:tc>
                  <a:txBody>
                    <a:bodyPr lIns="0" tIns="0" rIns="0" bIns="0">
                      <a:noAutofit/>
                    </a:bodyPr>
                    <a:p>
                      <a:pPr marL="228600" indent="0"/>
                      <a:r>
                        <a:rPr lang="en-US" sz="1800">
                          <a:solidFill>
                            <a:srgbClr val="2A322C"/>
                          </a:solidFill>
                          <a:latin typeface="Calibri"/>
                        </a:rPr>
                        <a:t>0. 120</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0. 139</a:t>
                      </a:r>
                    </a:p>
                  </a:txBody>
                  <a:tcPr marL="0" marR="0" marT="0" marB="0" anchor="b">
                    <a:solidFill>
                      <a:srgbClr val="E6F3F9"/>
                    </a:solidFill>
                  </a:tcPr>
                </a:tc>
                <a:tc>
                  <a:txBody>
                    <a:bodyPr lIns="0" tIns="0" rIns="0" bIns="0">
                      <a:noAutofit/>
                    </a:bodyPr>
                    <a:p>
                      <a:pPr marL="139700" indent="0"/>
                      <a:r>
                        <a:rPr lang="en-US" sz="1800">
                          <a:solidFill>
                            <a:srgbClr val="2A322C"/>
                          </a:solidFill>
                          <a:latin typeface="Calibri"/>
                        </a:rPr>
                        <a:t>0. 125</a:t>
                      </a:r>
                    </a:p>
                  </a:txBody>
                  <a:tcPr marL="0" marR="0" marT="0" marB="0" anchor="b">
                    <a:solidFill>
                      <a:srgbClr val="E6F3F9"/>
                    </a:solidFill>
                  </a:tcPr>
                </a:tc>
                <a:tc>
                  <a:txBody>
                    <a:bodyPr lIns="0" tIns="0" rIns="0" bIns="0">
                      <a:noAutofit/>
                    </a:bodyPr>
                    <a:p>
                      <a:pPr marL="139700" indent="0"/>
                      <a:r>
                        <a:rPr lang="en-US" sz="1800">
                          <a:latin typeface="Calibri"/>
                        </a:rPr>
                        <a:t>0. </a:t>
                      </a:r>
                      <a:r>
                        <a:rPr lang="en-US" sz="1800">
                          <a:solidFill>
                            <a:srgbClr val="2A322C"/>
                          </a:solidFill>
                          <a:latin typeface="Calibri"/>
                        </a:rPr>
                        <a:t>106</a:t>
                      </a:r>
                    </a:p>
                  </a:txBody>
                  <a:tcPr marL="0" marR="0" marT="0" marB="0" anchor="b">
                    <a:solidFill>
                      <a:srgbClr val="E6F3F9"/>
                    </a:solidFill>
                  </a:tcPr>
                </a:tc>
              </a:tr>
              <a:tr h="182880">
                <a:tc>
                  <a:txBody>
                    <a:bodyPr lIns="0" tIns="0" rIns="0" bIns="0">
                      <a:noAutofit/>
                    </a:bodyPr>
                    <a:p>
                      <a:pPr indent="0"/>
                      <a:r>
                        <a:rPr lang="en-US" b="1" sz="1050" spc="100">
                          <a:solidFill>
                            <a:srgbClr val="2A322C"/>
                          </a:solidFill>
                          <a:latin typeface="Palatino Linotype"/>
                        </a:rPr>
                        <a:t>Threonine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0.83</a:t>
                      </a:r>
                    </a:p>
                  </a:txBody>
                  <a:tcPr marL="0" marR="0" marT="0" marB="0">
                    <a:solidFill>
                      <a:srgbClr val="E6F3F9"/>
                    </a:solidFill>
                  </a:tcPr>
                </a:tc>
                <a:tc>
                  <a:txBody>
                    <a:bodyPr lIns="0" tIns="0" rIns="0" bIns="0">
                      <a:noAutofit/>
                    </a:bodyPr>
                    <a:p>
                      <a:pPr marL="203200" indent="0"/>
                      <a:r>
                        <a:rPr lang="en-US" sz="1800">
                          <a:solidFill>
                            <a:srgbClr val="2A322C"/>
                          </a:solidFill>
                          <a:latin typeface="Calibri"/>
                        </a:rPr>
                        <a:t>1. 19</a:t>
                      </a:r>
                    </a:p>
                  </a:txBody>
                  <a:tcPr marL="0" marR="0" marT="0" marB="0">
                    <a:solidFill>
                      <a:srgbClr val="E6F3F9"/>
                    </a:solidFill>
                  </a:tcPr>
                </a:tc>
                <a:tc>
                  <a:txBody>
                    <a:bodyPr lIns="0" tIns="0" rIns="0" bIns="0">
                      <a:noAutofit/>
                    </a:bodyPr>
                    <a:p>
                      <a:pPr indent="0"/>
                      <a:r>
                        <a:rPr lang="en-US" sz="1800">
                          <a:solidFill>
                            <a:srgbClr val="2A322C"/>
                          </a:solidFill>
                          <a:latin typeface="Calibri"/>
                        </a:rPr>
                        <a:t>0. 96</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0. 086</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0. 108</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0. 065</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0. 079</a:t>
                      </a:r>
                    </a:p>
                  </a:txBody>
                  <a:tcPr marL="0" marR="0" marT="0" marB="0">
                    <a:solidFill>
                      <a:srgbClr val="E6F3F9"/>
                    </a:solidFill>
                  </a:tcPr>
                </a:tc>
              </a:tr>
              <a:tr h="176784">
                <a:tc>
                  <a:txBody>
                    <a:bodyPr lIns="0" tIns="0" rIns="0" bIns="0">
                      <a:noAutofit/>
                    </a:bodyPr>
                    <a:p>
                      <a:pPr indent="0"/>
                      <a:r>
                        <a:rPr lang="en-US" b="1" sz="1050" spc="100">
                          <a:solidFill>
                            <a:srgbClr val="414341"/>
                          </a:solidFill>
                          <a:latin typeface="Palatino Linotype"/>
                        </a:rPr>
                        <a:t>Tryptophan</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1. 08</a:t>
                      </a:r>
                    </a:p>
                  </a:txBody>
                  <a:tcPr marL="0" marR="0" marT="0" marB="0" anchor="b">
                    <a:solidFill>
                      <a:srgbClr val="E6F3F9"/>
                    </a:solidFill>
                  </a:tcPr>
                </a:tc>
                <a:tc>
                  <a:txBody>
                    <a:bodyPr lIns="0" tIns="0" rIns="0" bIns="0">
                      <a:noAutofit/>
                    </a:bodyPr>
                    <a:p>
                      <a:pPr marL="203200" indent="0"/>
                      <a:r>
                        <a:rPr lang="en-US" sz="1800">
                          <a:solidFill>
                            <a:srgbClr val="414341"/>
                          </a:solidFill>
                          <a:latin typeface="Calibri"/>
                        </a:rPr>
                        <a:t>1.37</a:t>
                      </a:r>
                    </a:p>
                  </a:txBody>
                  <a:tcPr marL="0" marR="0" marT="0" marB="0">
                    <a:solidFill>
                      <a:srgbClr val="E6F3F9"/>
                    </a:solidFill>
                  </a:tcPr>
                </a:tc>
                <a:tc>
                  <a:txBody>
                    <a:bodyPr lIns="0" tIns="0" rIns="0" bIns="0">
                      <a:noAutofit/>
                    </a:bodyPr>
                    <a:p>
                      <a:pPr indent="0"/>
                      <a:r>
                        <a:rPr lang="en-US" sz="1800">
                          <a:solidFill>
                            <a:srgbClr val="2A322C"/>
                          </a:solidFill>
                          <a:latin typeface="Calibri"/>
                        </a:rPr>
                        <a:t>0. 96</a:t>
                      </a:r>
                    </a:p>
                  </a:txBody>
                  <a:tcPr marL="0" marR="0" marT="0" marB="0">
                    <a:solidFill>
                      <a:srgbClr val="E6F3F9"/>
                    </a:solidFill>
                  </a:tcPr>
                </a:tc>
                <a:tc>
                  <a:txBody>
                    <a:bodyPr lIns="0" tIns="0" rIns="0" bIns="0">
                      <a:noAutofit/>
                    </a:bodyPr>
                    <a:p>
                      <a:pPr marL="228600" indent="0"/>
                      <a:r>
                        <a:rPr lang="en-US" sz="1800">
                          <a:solidFill>
                            <a:srgbClr val="2A322C"/>
                          </a:solidFill>
                          <a:latin typeface="Calibri"/>
                        </a:rPr>
                        <a:t>0. 077</a:t>
                      </a:r>
                    </a:p>
                  </a:txBody>
                  <a:tcPr marL="0" marR="0" marT="0" marB="0">
                    <a:solidFill>
                      <a:srgbClr val="E6F3F9"/>
                    </a:solidFill>
                  </a:tcPr>
                </a:tc>
                <a:tc>
                  <a:txBody>
                    <a:bodyPr lIns="0" tIns="0" rIns="0" bIns="0">
                      <a:noAutofit/>
                    </a:bodyPr>
                    <a:p>
                      <a:pPr marL="165100" indent="0"/>
                      <a:r>
                        <a:rPr lang="en-US" sz="1800">
                          <a:solidFill>
                            <a:srgbClr val="414341"/>
                          </a:solidFill>
                          <a:latin typeface="Calibri"/>
                        </a:rPr>
                        <a:t>0. 013</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0. 064</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0. 167</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Tyrosine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0.69</a:t>
                      </a:r>
                    </a:p>
                  </a:txBody>
                  <a:tcPr marL="0" marR="0" marT="0" marB="0">
                    <a:solidFill>
                      <a:srgbClr val="E6F3F9"/>
                    </a:solidFill>
                  </a:tcPr>
                </a:tc>
                <a:tc>
                  <a:txBody>
                    <a:bodyPr lIns="0" tIns="0" rIns="0" bIns="0">
                      <a:noAutofit/>
                    </a:bodyPr>
                    <a:p>
                      <a:pPr marL="203200" indent="0"/>
                      <a:r>
                        <a:rPr lang="en-US" sz="1800">
                          <a:solidFill>
                            <a:srgbClr val="414341"/>
                          </a:solidFill>
                          <a:latin typeface="Calibri"/>
                        </a:rPr>
                        <a:t>1. 47</a:t>
                      </a:r>
                    </a:p>
                  </a:txBody>
                  <a:tcPr marL="0" marR="0" marT="0" marB="0">
                    <a:solidFill>
                      <a:srgbClr val="E6F3F9"/>
                    </a:solidFill>
                  </a:tcPr>
                </a:tc>
                <a:tc>
                  <a:txBody>
                    <a:bodyPr lIns="0" tIns="0" rIns="0" bIns="0">
                      <a:noAutofit/>
                    </a:bodyPr>
                    <a:p>
                      <a:pPr indent="0"/>
                      <a:r>
                        <a:rPr lang="en-US" sz="1800">
                          <a:solidFill>
                            <a:srgbClr val="2A322C"/>
                          </a:solidFill>
                          <a:latin typeface="Calibri"/>
                        </a:rPr>
                        <a:t>1. 14</a:t>
                      </a:r>
                    </a:p>
                  </a:txBody>
                  <a:tcPr marL="0" marR="0" marT="0" marB="0">
                    <a:solidFill>
                      <a:srgbClr val="E6F3F9"/>
                    </a:solidFill>
                  </a:tcPr>
                </a:tc>
                <a:tc>
                  <a:txBody>
                    <a:bodyPr lIns="0" tIns="0" rIns="0" bIns="0">
                      <a:noAutofit/>
                    </a:bodyPr>
                    <a:p>
                      <a:pPr marL="228600" indent="0"/>
                      <a:r>
                        <a:rPr lang="en-US" sz="1800">
                          <a:solidFill>
                            <a:srgbClr val="414341"/>
                          </a:solidFill>
                          <a:latin typeface="Calibri"/>
                        </a:rPr>
                        <a:t>0. 082</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0. 065</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0.114</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0. 125</a:t>
                      </a:r>
                    </a:p>
                  </a:txBody>
                  <a:tcPr marL="0" marR="0" marT="0" marB="0">
                    <a:solidFill>
                      <a:srgbClr val="E6F3F9"/>
                    </a:solidFill>
                  </a:tcPr>
                </a:tc>
              </a:tr>
              <a:tr h="158496">
                <a:tc>
                  <a:txBody>
                    <a:bodyPr lIns="0" tIns="0" rIns="0" bIns="0">
                      <a:noAutofit/>
                    </a:bodyPr>
                    <a:p>
                      <a:pPr indent="0"/>
                      <a:r>
                        <a:rPr lang="en-US" b="1" sz="1050" spc="100">
                          <a:solidFill>
                            <a:srgbClr val="2A322C"/>
                          </a:solidFill>
                          <a:latin typeface="Palatino Linotype"/>
                        </a:rPr>
                        <a:t>Valine</a:t>
                      </a:r>
                    </a:p>
                  </a:txBody>
                  <a:tcPr marL="0" marR="0" marT="0" marB="0" anchor="b">
                    <a:solidFill>
                      <a:srgbClr val="E6F3F9"/>
                    </a:solidFill>
                  </a:tcPr>
                </a:tc>
                <a:tc>
                  <a:txBody>
                    <a:bodyPr lIns="0" tIns="0" rIns="0" bIns="0">
                      <a:noAutofit/>
                    </a:bodyPr>
                    <a:p>
                      <a:pPr marL="114300" indent="0"/>
                      <a:r>
                        <a:rPr lang="en-US" sz="1800">
                          <a:solidFill>
                            <a:srgbClr val="2A322C"/>
                          </a:solidFill>
                          <a:latin typeface="Calibri"/>
                        </a:rPr>
                        <a:t>1. 06</a:t>
                      </a:r>
                    </a:p>
                  </a:txBody>
                  <a:tcPr marL="0" marR="0" marT="0" marB="0" anchor="b">
                    <a:solidFill>
                      <a:srgbClr val="E6F3F9"/>
                    </a:solidFill>
                  </a:tcPr>
                </a:tc>
                <a:tc>
                  <a:txBody>
                    <a:bodyPr lIns="0" tIns="0" rIns="0" bIns="0">
                      <a:noAutofit/>
                    </a:bodyPr>
                    <a:p>
                      <a:pPr marL="203200" indent="0"/>
                      <a:r>
                        <a:rPr lang="en-US" sz="1800">
                          <a:solidFill>
                            <a:srgbClr val="2A322C"/>
                          </a:solidFill>
                          <a:latin typeface="Calibri"/>
                        </a:rPr>
                        <a:t>1.70</a:t>
                      </a:r>
                    </a:p>
                  </a:txBody>
                  <a:tcPr marL="0" marR="0" marT="0" marB="0" anchor="b">
                    <a:solidFill>
                      <a:srgbClr val="E6F3F9"/>
                    </a:solidFill>
                  </a:tcPr>
                </a:tc>
                <a:tc>
                  <a:txBody>
                    <a:bodyPr lIns="0" tIns="0" rIns="0" bIns="0">
                      <a:noAutofit/>
                    </a:bodyPr>
                    <a:p>
                      <a:pPr indent="0"/>
                      <a:r>
                        <a:rPr lang="en-US" sz="1800">
                          <a:solidFill>
                            <a:srgbClr val="2A322C"/>
                          </a:solidFill>
                          <a:latin typeface="Calibri"/>
                        </a:rPr>
                        <a:t>0.50</a:t>
                      </a:r>
                    </a:p>
                  </a:txBody>
                  <a:tcPr marL="0" marR="0" marT="0" marB="0" anchor="b">
                    <a:solidFill>
                      <a:srgbClr val="E6F3F9"/>
                    </a:solidFill>
                  </a:tcPr>
                </a:tc>
                <a:tc>
                  <a:txBody>
                    <a:bodyPr lIns="0" tIns="0" rIns="0" bIns="0">
                      <a:noAutofit/>
                    </a:bodyPr>
                    <a:p>
                      <a:pPr marL="228600" indent="0"/>
                      <a:r>
                        <a:rPr lang="en-US" sz="1800">
                          <a:solidFill>
                            <a:srgbClr val="2A322C"/>
                          </a:solidFill>
                          <a:latin typeface="Calibri"/>
                        </a:rPr>
                        <a:t>0.0 62</a:t>
                      </a:r>
                    </a:p>
                  </a:txBody>
                  <a:tcPr marL="0" marR="0" marT="0" marB="0" anchor="b">
                    <a:solidFill>
                      <a:srgbClr val="E6F3F9"/>
                    </a:solidFill>
                  </a:tcPr>
                </a:tc>
                <a:tc>
                  <a:txBody>
                    <a:bodyPr lIns="0" tIns="0" rIns="0" bIns="0">
                      <a:noAutofit/>
                    </a:bodyPr>
                    <a:p>
                      <a:pPr marL="165100" indent="0"/>
                      <a:r>
                        <a:rPr lang="en-US" sz="1800">
                          <a:solidFill>
                            <a:srgbClr val="201829"/>
                          </a:solidFill>
                          <a:latin typeface="Calibri"/>
                        </a:rPr>
                        <a:t>0. 048</a:t>
                      </a:r>
                    </a:p>
                  </a:txBody>
                  <a:tcPr marL="0" marR="0" marT="0" marB="0" anchor="b">
                    <a:solidFill>
                      <a:srgbClr val="E6F3F9"/>
                    </a:solidFill>
                  </a:tcPr>
                </a:tc>
                <a:tc>
                  <a:txBody>
                    <a:bodyPr lIns="0" tIns="0" rIns="0" bIns="0">
                      <a:noAutofit/>
                    </a:bodyPr>
                    <a:p>
                      <a:pPr marL="139700" indent="0"/>
                      <a:r>
                        <a:rPr lang="en-US" sz="1800">
                          <a:solidFill>
                            <a:srgbClr val="2A322C"/>
                          </a:solidFill>
                          <a:latin typeface="Calibri"/>
                        </a:rPr>
                        <a:t>0. 028</a:t>
                      </a:r>
                    </a:p>
                  </a:txBody>
                  <a:tcPr marL="0" marR="0" marT="0" marB="0" anchor="b">
                    <a:solidFill>
                      <a:srgbClr val="E6F3F9"/>
                    </a:solidFill>
                  </a:tcPr>
                </a:tc>
                <a:tc>
                  <a:txBody>
                    <a:bodyPr lIns="0" tIns="0" rIns="0" bIns="0">
                      <a:noAutofit/>
                    </a:bodyPr>
                    <a:p>
                      <a:pPr marL="139700" indent="0"/>
                      <a:r>
                        <a:rPr lang="en-US" sz="1800">
                          <a:solidFill>
                            <a:srgbClr val="2A322C"/>
                          </a:solidFill>
                          <a:latin typeface="Calibri"/>
                        </a:rPr>
                        <a:t>0. 053</a:t>
                      </a:r>
                    </a:p>
                  </a:txBody>
                  <a:tcPr marL="0" marR="0" marT="0" marB="0" anchor="b">
                    <a:solidFill>
                      <a:srgbClr val="E6F3F9"/>
                    </a:solidFill>
                  </a:tcPr>
                </a:tc>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14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56104" y="390144"/>
            <a:ext cx="4520184" cy="323088"/>
          </a:xfrm>
          <a:prstGeom prst="rect">
            <a:avLst/>
          </a:prstGeom>
        </p:spPr>
        <p:txBody>
          <a:bodyPr lIns="0" tIns="0" rIns="0" bIns="0" wrap="none">
            <a:noAutofit/>
          </a:bodyPr>
          <a:p>
            <a:pPr indent="0"/>
            <a:r>
              <a:rPr lang="en-US" b="1" sz="2400">
                <a:solidFill>
                  <a:srgbClr val="000098"/>
                </a:solidFill>
                <a:latin typeface="Arial"/>
              </a:rPr>
              <a:t>Chou Fasman Algorithm - II</a:t>
            </a:r>
          </a:p>
        </p:txBody>
      </p:sp>
      <p:sp>
        <p:nvSpPr>
          <p:cNvPr id="3" name=""/>
          <p:cNvSpPr/>
          <p:nvPr/>
        </p:nvSpPr>
        <p:spPr>
          <a:xfrm>
            <a:off x="1014984" y="1539240"/>
            <a:ext cx="6681216" cy="2593848"/>
          </a:xfrm>
          <a:prstGeom prst="rect">
            <a:avLst/>
          </a:prstGeom>
        </p:spPr>
        <p:txBody>
          <a:bodyPr lIns="0" tIns="0" rIns="0" bIns="0">
            <a:noAutofit/>
          </a:bodyPr>
          <a:p>
            <a:pPr marL="355600" indent="-355600">
              <a:lnSpc>
                <a:spcPts val="3000"/>
              </a:lnSpc>
              <a:spcAft>
                <a:spcPts val="1890"/>
              </a:spcAft>
            </a:pPr>
            <a:r>
              <a:rPr lang="en-US" b="1" sz="2100">
                <a:solidFill>
                  <a:srgbClr val="006FC0"/>
                </a:solidFill>
                <a:latin typeface="Arial"/>
              </a:rPr>
              <a:t>1.    Compute </a:t>
            </a:r>
            <a:r>
              <a:rPr lang="en-US" b="1" sz="2100">
                <a:solidFill>
                  <a:srgbClr val="FF0000"/>
                </a:solidFill>
                <a:latin typeface="Arial"/>
              </a:rPr>
              <a:t>P(P) </a:t>
            </a:r>
            <a:r>
              <a:rPr lang="en-US" b="1" sz="2100">
                <a:solidFill>
                  <a:srgbClr val="006FC0"/>
                </a:solidFill>
                <a:latin typeface="Arial"/>
              </a:rPr>
              <a:t>for </a:t>
            </a:r>
            <a:r>
              <a:rPr lang="en-US" b="1" u="sng" sz="2100">
                <a:solidFill>
                  <a:srgbClr val="006FC0"/>
                </a:solidFill>
                <a:latin typeface="Arial"/>
              </a:rPr>
              <a:t>contiguous regions</a:t>
            </a:r>
            <a:r>
              <a:rPr lang="en-US" b="1" sz="2100">
                <a:solidFill>
                  <a:srgbClr val="006FC0"/>
                </a:solidFill>
                <a:latin typeface="Arial"/>
              </a:rPr>
              <a:t> of 5 Amino Acids</a:t>
            </a:r>
          </a:p>
          <a:p>
            <a:pPr algn="just" indent="0">
              <a:spcAft>
                <a:spcPts val="630"/>
              </a:spcAft>
            </a:pPr>
            <a:r>
              <a:rPr lang="en-US" b="1" sz="2100">
                <a:solidFill>
                  <a:srgbClr val="006FC0"/>
                </a:solidFill>
                <a:latin typeface="Arial"/>
              </a:rPr>
              <a:t>2.    From these regions, identify regions where:</a:t>
            </a:r>
          </a:p>
          <a:p>
            <a:pPr algn="just" marL="508000" indent="0">
              <a:spcAft>
                <a:spcPts val="2730"/>
              </a:spcAft>
            </a:pPr>
            <a:r>
              <a:rPr lang="en-US" b="1" sz="2100">
                <a:solidFill>
                  <a:srgbClr val="006FC0"/>
                </a:solidFill>
                <a:latin typeface="Arial"/>
              </a:rPr>
              <a:t>•    </a:t>
            </a:r>
            <a:r>
              <a:rPr lang="en-US" b="1" sz="2100">
                <a:solidFill>
                  <a:srgbClr val="FF0000"/>
                </a:solidFill>
                <a:latin typeface="Arial"/>
              </a:rPr>
              <a:t>5 </a:t>
            </a:r>
            <a:r>
              <a:rPr lang="en-US" b="1" u="sng" sz="2100">
                <a:solidFill>
                  <a:srgbClr val="006FC0"/>
                </a:solidFill>
                <a:latin typeface="Arial"/>
              </a:rPr>
              <a:t>contiguous residues</a:t>
            </a:r>
            <a:r>
              <a:rPr lang="en-US" b="1" sz="2100">
                <a:solidFill>
                  <a:srgbClr val="006FC0"/>
                </a:solidFill>
                <a:latin typeface="Arial"/>
              </a:rPr>
              <a:t> have </a:t>
            </a:r>
            <a:r>
              <a:rPr lang="en-US" b="1" sz="2100">
                <a:solidFill>
                  <a:srgbClr val="FF0000"/>
                </a:solidFill>
                <a:latin typeface="Arial"/>
              </a:rPr>
              <a:t>P(a ) &gt; P(P)</a:t>
            </a:r>
          </a:p>
          <a:p>
            <a:pPr algn="just" marL="508000" indent="0">
              <a:spcAft>
                <a:spcPts val="2730"/>
              </a:spcAft>
            </a:pPr>
            <a:r>
              <a:rPr lang="en-US" b="1" sz="2100">
                <a:latin typeface="Arial"/>
              </a:rPr>
              <a:t>•    That region is </a:t>
            </a:r>
            <a:r>
              <a:rPr lang="en-US" b="1" sz="2100">
                <a:solidFill>
                  <a:srgbClr val="FF0000"/>
                </a:solidFill>
                <a:latin typeface="Arial"/>
              </a:rPr>
              <a:t>finalized as alpha-helix</a:t>
            </a:r>
          </a:p>
        </p:txBody>
      </p:sp>
      <p:sp>
        <p:nvSpPr>
          <p:cNvPr id="4" name=""/>
          <p:cNvSpPr/>
          <p:nvPr/>
        </p:nvSpPr>
        <p:spPr>
          <a:xfrm>
            <a:off x="1228344" y="4584192"/>
            <a:ext cx="6790944" cy="1069848"/>
          </a:xfrm>
          <a:prstGeom prst="rect">
            <a:avLst/>
          </a:prstGeom>
        </p:spPr>
        <p:txBody>
          <a:bodyPr lIns="0" tIns="0" rIns="0" bIns="0">
            <a:noAutofit/>
          </a:bodyPr>
          <a:p>
            <a:pPr algn="ctr" indent="0">
              <a:lnSpc>
                <a:spcPts val="2976"/>
              </a:lnSpc>
              <a:spcBef>
                <a:spcPts val="2730"/>
              </a:spcBef>
            </a:pPr>
            <a:r>
              <a:rPr lang="en-US" b="1" sz="2100">
                <a:solidFill>
                  <a:srgbClr val="FF0000"/>
                </a:solidFill>
                <a:latin typeface="Arial"/>
              </a:rPr>
              <a:t>Repeat this step for the full amino acid sequence to finalize all possible alpha helical regions in the</a:t>
            </a:r>
          </a:p>
          <a:p>
            <a:pPr algn="ctr" indent="0">
              <a:lnSpc>
                <a:spcPts val="2976"/>
              </a:lnSpc>
            </a:pPr>
            <a:r>
              <a:rPr lang="en-US" b="1" sz="2100">
                <a:solidFill>
                  <a:srgbClr val="FF0000"/>
                </a:solidFill>
                <a:latin typeface="Arial"/>
              </a:rPr>
              <a:t>sequence.</a:t>
            </a:r>
          </a:p>
        </p:txBody>
      </p:sp>
    </p:spTree>
  </p:cSld>
  <p:clrMapOvr>
    <a:overrideClrMapping bg1="lt1" tx1="dk1" bg2="lt2" tx2="dk2" accent1="accent1" accent2="accent2" accent3="accent3" accent4="accent4" accent5="accent5" accent6="accent6" hlink="hlink" folHlink="folHlink"/>
  </p:clrMapOvr>
</p:sld>
</file>

<file path=ppt/slides/slide14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56104" y="390144"/>
            <a:ext cx="4520184" cy="323088"/>
          </a:xfrm>
          <a:prstGeom prst="rect">
            <a:avLst/>
          </a:prstGeom>
        </p:spPr>
        <p:txBody>
          <a:bodyPr lIns="0" tIns="0" rIns="0" bIns="0" wrap="none">
            <a:noAutofit/>
          </a:bodyPr>
          <a:p>
            <a:pPr indent="0"/>
            <a:r>
              <a:rPr lang="en-US" b="1" sz="2400">
                <a:solidFill>
                  <a:srgbClr val="000098"/>
                </a:solidFill>
                <a:latin typeface="Arial"/>
              </a:rPr>
              <a:t>Chou Fasman Algorithm - II</a:t>
            </a:r>
          </a:p>
        </p:txBody>
      </p:sp>
      <p:sp>
        <p:nvSpPr>
          <p:cNvPr id="3" name=""/>
          <p:cNvSpPr/>
          <p:nvPr/>
        </p:nvSpPr>
        <p:spPr>
          <a:xfrm>
            <a:off x="4843272" y="1249680"/>
            <a:ext cx="3310128" cy="4718304"/>
          </a:xfrm>
          <a:prstGeom prst="rect">
            <a:avLst/>
          </a:prstGeom>
          <a:solidFill>
            <a:srgbClr val="DCDBE6"/>
          </a:solidFill>
        </p:spPr>
        <p:txBody>
          <a:bodyPr lIns="0" tIns="0" rIns="0" bIns="0">
            <a:noAutofit/>
          </a:bodyPr>
          <a:p>
            <a:pPr marL="357124" indent="-342900">
              <a:lnSpc>
                <a:spcPts val="2856"/>
              </a:lnSpc>
            </a:pPr>
            <a:r>
              <a:rPr lang="en-US" b="1" sz="2600" spc="-50">
                <a:solidFill>
                  <a:srgbClr val="FF0000"/>
                </a:solidFill>
                <a:latin typeface="Arial"/>
              </a:rPr>
              <a:t>Conclusion</a:t>
            </a:r>
          </a:p>
          <a:p>
            <a:pPr marL="357124" indent="-342900">
              <a:lnSpc>
                <a:spcPts val="2856"/>
              </a:lnSpc>
            </a:pPr>
            <a:r>
              <a:rPr lang="en-US" sz="2600" spc="-50">
                <a:solidFill>
                  <a:srgbClr val="747474"/>
                </a:solidFill>
                <a:latin typeface="Arial"/>
              </a:rPr>
              <a:t>•    </a:t>
            </a:r>
            <a:r>
              <a:rPr lang="en-US" sz="2600" spc="-50">
                <a:solidFill>
                  <a:srgbClr val="006FC0"/>
                </a:solidFill>
                <a:latin typeface="Arial"/>
              </a:rPr>
              <a:t>Alpha Helices can be finalized if their propensity is higher than the propensity for Beta Sheets in regions of 5 amino acids</a:t>
            </a:r>
          </a:p>
          <a:p>
            <a:pPr marL="357124" indent="-342900">
              <a:lnSpc>
                <a:spcPts val="2856"/>
              </a:lnSpc>
            </a:pPr>
            <a:r>
              <a:rPr lang="en-US" sz="2600" spc="-50">
                <a:solidFill>
                  <a:srgbClr val="747474"/>
                </a:solidFill>
                <a:latin typeface="Arial"/>
              </a:rPr>
              <a:t>•    </a:t>
            </a:r>
            <a:r>
              <a:rPr lang="en-US" sz="2600" spc="-50">
                <a:solidFill>
                  <a:srgbClr val="006FC0"/>
                </a:solidFill>
                <a:latin typeface="Arial"/>
              </a:rPr>
              <a:t>For those regions where that is not the case, further evaluation is required</a:t>
            </a:r>
          </a:p>
        </p:txBody>
      </p:sp>
      <p:sp>
        <p:nvSpPr>
          <p:cNvPr id="4" name=""/>
          <p:cNvSpPr/>
          <p:nvPr/>
        </p:nvSpPr>
        <p:spPr>
          <a:xfrm>
            <a:off x="1874520" y="6626352"/>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14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07792" y="387096"/>
            <a:ext cx="3322320" cy="280416"/>
          </a:xfrm>
          <a:prstGeom prst="rect">
            <a:avLst/>
          </a:prstGeom>
        </p:spPr>
        <p:txBody>
          <a:bodyPr lIns="0" tIns="0" rIns="0" bIns="0" wrap="none">
            <a:noAutofit/>
          </a:bodyPr>
          <a:p>
            <a:pPr algn="ctr" indent="0">
              <a:spcAft>
                <a:spcPts val="13020"/>
              </a:spcAft>
            </a:pPr>
            <a:r>
              <a:rPr lang="en-US" b="1" sz="2600" spc="-50">
                <a:solidFill>
                  <a:srgbClr val="000098"/>
                </a:solidFill>
                <a:latin typeface="Arial"/>
              </a:rPr>
              <a:t>Protein Structures</a:t>
            </a:r>
          </a:p>
        </p:txBody>
      </p:sp>
      <p:sp>
        <p:nvSpPr>
          <p:cNvPr id="3" name=""/>
          <p:cNvSpPr/>
          <p:nvPr/>
        </p:nvSpPr>
        <p:spPr>
          <a:xfrm>
            <a:off x="5205984" y="3017520"/>
            <a:ext cx="2673096" cy="832104"/>
          </a:xfrm>
          <a:prstGeom prst="rect">
            <a:avLst/>
          </a:prstGeom>
          <a:solidFill>
            <a:srgbClr val="DCDBE6"/>
          </a:solidFill>
        </p:spPr>
        <p:txBody>
          <a:bodyPr lIns="0" tIns="0" rIns="0" bIns="0">
            <a:noAutofit/>
          </a:bodyPr>
          <a:p>
            <a:pPr indent="0">
              <a:lnSpc>
                <a:spcPts val="3624"/>
              </a:lnSpc>
              <a:spcBef>
                <a:spcPts val="13020"/>
              </a:spcBef>
            </a:pPr>
            <a:r>
              <a:rPr lang="en-US" b="1" sz="2600" spc="-50">
                <a:solidFill>
                  <a:srgbClr val="006FC0"/>
                </a:solidFill>
                <a:latin typeface="Arial"/>
              </a:rPr>
              <a:t>Chou Fasman Algorithm - III</a:t>
            </a:r>
          </a:p>
        </p:txBody>
      </p: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93264"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
        <p:nvSpPr>
          <p:cNvPr id="3" name=""/>
          <p:cNvSpPr/>
          <p:nvPr/>
        </p:nvSpPr>
        <p:spPr>
          <a:xfrm>
            <a:off x="4663440" y="1612392"/>
            <a:ext cx="3264408" cy="1603248"/>
          </a:xfrm>
          <a:prstGeom prst="rect">
            <a:avLst/>
          </a:prstGeom>
        </p:spPr>
        <p:txBody>
          <a:bodyPr lIns="0" tIns="0" rIns="0" bIns="0">
            <a:noAutofit/>
          </a:bodyPr>
          <a:p>
            <a:pPr marL="365252" indent="-368300">
              <a:spcAft>
                <a:spcPts val="1050"/>
              </a:spcAft>
            </a:pPr>
            <a:r>
              <a:rPr lang="en-US" b="1" sz="2600">
                <a:solidFill>
                  <a:srgbClr val="3265FF"/>
                </a:solidFill>
                <a:latin typeface="Arial"/>
              </a:rPr>
              <a:t>Introduction</a:t>
            </a:r>
          </a:p>
          <a:p>
            <a:pPr marL="365252" indent="-368300">
              <a:lnSpc>
                <a:spcPts val="3096"/>
              </a:lnSpc>
            </a:pPr>
            <a:r>
              <a:rPr lang="en-US" sz="2600">
                <a:solidFill>
                  <a:srgbClr val="622422"/>
                </a:solidFill>
                <a:latin typeface="Arial"/>
              </a:rPr>
              <a:t>• </a:t>
            </a:r>
            <a:r>
              <a:rPr lang="en-US" sz="2600">
                <a:latin typeface="Arial"/>
              </a:rPr>
              <a:t>Substitution scores can be derived from probabilistic model</a:t>
            </a:r>
          </a:p>
        </p:txBody>
      </p:sp>
    </p:spTree>
  </p:cSld>
  <p:clrMapOvr>
    <a:overrideClrMapping bg1="lt1" tx1="dk1" bg2="lt2" tx2="dk2" accent1="accent1" accent2="accent2" accent3="accent3" accent4="accent4" accent5="accent5" accent6="accent6" hlink="hlink" folHlink="folHlink"/>
  </p:clrMapOvr>
</p:sld>
</file>

<file path=ppt/slides/slide15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8192" y="390144"/>
            <a:ext cx="4636008" cy="323088"/>
          </a:xfrm>
          <a:prstGeom prst="rect">
            <a:avLst/>
          </a:prstGeom>
        </p:spPr>
        <p:txBody>
          <a:bodyPr lIns="0" tIns="0" rIns="0" bIns="0" wrap="none">
            <a:noAutofit/>
          </a:bodyPr>
          <a:p>
            <a:pPr indent="0"/>
            <a:r>
              <a:rPr lang="en-US" b="1" sz="2400">
                <a:solidFill>
                  <a:srgbClr val="000098"/>
                </a:solidFill>
                <a:latin typeface="Arial"/>
              </a:rPr>
              <a:t>Chou Fasman Algorithm - III</a:t>
            </a:r>
          </a:p>
        </p:txBody>
      </p:sp>
      <p:sp>
        <p:nvSpPr>
          <p:cNvPr id="3" name=""/>
          <p:cNvSpPr/>
          <p:nvPr/>
        </p:nvSpPr>
        <p:spPr>
          <a:xfrm>
            <a:off x="4846320" y="1252728"/>
            <a:ext cx="3307080" cy="2816352"/>
          </a:xfrm>
          <a:prstGeom prst="rect">
            <a:avLst/>
          </a:prstGeom>
          <a:solidFill>
            <a:srgbClr val="DCDBE6"/>
          </a:solidFill>
        </p:spPr>
        <p:txBody>
          <a:bodyPr lIns="0" tIns="0" rIns="0" bIns="0">
            <a:noAutofit/>
          </a:bodyPr>
          <a:p>
            <a:pPr marL="366776" indent="-342900">
              <a:spcAft>
                <a:spcPts val="630"/>
              </a:spcAft>
            </a:pPr>
            <a:r>
              <a:rPr lang="en-US" b="1" sz="2600" spc="-50">
                <a:solidFill>
                  <a:srgbClr val="FF0000"/>
                </a:solidFill>
                <a:latin typeface="Arial"/>
              </a:rPr>
              <a:t>Background</a:t>
            </a:r>
          </a:p>
          <a:p>
            <a:pPr marL="366776" indent="-342900">
              <a:lnSpc>
                <a:spcPts val="2856"/>
              </a:lnSpc>
            </a:pPr>
            <a:r>
              <a:rPr lang="en-US" sz="2600" spc="-50">
                <a:solidFill>
                  <a:srgbClr val="747474"/>
                </a:solidFill>
                <a:latin typeface="Arial"/>
              </a:rPr>
              <a:t>•    </a:t>
            </a:r>
            <a:r>
              <a:rPr lang="en-US" sz="2600" spc="-50">
                <a:solidFill>
                  <a:srgbClr val="006FC0"/>
                </a:solidFill>
                <a:latin typeface="Arial"/>
              </a:rPr>
              <a:t>Alpha Helices were finalized if their propensity was higher than the propensity for Beta Sheets in regions of 5 amino acids </a:t>
            </a:r>
            <a:r>
              <a:rPr lang="en-US" baseline="30000" sz="2600" spc="-50">
                <a:solidFill>
                  <a:srgbClr val="006FC0"/>
                </a:solidFill>
                <a:latin typeface="Arial"/>
              </a:rPr>
              <a:t>•</a:t>
            </a:r>
          </a:p>
        </p:txBody>
      </p:sp>
      <p:sp>
        <p:nvSpPr>
          <p:cNvPr id="4" name=""/>
          <p:cNvSpPr/>
          <p:nvPr/>
        </p:nvSpPr>
        <p:spPr>
          <a:xfrm>
            <a:off x="4846320" y="4581144"/>
            <a:ext cx="3307080" cy="1331976"/>
          </a:xfrm>
          <a:prstGeom prst="rect">
            <a:avLst/>
          </a:prstGeom>
          <a:solidFill>
            <a:srgbClr val="DCDBE6"/>
          </a:solidFill>
        </p:spPr>
        <p:txBody>
          <a:bodyPr lIns="0" tIns="0" rIns="0" bIns="0">
            <a:noAutofit/>
          </a:bodyPr>
          <a:p>
            <a:pPr marL="4051300" indent="-330200">
              <a:lnSpc>
                <a:spcPts val="2856"/>
              </a:lnSpc>
            </a:pPr>
            <a:r>
              <a:rPr lang="en-US" sz="2600" spc="-50">
                <a:solidFill>
                  <a:srgbClr val="747474"/>
                </a:solidFill>
                <a:latin typeface="Arial"/>
              </a:rPr>
              <a:t>•    </a:t>
            </a:r>
            <a:r>
              <a:rPr lang="en-US" sz="2600" spc="-50">
                <a:solidFill>
                  <a:srgbClr val="006FC0"/>
                </a:solidFill>
                <a:latin typeface="Arial"/>
              </a:rPr>
              <a:t>For those regions where that is not the case, what should be done?</a:t>
            </a:r>
          </a:p>
        </p:txBody>
      </p:sp>
    </p:spTree>
  </p:cSld>
  <p:clrMapOvr>
    <a:overrideClrMapping bg1="lt1" tx1="dk1" bg2="lt2" tx2="dk2" accent1="accent1" accent2="accent2" accent3="accent3" accent4="accent4" accent5="accent5" accent6="accent6" hlink="hlink" folHlink="folHlink"/>
  </p:clrMapOvr>
</p:sld>
</file>

<file path=ppt/slides/slide15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8192" y="390144"/>
            <a:ext cx="4636008" cy="323088"/>
          </a:xfrm>
          <a:prstGeom prst="rect">
            <a:avLst/>
          </a:prstGeom>
        </p:spPr>
        <p:txBody>
          <a:bodyPr lIns="0" tIns="0" rIns="0" bIns="0" wrap="none">
            <a:noAutofit/>
          </a:bodyPr>
          <a:p>
            <a:pPr indent="0"/>
            <a:r>
              <a:rPr lang="en-US" b="1" sz="2400">
                <a:solidFill>
                  <a:srgbClr val="000098"/>
                </a:solidFill>
                <a:latin typeface="Arial"/>
              </a:rPr>
              <a:t>Chou Fasman Algorithm - III</a:t>
            </a:r>
          </a:p>
        </p:txBody>
      </p:sp>
      <p:sp>
        <p:nvSpPr>
          <p:cNvPr id="3" name=""/>
          <p:cNvSpPr/>
          <p:nvPr/>
        </p:nvSpPr>
        <p:spPr>
          <a:xfrm>
            <a:off x="4846320" y="1246632"/>
            <a:ext cx="3276600" cy="1737360"/>
          </a:xfrm>
          <a:prstGeom prst="rect">
            <a:avLst/>
          </a:prstGeom>
          <a:solidFill>
            <a:srgbClr val="DCDBE6"/>
          </a:solidFill>
        </p:spPr>
        <p:txBody>
          <a:bodyPr lIns="0" tIns="0" rIns="0" bIns="0">
            <a:noAutofit/>
          </a:bodyPr>
          <a:p>
            <a:pPr algn="just" marL="354076" indent="-330200">
              <a:spcAft>
                <a:spcPts val="2730"/>
              </a:spcAft>
            </a:pPr>
            <a:r>
              <a:rPr lang="en-US" b="1" sz="2600" spc="-50">
                <a:solidFill>
                  <a:srgbClr val="FF0000"/>
                </a:solidFill>
                <a:latin typeface="Arial"/>
              </a:rPr>
              <a:t>Introduction</a:t>
            </a:r>
          </a:p>
          <a:p>
            <a:pPr algn="just" marL="354076" marR="553720" indent="-330200">
              <a:lnSpc>
                <a:spcPts val="2880"/>
              </a:lnSpc>
            </a:pPr>
            <a:r>
              <a:rPr lang="en-US" sz="2600" spc="-50">
                <a:solidFill>
                  <a:srgbClr val="747474"/>
                </a:solidFill>
                <a:latin typeface="Arial"/>
              </a:rPr>
              <a:t>•    </a:t>
            </a:r>
            <a:r>
              <a:rPr lang="en-US" sz="2600" spc="-50">
                <a:solidFill>
                  <a:srgbClr val="006FC0"/>
                </a:solidFill>
                <a:latin typeface="Arial"/>
              </a:rPr>
              <a:t>We can evaluate such regions for Beta Sheets </a:t>
            </a:r>
            <a:r>
              <a:rPr lang="en-US" baseline="30000" sz="2600" spc="-50">
                <a:solidFill>
                  <a:srgbClr val="006FC0"/>
                </a:solidFill>
                <a:latin typeface="Arial"/>
              </a:rPr>
              <a:t>•</a:t>
            </a:r>
          </a:p>
        </p:txBody>
      </p:sp>
      <p:sp>
        <p:nvSpPr>
          <p:cNvPr id="4" name=""/>
          <p:cNvSpPr/>
          <p:nvPr/>
        </p:nvSpPr>
        <p:spPr>
          <a:xfrm>
            <a:off x="4846320" y="3489960"/>
            <a:ext cx="3276600" cy="1749552"/>
          </a:xfrm>
          <a:prstGeom prst="rect">
            <a:avLst/>
          </a:prstGeom>
          <a:solidFill>
            <a:srgbClr val="DCDBE6"/>
          </a:solidFill>
        </p:spPr>
        <p:txBody>
          <a:bodyPr lIns="0" tIns="0" rIns="0" bIns="0">
            <a:noAutofit/>
          </a:bodyPr>
          <a:p>
            <a:pPr marL="4051300" indent="-330200">
              <a:lnSpc>
                <a:spcPts val="2856"/>
              </a:lnSpc>
            </a:pPr>
            <a:r>
              <a:rPr lang="en-US" sz="2600" spc="-50">
                <a:solidFill>
                  <a:srgbClr val="747474"/>
                </a:solidFill>
                <a:latin typeface="Arial"/>
              </a:rPr>
              <a:t>•    </a:t>
            </a:r>
            <a:r>
              <a:rPr lang="en-US" sz="2600" spc="-50">
                <a:solidFill>
                  <a:srgbClr val="006FC0"/>
                </a:solidFill>
                <a:latin typeface="Arial"/>
              </a:rPr>
              <a:t>Let us see step by stop how to find a beta sheet and how to differentiate them from alpha helices</a:t>
            </a:r>
          </a:p>
        </p:txBody>
      </p:sp>
    </p:spTree>
  </p:cSld>
  <p:clrMapOvr>
    <a:overrideClrMapping bg1="lt1" tx1="dk1" bg2="lt2" tx2="dk2" accent1="accent1" accent2="accent2" accent3="accent3" accent4="accent4" accent5="accent5" accent6="accent6" hlink="hlink" folHlink="folHlink"/>
  </p:clrMapOvr>
</p:sld>
</file>

<file path=ppt/slides/slide15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8192" y="390144"/>
            <a:ext cx="4636008" cy="323088"/>
          </a:xfrm>
          <a:prstGeom prst="rect">
            <a:avLst/>
          </a:prstGeom>
        </p:spPr>
        <p:txBody>
          <a:bodyPr lIns="0" tIns="0" rIns="0" bIns="0" wrap="none">
            <a:noAutofit/>
          </a:bodyPr>
          <a:p>
            <a:pPr indent="0"/>
            <a:r>
              <a:rPr lang="en-US" b="1" sz="2400">
                <a:solidFill>
                  <a:srgbClr val="000098"/>
                </a:solidFill>
                <a:latin typeface="Arial"/>
              </a:rPr>
              <a:t>Chou Fasman Algorithm - III</a:t>
            </a:r>
          </a:p>
        </p:txBody>
      </p:sp>
      <p:sp>
        <p:nvSpPr>
          <p:cNvPr id="3" name=""/>
          <p:cNvSpPr/>
          <p:nvPr/>
        </p:nvSpPr>
        <p:spPr>
          <a:xfrm>
            <a:off x="1014984" y="1313688"/>
            <a:ext cx="6925056" cy="4700016"/>
          </a:xfrm>
          <a:prstGeom prst="rect">
            <a:avLst/>
          </a:prstGeom>
        </p:spPr>
        <p:txBody>
          <a:bodyPr lIns="0" tIns="0" rIns="0" bIns="0">
            <a:noAutofit/>
          </a:bodyPr>
          <a:p>
            <a:pPr indent="0">
              <a:spcAft>
                <a:spcPts val="630"/>
              </a:spcAft>
            </a:pPr>
            <a:r>
              <a:rPr lang="en-US" sz="2600" spc="-50">
                <a:solidFill>
                  <a:srgbClr val="006FC0"/>
                </a:solidFill>
                <a:latin typeface="Arial"/>
              </a:rPr>
              <a:t>Scan the sequence to identify regions where:</a:t>
            </a:r>
          </a:p>
          <a:p>
            <a:pPr algn="just" marL="482600" indent="0">
              <a:lnSpc>
                <a:spcPts val="5736"/>
              </a:lnSpc>
            </a:pPr>
            <a:r>
              <a:rPr lang="en-US" sz="2600" spc="-50">
                <a:solidFill>
                  <a:srgbClr val="006FC0"/>
                </a:solidFill>
                <a:latin typeface="Arial"/>
              </a:rPr>
              <a:t>•    </a:t>
            </a:r>
            <a:r>
              <a:rPr lang="en-US" sz="2600" spc="-50">
                <a:solidFill>
                  <a:srgbClr val="FF0000"/>
                </a:solidFill>
                <a:latin typeface="Arial"/>
              </a:rPr>
              <a:t>3 out of 5 </a:t>
            </a:r>
            <a:r>
              <a:rPr lang="en-US" sz="2600" spc="-50">
                <a:solidFill>
                  <a:srgbClr val="006FC0"/>
                </a:solidFill>
                <a:latin typeface="Arial"/>
              </a:rPr>
              <a:t>amino acids have </a:t>
            </a:r>
            <a:r>
              <a:rPr lang="en-US" sz="2600" spc="-50">
                <a:solidFill>
                  <a:srgbClr val="FF0000"/>
                </a:solidFill>
                <a:latin typeface="Arial"/>
              </a:rPr>
              <a:t>P(P) &gt; 1.0</a:t>
            </a:r>
          </a:p>
          <a:p>
            <a:pPr algn="just" marL="482600" indent="0">
              <a:lnSpc>
                <a:spcPts val="5736"/>
              </a:lnSpc>
            </a:pPr>
            <a:r>
              <a:rPr lang="en-US" sz="2600" spc="-50">
                <a:latin typeface="Arial"/>
              </a:rPr>
              <a:t>•    That region is </a:t>
            </a:r>
            <a:r>
              <a:rPr lang="en-US" sz="2600" spc="-50">
                <a:solidFill>
                  <a:srgbClr val="FF0000"/>
                </a:solidFill>
                <a:latin typeface="Arial"/>
              </a:rPr>
              <a:t>declared as beta sheet</a:t>
            </a:r>
          </a:p>
          <a:p>
            <a:pPr algn="just" marL="482600" indent="0">
              <a:lnSpc>
                <a:spcPts val="5736"/>
              </a:lnSpc>
            </a:pPr>
            <a:r>
              <a:rPr lang="en-US" sz="2600" spc="-50">
                <a:solidFill>
                  <a:srgbClr val="006FC0"/>
                </a:solidFill>
                <a:latin typeface="Arial"/>
              </a:rPr>
              <a:t>•    Extend beta sheet to both sides </a:t>
            </a:r>
            <a:r>
              <a:rPr lang="en-US" sz="2600" spc="-50">
                <a:solidFill>
                  <a:srgbClr val="FF0000"/>
                </a:solidFill>
                <a:latin typeface="Arial"/>
              </a:rPr>
              <a:t>until</a:t>
            </a:r>
          </a:p>
          <a:p>
            <a:pPr algn="r" marR="139700" indent="0">
              <a:spcAft>
                <a:spcPts val="2520"/>
              </a:spcAft>
            </a:pPr>
            <a:r>
              <a:rPr lang="en-US" sz="2600" spc="-50">
                <a:solidFill>
                  <a:srgbClr val="FF0000"/>
                </a:solidFill>
                <a:latin typeface="Arial"/>
              </a:rPr>
              <a:t>4 </a:t>
            </a:r>
            <a:r>
              <a:rPr lang="en-US" u="sng" sz="2600" spc="-50">
                <a:solidFill>
                  <a:srgbClr val="006FC0"/>
                </a:solidFill>
                <a:latin typeface="Arial"/>
              </a:rPr>
              <a:t>contiguous residues</a:t>
            </a:r>
            <a:r>
              <a:rPr lang="en-US" sz="2600" spc="-50">
                <a:solidFill>
                  <a:srgbClr val="006FC0"/>
                </a:solidFill>
                <a:latin typeface="Arial"/>
              </a:rPr>
              <a:t> average </a:t>
            </a:r>
            <a:r>
              <a:rPr lang="en-US" sz="2600" spc="-50">
                <a:solidFill>
                  <a:srgbClr val="FF0000"/>
                </a:solidFill>
                <a:latin typeface="Arial"/>
              </a:rPr>
              <a:t>P(P) &lt; 1.0</a:t>
            </a:r>
          </a:p>
          <a:p>
            <a:pPr algn="just" marL="482600" indent="0">
              <a:spcAft>
                <a:spcPts val="2520"/>
              </a:spcAft>
            </a:pPr>
            <a:r>
              <a:rPr lang="en-US" sz="2600" spc="-50">
                <a:latin typeface="Arial"/>
              </a:rPr>
              <a:t>•    That is </a:t>
            </a:r>
            <a:r>
              <a:rPr lang="en-US" sz="2600" spc="-50">
                <a:solidFill>
                  <a:srgbClr val="FF0000"/>
                </a:solidFill>
                <a:latin typeface="Arial"/>
              </a:rPr>
              <a:t>declared end of the beta sheet</a:t>
            </a:r>
          </a:p>
          <a:p>
            <a:pPr marL="838200" indent="-355600">
              <a:lnSpc>
                <a:spcPts val="2856"/>
              </a:lnSpc>
            </a:pPr>
            <a:r>
              <a:rPr lang="en-US" sz="2600" spc="-50">
                <a:latin typeface="Arial"/>
              </a:rPr>
              <a:t>•    Those regions are </a:t>
            </a:r>
            <a:r>
              <a:rPr lang="en-US" sz="2600" spc="-50">
                <a:solidFill>
                  <a:srgbClr val="006FC0"/>
                </a:solidFill>
                <a:latin typeface="Arial"/>
              </a:rPr>
              <a:t>finalized as beta-sheets </a:t>
            </a:r>
            <a:r>
              <a:rPr lang="en-US" sz="2600" spc="-50">
                <a:latin typeface="Arial"/>
              </a:rPr>
              <a:t>which have </a:t>
            </a:r>
            <a:r>
              <a:rPr lang="en-US" sz="2600" spc="-50">
                <a:solidFill>
                  <a:srgbClr val="FF0000"/>
                </a:solidFill>
                <a:latin typeface="Arial"/>
              </a:rPr>
              <a:t>average P(P) &gt; 1.05 </a:t>
            </a:r>
            <a:r>
              <a:rPr lang="en-US" sz="2600" spc="-50">
                <a:latin typeface="Arial"/>
              </a:rPr>
              <a:t>and the average </a:t>
            </a:r>
            <a:r>
              <a:rPr lang="en-US" sz="2600" spc="-50">
                <a:solidFill>
                  <a:srgbClr val="FF0000"/>
                </a:solidFill>
                <a:latin typeface="Arial"/>
              </a:rPr>
              <a:t>P(P) &gt; P(a) </a:t>
            </a:r>
            <a:r>
              <a:rPr lang="en-US" sz="2600" spc="-50">
                <a:latin typeface="Arial"/>
              </a:rPr>
              <a:t>for that region.</a:t>
            </a:r>
          </a:p>
        </p:txBody>
      </p:sp>
    </p:spTree>
  </p:cSld>
  <p:clrMapOvr>
    <a:overrideClrMapping bg1="lt1" tx1="dk1" bg2="lt2" tx2="dk2" accent1="accent1" accent2="accent2" accent3="accent3" accent4="accent4" accent5="accent5" accent6="accent6" hlink="hlink" folHlink="folHlink"/>
  </p:clrMapOvr>
</p:sld>
</file>

<file path=ppt/slides/slide15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8192" y="390144"/>
            <a:ext cx="4636008" cy="323088"/>
          </a:xfrm>
          <a:prstGeom prst="rect">
            <a:avLst/>
          </a:prstGeom>
        </p:spPr>
        <p:txBody>
          <a:bodyPr lIns="0" tIns="0" rIns="0" bIns="0" wrap="none">
            <a:noAutofit/>
          </a:bodyPr>
          <a:p>
            <a:pPr indent="0"/>
            <a:r>
              <a:rPr lang="en-US" b="1" sz="2400">
                <a:solidFill>
                  <a:srgbClr val="000098"/>
                </a:solidFill>
                <a:latin typeface="Arial"/>
              </a:rPr>
              <a:t>Chou Fasman Algorithm - III</a:t>
            </a:r>
          </a:p>
        </p:txBody>
      </p:sp>
      <p:sp>
        <p:nvSpPr>
          <p:cNvPr id="3" name=""/>
          <p:cNvSpPr/>
          <p:nvPr/>
        </p:nvSpPr>
        <p:spPr>
          <a:xfrm>
            <a:off x="1685544" y="1682496"/>
            <a:ext cx="4980432" cy="1780032"/>
          </a:xfrm>
          <a:prstGeom prst="rect">
            <a:avLst/>
          </a:prstGeom>
        </p:spPr>
        <p:txBody>
          <a:bodyPr lIns="0" tIns="0" rIns="0" bIns="0">
            <a:noAutofit/>
          </a:bodyPr>
          <a:p>
            <a:pPr algn="just" indent="0">
              <a:lnSpc>
                <a:spcPts val="2856"/>
              </a:lnSpc>
            </a:pPr>
            <a:r>
              <a:rPr lang="en-US" sz="2600" spc="-50">
                <a:latin typeface="Arial"/>
              </a:rPr>
              <a:t>Regions where </a:t>
            </a:r>
            <a:r>
              <a:rPr lang="en-US" sz="2600" spc="-50">
                <a:solidFill>
                  <a:srgbClr val="006FC0"/>
                </a:solidFill>
                <a:latin typeface="Arial"/>
              </a:rPr>
              <a:t>overlapping alpha-helices and beta-sheets </a:t>
            </a:r>
            <a:r>
              <a:rPr lang="en-US" sz="2600" spc="-50">
                <a:latin typeface="Arial"/>
              </a:rPr>
              <a:t>occur are </a:t>
            </a:r>
            <a:r>
              <a:rPr lang="en-US" sz="2600" spc="-50">
                <a:solidFill>
                  <a:srgbClr val="FF0000"/>
                </a:solidFill>
                <a:latin typeface="Arial"/>
              </a:rPr>
              <a:t>declared helices </a:t>
            </a:r>
            <a:r>
              <a:rPr lang="en-US" sz="2600" spc="-50">
                <a:latin typeface="Arial"/>
              </a:rPr>
              <a:t>if</a:t>
            </a:r>
          </a:p>
          <a:p>
            <a:pPr marL="815340" indent="-330200">
              <a:lnSpc>
                <a:spcPts val="2856"/>
              </a:lnSpc>
              <a:spcAft>
                <a:spcPts val="3990"/>
              </a:spcAft>
            </a:pPr>
            <a:r>
              <a:rPr lang="en-US" sz="2600" spc="-50">
                <a:latin typeface="Arial"/>
              </a:rPr>
              <a:t>• the </a:t>
            </a:r>
            <a:r>
              <a:rPr lang="en-US" sz="2600" spc="-50">
                <a:solidFill>
                  <a:srgbClr val="006FC0"/>
                </a:solidFill>
                <a:latin typeface="Arial"/>
              </a:rPr>
              <a:t>average P(a-helix) &gt; P(b-sheet) for that region</a:t>
            </a:r>
          </a:p>
        </p:txBody>
      </p:sp>
      <p:sp>
        <p:nvSpPr>
          <p:cNvPr id="4" name=""/>
          <p:cNvSpPr/>
          <p:nvPr/>
        </p:nvSpPr>
        <p:spPr>
          <a:xfrm>
            <a:off x="1694688" y="4236720"/>
            <a:ext cx="5248656" cy="1051560"/>
          </a:xfrm>
          <a:prstGeom prst="rect">
            <a:avLst/>
          </a:prstGeom>
        </p:spPr>
        <p:txBody>
          <a:bodyPr lIns="0" tIns="0" rIns="0" bIns="0">
            <a:noAutofit/>
          </a:bodyPr>
          <a:p>
            <a:pPr indent="0">
              <a:lnSpc>
                <a:spcPts val="2856"/>
              </a:lnSpc>
              <a:spcBef>
                <a:spcPts val="3990"/>
              </a:spcBef>
            </a:pPr>
            <a:r>
              <a:rPr lang="en-US" sz="2600" spc="-50">
                <a:latin typeface="Arial"/>
              </a:rPr>
              <a:t>Else, </a:t>
            </a:r>
            <a:r>
              <a:rPr lang="en-US" sz="2600" spc="-50">
                <a:solidFill>
                  <a:srgbClr val="FF0000"/>
                </a:solidFill>
                <a:latin typeface="Arial"/>
              </a:rPr>
              <a:t>a beta sheet is declared </a:t>
            </a:r>
            <a:r>
              <a:rPr lang="en-US" sz="2600" spc="-50">
                <a:latin typeface="Arial"/>
              </a:rPr>
              <a:t>if </a:t>
            </a:r>
            <a:r>
              <a:rPr lang="en-US" sz="2600" spc="-50">
                <a:solidFill>
                  <a:srgbClr val="006FC0"/>
                </a:solidFill>
                <a:latin typeface="Arial"/>
              </a:rPr>
              <a:t>• average P(b-sheet) &gt; P(a-helix) for that region</a:t>
            </a:r>
          </a:p>
        </p:txBody>
      </p:sp>
    </p:spTree>
  </p:cSld>
  <p:clrMapOvr>
    <a:overrideClrMapping bg1="lt1" tx1="dk1" bg2="lt2" tx2="dk2" accent1="accent1" accent2="accent2" accent3="accent3" accent4="accent4" accent5="accent5" accent6="accent6" hlink="hlink" folHlink="folHlink"/>
  </p:clrMapOvr>
</p:sld>
</file>

<file path=ppt/slides/slide15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8192" y="390144"/>
            <a:ext cx="4636008" cy="323088"/>
          </a:xfrm>
          <a:prstGeom prst="rect">
            <a:avLst/>
          </a:prstGeom>
        </p:spPr>
        <p:txBody>
          <a:bodyPr lIns="0" tIns="0" rIns="0" bIns="0" wrap="none">
            <a:noAutofit/>
          </a:bodyPr>
          <a:p>
            <a:pPr indent="0"/>
            <a:r>
              <a:rPr lang="en-US" b="1" sz="2400">
                <a:solidFill>
                  <a:srgbClr val="000098"/>
                </a:solidFill>
                <a:latin typeface="Arial"/>
              </a:rPr>
              <a:t>Chou Fasman Algorithm - III</a:t>
            </a:r>
          </a:p>
        </p:txBody>
      </p:sp>
      <p:sp>
        <p:nvSpPr>
          <p:cNvPr id="3" name=""/>
          <p:cNvSpPr/>
          <p:nvPr/>
        </p:nvSpPr>
        <p:spPr>
          <a:xfrm>
            <a:off x="4843272" y="1249680"/>
            <a:ext cx="3343656" cy="3800856"/>
          </a:xfrm>
          <a:prstGeom prst="rect">
            <a:avLst/>
          </a:prstGeom>
          <a:solidFill>
            <a:srgbClr val="E6F3F9"/>
          </a:solidFill>
        </p:spPr>
        <p:txBody>
          <a:bodyPr lIns="0" tIns="0" rIns="0" bIns="0">
            <a:noAutofit/>
          </a:bodyPr>
          <a:p>
            <a:pPr marL="355600" indent="-342900">
              <a:spcAft>
                <a:spcPts val="630"/>
              </a:spcAft>
            </a:pPr>
            <a:r>
              <a:rPr lang="en-US" b="1" sz="2600" spc="-50">
                <a:solidFill>
                  <a:srgbClr val="FF0000"/>
                </a:solidFill>
                <a:latin typeface="Arial"/>
              </a:rPr>
              <a:t>Conclusion</a:t>
            </a:r>
          </a:p>
          <a:p>
            <a:pPr marL="355600" indent="-342900">
              <a:lnSpc>
                <a:spcPts val="2856"/>
              </a:lnSpc>
              <a:spcAft>
                <a:spcPts val="1050"/>
              </a:spcAft>
            </a:pPr>
            <a:r>
              <a:rPr lang="en-US" sz="2600" spc="-50">
                <a:solidFill>
                  <a:srgbClr val="747474"/>
                </a:solidFill>
                <a:latin typeface="Arial"/>
              </a:rPr>
              <a:t>•    </a:t>
            </a:r>
            <a:r>
              <a:rPr lang="en-US" sz="2600" spc="-50">
                <a:solidFill>
                  <a:srgbClr val="006FC0"/>
                </a:solidFill>
                <a:latin typeface="Arial"/>
              </a:rPr>
              <a:t>Using the strategy of higher propensity, alpha helices and beta sheets can be completely resolved</a:t>
            </a:r>
          </a:p>
          <a:p>
            <a:pPr marL="355600" indent="-342900">
              <a:lnSpc>
                <a:spcPts val="2880"/>
              </a:lnSpc>
            </a:pPr>
            <a:r>
              <a:rPr lang="en-US" sz="2600" spc="-50">
                <a:solidFill>
                  <a:srgbClr val="747474"/>
                </a:solidFill>
                <a:latin typeface="Arial"/>
              </a:rPr>
              <a:t>•    </a:t>
            </a:r>
            <a:r>
              <a:rPr lang="en-US" sz="2600" spc="-50">
                <a:solidFill>
                  <a:srgbClr val="006FC0"/>
                </a:solidFill>
                <a:latin typeface="Arial"/>
              </a:rPr>
              <a:t>Assignments for each beta sheet and alpha helix can be finalized </a:t>
            </a:r>
            <a:r>
              <a:rPr lang="en-US" baseline="30000" sz="2600" spc="-50">
                <a:solidFill>
                  <a:srgbClr val="006FC0"/>
                </a:solidFill>
                <a:latin typeface="Arial"/>
              </a:rPr>
              <a:t>•</a:t>
            </a:r>
          </a:p>
        </p:txBody>
      </p:sp>
      <p:sp>
        <p:nvSpPr>
          <p:cNvPr id="4" name=""/>
          <p:cNvSpPr/>
          <p:nvPr/>
        </p:nvSpPr>
        <p:spPr>
          <a:xfrm>
            <a:off x="4843272" y="5434584"/>
            <a:ext cx="3343656" cy="661416"/>
          </a:xfrm>
          <a:prstGeom prst="rect">
            <a:avLst/>
          </a:prstGeom>
          <a:solidFill>
            <a:srgbClr val="E6F3F9"/>
          </a:solidFill>
        </p:spPr>
        <p:txBody>
          <a:bodyPr lIns="0" tIns="0" rIns="0" bIns="0">
            <a:noAutofit/>
          </a:bodyPr>
          <a:p>
            <a:pPr marL="3949700" indent="-355600">
              <a:lnSpc>
                <a:spcPts val="2904"/>
              </a:lnSpc>
            </a:pPr>
            <a:r>
              <a:rPr lang="en-US" sz="2600" spc="-50">
                <a:solidFill>
                  <a:srgbClr val="747474"/>
                </a:solidFill>
                <a:latin typeface="Arial"/>
              </a:rPr>
              <a:t>•    </a:t>
            </a:r>
            <a:r>
              <a:rPr lang="en-US" sz="2600" spc="-50">
                <a:solidFill>
                  <a:srgbClr val="006FC0"/>
                </a:solidFill>
                <a:latin typeface="Arial"/>
              </a:rPr>
              <a:t>But what about the loops?</a:t>
            </a:r>
          </a:p>
        </p:txBody>
      </p:sp>
      <p:sp>
        <p:nvSpPr>
          <p:cNvPr id="5" name=""/>
          <p:cNvSpPr/>
          <p:nvPr/>
        </p:nvSpPr>
        <p:spPr>
          <a:xfrm>
            <a:off x="1874520" y="6629400"/>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15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07792" y="387096"/>
            <a:ext cx="3322320" cy="280416"/>
          </a:xfrm>
          <a:prstGeom prst="rect">
            <a:avLst/>
          </a:prstGeom>
        </p:spPr>
        <p:txBody>
          <a:bodyPr lIns="0" tIns="0" rIns="0" bIns="0" wrap="none">
            <a:noAutofit/>
          </a:bodyPr>
          <a:p>
            <a:pPr algn="ctr" indent="0">
              <a:spcAft>
                <a:spcPts val="13020"/>
              </a:spcAft>
            </a:pPr>
            <a:r>
              <a:rPr lang="en-US" b="1" sz="2600" spc="-50">
                <a:solidFill>
                  <a:srgbClr val="000098"/>
                </a:solidFill>
                <a:latin typeface="Arial"/>
              </a:rPr>
              <a:t>Protein Structures</a:t>
            </a:r>
          </a:p>
        </p:txBody>
      </p:sp>
      <p:sp>
        <p:nvSpPr>
          <p:cNvPr id="3" name=""/>
          <p:cNvSpPr/>
          <p:nvPr/>
        </p:nvSpPr>
        <p:spPr>
          <a:xfrm>
            <a:off x="5205984" y="3017520"/>
            <a:ext cx="2700528" cy="832104"/>
          </a:xfrm>
          <a:prstGeom prst="rect">
            <a:avLst/>
          </a:prstGeom>
          <a:solidFill>
            <a:srgbClr val="DCDBE6"/>
          </a:solidFill>
        </p:spPr>
        <p:txBody>
          <a:bodyPr lIns="0" tIns="0" rIns="0" bIns="0">
            <a:noAutofit/>
          </a:bodyPr>
          <a:p>
            <a:pPr indent="0">
              <a:lnSpc>
                <a:spcPts val="3624"/>
              </a:lnSpc>
              <a:spcBef>
                <a:spcPts val="13020"/>
              </a:spcBef>
            </a:pPr>
            <a:r>
              <a:rPr lang="en-US" b="1" sz="2600" spc="-50">
                <a:solidFill>
                  <a:srgbClr val="006FC0"/>
                </a:solidFill>
                <a:latin typeface="Arial"/>
              </a:rPr>
              <a:t>Chou Fasman Algorithm - IV</a:t>
            </a:r>
          </a:p>
        </p:txBody>
      </p:sp>
    </p:spTree>
  </p:cSld>
  <p:clrMapOvr>
    <a:overrideClrMapping bg1="lt1" tx1="dk1" bg2="lt2" tx2="dk2" accent1="accent1" accent2="accent2" accent3="accent3" accent4="accent4" accent5="accent5" accent6="accent6" hlink="hlink" folHlink="folHlink"/>
  </p:clrMapOvr>
</p:sld>
</file>

<file path=ppt/slides/slide15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8192" y="390144"/>
            <a:ext cx="4663440" cy="323088"/>
          </a:xfrm>
          <a:prstGeom prst="rect">
            <a:avLst/>
          </a:prstGeom>
        </p:spPr>
        <p:txBody>
          <a:bodyPr lIns="0" tIns="0" rIns="0" bIns="0" wrap="none">
            <a:noAutofit/>
          </a:bodyPr>
          <a:p>
            <a:pPr indent="0"/>
            <a:r>
              <a:rPr lang="en-US" b="1" sz="2400">
                <a:solidFill>
                  <a:srgbClr val="000098"/>
                </a:solidFill>
                <a:latin typeface="Arial"/>
              </a:rPr>
              <a:t>Chou Fasman Algorithm - IV</a:t>
            </a:r>
          </a:p>
        </p:txBody>
      </p:sp>
      <p:sp>
        <p:nvSpPr>
          <p:cNvPr id="3" name=""/>
          <p:cNvSpPr/>
          <p:nvPr/>
        </p:nvSpPr>
        <p:spPr>
          <a:xfrm>
            <a:off x="4846320" y="1246632"/>
            <a:ext cx="3240024" cy="2517648"/>
          </a:xfrm>
          <a:prstGeom prst="rect">
            <a:avLst/>
          </a:prstGeom>
          <a:solidFill>
            <a:srgbClr val="DCDBE6"/>
          </a:solidFill>
        </p:spPr>
        <p:txBody>
          <a:bodyPr lIns="0" tIns="0" rIns="0" bIns="0">
            <a:noAutofit/>
          </a:bodyPr>
          <a:p>
            <a:pPr marL="365252" indent="-342900">
              <a:spcAft>
                <a:spcPts val="2730"/>
              </a:spcAft>
            </a:pPr>
            <a:r>
              <a:rPr lang="en-US" b="1" sz="2600" spc="-50">
                <a:solidFill>
                  <a:srgbClr val="FF0000"/>
                </a:solidFill>
                <a:latin typeface="Arial"/>
              </a:rPr>
              <a:t>Background</a:t>
            </a:r>
          </a:p>
          <a:p>
            <a:pPr marL="365252" indent="-342900">
              <a:lnSpc>
                <a:spcPts val="2856"/>
              </a:lnSpc>
            </a:pPr>
            <a:r>
              <a:rPr lang="en-US" sz="2600" spc="-50">
                <a:solidFill>
                  <a:srgbClr val="747474"/>
                </a:solidFill>
                <a:latin typeface="Arial"/>
              </a:rPr>
              <a:t>•    </a:t>
            </a:r>
            <a:r>
              <a:rPr lang="en-US" sz="2600" spc="-50">
                <a:solidFill>
                  <a:srgbClr val="006FC0"/>
                </a:solidFill>
                <a:latin typeface="Arial"/>
              </a:rPr>
              <a:t>After computing the propensity of alpha helices and beta sheets, we need to settle for loops </a:t>
            </a:r>
            <a:r>
              <a:rPr lang="en-US" baseline="30000" sz="2600" spc="-50">
                <a:solidFill>
                  <a:srgbClr val="006FC0"/>
                </a:solidFill>
                <a:latin typeface="Arial"/>
              </a:rPr>
              <a:t>•</a:t>
            </a:r>
          </a:p>
        </p:txBody>
      </p:sp>
      <p:sp>
        <p:nvSpPr>
          <p:cNvPr id="4" name=""/>
          <p:cNvSpPr/>
          <p:nvPr/>
        </p:nvSpPr>
        <p:spPr>
          <a:xfrm>
            <a:off x="4846320" y="4087368"/>
            <a:ext cx="3240024" cy="1395984"/>
          </a:xfrm>
          <a:prstGeom prst="rect">
            <a:avLst/>
          </a:prstGeom>
          <a:solidFill>
            <a:srgbClr val="DCDBE6"/>
          </a:solidFill>
        </p:spPr>
        <p:txBody>
          <a:bodyPr lIns="0" tIns="0" rIns="0" bIns="0">
            <a:noAutofit/>
          </a:bodyPr>
          <a:p>
            <a:pPr marL="3949700" indent="-342900">
              <a:lnSpc>
                <a:spcPts val="2856"/>
              </a:lnSpc>
            </a:pPr>
            <a:r>
              <a:rPr lang="en-US" sz="2600" spc="-50">
                <a:solidFill>
                  <a:srgbClr val="747474"/>
                </a:solidFill>
                <a:latin typeface="Arial"/>
              </a:rPr>
              <a:t>•    </a:t>
            </a:r>
            <a:r>
              <a:rPr lang="en-US" sz="2600" spc="-50">
                <a:solidFill>
                  <a:srgbClr val="006FC0"/>
                </a:solidFill>
                <a:latin typeface="Arial"/>
              </a:rPr>
              <a:t>Let’s see how can we find out the loops using Chou Fasman Algorithm</a:t>
            </a:r>
          </a:p>
        </p:txBody>
      </p:sp>
    </p:spTree>
  </p:cSld>
  <p:clrMapOvr>
    <a:overrideClrMapping bg1="lt1" tx1="dk1" bg2="lt2" tx2="dk2" accent1="accent1" accent2="accent2" accent3="accent3" accent4="accent4" accent5="accent5" accent6="accent6" hlink="hlink" folHlink="folHlink"/>
  </p:clrMapOvr>
</p:sld>
</file>

<file path=ppt/slides/slide15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8192" y="390144"/>
            <a:ext cx="4663440" cy="323088"/>
          </a:xfrm>
          <a:prstGeom prst="rect">
            <a:avLst/>
          </a:prstGeom>
        </p:spPr>
        <p:txBody>
          <a:bodyPr lIns="0" tIns="0" rIns="0" bIns="0" wrap="none">
            <a:noAutofit/>
          </a:bodyPr>
          <a:p>
            <a:pPr indent="0"/>
            <a:r>
              <a:rPr lang="en-US" b="1" sz="2400">
                <a:solidFill>
                  <a:srgbClr val="000098"/>
                </a:solidFill>
                <a:latin typeface="Arial"/>
              </a:rPr>
              <a:t>Chou Fasman Algorithm - IV</a:t>
            </a:r>
          </a:p>
        </p:txBody>
      </p:sp>
      <p:graphicFrame>
        <p:nvGraphicFramePr>
          <p:cNvPr id="3" name=""/>
          <p:cNvGraphicFramePr>
            <a:graphicFrameLocks noGrp="1"/>
          </p:cNvGraphicFramePr>
          <p:nvPr/>
        </p:nvGraphicFramePr>
        <p:xfrm>
          <a:off x="1167384" y="1770888"/>
          <a:ext cx="6964680" cy="4084320"/>
        </p:xfrm>
        <a:graphic>
          <a:graphicData uri="http://schemas.openxmlformats.org/drawingml/2006/table">
            <a:tbl>
              <a:tblPr/>
              <a:tblGrid>
                <a:gridCol w="1417320"/>
                <a:gridCol w="646176"/>
                <a:gridCol w="655320"/>
                <a:gridCol w="990600"/>
                <a:gridCol w="944880"/>
                <a:gridCol w="822960"/>
                <a:gridCol w="795528"/>
                <a:gridCol w="691896"/>
              </a:tblGrid>
              <a:tr h="246888">
                <a:tc>
                  <a:txBody>
                    <a:bodyPr lIns="0" tIns="0" rIns="0" bIns="0">
                      <a:noAutofit/>
                    </a:bodyPr>
                    <a:p>
                      <a:pPr indent="0"/>
                      <a:r>
                        <a:rPr lang="en-US" b="1" sz="1050" spc="100">
                          <a:solidFill>
                            <a:srgbClr val="2A322C"/>
                          </a:solidFill>
                          <a:latin typeface="Palatino Linotype"/>
                        </a:rPr>
                        <a:t>Name</a:t>
                      </a:r>
                    </a:p>
                  </a:txBody>
                  <a:tcPr marL="0" marR="0" marT="0" marB="0">
                    <a:solidFill>
                      <a:srgbClr val="E6F3F9"/>
                    </a:solidFill>
                  </a:tcPr>
                </a:tc>
                <a:tc>
                  <a:txBody>
                    <a:bodyPr lIns="0" tIns="0" rIns="0" bIns="0">
                      <a:noAutofit/>
                    </a:bodyPr>
                    <a:p>
                      <a:pPr marL="114300" indent="0"/>
                      <a:r>
                        <a:rPr lang="en-US" sz="1800">
                          <a:solidFill>
                            <a:srgbClr val="2A322C"/>
                          </a:solidFill>
                          <a:latin typeface="Calibri"/>
                        </a:rPr>
                        <a:t>P(a)</a:t>
                      </a:r>
                    </a:p>
                  </a:txBody>
                  <a:tcPr marL="0" marR="0" marT="0" marB="0">
                    <a:solidFill>
                      <a:srgbClr val="E6F3F9"/>
                    </a:solidFill>
                  </a:tcPr>
                </a:tc>
                <a:tc>
                  <a:txBody>
                    <a:bodyPr lIns="0" tIns="0" rIns="0" bIns="0">
                      <a:noAutofit/>
                    </a:bodyPr>
                    <a:p>
                      <a:pPr marL="165100" indent="0"/>
                      <a:r>
                        <a:rPr lang="en-US" b="1" sz="1050" spc="100">
                          <a:solidFill>
                            <a:srgbClr val="2A322C"/>
                          </a:solidFill>
                          <a:latin typeface="Palatino Linotype"/>
                        </a:rPr>
                        <a:t>P(b)</a:t>
                      </a:r>
                    </a:p>
                  </a:txBody>
                  <a:tcPr marL="0" marR="0" marT="0" marB="0">
                    <a:solidFill>
                      <a:srgbClr val="E6F3F9"/>
                    </a:solidFill>
                  </a:tcPr>
                </a:tc>
                <a:tc>
                  <a:txBody>
                    <a:bodyPr lIns="0" tIns="0" rIns="0" bIns="0">
                      <a:noAutofit/>
                    </a:bodyPr>
                    <a:p>
                      <a:pPr algn="r" marR="152400" indent="0"/>
                      <a:r>
                        <a:rPr lang="en-US" b="1" sz="1050" spc="100">
                          <a:solidFill>
                            <a:srgbClr val="2A322C"/>
                          </a:solidFill>
                          <a:latin typeface="Palatino Linotype"/>
                        </a:rPr>
                        <a:t>P (turn)</a:t>
                      </a:r>
                    </a:p>
                  </a:txBody>
                  <a:tcPr marL="0" marR="0" marT="0" marB="0">
                    <a:solidFill>
                      <a:srgbClr val="E6F3F9"/>
                    </a:solidFill>
                  </a:tcPr>
                </a:tc>
                <a:tc>
                  <a:txBody>
                    <a:bodyPr lIns="0" tIns="0" rIns="0" bIns="0">
                      <a:noAutofit/>
                    </a:bodyPr>
                    <a:p>
                      <a:pPr algn="ctr" indent="0"/>
                      <a:r>
                        <a:rPr lang="en-US" sz="1800">
                          <a:solidFill>
                            <a:srgbClr val="2A322C"/>
                          </a:solidFill>
                          <a:latin typeface="Calibri"/>
                        </a:rPr>
                        <a:t>f </a:t>
                      </a:r>
                      <a:r>
                        <a:rPr lang="en-US" b="1" sz="1050" spc="100">
                          <a:solidFill>
                            <a:srgbClr val="2A322C"/>
                          </a:solidFill>
                          <a:latin typeface="Palatino Linotype"/>
                        </a:rPr>
                        <a:t>(i)</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f </a:t>
                      </a:r>
                      <a:r>
                        <a:rPr lang="en-US" b="1" sz="1050" spc="100">
                          <a:solidFill>
                            <a:srgbClr val="2A322C"/>
                          </a:solidFill>
                          <a:latin typeface="Palatino Linotype"/>
                        </a:rPr>
                        <a:t>(i + </a:t>
                      </a:r>
                      <a:r>
                        <a:rPr lang="en-US" sz="1800">
                          <a:solidFill>
                            <a:srgbClr val="2A322C"/>
                          </a:solidFill>
                          <a:latin typeface="Calibri"/>
                        </a:rPr>
                        <a:t>1)</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f(i+2)</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f (i+3)</a:t>
                      </a:r>
                    </a:p>
                  </a:txBody>
                  <a:tcPr marL="0" marR="0" marT="0" marB="0">
                    <a:solidFill>
                      <a:srgbClr val="E6F3F9"/>
                    </a:solidFill>
                  </a:tcPr>
                </a:tc>
              </a:tr>
              <a:tr h="454152">
                <a:tc>
                  <a:txBody>
                    <a:bodyPr lIns="0" tIns="0" rIns="0" bIns="0">
                      <a:noAutofit/>
                    </a:bodyPr>
                    <a:p>
                      <a:pPr indent="0"/>
                      <a:r>
                        <a:rPr lang="en-US" b="1" sz="1050" spc="100">
                          <a:solidFill>
                            <a:srgbClr val="2A322C"/>
                          </a:solidFill>
                          <a:latin typeface="Palatino Linotype"/>
                        </a:rPr>
                        <a:t>Alanine</a:t>
                      </a:r>
                    </a:p>
                  </a:txBody>
                  <a:tcPr marL="0" marR="0" marT="0" marB="0" anchor="b">
                    <a:solidFill>
                      <a:srgbClr val="E6F3F9"/>
                    </a:solidFill>
                  </a:tcPr>
                </a:tc>
                <a:tc>
                  <a:txBody>
                    <a:bodyPr lIns="0" tIns="0" rIns="0" bIns="0">
                      <a:noAutofit/>
                    </a:bodyPr>
                    <a:p>
                      <a:pPr marL="114300" indent="0"/>
                      <a:r>
                        <a:rPr lang="en-US" sz="1800">
                          <a:solidFill>
                            <a:srgbClr val="414341"/>
                          </a:solidFill>
                          <a:latin typeface="Calibri"/>
                        </a:rPr>
                        <a:t>1. 42</a:t>
                      </a:r>
                    </a:p>
                  </a:txBody>
                  <a:tcPr marL="0" marR="0" marT="0" marB="0" anchor="b">
                    <a:solidFill>
                      <a:srgbClr val="E6F3F9"/>
                    </a:solidFill>
                  </a:tcPr>
                </a:tc>
                <a:tc>
                  <a:txBody>
                    <a:bodyPr lIns="0" tIns="0" rIns="0" bIns="0">
                      <a:noAutofit/>
                    </a:bodyPr>
                    <a:p>
                      <a:pPr marL="165100" indent="0"/>
                      <a:r>
                        <a:rPr lang="en-US" sz="1800">
                          <a:solidFill>
                            <a:srgbClr val="414341"/>
                          </a:solidFill>
                          <a:latin typeface="Calibri"/>
                        </a:rPr>
                        <a:t>0. 83</a:t>
                      </a:r>
                    </a:p>
                  </a:txBody>
                  <a:tcPr marL="0" marR="0" marT="0" marB="0" anchor="b">
                    <a:solidFill>
                      <a:srgbClr val="E6F3F9"/>
                    </a:solidFill>
                  </a:tcPr>
                </a:tc>
                <a:tc>
                  <a:txBody>
                    <a:bodyPr lIns="0" tIns="0" rIns="0" bIns="0">
                      <a:noAutofit/>
                    </a:bodyPr>
                    <a:p>
                      <a:pPr algn="ctr" indent="0"/>
                      <a:r>
                        <a:rPr lang="en-US" sz="1800">
                          <a:solidFill>
                            <a:srgbClr val="414341"/>
                          </a:solidFill>
                          <a:latin typeface="Calibri"/>
                        </a:rPr>
                        <a:t>0. 66</a:t>
                      </a:r>
                    </a:p>
                  </a:txBody>
                  <a:tcPr marL="0" marR="0" marT="0" marB="0" anchor="b">
                    <a:solidFill>
                      <a:srgbClr val="E6F3F9"/>
                    </a:solidFill>
                  </a:tcPr>
                </a:tc>
                <a:tc>
                  <a:txBody>
                    <a:bodyPr lIns="0" tIns="0" rIns="0" bIns="0">
                      <a:noAutofit/>
                    </a:bodyPr>
                    <a:p>
                      <a:pPr algn="ctr" marR="152400" indent="0"/>
                      <a:r>
                        <a:rPr lang="en-US" sz="1800">
                          <a:solidFill>
                            <a:srgbClr val="414341"/>
                          </a:solidFill>
                          <a:latin typeface="Calibri"/>
                        </a:rPr>
                        <a:t>0. 06</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0. 076</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0. 035</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0. 058</a:t>
                      </a:r>
                    </a:p>
                  </a:txBody>
                  <a:tcPr marL="0" marR="0" marT="0" marB="0" anchor="b">
                    <a:solidFill>
                      <a:srgbClr val="E6F3F9"/>
                    </a:solidFill>
                  </a:tcPr>
                </a:tc>
              </a:tr>
              <a:tr h="179832">
                <a:tc>
                  <a:txBody>
                    <a:bodyPr lIns="0" tIns="0" rIns="0" bIns="0">
                      <a:noAutofit/>
                    </a:bodyPr>
                    <a:p>
                      <a:pPr indent="0"/>
                      <a:r>
                        <a:rPr lang="en-US" b="1" sz="1050" spc="100">
                          <a:solidFill>
                            <a:srgbClr val="2A322C"/>
                          </a:solidFill>
                          <a:latin typeface="Palatino Linotype"/>
                        </a:rPr>
                        <a:t>Arginine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0.98</a:t>
                      </a:r>
                    </a:p>
                  </a:txBody>
                  <a:tcPr marL="0" marR="0" marT="0" marB="0">
                    <a:solidFill>
                      <a:srgbClr val="E6F3F9"/>
                    </a:solidFill>
                  </a:tcPr>
                </a:tc>
                <a:tc>
                  <a:txBody>
                    <a:bodyPr lIns="0" tIns="0" rIns="0" bIns="0">
                      <a:noAutofit/>
                    </a:bodyPr>
                    <a:p>
                      <a:pPr marL="165100" indent="0"/>
                      <a:r>
                        <a:rPr lang="en-US" sz="1800">
                          <a:solidFill>
                            <a:srgbClr val="414341"/>
                          </a:solidFill>
                          <a:latin typeface="Calibri"/>
                        </a:rPr>
                        <a:t>0. 93</a:t>
                      </a:r>
                    </a:p>
                  </a:txBody>
                  <a:tcPr marL="0" marR="0" marT="0" marB="0">
                    <a:solidFill>
                      <a:srgbClr val="E6F3F9"/>
                    </a:solidFill>
                  </a:tcPr>
                </a:tc>
                <a:tc>
                  <a:txBody>
                    <a:bodyPr lIns="0" tIns="0" rIns="0" bIns="0">
                      <a:noAutofit/>
                    </a:bodyPr>
                    <a:p>
                      <a:pPr algn="ctr" indent="0"/>
                      <a:r>
                        <a:rPr lang="en-US" sz="1800">
                          <a:solidFill>
                            <a:srgbClr val="414341"/>
                          </a:solidFill>
                          <a:latin typeface="Calibri"/>
                        </a:rPr>
                        <a:t>0. 95</a:t>
                      </a:r>
                    </a:p>
                  </a:txBody>
                  <a:tcPr marL="0" marR="0" marT="0" marB="0">
                    <a:solidFill>
                      <a:srgbClr val="E6F3F9"/>
                    </a:solidFill>
                  </a:tcPr>
                </a:tc>
                <a:tc>
                  <a:txBody>
                    <a:bodyPr lIns="0" tIns="0" rIns="0" bIns="0">
                      <a:noAutofit/>
                    </a:bodyPr>
                    <a:p>
                      <a:pPr algn="ctr" marR="152400" indent="0"/>
                      <a:r>
                        <a:rPr lang="en-US" sz="1800">
                          <a:solidFill>
                            <a:srgbClr val="414341"/>
                          </a:solidFill>
                          <a:latin typeface="Calibri"/>
                        </a:rPr>
                        <a:t>0. 070</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0. 106</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0. 099</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0. 085</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Aspartic Acid</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1. 01</a:t>
                      </a:r>
                    </a:p>
                  </a:txBody>
                  <a:tcPr marL="0" marR="0" marT="0" marB="0" anchor="b">
                    <a:solidFill>
                      <a:srgbClr val="E6F3F9"/>
                    </a:solidFill>
                  </a:tcPr>
                </a:tc>
                <a:tc>
                  <a:txBody>
                    <a:bodyPr lIns="0" tIns="0" rIns="0" bIns="0">
                      <a:noAutofit/>
                    </a:bodyPr>
                    <a:p>
                      <a:pPr marL="165100" indent="0"/>
                      <a:r>
                        <a:rPr lang="en-US" sz="1800">
                          <a:solidFill>
                            <a:srgbClr val="414341"/>
                          </a:solidFill>
                          <a:latin typeface="Calibri"/>
                        </a:rPr>
                        <a:t>0.54</a:t>
                      </a:r>
                    </a:p>
                  </a:txBody>
                  <a:tcPr marL="0" marR="0" marT="0" marB="0">
                    <a:solidFill>
                      <a:srgbClr val="E6F3F9"/>
                    </a:solidFill>
                  </a:tcPr>
                </a:tc>
                <a:tc>
                  <a:txBody>
                    <a:bodyPr lIns="0" tIns="0" rIns="0" bIns="0">
                      <a:noAutofit/>
                    </a:bodyPr>
                    <a:p>
                      <a:pPr algn="ctr" indent="0"/>
                      <a:r>
                        <a:rPr lang="en-US" sz="1800">
                          <a:solidFill>
                            <a:srgbClr val="414341"/>
                          </a:solidFill>
                          <a:latin typeface="Calibri"/>
                        </a:rPr>
                        <a:t>1. 46</a:t>
                      </a:r>
                    </a:p>
                  </a:txBody>
                  <a:tcPr marL="0" marR="0" marT="0" marB="0">
                    <a:solidFill>
                      <a:srgbClr val="E6F3F9"/>
                    </a:solidFill>
                  </a:tcPr>
                </a:tc>
                <a:tc>
                  <a:txBody>
                    <a:bodyPr lIns="0" tIns="0" rIns="0" bIns="0">
                      <a:noAutofit/>
                    </a:bodyPr>
                    <a:p>
                      <a:pPr algn="ctr" marR="152400" indent="0"/>
                      <a:r>
                        <a:rPr lang="en-US" sz="1800">
                          <a:solidFill>
                            <a:srgbClr val="2A322C"/>
                          </a:solidFill>
                          <a:latin typeface="Calibri"/>
                        </a:rPr>
                        <a:t>0. 147</a:t>
                      </a:r>
                    </a:p>
                  </a:txBody>
                  <a:tcPr marL="0" marR="0" marT="0" marB="0">
                    <a:solidFill>
                      <a:srgbClr val="E6F3F9"/>
                    </a:solidFill>
                  </a:tcPr>
                </a:tc>
                <a:tc>
                  <a:txBody>
                    <a:bodyPr lIns="0" tIns="0" rIns="0" bIns="0">
                      <a:noAutofit/>
                    </a:bodyPr>
                    <a:p>
                      <a:pPr marL="165100" indent="0"/>
                      <a:r>
                        <a:rPr lang="en-US" sz="1800">
                          <a:solidFill>
                            <a:srgbClr val="414341"/>
                          </a:solidFill>
                          <a:latin typeface="Calibri"/>
                        </a:rPr>
                        <a:t>0. 110</a:t>
                      </a:r>
                    </a:p>
                  </a:txBody>
                  <a:tcPr marL="0" marR="0" marT="0" marB="0" anchor="b">
                    <a:solidFill>
                      <a:srgbClr val="E6F3F9"/>
                    </a:solidFill>
                  </a:tcPr>
                </a:tc>
                <a:tc>
                  <a:txBody>
                    <a:bodyPr lIns="0" tIns="0" rIns="0" bIns="0">
                      <a:noAutofit/>
                    </a:bodyPr>
                    <a:p>
                      <a:pPr marL="139700" indent="0"/>
                      <a:r>
                        <a:rPr lang="en-US" sz="1800">
                          <a:solidFill>
                            <a:srgbClr val="2A322C"/>
                          </a:solidFill>
                          <a:latin typeface="Calibri"/>
                        </a:rPr>
                        <a:t>0. 179</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0. 081</a:t>
                      </a:r>
                    </a:p>
                  </a:txBody>
                  <a:tcPr marL="0" marR="0" marT="0" marB="0" anchor="b">
                    <a:solidFill>
                      <a:srgbClr val="E6F3F9"/>
                    </a:solidFill>
                  </a:tcPr>
                </a:tc>
              </a:tr>
              <a:tr h="179832">
                <a:tc>
                  <a:txBody>
                    <a:bodyPr lIns="0" tIns="0" rIns="0" bIns="0">
                      <a:noAutofit/>
                    </a:bodyPr>
                    <a:p>
                      <a:pPr indent="0"/>
                      <a:r>
                        <a:rPr lang="en-US" b="1" sz="1050" spc="100">
                          <a:solidFill>
                            <a:srgbClr val="2A322C"/>
                          </a:solidFill>
                          <a:latin typeface="Palatino Linotype"/>
                        </a:rPr>
                        <a:t>Asparagine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0.67</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0.89</a:t>
                      </a:r>
                    </a:p>
                  </a:txBody>
                  <a:tcPr marL="0" marR="0" marT="0" marB="0">
                    <a:solidFill>
                      <a:srgbClr val="E6F3F9"/>
                    </a:solidFill>
                  </a:tcPr>
                </a:tc>
                <a:tc>
                  <a:txBody>
                    <a:bodyPr lIns="0" tIns="0" rIns="0" bIns="0">
                      <a:noAutofit/>
                    </a:bodyPr>
                    <a:p>
                      <a:pPr algn="ctr" indent="0"/>
                      <a:r>
                        <a:rPr lang="en-US" sz="1800">
                          <a:solidFill>
                            <a:srgbClr val="414341"/>
                          </a:solidFill>
                          <a:latin typeface="Calibri"/>
                        </a:rPr>
                        <a:t>1. 56</a:t>
                      </a:r>
                    </a:p>
                  </a:txBody>
                  <a:tcPr marL="0" marR="0" marT="0" marB="0">
                    <a:solidFill>
                      <a:srgbClr val="E6F3F9"/>
                    </a:solidFill>
                  </a:tcPr>
                </a:tc>
                <a:tc>
                  <a:txBody>
                    <a:bodyPr lIns="0" tIns="0" rIns="0" bIns="0">
                      <a:noAutofit/>
                    </a:bodyPr>
                    <a:p>
                      <a:pPr algn="ctr" marR="152400" indent="0"/>
                      <a:r>
                        <a:rPr lang="en-US" sz="1800">
                          <a:solidFill>
                            <a:srgbClr val="414341"/>
                          </a:solidFill>
                          <a:latin typeface="Calibri"/>
                        </a:rPr>
                        <a:t>0. 161</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0. 083</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0. 191</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0. 091</a:t>
                      </a:r>
                    </a:p>
                  </a:txBody>
                  <a:tcPr marL="0" marR="0" marT="0" marB="0">
                    <a:solidFill>
                      <a:srgbClr val="E6F3F9"/>
                    </a:solidFill>
                  </a:tcPr>
                </a:tc>
              </a:tr>
              <a:tr h="176784">
                <a:tc>
                  <a:txBody>
                    <a:bodyPr lIns="0" tIns="0" rIns="0" bIns="0">
                      <a:noAutofit/>
                    </a:bodyPr>
                    <a:p>
                      <a:pPr indent="0"/>
                      <a:r>
                        <a:rPr lang="en-US" b="1" sz="1050" spc="100">
                          <a:solidFill>
                            <a:srgbClr val="2A322C"/>
                          </a:solidFill>
                          <a:latin typeface="Palatino Linotype"/>
                        </a:rPr>
                        <a:t>Cysteine</a:t>
                      </a:r>
                    </a:p>
                  </a:txBody>
                  <a:tcPr marL="0" marR="0" marT="0" marB="0" anchor="b">
                    <a:solidFill>
                      <a:srgbClr val="E6F3F9"/>
                    </a:solidFill>
                  </a:tcPr>
                </a:tc>
                <a:tc>
                  <a:txBody>
                    <a:bodyPr lIns="0" tIns="0" rIns="0" bIns="0">
                      <a:noAutofit/>
                    </a:bodyPr>
                    <a:p>
                      <a:pPr marL="114300" indent="0"/>
                      <a:r>
                        <a:rPr lang="en-US" sz="1800">
                          <a:solidFill>
                            <a:srgbClr val="414341"/>
                          </a:solidFill>
                          <a:latin typeface="Calibri"/>
                        </a:rPr>
                        <a:t>0.70</a:t>
                      </a:r>
                    </a:p>
                  </a:txBody>
                  <a:tcPr marL="0" marR="0" marT="0" marB="0" anchor="b">
                    <a:solidFill>
                      <a:srgbClr val="E6F3F9"/>
                    </a:solidFill>
                  </a:tcPr>
                </a:tc>
                <a:tc>
                  <a:txBody>
                    <a:bodyPr lIns="0" tIns="0" rIns="0" bIns="0">
                      <a:noAutofit/>
                    </a:bodyPr>
                    <a:p>
                      <a:pPr marL="165100" indent="0"/>
                      <a:r>
                        <a:rPr lang="en-US" sz="1800">
                          <a:solidFill>
                            <a:srgbClr val="414341"/>
                          </a:solidFill>
                          <a:latin typeface="Calibri"/>
                        </a:rPr>
                        <a:t>1. 19</a:t>
                      </a:r>
                    </a:p>
                  </a:txBody>
                  <a:tcPr marL="0" marR="0" marT="0" marB="0" anchor="b">
                    <a:solidFill>
                      <a:srgbClr val="E6F3F9"/>
                    </a:solidFill>
                  </a:tcPr>
                </a:tc>
                <a:tc>
                  <a:txBody>
                    <a:bodyPr lIns="0" tIns="0" rIns="0" bIns="0">
                      <a:noAutofit/>
                    </a:bodyPr>
                    <a:p>
                      <a:pPr algn="ctr" indent="0"/>
                      <a:r>
                        <a:rPr lang="en-US" sz="1800">
                          <a:solidFill>
                            <a:srgbClr val="414341"/>
                          </a:solidFill>
                          <a:latin typeface="Calibri"/>
                        </a:rPr>
                        <a:t>1. 19</a:t>
                      </a:r>
                    </a:p>
                  </a:txBody>
                  <a:tcPr marL="0" marR="0" marT="0" marB="0" anchor="b">
                    <a:solidFill>
                      <a:srgbClr val="E6F3F9"/>
                    </a:solidFill>
                  </a:tcPr>
                </a:tc>
                <a:tc>
                  <a:txBody>
                    <a:bodyPr lIns="0" tIns="0" rIns="0" bIns="0">
                      <a:noAutofit/>
                    </a:bodyPr>
                    <a:p>
                      <a:pPr algn="ctr" marR="152400" indent="0"/>
                      <a:r>
                        <a:rPr lang="en-US" sz="1800">
                          <a:solidFill>
                            <a:srgbClr val="414341"/>
                          </a:solidFill>
                          <a:latin typeface="Calibri"/>
                        </a:rPr>
                        <a:t>0. 149</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0. 050</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0. 117</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0. 128</a:t>
                      </a:r>
                    </a:p>
                  </a:txBody>
                  <a:tcPr marL="0" marR="0" marT="0" marB="0" anchor="b">
                    <a:solidFill>
                      <a:srgbClr val="E6F3F9"/>
                    </a:solidFill>
                  </a:tcPr>
                </a:tc>
              </a:tr>
              <a:tr h="176784">
                <a:tc>
                  <a:txBody>
                    <a:bodyPr lIns="0" tIns="0" rIns="0" bIns="0">
                      <a:noAutofit/>
                    </a:bodyPr>
                    <a:p>
                      <a:pPr indent="0"/>
                      <a:r>
                        <a:rPr lang="en-US" b="1" sz="1050" spc="100">
                          <a:solidFill>
                            <a:srgbClr val="2A322C"/>
                          </a:solidFill>
                          <a:latin typeface="Palatino Linotype"/>
                        </a:rPr>
                        <a:t>Glutamic Acid</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1.39</a:t>
                      </a:r>
                    </a:p>
                  </a:txBody>
                  <a:tcPr marL="0" marR="0" marT="0" marB="0">
                    <a:solidFill>
                      <a:srgbClr val="E6F3F9"/>
                    </a:solidFill>
                  </a:tcPr>
                </a:tc>
                <a:tc>
                  <a:txBody>
                    <a:bodyPr lIns="0" tIns="0" rIns="0" bIns="0">
                      <a:noAutofit/>
                    </a:bodyPr>
                    <a:p>
                      <a:pPr marL="165100" indent="0"/>
                      <a:r>
                        <a:rPr lang="en-US" sz="1800">
                          <a:solidFill>
                            <a:srgbClr val="414341"/>
                          </a:solidFill>
                          <a:latin typeface="Calibri"/>
                        </a:rPr>
                        <a:t>1. 17</a:t>
                      </a:r>
                    </a:p>
                  </a:txBody>
                  <a:tcPr marL="0" marR="0" marT="0" marB="0">
                    <a:solidFill>
                      <a:srgbClr val="E6F3F9"/>
                    </a:solidFill>
                  </a:tcPr>
                </a:tc>
                <a:tc>
                  <a:txBody>
                    <a:bodyPr lIns="0" tIns="0" rIns="0" bIns="0">
                      <a:noAutofit/>
                    </a:bodyPr>
                    <a:p>
                      <a:pPr algn="ctr" indent="0"/>
                      <a:r>
                        <a:rPr lang="en-US" sz="1800">
                          <a:solidFill>
                            <a:srgbClr val="414341"/>
                          </a:solidFill>
                          <a:latin typeface="Calibri"/>
                        </a:rPr>
                        <a:t>0.74</a:t>
                      </a:r>
                    </a:p>
                  </a:txBody>
                  <a:tcPr marL="0" marR="0" marT="0" marB="0">
                    <a:solidFill>
                      <a:srgbClr val="E6F3F9"/>
                    </a:solidFill>
                  </a:tcPr>
                </a:tc>
                <a:tc>
                  <a:txBody>
                    <a:bodyPr lIns="0" tIns="0" rIns="0" bIns="0">
                      <a:noAutofit/>
                    </a:bodyPr>
                    <a:p>
                      <a:pPr algn="ctr" marR="152400" indent="0"/>
                      <a:r>
                        <a:rPr lang="en-US" sz="1800">
                          <a:solidFill>
                            <a:srgbClr val="414341"/>
                          </a:solidFill>
                          <a:latin typeface="Calibri"/>
                        </a:rPr>
                        <a:t>0. 056</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0.060</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0. 077</a:t>
                      </a:r>
                    </a:p>
                  </a:txBody>
                  <a:tcPr marL="0" marR="0" marT="0" marB="0">
                    <a:solidFill>
                      <a:srgbClr val="E6F3F9"/>
                    </a:solidFill>
                  </a:tcPr>
                </a:tc>
                <a:tc>
                  <a:txBody>
                    <a:bodyPr lIns="0" tIns="0" rIns="0" bIns="0">
                      <a:noAutofit/>
                    </a:bodyPr>
                    <a:p>
                      <a:pPr marL="139700" indent="0"/>
                      <a:r>
                        <a:rPr lang="en-US" sz="1800">
                          <a:solidFill>
                            <a:srgbClr val="201829"/>
                          </a:solidFill>
                          <a:latin typeface="Calibri"/>
                        </a:rPr>
                        <a:t>0. 064</a:t>
                      </a:r>
                    </a:p>
                  </a:txBody>
                  <a:tcPr marL="0" marR="0" marT="0" marB="0">
                    <a:solidFill>
                      <a:srgbClr val="E6F3F9"/>
                    </a:solidFill>
                  </a:tcPr>
                </a:tc>
              </a:tr>
              <a:tr h="182880">
                <a:tc>
                  <a:txBody>
                    <a:bodyPr lIns="0" tIns="0" rIns="0" bIns="0">
                      <a:noAutofit/>
                    </a:bodyPr>
                    <a:p>
                      <a:pPr indent="0"/>
                      <a:r>
                        <a:rPr lang="en-US" b="1" sz="1050" spc="100">
                          <a:solidFill>
                            <a:srgbClr val="2A322C"/>
                          </a:solidFill>
                          <a:latin typeface="Palatino Linotype"/>
                        </a:rPr>
                        <a:t>Glutamine</a:t>
                      </a:r>
                    </a:p>
                  </a:txBody>
                  <a:tcPr marL="0" marR="0" marT="0" marB="0">
                    <a:solidFill>
                      <a:srgbClr val="E6F3F9"/>
                    </a:solidFill>
                  </a:tcPr>
                </a:tc>
                <a:tc>
                  <a:txBody>
                    <a:bodyPr lIns="0" tIns="0" rIns="0" bIns="0">
                      <a:noAutofit/>
                    </a:bodyPr>
                    <a:p>
                      <a:pPr marL="114300" indent="0"/>
                      <a:r>
                        <a:rPr lang="en-US" sz="1800">
                          <a:solidFill>
                            <a:srgbClr val="2A322C"/>
                          </a:solidFill>
                          <a:latin typeface="Calibri"/>
                        </a:rPr>
                        <a:t>1. 11</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1. 10</a:t>
                      </a:r>
                    </a:p>
                  </a:txBody>
                  <a:tcPr marL="0" marR="0" marT="0" marB="0" anchor="b">
                    <a:solidFill>
                      <a:srgbClr val="E6F3F9"/>
                    </a:solidFill>
                  </a:tcPr>
                </a:tc>
                <a:tc>
                  <a:txBody>
                    <a:bodyPr lIns="0" tIns="0" rIns="0" bIns="0">
                      <a:noAutofit/>
                    </a:bodyPr>
                    <a:p>
                      <a:pPr algn="ctr" indent="0"/>
                      <a:r>
                        <a:rPr lang="en-US" sz="1800">
                          <a:solidFill>
                            <a:srgbClr val="414341"/>
                          </a:solidFill>
                          <a:latin typeface="Calibri"/>
                        </a:rPr>
                        <a:t>0. 98</a:t>
                      </a:r>
                    </a:p>
                  </a:txBody>
                  <a:tcPr marL="0" marR="0" marT="0" marB="0">
                    <a:solidFill>
                      <a:srgbClr val="E6F3F9"/>
                    </a:solidFill>
                  </a:tcPr>
                </a:tc>
                <a:tc>
                  <a:txBody>
                    <a:bodyPr lIns="0" tIns="0" rIns="0" bIns="0">
                      <a:noAutofit/>
                    </a:bodyPr>
                    <a:p>
                      <a:pPr algn="ctr" marR="152400" indent="0"/>
                      <a:r>
                        <a:rPr lang="en-US" sz="1800">
                          <a:solidFill>
                            <a:srgbClr val="414341"/>
                          </a:solidFill>
                          <a:latin typeface="Calibri"/>
                        </a:rPr>
                        <a:t>0. 074</a:t>
                      </a:r>
                    </a:p>
                  </a:txBody>
                  <a:tcPr marL="0" marR="0" marT="0" marB="0">
                    <a:solidFill>
                      <a:srgbClr val="E6F3F9"/>
                    </a:solidFill>
                  </a:tcPr>
                </a:tc>
                <a:tc>
                  <a:txBody>
                    <a:bodyPr lIns="0" tIns="0" rIns="0" bIns="0">
                      <a:noAutofit/>
                    </a:bodyPr>
                    <a:p>
                      <a:pPr marL="165100" indent="0"/>
                      <a:r>
                        <a:rPr lang="en-US" sz="1800">
                          <a:solidFill>
                            <a:srgbClr val="414341"/>
                          </a:solidFill>
                          <a:latin typeface="Calibri"/>
                        </a:rPr>
                        <a:t>0.098</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0. 037</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0. 098</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Glycine</a:t>
                      </a:r>
                    </a:p>
                  </a:txBody>
                  <a:tcPr marL="0" marR="0" marT="0" marB="0" anchor="b">
                    <a:solidFill>
                      <a:srgbClr val="E6F3F9"/>
                    </a:solidFill>
                  </a:tcPr>
                </a:tc>
                <a:tc>
                  <a:txBody>
                    <a:bodyPr lIns="0" tIns="0" rIns="0" bIns="0">
                      <a:noAutofit/>
                    </a:bodyPr>
                    <a:p>
                      <a:pPr marL="114300" indent="0"/>
                      <a:r>
                        <a:rPr lang="en-US" sz="1800">
                          <a:solidFill>
                            <a:srgbClr val="414341"/>
                          </a:solidFill>
                          <a:latin typeface="Calibri"/>
                        </a:rPr>
                        <a:t>0.57</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0.75</a:t>
                      </a:r>
                    </a:p>
                  </a:txBody>
                  <a:tcPr marL="0" marR="0" marT="0" marB="0" anchor="b">
                    <a:solidFill>
                      <a:srgbClr val="E6F3F9"/>
                    </a:solidFill>
                  </a:tcPr>
                </a:tc>
                <a:tc>
                  <a:txBody>
                    <a:bodyPr lIns="0" tIns="0" rIns="0" bIns="0">
                      <a:noAutofit/>
                    </a:bodyPr>
                    <a:p>
                      <a:pPr algn="ctr" indent="0"/>
                      <a:r>
                        <a:rPr lang="en-US" sz="1800">
                          <a:solidFill>
                            <a:srgbClr val="FFFFFF"/>
                          </a:solidFill>
                          <a:latin typeface="Calibri"/>
                        </a:rPr>
                        <a:t>f</a:t>
                      </a:r>
                    </a:p>
                  </a:txBody>
                  <a:tcPr marL="0" marR="0" marT="0" marB="0" anchor="b">
                    <a:solidFill>
                      <a:srgbClr val="E6F3F9"/>
                    </a:solidFill>
                  </a:tcPr>
                </a:tc>
                <a:tc>
                  <a:txBody>
                    <a:bodyPr lIns="0" tIns="0" rIns="0" bIns="0">
                      <a:noAutofit/>
                    </a:bodyPr>
                    <a:p>
                      <a:pPr algn="ctr" marR="152400" indent="0"/>
                      <a:r>
                        <a:rPr lang="en-US" sz="1800">
                          <a:solidFill>
                            <a:srgbClr val="414341"/>
                          </a:solidFill>
                          <a:latin typeface="Calibri"/>
                        </a:rPr>
                        <a:t>0. 102</a:t>
                      </a:r>
                    </a:p>
                  </a:txBody>
                  <a:tcPr marL="0" marR="0" marT="0" marB="0" anchor="b">
                    <a:solidFill>
                      <a:srgbClr val="E6F3F9"/>
                    </a:solidFill>
                  </a:tcPr>
                </a:tc>
                <a:tc>
                  <a:txBody>
                    <a:bodyPr lIns="0" tIns="0" rIns="0" bIns="0">
                      <a:noAutofit/>
                    </a:bodyPr>
                    <a:p>
                      <a:pPr algn="r" indent="0"/>
                      <a:r>
                        <a:rPr lang="en-US" sz="1800">
                          <a:solidFill>
                            <a:srgbClr val="FFFFFF"/>
                          </a:solidFill>
                          <a:latin typeface="Calibri"/>
                        </a:rPr>
                        <a:t>f</a:t>
                      </a:r>
                    </a:p>
                  </a:txBody>
                  <a:tcPr marL="0" marR="0" marT="0" marB="0" anchor="b"/>
                </a:tc>
                <a:tc>
                  <a:txBody>
                    <a:bodyPr lIns="0" tIns="0" rIns="0" bIns="0">
                      <a:noAutofit/>
                    </a:bodyPr>
                    <a:p>
                      <a:pPr marL="139700" indent="0"/>
                      <a:r>
                        <a:rPr lang="en-US" sz="1800">
                          <a:solidFill>
                            <a:srgbClr val="414341"/>
                          </a:solidFill>
                          <a:latin typeface="Calibri"/>
                        </a:rPr>
                        <a:t>0. 190</a:t>
                      </a:r>
                    </a:p>
                  </a:txBody>
                  <a:tcPr marL="0" marR="0" marT="0" marB="0" anchor="b">
                    <a:solidFill>
                      <a:srgbClr val="E6F3F9"/>
                    </a:solidFill>
                  </a:tcPr>
                </a:tc>
                <a:tc>
                  <a:txBody>
                    <a:bodyPr lIns="0" tIns="0" rIns="0" bIns="0">
                      <a:noAutofit/>
                    </a:bodyPr>
                    <a:p>
                      <a:pPr marL="139700" indent="0"/>
                      <a:r>
                        <a:rPr lang="en-US" sz="1800">
                          <a:solidFill>
                            <a:srgbClr val="2A322C"/>
                          </a:solidFill>
                          <a:latin typeface="Calibri"/>
                        </a:rPr>
                        <a:t>0. 152</a:t>
                      </a:r>
                    </a:p>
                  </a:txBody>
                  <a:tcPr marL="0" marR="0" marT="0" marB="0" anchor="b">
                    <a:solidFill>
                      <a:srgbClr val="E6F3F9"/>
                    </a:solidFill>
                  </a:tcPr>
                </a:tc>
              </a:tr>
              <a:tr h="176784">
                <a:tc>
                  <a:txBody>
                    <a:bodyPr lIns="0" tIns="0" rIns="0" bIns="0">
                      <a:noAutofit/>
                    </a:bodyPr>
                    <a:p>
                      <a:pPr indent="0"/>
                      <a:r>
                        <a:rPr lang="en-US" b="1" sz="1050" spc="100">
                          <a:solidFill>
                            <a:srgbClr val="2A322C"/>
                          </a:solidFill>
                          <a:latin typeface="Palatino Linotype"/>
                        </a:rPr>
                        <a:t>Histidine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1. 00</a:t>
                      </a:r>
                    </a:p>
                  </a:txBody>
                  <a:tcPr marL="0" marR="0" marT="0" marB="0" anchor="b">
                    <a:solidFill>
                      <a:srgbClr val="E6F3F9"/>
                    </a:solidFill>
                  </a:tcPr>
                </a:tc>
                <a:tc>
                  <a:txBody>
                    <a:bodyPr lIns="0" tIns="0" rIns="0" bIns="0">
                      <a:noAutofit/>
                    </a:bodyPr>
                    <a:p>
                      <a:pPr marL="165100" indent="0"/>
                      <a:r>
                        <a:rPr lang="en-US" sz="1800">
                          <a:solidFill>
                            <a:srgbClr val="414341"/>
                          </a:solidFill>
                          <a:latin typeface="Calibri"/>
                        </a:rPr>
                        <a:t>0. 87</a:t>
                      </a:r>
                    </a:p>
                  </a:txBody>
                  <a:tcPr marL="0" marR="0" marT="0" marB="0">
                    <a:solidFill>
                      <a:srgbClr val="E6F3F9"/>
                    </a:solidFill>
                  </a:tcPr>
                </a:tc>
                <a:tc>
                  <a:txBody>
                    <a:bodyPr lIns="0" tIns="0" rIns="0" bIns="0">
                      <a:noAutofit/>
                    </a:bodyPr>
                    <a:p>
                      <a:pPr algn="ctr" indent="0"/>
                      <a:r>
                        <a:rPr lang="en-US" sz="1800">
                          <a:solidFill>
                            <a:srgbClr val="414341"/>
                          </a:solidFill>
                          <a:latin typeface="Calibri"/>
                        </a:rPr>
                        <a:t>0. 95</a:t>
                      </a:r>
                    </a:p>
                  </a:txBody>
                  <a:tcPr marL="0" marR="0" marT="0" marB="0">
                    <a:solidFill>
                      <a:srgbClr val="E6F3F9"/>
                    </a:solidFill>
                  </a:tcPr>
                </a:tc>
                <a:tc>
                  <a:txBody>
                    <a:bodyPr lIns="0" tIns="0" rIns="0" bIns="0">
                      <a:noAutofit/>
                    </a:bodyPr>
                    <a:p>
                      <a:pPr algn="ctr" marR="152400" indent="0"/>
                      <a:r>
                        <a:rPr lang="en-US" sz="1800">
                          <a:solidFill>
                            <a:srgbClr val="414341"/>
                          </a:solidFill>
                          <a:latin typeface="Calibri"/>
                        </a:rPr>
                        <a:t>0. 140</a:t>
                      </a:r>
                    </a:p>
                  </a:txBody>
                  <a:tcPr marL="0" marR="0" marT="0" marB="0">
                    <a:solidFill>
                      <a:srgbClr val="E6F3F9"/>
                    </a:solidFill>
                  </a:tcPr>
                </a:tc>
                <a:tc>
                  <a:txBody>
                    <a:bodyPr lIns="0" tIns="0" rIns="0" bIns="0">
                      <a:noAutofit/>
                    </a:bodyPr>
                    <a:p>
                      <a:endParaRPr sz="900"/>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0. 093</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0. 054</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Isoleucine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1. 08</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1. 60</a:t>
                      </a:r>
                    </a:p>
                  </a:txBody>
                  <a:tcPr marL="0" marR="0" marT="0" marB="0" anchor="b">
                    <a:solidFill>
                      <a:srgbClr val="E6F3F9"/>
                    </a:solidFill>
                  </a:tcPr>
                </a:tc>
                <a:tc>
                  <a:txBody>
                    <a:bodyPr lIns="0" tIns="0" rIns="0" bIns="0">
                      <a:noAutofit/>
                    </a:bodyPr>
                    <a:p>
                      <a:pPr algn="ctr" indent="0"/>
                      <a:r>
                        <a:rPr lang="en-US" sz="1800">
                          <a:solidFill>
                            <a:srgbClr val="414341"/>
                          </a:solidFill>
                          <a:latin typeface="Calibri"/>
                        </a:rPr>
                        <a:t>0. 47</a:t>
                      </a:r>
                    </a:p>
                  </a:txBody>
                  <a:tcPr marL="0" marR="0" marT="0" marB="0">
                    <a:solidFill>
                      <a:srgbClr val="E6F3F9"/>
                    </a:solidFill>
                  </a:tcPr>
                </a:tc>
                <a:tc>
                  <a:txBody>
                    <a:bodyPr lIns="0" tIns="0" rIns="0" bIns="0">
                      <a:noAutofit/>
                    </a:bodyPr>
                    <a:p>
                      <a:pPr algn="ctr" marR="152400" indent="0"/>
                      <a:r>
                        <a:rPr lang="en-US" sz="1800">
                          <a:solidFill>
                            <a:srgbClr val="414341"/>
                          </a:solidFill>
                          <a:latin typeface="Calibri"/>
                        </a:rPr>
                        <a:t>0. 043</a:t>
                      </a:r>
                    </a:p>
                  </a:txBody>
                  <a:tcPr marL="0" marR="0" marT="0" marB="0">
                    <a:solidFill>
                      <a:srgbClr val="E6F3F9"/>
                    </a:solidFill>
                  </a:tcPr>
                </a:tc>
                <a:tc>
                  <a:txBody>
                    <a:bodyPr lIns="0" tIns="0" rIns="0" bIns="0">
                      <a:noAutofit/>
                    </a:bodyPr>
                    <a:p>
                      <a:pPr marL="165100" indent="0"/>
                      <a:r>
                        <a:rPr lang="en-US" sz="1800">
                          <a:solidFill>
                            <a:srgbClr val="414341"/>
                          </a:solidFill>
                          <a:latin typeface="Calibri"/>
                        </a:rPr>
                        <a:t>0. 034</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0. 013</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0. 056</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Leucine</a:t>
                      </a:r>
                    </a:p>
                  </a:txBody>
                  <a:tcPr marL="0" marR="0" marT="0" marB="0">
                    <a:solidFill>
                      <a:srgbClr val="E6F3F9"/>
                    </a:solidFill>
                  </a:tcPr>
                </a:tc>
                <a:tc>
                  <a:txBody>
                    <a:bodyPr lIns="0" tIns="0" rIns="0" bIns="0">
                      <a:noAutofit/>
                    </a:bodyPr>
                    <a:p>
                      <a:pPr marL="114300" indent="0"/>
                      <a:r>
                        <a:rPr lang="en-US" sz="1800">
                          <a:solidFill>
                            <a:srgbClr val="2A322C"/>
                          </a:solidFill>
                          <a:latin typeface="Calibri"/>
                        </a:rPr>
                        <a:t>1. 41</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1.30</a:t>
                      </a:r>
                    </a:p>
                  </a:txBody>
                  <a:tcPr marL="0" marR="0" marT="0" marB="0">
                    <a:solidFill>
                      <a:srgbClr val="E6F3F9"/>
                    </a:solidFill>
                  </a:tcPr>
                </a:tc>
                <a:tc>
                  <a:txBody>
                    <a:bodyPr lIns="0" tIns="0" rIns="0" bIns="0">
                      <a:noAutofit/>
                    </a:bodyPr>
                    <a:p>
                      <a:pPr algn="ctr" indent="0"/>
                      <a:r>
                        <a:rPr lang="en-US" sz="1800">
                          <a:solidFill>
                            <a:srgbClr val="414341"/>
                          </a:solidFill>
                          <a:latin typeface="Calibri"/>
                        </a:rPr>
                        <a:t>0.59</a:t>
                      </a:r>
                    </a:p>
                  </a:txBody>
                  <a:tcPr marL="0" marR="0" marT="0" marB="0">
                    <a:solidFill>
                      <a:srgbClr val="E6F3F9"/>
                    </a:solidFill>
                  </a:tcPr>
                </a:tc>
                <a:tc>
                  <a:txBody>
                    <a:bodyPr lIns="0" tIns="0" rIns="0" bIns="0">
                      <a:noAutofit/>
                    </a:bodyPr>
                    <a:p>
                      <a:pPr algn="ctr" marR="152400" indent="0"/>
                      <a:r>
                        <a:rPr lang="en-US" sz="1800">
                          <a:solidFill>
                            <a:srgbClr val="414341"/>
                          </a:solidFill>
                          <a:latin typeface="Calibri"/>
                        </a:rPr>
                        <a:t>0. 061</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0. 025</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0. 036</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0. 070</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Lysine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1. 14</a:t>
                      </a:r>
                    </a:p>
                  </a:txBody>
                  <a:tcPr marL="0" marR="0" marT="0" marB="0">
                    <a:solidFill>
                      <a:srgbClr val="E6F3F9"/>
                    </a:solidFill>
                  </a:tcPr>
                </a:tc>
                <a:tc>
                  <a:txBody>
                    <a:bodyPr lIns="0" tIns="0" rIns="0" bIns="0">
                      <a:noAutofit/>
                    </a:bodyPr>
                    <a:p>
                      <a:pPr marL="165100" indent="0"/>
                      <a:r>
                        <a:rPr lang="en-US" sz="1800">
                          <a:solidFill>
                            <a:srgbClr val="414341"/>
                          </a:solidFill>
                          <a:latin typeface="Calibri"/>
                        </a:rPr>
                        <a:t>0.74</a:t>
                      </a:r>
                    </a:p>
                  </a:txBody>
                  <a:tcPr marL="0" marR="0" marT="0" marB="0">
                    <a:solidFill>
                      <a:srgbClr val="E6F3F9"/>
                    </a:solidFill>
                  </a:tcPr>
                </a:tc>
                <a:tc>
                  <a:txBody>
                    <a:bodyPr lIns="0" tIns="0" rIns="0" bIns="0">
                      <a:noAutofit/>
                    </a:bodyPr>
                    <a:p>
                      <a:pPr algn="ctr" indent="0"/>
                      <a:r>
                        <a:rPr lang="en-US" sz="1800">
                          <a:solidFill>
                            <a:srgbClr val="2A322C"/>
                          </a:solidFill>
                          <a:latin typeface="Calibri"/>
                        </a:rPr>
                        <a:t>1. 01</a:t>
                      </a:r>
                    </a:p>
                  </a:txBody>
                  <a:tcPr marL="0" marR="0" marT="0" marB="0" anchor="b">
                    <a:solidFill>
                      <a:srgbClr val="E6F3F9"/>
                    </a:solidFill>
                  </a:tcPr>
                </a:tc>
                <a:tc>
                  <a:txBody>
                    <a:bodyPr lIns="0" tIns="0" rIns="0" bIns="0">
                      <a:noAutofit/>
                    </a:bodyPr>
                    <a:p>
                      <a:pPr algn="ctr" marR="152400" indent="0"/>
                      <a:r>
                        <a:rPr lang="en-US" sz="1800">
                          <a:solidFill>
                            <a:srgbClr val="414341"/>
                          </a:solidFill>
                          <a:latin typeface="Calibri"/>
                        </a:rPr>
                        <a:t>0. 055</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0. 115</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0. 072</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0. 095</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Methionine</a:t>
                      </a:r>
                    </a:p>
                  </a:txBody>
                  <a:tcPr marL="0" marR="0" marT="0" marB="0">
                    <a:solidFill>
                      <a:srgbClr val="E6F3F9"/>
                    </a:solidFill>
                  </a:tcPr>
                </a:tc>
                <a:tc>
                  <a:txBody>
                    <a:bodyPr lIns="0" tIns="0" rIns="0" bIns="0">
                      <a:noAutofit/>
                    </a:bodyPr>
                    <a:p>
                      <a:pPr marL="114300" indent="0"/>
                      <a:r>
                        <a:rPr lang="en-US" sz="1800">
                          <a:solidFill>
                            <a:srgbClr val="2A322C"/>
                          </a:solidFill>
                          <a:latin typeface="Calibri"/>
                        </a:rPr>
                        <a:t>1. 45</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1. 05</a:t>
                      </a:r>
                    </a:p>
                  </a:txBody>
                  <a:tcPr marL="0" marR="0" marT="0" marB="0">
                    <a:solidFill>
                      <a:srgbClr val="E6F3F9"/>
                    </a:solidFill>
                  </a:tcPr>
                </a:tc>
                <a:tc>
                  <a:txBody>
                    <a:bodyPr lIns="0" tIns="0" rIns="0" bIns="0">
                      <a:noAutofit/>
                    </a:bodyPr>
                    <a:p>
                      <a:pPr algn="ctr" indent="0"/>
                      <a:r>
                        <a:rPr lang="en-US" sz="1800">
                          <a:solidFill>
                            <a:srgbClr val="414341"/>
                          </a:solidFill>
                          <a:latin typeface="Calibri"/>
                        </a:rPr>
                        <a:t>0. 60</a:t>
                      </a:r>
                    </a:p>
                  </a:txBody>
                  <a:tcPr marL="0" marR="0" marT="0" marB="0" anchor="b">
                    <a:solidFill>
                      <a:srgbClr val="E6F3F9"/>
                    </a:solidFill>
                  </a:tcPr>
                </a:tc>
                <a:tc>
                  <a:txBody>
                    <a:bodyPr lIns="0" tIns="0" rIns="0" bIns="0">
                      <a:noAutofit/>
                    </a:bodyPr>
                    <a:p>
                      <a:pPr algn="ctr" marR="152400" indent="0"/>
                      <a:r>
                        <a:rPr lang="en-US" sz="1800">
                          <a:solidFill>
                            <a:srgbClr val="414341"/>
                          </a:solidFill>
                          <a:latin typeface="Calibri"/>
                        </a:rPr>
                        <a:t>0. 068</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0. 082</a:t>
                      </a:r>
                    </a:p>
                  </a:txBody>
                  <a:tcPr marL="0" marR="0" marT="0" marB="0" anchor="b">
                    <a:solidFill>
                      <a:srgbClr val="E6F3F9"/>
                    </a:solidFill>
                  </a:tcPr>
                </a:tc>
                <a:tc>
                  <a:txBody>
                    <a:bodyPr lIns="0" tIns="0" rIns="0" bIns="0">
                      <a:noAutofit/>
                    </a:bodyPr>
                    <a:p>
                      <a:pPr marL="139700" indent="0"/>
                      <a:r>
                        <a:rPr lang="en-US" sz="1800">
                          <a:solidFill>
                            <a:srgbClr val="2A322C"/>
                          </a:solidFill>
                          <a:latin typeface="Calibri"/>
                        </a:rPr>
                        <a:t>0. 014</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0. 055</a:t>
                      </a:r>
                    </a:p>
                  </a:txBody>
                  <a:tcPr marL="0" marR="0" marT="0" marB="0">
                    <a:solidFill>
                      <a:srgbClr val="E6F3F9"/>
                    </a:solidFill>
                  </a:tcPr>
                </a:tc>
              </a:tr>
              <a:tr h="176784">
                <a:tc>
                  <a:txBody>
                    <a:bodyPr lIns="0" tIns="0" rIns="0" bIns="0">
                      <a:noAutofit/>
                    </a:bodyPr>
                    <a:p>
                      <a:pPr indent="0"/>
                      <a:r>
                        <a:rPr lang="en-US" b="1" sz="1050" spc="100">
                          <a:solidFill>
                            <a:srgbClr val="2A322C"/>
                          </a:solidFill>
                          <a:latin typeface="Palatino Linotype"/>
                        </a:rPr>
                        <a:t>Phenylalanine</a:t>
                      </a:r>
                    </a:p>
                  </a:txBody>
                  <a:tcPr marL="0" marR="0" marT="0" marB="0" anchor="b">
                    <a:solidFill>
                      <a:srgbClr val="E6F3F9"/>
                    </a:solidFill>
                  </a:tcPr>
                </a:tc>
                <a:tc>
                  <a:txBody>
                    <a:bodyPr lIns="0" tIns="0" rIns="0" bIns="0">
                      <a:noAutofit/>
                    </a:bodyPr>
                    <a:p>
                      <a:pPr marL="114300" indent="0"/>
                      <a:r>
                        <a:rPr lang="en-US" sz="1800">
                          <a:solidFill>
                            <a:srgbClr val="2A322C"/>
                          </a:solidFill>
                          <a:latin typeface="Calibri"/>
                        </a:rPr>
                        <a:t>1. 13</a:t>
                      </a:r>
                    </a:p>
                  </a:txBody>
                  <a:tcPr marL="0" marR="0" marT="0" marB="0" anchor="b">
                    <a:solidFill>
                      <a:srgbClr val="E6F3F9"/>
                    </a:solidFill>
                  </a:tcPr>
                </a:tc>
                <a:tc>
                  <a:txBody>
                    <a:bodyPr lIns="0" tIns="0" rIns="0" bIns="0">
                      <a:noAutofit/>
                    </a:bodyPr>
                    <a:p>
                      <a:pPr marL="165100" indent="0"/>
                      <a:r>
                        <a:rPr lang="en-US" sz="1800">
                          <a:solidFill>
                            <a:srgbClr val="414341"/>
                          </a:solidFill>
                          <a:latin typeface="Calibri"/>
                        </a:rPr>
                        <a:t>1.38</a:t>
                      </a:r>
                    </a:p>
                  </a:txBody>
                  <a:tcPr marL="0" marR="0" marT="0" marB="0" anchor="b">
                    <a:solidFill>
                      <a:srgbClr val="E6F3F9"/>
                    </a:solidFill>
                  </a:tcPr>
                </a:tc>
                <a:tc>
                  <a:txBody>
                    <a:bodyPr lIns="0" tIns="0" rIns="0" bIns="0">
                      <a:noAutofit/>
                    </a:bodyPr>
                    <a:p>
                      <a:pPr algn="ctr" indent="0"/>
                      <a:r>
                        <a:rPr lang="en-US" sz="1800">
                          <a:solidFill>
                            <a:srgbClr val="414341"/>
                          </a:solidFill>
                          <a:latin typeface="Calibri"/>
                        </a:rPr>
                        <a:t>0. 60</a:t>
                      </a:r>
                    </a:p>
                  </a:txBody>
                  <a:tcPr marL="0" marR="0" marT="0" marB="0" anchor="b">
                    <a:solidFill>
                      <a:srgbClr val="E6F3F9"/>
                    </a:solidFill>
                  </a:tcPr>
                </a:tc>
                <a:tc>
                  <a:txBody>
                    <a:bodyPr lIns="0" tIns="0" rIns="0" bIns="0">
                      <a:noAutofit/>
                    </a:bodyPr>
                    <a:p>
                      <a:pPr algn="ctr" marR="152400" indent="0"/>
                      <a:r>
                        <a:rPr lang="en-US" sz="1800">
                          <a:solidFill>
                            <a:srgbClr val="414341"/>
                          </a:solidFill>
                          <a:latin typeface="Calibri"/>
                        </a:rPr>
                        <a:t>0. 059</a:t>
                      </a:r>
                    </a:p>
                  </a:txBody>
                  <a:tcPr marL="0" marR="0" marT="0" marB="0" anchor="b">
                    <a:solidFill>
                      <a:srgbClr val="E6F3F9"/>
                    </a:solidFill>
                  </a:tcPr>
                </a:tc>
                <a:tc>
                  <a:txBody>
                    <a:bodyPr lIns="0" tIns="0" rIns="0" bIns="0">
                      <a:noAutofit/>
                    </a:bodyPr>
                    <a:p>
                      <a:pPr marL="165100" indent="0"/>
                      <a:r>
                        <a:rPr lang="en-US" sz="1800">
                          <a:solidFill>
                            <a:srgbClr val="201829"/>
                          </a:solidFill>
                          <a:latin typeface="Calibri"/>
                        </a:rPr>
                        <a:t>0. 041</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0. 0 65</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0.0 65</a:t>
                      </a:r>
                    </a:p>
                  </a:txBody>
                  <a:tcPr marL="0" marR="0" marT="0" marB="0" anchor="b">
                    <a:solidFill>
                      <a:srgbClr val="E6F3F9"/>
                    </a:solidFill>
                  </a:tcPr>
                </a:tc>
              </a:tr>
              <a:tr h="176784">
                <a:tc>
                  <a:txBody>
                    <a:bodyPr lIns="0" tIns="0" rIns="0" bIns="0">
                      <a:noAutofit/>
                    </a:bodyPr>
                    <a:p>
                      <a:pPr indent="0"/>
                      <a:r>
                        <a:rPr lang="en-US" b="1" sz="1050" spc="100">
                          <a:solidFill>
                            <a:srgbClr val="2A322C"/>
                          </a:solidFill>
                          <a:latin typeface="Palatino Linotype"/>
                        </a:rPr>
                        <a:t>Proline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0.57</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0.55</a:t>
                      </a:r>
                    </a:p>
                  </a:txBody>
                  <a:tcPr marL="0" marR="0" marT="0" marB="0">
                    <a:solidFill>
                      <a:srgbClr val="E6F3F9"/>
                    </a:solidFill>
                  </a:tcPr>
                </a:tc>
                <a:tc>
                  <a:txBody>
                    <a:bodyPr lIns="0" tIns="0" rIns="0" bIns="0">
                      <a:noAutofit/>
                    </a:bodyPr>
                    <a:p>
                      <a:pPr algn="ctr" indent="0"/>
                      <a:r>
                        <a:rPr lang="en-US" sz="1800">
                          <a:solidFill>
                            <a:srgbClr val="414341"/>
                          </a:solidFill>
                          <a:latin typeface="Calibri"/>
                        </a:rPr>
                        <a:t>1.52</a:t>
                      </a:r>
                    </a:p>
                  </a:txBody>
                  <a:tcPr marL="0" marR="0" marT="0" marB="0">
                    <a:solidFill>
                      <a:srgbClr val="E6F3F9"/>
                    </a:solidFill>
                  </a:tcPr>
                </a:tc>
                <a:tc>
                  <a:txBody>
                    <a:bodyPr lIns="0" tIns="0" rIns="0" bIns="0">
                      <a:noAutofit/>
                    </a:bodyPr>
                    <a:p>
                      <a:pPr algn="ctr" marR="152400" indent="0"/>
                      <a:r>
                        <a:rPr lang="en-US" sz="1800">
                          <a:solidFill>
                            <a:srgbClr val="414341"/>
                          </a:solidFill>
                          <a:latin typeface="Calibri"/>
                        </a:rPr>
                        <a:t>0. 102</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0.301</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0. 034</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0. 068</a:t>
                      </a:r>
                    </a:p>
                  </a:txBody>
                  <a:tcPr marL="0" marR="0" marT="0" marB="0" anchor="b">
                    <a:solidFill>
                      <a:srgbClr val="E6F3F9"/>
                    </a:solidFill>
                  </a:tcPr>
                </a:tc>
              </a:tr>
              <a:tr h="179832">
                <a:tc>
                  <a:txBody>
                    <a:bodyPr lIns="0" tIns="0" rIns="0" bIns="0">
                      <a:noAutofit/>
                    </a:bodyPr>
                    <a:p>
                      <a:pPr indent="0"/>
                      <a:r>
                        <a:rPr lang="en-US" b="1" sz="1050" spc="100">
                          <a:solidFill>
                            <a:srgbClr val="2A322C"/>
                          </a:solidFill>
                          <a:latin typeface="Palatino Linotype"/>
                        </a:rPr>
                        <a:t>Serine</a:t>
                      </a:r>
                    </a:p>
                  </a:txBody>
                  <a:tcPr marL="0" marR="0" marT="0" marB="0" anchor="b">
                    <a:solidFill>
                      <a:srgbClr val="E6F3F9"/>
                    </a:solidFill>
                  </a:tcPr>
                </a:tc>
                <a:tc>
                  <a:txBody>
                    <a:bodyPr lIns="0" tIns="0" rIns="0" bIns="0">
                      <a:noAutofit/>
                    </a:bodyPr>
                    <a:p>
                      <a:pPr marL="114300" indent="0"/>
                      <a:r>
                        <a:rPr lang="en-US" sz="1800">
                          <a:solidFill>
                            <a:srgbClr val="414341"/>
                          </a:solidFill>
                          <a:latin typeface="Calibri"/>
                        </a:rPr>
                        <a:t>0.77</a:t>
                      </a:r>
                    </a:p>
                  </a:txBody>
                  <a:tcPr marL="0" marR="0" marT="0" marB="0" anchor="b">
                    <a:solidFill>
                      <a:srgbClr val="E6F3F9"/>
                    </a:solidFill>
                  </a:tcPr>
                </a:tc>
                <a:tc>
                  <a:txBody>
                    <a:bodyPr lIns="0" tIns="0" rIns="0" bIns="0">
                      <a:noAutofit/>
                    </a:bodyPr>
                    <a:p>
                      <a:pPr marL="165100" indent="0"/>
                      <a:r>
                        <a:rPr lang="en-US" sz="1800">
                          <a:solidFill>
                            <a:srgbClr val="414341"/>
                          </a:solidFill>
                          <a:latin typeface="Calibri"/>
                        </a:rPr>
                        <a:t>0.75</a:t>
                      </a:r>
                    </a:p>
                  </a:txBody>
                  <a:tcPr marL="0" marR="0" marT="0" marB="0" anchor="b">
                    <a:solidFill>
                      <a:srgbClr val="E6F3F9"/>
                    </a:solidFill>
                  </a:tcPr>
                </a:tc>
                <a:tc>
                  <a:txBody>
                    <a:bodyPr lIns="0" tIns="0" rIns="0" bIns="0">
                      <a:noAutofit/>
                    </a:bodyPr>
                    <a:p>
                      <a:pPr algn="ctr" indent="0"/>
                      <a:r>
                        <a:rPr lang="en-US" sz="1800">
                          <a:solidFill>
                            <a:srgbClr val="2A322C"/>
                          </a:solidFill>
                          <a:latin typeface="Calibri"/>
                        </a:rPr>
                        <a:t>1. 43</a:t>
                      </a:r>
                    </a:p>
                  </a:txBody>
                  <a:tcPr marL="0" marR="0" marT="0" marB="0" anchor="b">
                    <a:solidFill>
                      <a:srgbClr val="E6F3F9"/>
                    </a:solidFill>
                  </a:tcPr>
                </a:tc>
                <a:tc>
                  <a:txBody>
                    <a:bodyPr lIns="0" tIns="0" rIns="0" bIns="0">
                      <a:noAutofit/>
                    </a:bodyPr>
                    <a:p>
                      <a:pPr algn="ctr" marR="152400" indent="0"/>
                      <a:r>
                        <a:rPr lang="en-US" sz="1800">
                          <a:solidFill>
                            <a:srgbClr val="414341"/>
                          </a:solidFill>
                          <a:latin typeface="Calibri"/>
                        </a:rPr>
                        <a:t>0. 120</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0. 139</a:t>
                      </a:r>
                    </a:p>
                  </a:txBody>
                  <a:tcPr marL="0" marR="0" marT="0" marB="0" anchor="b">
                    <a:solidFill>
                      <a:srgbClr val="E6F3F9"/>
                    </a:solidFill>
                  </a:tcPr>
                </a:tc>
                <a:tc>
                  <a:txBody>
                    <a:bodyPr lIns="0" tIns="0" rIns="0" bIns="0">
                      <a:noAutofit/>
                    </a:bodyPr>
                    <a:p>
                      <a:pPr marL="139700" indent="0"/>
                      <a:r>
                        <a:rPr lang="en-US" sz="1800">
                          <a:solidFill>
                            <a:srgbClr val="2A322C"/>
                          </a:solidFill>
                          <a:latin typeface="Calibri"/>
                        </a:rPr>
                        <a:t>0. 125</a:t>
                      </a:r>
                    </a:p>
                  </a:txBody>
                  <a:tcPr marL="0" marR="0" marT="0" marB="0" anchor="b">
                    <a:solidFill>
                      <a:srgbClr val="E6F3F9"/>
                    </a:solidFill>
                  </a:tcPr>
                </a:tc>
                <a:tc>
                  <a:txBody>
                    <a:bodyPr lIns="0" tIns="0" rIns="0" bIns="0">
                      <a:noAutofit/>
                    </a:bodyPr>
                    <a:p>
                      <a:pPr marL="139700" indent="0"/>
                      <a:r>
                        <a:rPr lang="en-US" sz="1800">
                          <a:latin typeface="Calibri"/>
                        </a:rPr>
                        <a:t>0. </a:t>
                      </a:r>
                      <a:r>
                        <a:rPr lang="en-US" sz="1800">
                          <a:solidFill>
                            <a:srgbClr val="2A322C"/>
                          </a:solidFill>
                          <a:latin typeface="Calibri"/>
                        </a:rPr>
                        <a:t>106</a:t>
                      </a:r>
                    </a:p>
                  </a:txBody>
                  <a:tcPr marL="0" marR="0" marT="0" marB="0" anchor="b">
                    <a:solidFill>
                      <a:srgbClr val="E6F3F9"/>
                    </a:solidFill>
                  </a:tcPr>
                </a:tc>
              </a:tr>
              <a:tr h="182880">
                <a:tc>
                  <a:txBody>
                    <a:bodyPr lIns="0" tIns="0" rIns="0" bIns="0">
                      <a:noAutofit/>
                    </a:bodyPr>
                    <a:p>
                      <a:pPr indent="0"/>
                      <a:r>
                        <a:rPr lang="en-US" b="1" sz="1050" spc="100">
                          <a:solidFill>
                            <a:srgbClr val="2A322C"/>
                          </a:solidFill>
                          <a:latin typeface="Palatino Linotype"/>
                        </a:rPr>
                        <a:t>Threonine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0.83</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1. 19</a:t>
                      </a:r>
                    </a:p>
                  </a:txBody>
                  <a:tcPr marL="0" marR="0" marT="0" marB="0">
                    <a:solidFill>
                      <a:srgbClr val="E6F3F9"/>
                    </a:solidFill>
                  </a:tcPr>
                </a:tc>
                <a:tc>
                  <a:txBody>
                    <a:bodyPr lIns="0" tIns="0" rIns="0" bIns="0">
                      <a:noAutofit/>
                    </a:bodyPr>
                    <a:p>
                      <a:pPr algn="ctr" indent="0"/>
                      <a:r>
                        <a:rPr lang="en-US" sz="1800">
                          <a:solidFill>
                            <a:srgbClr val="414341"/>
                          </a:solidFill>
                          <a:latin typeface="Calibri"/>
                        </a:rPr>
                        <a:t>0. 96</a:t>
                      </a:r>
                    </a:p>
                  </a:txBody>
                  <a:tcPr marL="0" marR="0" marT="0" marB="0">
                    <a:solidFill>
                      <a:srgbClr val="E6F3F9"/>
                    </a:solidFill>
                  </a:tcPr>
                </a:tc>
                <a:tc>
                  <a:txBody>
                    <a:bodyPr lIns="0" tIns="0" rIns="0" bIns="0">
                      <a:noAutofit/>
                    </a:bodyPr>
                    <a:p>
                      <a:pPr algn="ctr" marR="152400" indent="0"/>
                      <a:r>
                        <a:rPr lang="en-US" sz="1800">
                          <a:solidFill>
                            <a:srgbClr val="414341"/>
                          </a:solidFill>
                          <a:latin typeface="Calibri"/>
                        </a:rPr>
                        <a:t>0. 086</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0. 108</a:t>
                      </a:r>
                    </a:p>
                  </a:txBody>
                  <a:tcPr marL="0" marR="0" marT="0" marB="0" anchor="b">
                    <a:solidFill>
                      <a:srgbClr val="E6F3F9"/>
                    </a:solidFill>
                  </a:tcPr>
                </a:tc>
                <a:tc>
                  <a:txBody>
                    <a:bodyPr lIns="0" tIns="0" rIns="0" bIns="0">
                      <a:noAutofit/>
                    </a:bodyPr>
                    <a:p>
                      <a:pPr marL="139700" indent="0"/>
                      <a:r>
                        <a:rPr lang="en-US" sz="1800">
                          <a:solidFill>
                            <a:srgbClr val="414341"/>
                          </a:solidFill>
                          <a:latin typeface="Calibri"/>
                        </a:rPr>
                        <a:t>0. 065</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0. 079</a:t>
                      </a:r>
                    </a:p>
                  </a:txBody>
                  <a:tcPr marL="0" marR="0" marT="0" marB="0">
                    <a:solidFill>
                      <a:srgbClr val="E6F3F9"/>
                    </a:solidFill>
                  </a:tcPr>
                </a:tc>
              </a:tr>
              <a:tr h="176784">
                <a:tc>
                  <a:txBody>
                    <a:bodyPr lIns="0" tIns="0" rIns="0" bIns="0">
                      <a:noAutofit/>
                    </a:bodyPr>
                    <a:p>
                      <a:pPr indent="0"/>
                      <a:r>
                        <a:rPr lang="en-US" b="1" sz="1050" spc="100">
                          <a:solidFill>
                            <a:srgbClr val="414341"/>
                          </a:solidFill>
                          <a:latin typeface="Palatino Linotype"/>
                        </a:rPr>
                        <a:t>Tryptophan</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1. 08</a:t>
                      </a:r>
                    </a:p>
                  </a:txBody>
                  <a:tcPr marL="0" marR="0" marT="0" marB="0" anchor="b">
                    <a:solidFill>
                      <a:srgbClr val="E6F3F9"/>
                    </a:solidFill>
                  </a:tcPr>
                </a:tc>
                <a:tc>
                  <a:txBody>
                    <a:bodyPr lIns="0" tIns="0" rIns="0" bIns="0">
                      <a:noAutofit/>
                    </a:bodyPr>
                    <a:p>
                      <a:pPr marL="165100" indent="0"/>
                      <a:r>
                        <a:rPr lang="en-US" sz="1800">
                          <a:solidFill>
                            <a:srgbClr val="595959"/>
                          </a:solidFill>
                          <a:latin typeface="Calibri"/>
                        </a:rPr>
                        <a:t>1.37</a:t>
                      </a:r>
                    </a:p>
                  </a:txBody>
                  <a:tcPr marL="0" marR="0" marT="0" marB="0">
                    <a:solidFill>
                      <a:srgbClr val="E6F3F9"/>
                    </a:solidFill>
                  </a:tcPr>
                </a:tc>
                <a:tc>
                  <a:txBody>
                    <a:bodyPr lIns="0" tIns="0" rIns="0" bIns="0">
                      <a:noAutofit/>
                    </a:bodyPr>
                    <a:p>
                      <a:pPr algn="ctr" indent="0"/>
                      <a:r>
                        <a:rPr lang="en-US" sz="1800">
                          <a:solidFill>
                            <a:srgbClr val="414341"/>
                          </a:solidFill>
                          <a:latin typeface="Calibri"/>
                        </a:rPr>
                        <a:t>0. 96</a:t>
                      </a:r>
                    </a:p>
                  </a:txBody>
                  <a:tcPr marL="0" marR="0" marT="0" marB="0">
                    <a:solidFill>
                      <a:srgbClr val="E6F3F9"/>
                    </a:solidFill>
                  </a:tcPr>
                </a:tc>
                <a:tc>
                  <a:txBody>
                    <a:bodyPr lIns="0" tIns="0" rIns="0" bIns="0">
                      <a:noAutofit/>
                    </a:bodyPr>
                    <a:p>
                      <a:pPr algn="ctr" marR="152400" indent="0"/>
                      <a:r>
                        <a:rPr lang="en-US" sz="1800">
                          <a:solidFill>
                            <a:srgbClr val="414341"/>
                          </a:solidFill>
                          <a:latin typeface="Calibri"/>
                        </a:rPr>
                        <a:t>0. 077</a:t>
                      </a:r>
                    </a:p>
                  </a:txBody>
                  <a:tcPr marL="0" marR="0" marT="0" marB="0">
                    <a:solidFill>
                      <a:srgbClr val="E6F3F9"/>
                    </a:solidFill>
                  </a:tcPr>
                </a:tc>
                <a:tc>
                  <a:txBody>
                    <a:bodyPr lIns="0" tIns="0" rIns="0" bIns="0">
                      <a:noAutofit/>
                    </a:bodyPr>
                    <a:p>
                      <a:pPr marL="165100" indent="0"/>
                      <a:r>
                        <a:rPr lang="en-US" sz="1800">
                          <a:solidFill>
                            <a:srgbClr val="414341"/>
                          </a:solidFill>
                          <a:latin typeface="Calibri"/>
                        </a:rPr>
                        <a:t>0. 013</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0. 064</a:t>
                      </a:r>
                    </a:p>
                  </a:txBody>
                  <a:tcPr marL="0" marR="0" marT="0" marB="0">
                    <a:solidFill>
                      <a:srgbClr val="E6F3F9"/>
                    </a:solidFill>
                  </a:tcPr>
                </a:tc>
                <a:tc>
                  <a:txBody>
                    <a:bodyPr lIns="0" tIns="0" rIns="0" bIns="0">
                      <a:noAutofit/>
                    </a:bodyPr>
                    <a:p>
                      <a:pPr marL="139700" indent="0"/>
                      <a:r>
                        <a:rPr lang="en-US" sz="1800">
                          <a:solidFill>
                            <a:srgbClr val="414341"/>
                          </a:solidFill>
                          <a:latin typeface="Calibri"/>
                        </a:rPr>
                        <a:t>0. 167</a:t>
                      </a:r>
                    </a:p>
                  </a:txBody>
                  <a:tcPr marL="0" marR="0" marT="0" marB="0">
                    <a:solidFill>
                      <a:srgbClr val="E6F3F9"/>
                    </a:solidFill>
                  </a:tcPr>
                </a:tc>
              </a:tr>
              <a:tr h="179832">
                <a:tc>
                  <a:txBody>
                    <a:bodyPr lIns="0" tIns="0" rIns="0" bIns="0">
                      <a:noAutofit/>
                    </a:bodyPr>
                    <a:p>
                      <a:pPr indent="0"/>
                      <a:r>
                        <a:rPr lang="en-US" b="1" sz="1050" spc="100">
                          <a:solidFill>
                            <a:srgbClr val="2A322C"/>
                          </a:solidFill>
                          <a:latin typeface="Palatino Linotype"/>
                        </a:rPr>
                        <a:t>Tyrosine</a:t>
                      </a:r>
                    </a:p>
                  </a:txBody>
                  <a:tcPr marL="0" marR="0" marT="0" marB="0">
                    <a:solidFill>
                      <a:srgbClr val="E6F3F9"/>
                    </a:solidFill>
                  </a:tcPr>
                </a:tc>
                <a:tc>
                  <a:txBody>
                    <a:bodyPr lIns="0" tIns="0" rIns="0" bIns="0">
                      <a:noAutofit/>
                    </a:bodyPr>
                    <a:p>
                      <a:pPr marL="114300" indent="0"/>
                      <a:r>
                        <a:rPr lang="en-US" sz="1800">
                          <a:solidFill>
                            <a:srgbClr val="414341"/>
                          </a:solidFill>
                          <a:latin typeface="Calibri"/>
                        </a:rPr>
                        <a:t>0.69</a:t>
                      </a:r>
                    </a:p>
                  </a:txBody>
                  <a:tcPr marL="0" marR="0" marT="0" marB="0">
                    <a:solidFill>
                      <a:srgbClr val="E6F3F9"/>
                    </a:solidFill>
                  </a:tcPr>
                </a:tc>
                <a:tc>
                  <a:txBody>
                    <a:bodyPr lIns="0" tIns="0" rIns="0" bIns="0">
                      <a:noAutofit/>
                    </a:bodyPr>
                    <a:p>
                      <a:pPr marL="165100" indent="0"/>
                      <a:r>
                        <a:rPr lang="en-US" sz="1800">
                          <a:solidFill>
                            <a:srgbClr val="2A322C"/>
                          </a:solidFill>
                          <a:latin typeface="Calibri"/>
                        </a:rPr>
                        <a:t>1. 47</a:t>
                      </a:r>
                    </a:p>
                  </a:txBody>
                  <a:tcPr marL="0" marR="0" marT="0" marB="0">
                    <a:solidFill>
                      <a:srgbClr val="E6F3F9"/>
                    </a:solidFill>
                  </a:tcPr>
                </a:tc>
                <a:tc>
                  <a:txBody>
                    <a:bodyPr lIns="0" tIns="0" rIns="0" bIns="0">
                      <a:noAutofit/>
                    </a:bodyPr>
                    <a:p>
                      <a:pPr algn="ctr" indent="0"/>
                      <a:r>
                        <a:rPr lang="en-US" sz="1800">
                          <a:solidFill>
                            <a:srgbClr val="2A322C"/>
                          </a:solidFill>
                          <a:latin typeface="Calibri"/>
                        </a:rPr>
                        <a:t>1. 14</a:t>
                      </a:r>
                    </a:p>
                  </a:txBody>
                  <a:tcPr marL="0" marR="0" marT="0" marB="0">
                    <a:solidFill>
                      <a:srgbClr val="E6F3F9"/>
                    </a:solidFill>
                  </a:tcPr>
                </a:tc>
                <a:tc>
                  <a:txBody>
                    <a:bodyPr lIns="0" tIns="0" rIns="0" bIns="0">
                      <a:noAutofit/>
                    </a:bodyPr>
                    <a:p>
                      <a:pPr algn="ctr" marR="152400" indent="0"/>
                      <a:r>
                        <a:rPr lang="en-US" sz="1800">
                          <a:solidFill>
                            <a:srgbClr val="414341"/>
                          </a:solidFill>
                          <a:latin typeface="Calibri"/>
                        </a:rPr>
                        <a:t>0. 082</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0. 065</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0.114</a:t>
                      </a:r>
                    </a:p>
                  </a:txBody>
                  <a:tcPr marL="0" marR="0" marT="0" marB="0">
                    <a:solidFill>
                      <a:srgbClr val="E6F3F9"/>
                    </a:solidFill>
                  </a:tcPr>
                </a:tc>
                <a:tc>
                  <a:txBody>
                    <a:bodyPr lIns="0" tIns="0" rIns="0" bIns="0">
                      <a:noAutofit/>
                    </a:bodyPr>
                    <a:p>
                      <a:pPr marL="139700" indent="0"/>
                      <a:r>
                        <a:rPr lang="en-US" sz="1800">
                          <a:solidFill>
                            <a:srgbClr val="2A322C"/>
                          </a:solidFill>
                          <a:latin typeface="Calibri"/>
                        </a:rPr>
                        <a:t>0. 125</a:t>
                      </a:r>
                    </a:p>
                  </a:txBody>
                  <a:tcPr marL="0" marR="0" marT="0" marB="0">
                    <a:solidFill>
                      <a:srgbClr val="E6F3F9"/>
                    </a:solidFill>
                  </a:tcPr>
                </a:tc>
              </a:tr>
              <a:tr h="158496">
                <a:tc>
                  <a:txBody>
                    <a:bodyPr lIns="0" tIns="0" rIns="0" bIns="0">
                      <a:noAutofit/>
                    </a:bodyPr>
                    <a:p>
                      <a:pPr indent="0"/>
                      <a:r>
                        <a:rPr lang="en-US" b="1" sz="1050" spc="100">
                          <a:solidFill>
                            <a:srgbClr val="2A322C"/>
                          </a:solidFill>
                          <a:latin typeface="Palatino Linotype"/>
                        </a:rPr>
                        <a:t>Valine</a:t>
                      </a:r>
                    </a:p>
                  </a:txBody>
                  <a:tcPr marL="0" marR="0" marT="0" marB="0" anchor="b">
                    <a:solidFill>
                      <a:srgbClr val="E6F3F9"/>
                    </a:solidFill>
                  </a:tcPr>
                </a:tc>
                <a:tc>
                  <a:txBody>
                    <a:bodyPr lIns="0" tIns="0" rIns="0" bIns="0">
                      <a:noAutofit/>
                    </a:bodyPr>
                    <a:p>
                      <a:pPr marL="114300" indent="0"/>
                      <a:r>
                        <a:rPr lang="en-US" sz="1800">
                          <a:solidFill>
                            <a:srgbClr val="2A322C"/>
                          </a:solidFill>
                          <a:latin typeface="Calibri"/>
                        </a:rPr>
                        <a:t>1. 06</a:t>
                      </a:r>
                    </a:p>
                  </a:txBody>
                  <a:tcPr marL="0" marR="0" marT="0" marB="0" anchor="b">
                    <a:solidFill>
                      <a:srgbClr val="E6F3F9"/>
                    </a:solidFill>
                  </a:tcPr>
                </a:tc>
                <a:tc>
                  <a:txBody>
                    <a:bodyPr lIns="0" tIns="0" rIns="0" bIns="0">
                      <a:noAutofit/>
                    </a:bodyPr>
                    <a:p>
                      <a:pPr marL="165100" indent="0"/>
                      <a:r>
                        <a:rPr lang="en-US" sz="1800">
                          <a:solidFill>
                            <a:srgbClr val="2A322C"/>
                          </a:solidFill>
                          <a:latin typeface="Calibri"/>
                        </a:rPr>
                        <a:t>1.70</a:t>
                      </a:r>
                    </a:p>
                  </a:txBody>
                  <a:tcPr marL="0" marR="0" marT="0" marB="0" anchor="b">
                    <a:solidFill>
                      <a:srgbClr val="E6F3F9"/>
                    </a:solidFill>
                  </a:tcPr>
                </a:tc>
                <a:tc>
                  <a:txBody>
                    <a:bodyPr lIns="0" tIns="0" rIns="0" bIns="0">
                      <a:noAutofit/>
                    </a:bodyPr>
                    <a:p>
                      <a:pPr algn="ctr" indent="0"/>
                      <a:r>
                        <a:rPr lang="en-US" sz="1800">
                          <a:solidFill>
                            <a:srgbClr val="2A322C"/>
                          </a:solidFill>
                          <a:latin typeface="Calibri"/>
                        </a:rPr>
                        <a:t>0.50</a:t>
                      </a:r>
                    </a:p>
                  </a:txBody>
                  <a:tcPr marL="0" marR="0" marT="0" marB="0" anchor="b">
                    <a:solidFill>
                      <a:srgbClr val="E6F3F9"/>
                    </a:solidFill>
                  </a:tcPr>
                </a:tc>
                <a:tc>
                  <a:txBody>
                    <a:bodyPr lIns="0" tIns="0" rIns="0" bIns="0">
                      <a:noAutofit/>
                    </a:bodyPr>
                    <a:p>
                      <a:pPr algn="ctr" marR="152400" indent="0"/>
                      <a:r>
                        <a:rPr lang="en-US" sz="1800">
                          <a:solidFill>
                            <a:srgbClr val="414341"/>
                          </a:solidFill>
                          <a:latin typeface="Calibri"/>
                        </a:rPr>
                        <a:t>0. 0 62</a:t>
                      </a:r>
                    </a:p>
                  </a:txBody>
                  <a:tcPr marL="0" marR="0" marT="0" marB="0" anchor="b">
                    <a:solidFill>
                      <a:srgbClr val="E6F3F9"/>
                    </a:solidFill>
                  </a:tcPr>
                </a:tc>
                <a:tc>
                  <a:txBody>
                    <a:bodyPr lIns="0" tIns="0" rIns="0" bIns="0">
                      <a:noAutofit/>
                    </a:bodyPr>
                    <a:p>
                      <a:pPr marL="165100" indent="0"/>
                      <a:r>
                        <a:rPr lang="en-US" sz="1800">
                          <a:solidFill>
                            <a:srgbClr val="201829"/>
                          </a:solidFill>
                          <a:latin typeface="Calibri"/>
                        </a:rPr>
                        <a:t>0. 048</a:t>
                      </a:r>
                    </a:p>
                  </a:txBody>
                  <a:tcPr marL="0" marR="0" marT="0" marB="0" anchor="b">
                    <a:solidFill>
                      <a:srgbClr val="E6F3F9"/>
                    </a:solidFill>
                  </a:tcPr>
                </a:tc>
                <a:tc>
                  <a:txBody>
                    <a:bodyPr lIns="0" tIns="0" rIns="0" bIns="0">
                      <a:noAutofit/>
                    </a:bodyPr>
                    <a:p>
                      <a:pPr marL="139700" indent="0"/>
                      <a:r>
                        <a:rPr lang="en-US" sz="1800">
                          <a:solidFill>
                            <a:srgbClr val="2A322C"/>
                          </a:solidFill>
                          <a:latin typeface="Calibri"/>
                        </a:rPr>
                        <a:t>0. 028</a:t>
                      </a:r>
                    </a:p>
                  </a:txBody>
                  <a:tcPr marL="0" marR="0" marT="0" marB="0" anchor="b">
                    <a:solidFill>
                      <a:srgbClr val="E6F3F9"/>
                    </a:solidFill>
                  </a:tcPr>
                </a:tc>
                <a:tc>
                  <a:txBody>
                    <a:bodyPr lIns="0" tIns="0" rIns="0" bIns="0">
                      <a:noAutofit/>
                    </a:bodyPr>
                    <a:p>
                      <a:pPr marL="139700" indent="0"/>
                      <a:r>
                        <a:rPr lang="en-US" sz="1800">
                          <a:solidFill>
                            <a:srgbClr val="2A322C"/>
                          </a:solidFill>
                          <a:latin typeface="Calibri"/>
                        </a:rPr>
                        <a:t>0. 053</a:t>
                      </a:r>
                    </a:p>
                  </a:txBody>
                  <a:tcPr marL="0" marR="0" marT="0" marB="0" anchor="b">
                    <a:solidFill>
                      <a:srgbClr val="E6F3F9"/>
                    </a:solidFill>
                  </a:tcPr>
                </a:tc>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15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8192" y="390144"/>
            <a:ext cx="4663440" cy="323088"/>
          </a:xfrm>
          <a:prstGeom prst="rect">
            <a:avLst/>
          </a:prstGeom>
        </p:spPr>
        <p:txBody>
          <a:bodyPr lIns="0" tIns="0" rIns="0" bIns="0" wrap="none">
            <a:noAutofit/>
          </a:bodyPr>
          <a:p>
            <a:pPr indent="0"/>
            <a:r>
              <a:rPr lang="en-US" b="1" sz="2400">
                <a:solidFill>
                  <a:srgbClr val="000098"/>
                </a:solidFill>
                <a:latin typeface="Arial"/>
              </a:rPr>
              <a:t>Chou Fasman Algorithm - IV</a:t>
            </a:r>
          </a:p>
        </p:txBody>
      </p:sp>
      <p:sp>
        <p:nvSpPr>
          <p:cNvPr id="3" name=""/>
          <p:cNvSpPr/>
          <p:nvPr/>
        </p:nvSpPr>
        <p:spPr>
          <a:xfrm>
            <a:off x="1021080" y="1018032"/>
            <a:ext cx="6970776" cy="3971544"/>
          </a:xfrm>
          <a:prstGeom prst="rect">
            <a:avLst/>
          </a:prstGeom>
        </p:spPr>
        <p:txBody>
          <a:bodyPr lIns="0" tIns="0" rIns="0" bIns="0">
            <a:noAutofit/>
          </a:bodyPr>
          <a:p>
            <a:pPr marL="342900" indent="-342900">
              <a:lnSpc>
                <a:spcPts val="2856"/>
              </a:lnSpc>
              <a:spcAft>
                <a:spcPts val="1890"/>
              </a:spcAft>
            </a:pPr>
            <a:r>
              <a:rPr lang="en-US" sz="2600" spc="-50">
                <a:latin typeface="Arial"/>
              </a:rPr>
              <a:t>•    For any </a:t>
            </a:r>
            <a:r>
              <a:rPr lang="en-US" i="1" sz="2600" spc="-50">
                <a:latin typeface="Arial"/>
              </a:rPr>
              <a:t>jth</a:t>
            </a:r>
            <a:r>
              <a:rPr lang="en-US" sz="2600" spc="-50">
                <a:latin typeface="Arial"/>
              </a:rPr>
              <a:t> residue in sequence, we calculate </a:t>
            </a:r>
            <a:r>
              <a:rPr lang="en-US" sz="2600" spc="-50">
                <a:solidFill>
                  <a:srgbClr val="006FC0"/>
                </a:solidFill>
                <a:latin typeface="Arial"/>
              </a:rPr>
              <a:t>f (Total) = f(j) f(j+1) f(j+2) f(j+3) (tetrapeptide)</a:t>
            </a:r>
          </a:p>
          <a:p>
            <a:pPr algn="just" indent="0">
              <a:spcAft>
                <a:spcPts val="630"/>
              </a:spcAft>
            </a:pPr>
            <a:r>
              <a:rPr lang="en-US" sz="2600" spc="-50">
                <a:latin typeface="Arial"/>
              </a:rPr>
              <a:t>•    If</a:t>
            </a:r>
          </a:p>
          <a:p>
            <a:pPr algn="just" marL="469900" indent="0">
              <a:spcAft>
                <a:spcPts val="2730"/>
              </a:spcAft>
            </a:pPr>
            <a:r>
              <a:rPr lang="en-US" sz="2600" spc="-50">
                <a:solidFill>
                  <a:srgbClr val="006FC0"/>
                </a:solidFill>
                <a:latin typeface="Arial"/>
              </a:rPr>
              <a:t>1.    </a:t>
            </a:r>
            <a:r>
              <a:rPr lang="en-US" sz="2600" spc="-50">
                <a:solidFill>
                  <a:srgbClr val="FF0000"/>
                </a:solidFill>
                <a:latin typeface="Arial"/>
              </a:rPr>
              <a:t>f(Total) &gt; 0.000075</a:t>
            </a:r>
          </a:p>
          <a:p>
            <a:pPr marL="927100" indent="-457200">
              <a:lnSpc>
                <a:spcPts val="2880"/>
              </a:lnSpc>
              <a:spcAft>
                <a:spcPts val="1890"/>
              </a:spcAft>
            </a:pPr>
            <a:r>
              <a:rPr lang="en-US" sz="2600" spc="-50">
                <a:solidFill>
                  <a:srgbClr val="006FC0"/>
                </a:solidFill>
                <a:latin typeface="Arial"/>
              </a:rPr>
              <a:t>2.    the average value for </a:t>
            </a:r>
            <a:r>
              <a:rPr lang="en-US" sz="2600" spc="-50">
                <a:solidFill>
                  <a:srgbClr val="FF0000"/>
                </a:solidFill>
                <a:latin typeface="Arial"/>
              </a:rPr>
              <a:t>P(turn) &gt; 1.00 </a:t>
            </a:r>
            <a:r>
              <a:rPr lang="en-US" sz="2600" spc="-50">
                <a:solidFill>
                  <a:srgbClr val="006FC0"/>
                </a:solidFill>
                <a:latin typeface="Arial"/>
              </a:rPr>
              <a:t>in the tetrapeptide</a:t>
            </a:r>
          </a:p>
          <a:p>
            <a:pPr marL="927100" indent="-457200">
              <a:lnSpc>
                <a:spcPts val="2904"/>
              </a:lnSpc>
              <a:spcAft>
                <a:spcPts val="2310"/>
              </a:spcAft>
            </a:pPr>
            <a:r>
              <a:rPr lang="en-US" sz="2600" spc="-50">
                <a:solidFill>
                  <a:srgbClr val="006FC0"/>
                </a:solidFill>
                <a:latin typeface="Arial"/>
              </a:rPr>
              <a:t>3.    the averages for the tetrapeptide are such </a:t>
            </a:r>
            <a:r>
              <a:rPr lang="en-US" sz="2600" spc="-50">
                <a:solidFill>
                  <a:srgbClr val="FF0000"/>
                </a:solidFill>
                <a:latin typeface="Arial"/>
              </a:rPr>
              <a:t>P(a-helix) &lt; P(turn) &gt; P(b-sheet),</a:t>
            </a:r>
          </a:p>
        </p:txBody>
      </p:sp>
      <p:sp>
        <p:nvSpPr>
          <p:cNvPr id="4" name=""/>
          <p:cNvSpPr/>
          <p:nvPr/>
        </p:nvSpPr>
        <p:spPr>
          <a:xfrm>
            <a:off x="3758184" y="5422392"/>
            <a:ext cx="2157984" cy="332232"/>
          </a:xfrm>
          <a:prstGeom prst="rect">
            <a:avLst/>
          </a:prstGeom>
        </p:spPr>
        <p:txBody>
          <a:bodyPr lIns="0" tIns="0" rIns="0" bIns="0" wrap="none">
            <a:noAutofit/>
          </a:bodyPr>
          <a:p>
            <a:pPr indent="0">
              <a:spcBef>
                <a:spcPts val="2310"/>
              </a:spcBef>
            </a:pPr>
            <a:r>
              <a:rPr lang="en-US" b="1" u="sng" sz="3200">
                <a:solidFill>
                  <a:srgbClr val="006FC0"/>
                </a:solidFill>
                <a:latin typeface="Cambria"/>
              </a:rPr>
              <a:t>It is a Turn!</a:t>
            </a:r>
          </a:p>
        </p:txBody>
      </p:sp>
    </p:spTree>
  </p:cSld>
  <p:clrMapOvr>
    <a:overrideClrMapping bg1="lt1" tx1="dk1" bg2="lt2" tx2="dk2" accent1="accent1" accent2="accent2" accent3="accent3" accent4="accent4" accent5="accent5" accent6="accent6" hlink="hlink" folHlink="folHlink"/>
  </p:clrMapOvr>
</p:sld>
</file>

<file path=ppt/slides/slide15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8192" y="390144"/>
            <a:ext cx="4663440" cy="323088"/>
          </a:xfrm>
          <a:prstGeom prst="rect">
            <a:avLst/>
          </a:prstGeom>
        </p:spPr>
        <p:txBody>
          <a:bodyPr lIns="0" tIns="0" rIns="0" bIns="0" wrap="none">
            <a:noAutofit/>
          </a:bodyPr>
          <a:p>
            <a:pPr indent="0"/>
            <a:r>
              <a:rPr lang="en-US" b="1" sz="2400">
                <a:solidFill>
                  <a:srgbClr val="000098"/>
                </a:solidFill>
                <a:latin typeface="Arial"/>
              </a:rPr>
              <a:t>Chou Fasman Algorithm - IV</a:t>
            </a:r>
          </a:p>
        </p:txBody>
      </p:sp>
      <p:sp>
        <p:nvSpPr>
          <p:cNvPr id="3" name=""/>
          <p:cNvSpPr/>
          <p:nvPr/>
        </p:nvSpPr>
        <p:spPr>
          <a:xfrm>
            <a:off x="3794760" y="1789176"/>
            <a:ext cx="4404360" cy="271272"/>
          </a:xfrm>
          <a:prstGeom prst="rect">
            <a:avLst/>
          </a:prstGeom>
        </p:spPr>
        <p:txBody>
          <a:bodyPr lIns="0" tIns="0" rIns="0" bIns="0" wrap="none">
            <a:noAutofit/>
          </a:bodyPr>
          <a:p>
            <a:pPr algn="r" indent="0">
              <a:spcAft>
                <a:spcPts val="1680"/>
              </a:spcAft>
            </a:pPr>
            <a:r>
              <a:rPr lang="en-US" b="1" sz="2100">
                <a:latin typeface="Palatino Linotype"/>
              </a:rPr>
              <a:t>Chou-Fasman Secondary Structure Prediction</a:t>
            </a:r>
          </a:p>
        </p:txBody>
      </p:sp>
      <p:graphicFrame>
        <p:nvGraphicFramePr>
          <p:cNvPr id="4" name=""/>
          <p:cNvGraphicFramePr>
            <a:graphicFrameLocks noGrp="1"/>
          </p:cNvGraphicFramePr>
          <p:nvPr/>
        </p:nvGraphicFramePr>
        <p:xfrm>
          <a:off x="1085088" y="2356104"/>
          <a:ext cx="6672072" cy="2109216"/>
        </p:xfrm>
        <a:graphic>
          <a:graphicData uri="http://schemas.openxmlformats.org/drawingml/2006/table">
            <a:tbl>
              <a:tblPr/>
              <a:tblGrid>
                <a:gridCol w="4742688"/>
                <a:gridCol w="1929384"/>
              </a:tblGrid>
              <a:tr h="423672">
                <a:tc gridSpan="2">
                  <a:txBody>
                    <a:bodyPr lIns="0" tIns="0" rIns="0" bIns="0">
                      <a:noAutofit/>
                    </a:bodyPr>
                    <a:p>
                      <a:pPr indent="0"/>
                      <a:r>
                        <a:rPr lang="en-US" b="1" sz="1200">
                          <a:latin typeface="Palatino Linotype"/>
                        </a:rPr>
                        <a:t>Enter sequence for prediction: </a:t>
                      </a:r>
                      <a:r>
                        <a:rPr lang="en-US" sz="1200">
                          <a:latin typeface="Arial"/>
                        </a:rPr>
                        <a:t>FASTA format </a:t>
                      </a:r>
                      <a:r>
                        <a:rPr lang="en-US" b="1" sz="1200">
                          <a:solidFill>
                            <a:srgbClr val="3A618B"/>
                          </a:solidFill>
                          <a:latin typeface="Palatino Linotype"/>
                        </a:rPr>
                        <a:t>v </a:t>
                      </a:r>
                      <a:r>
                        <a:rPr lang="en-US" b="1" sz="1200">
                          <a:latin typeface="Palatino Linotype"/>
                        </a:rPr>
                        <a:t>Subset range:</a:t>
                      </a:r>
                    </a:p>
                  </a:txBody>
                  <a:tcPr marL="0" marR="0" marT="0" marB="0" anchor="b"/>
                </a:tc>
                <a:tc hMerge="1">
                  <a:txBody>
                    <a:bodyPr lIns="0" tIns="0" rIns="0" bIns="0">
                      <a:noAutofit/>
                    </a:bodyPr>
                    <a:p>
                      <a:endParaRPr sz="2100"/>
                    </a:p>
                  </a:txBody>
                  <a:tcPr marL="0" marR="0" marT="0" marB="0"/>
                </a:tc>
              </a:tr>
              <a:tr h="652272">
                <a:tc rowSpan="4">
                  <a:txBody>
                    <a:bodyPr lIns="0" tIns="0" rIns="0" bIns="0">
                      <a:noAutofit/>
                    </a:bodyPr>
                    <a:p>
                      <a:pPr marL="88900" indent="0"/>
                      <a:r>
                        <a:rPr lang="en-US" sz="950">
                          <a:latin typeface="SimSun"/>
                        </a:rPr>
                        <a:t>KVF GRC E L A A AMRHGL DN YRG YS L GN WVC A AKF E SNFNTQ ATNRNTD GS TD YGIL Q INS RUF</a:t>
                      </a:r>
                    </a:p>
                  </a:txBody>
                  <a:tcPr marL="0" marR="0" marT="0" marB="0"/>
                </a:tc>
                <a:tc>
                  <a:txBody>
                    <a:bodyPr lIns="0" tIns="0" rIns="0" bIns="0">
                      <a:noAutofit/>
                    </a:bodyPr>
                    <a:p>
                      <a:pPr indent="0"/>
                      <a:r>
                        <a:rPr lang="en-US" sz="1200">
                          <a:solidFill>
                            <a:srgbClr val="0402EB"/>
                          </a:solidFill>
                          <a:latin typeface="Arial"/>
                        </a:rPr>
                        <a:t>Entrez protein sequence browser</a:t>
                      </a:r>
                    </a:p>
                  </a:txBody>
                  <a:tcPr marL="0" marR="0" marT="0" marB="0" anchor="b"/>
                </a:tc>
              </a:tr>
              <a:tr h="259080">
                <a:tc vMerge="1">
                  <a:txBody>
                    <a:bodyPr lIns="0" tIns="0" rIns="0" bIns="0">
                      <a:noAutofit/>
                    </a:bodyPr>
                    <a:p>
                      <a:endParaRPr sz="1300"/>
                    </a:p>
                  </a:txBody>
                  <a:tcPr marL="0" marR="0" marT="0" marB="0"/>
                </a:tc>
                <a:tc>
                  <a:txBody>
                    <a:bodyPr lIns="0" tIns="0" rIns="0" bIns="0">
                      <a:noAutofit/>
                    </a:bodyPr>
                    <a:p>
                      <a:endParaRPr sz="1300"/>
                    </a:p>
                  </a:txBody>
                  <a:tcPr marL="0" marR="0" marT="0" marB="0"/>
                </a:tc>
              </a:tr>
              <a:tr h="249936">
                <a:tc vMerge="1">
                  <a:txBody>
                    <a:bodyPr lIns="0" tIns="0" rIns="0" bIns="0">
                      <a:noAutofit/>
                    </a:bodyPr>
                    <a:p>
                      <a:endParaRPr sz="1200"/>
                    </a:p>
                  </a:txBody>
                  <a:tcPr marL="0" marR="0" marT="0" marB="0"/>
                </a:tc>
                <a:tc>
                  <a:txBody>
                    <a:bodyPr lIns="0" tIns="0" rIns="0" bIns="0">
                      <a:noAutofit/>
                    </a:bodyPr>
                    <a:p>
                      <a:pPr algn="ctr" indent="0"/>
                      <a:r>
                        <a:rPr lang="en-US" sz="1200">
                          <a:latin typeface="Arial"/>
                        </a:rPr>
                        <a:t>Predict</a:t>
                      </a:r>
                    </a:p>
                  </a:txBody>
                  <a:tcPr marL="0" marR="0" marT="0" marB="0" anchor="b"/>
                </a:tc>
              </a:tr>
              <a:tr h="185928">
                <a:tc vMerge="1">
                  <a:txBody>
                    <a:bodyPr lIns="0" tIns="0" rIns="0" bIns="0">
                      <a:noAutofit/>
                    </a:bodyPr>
                    <a:p>
                      <a:endParaRPr sz="900"/>
                    </a:p>
                  </a:txBody>
                  <a:tcPr marL="0" marR="0" marT="0" marB="0"/>
                </a:tc>
                <a:tc>
                  <a:txBody>
                    <a:bodyPr lIns="0" tIns="0" rIns="0" bIns="0">
                      <a:noAutofit/>
                    </a:bodyPr>
                    <a:p>
                      <a:endParaRPr sz="900"/>
                    </a:p>
                  </a:txBody>
                  <a:tcPr marL="0" marR="0" marT="0" marB="0"/>
                </a:tc>
              </a:tr>
              <a:tr h="338328">
                <a:tc>
                  <a:txBody>
                    <a:bodyPr lIns="0" tIns="0" rIns="0" bIns="0">
                      <a:noAutofit/>
                    </a:bodyPr>
                    <a:p>
                      <a:pPr algn="just" marL="1320800" indent="0"/>
                      <a:r>
                        <a:rPr lang="en-US" i="1" sz="1300">
                          <a:solidFill>
                            <a:srgbClr val="9EB2D3"/>
                          </a:solidFill>
                          <a:latin typeface="Palatino Linotype"/>
                        </a:rPr>
                        <a:t>....</a:t>
                      </a:r>
                      <a:r>
                        <a:rPr lang="en-US" sz="1200">
                          <a:solidFill>
                            <a:srgbClr val="9EB2D3"/>
                          </a:solidFill>
                          <a:latin typeface="Arial"/>
                        </a:rPr>
                        <a:t>..........,,~il </a:t>
                      </a:r>
                      <a:r>
                        <a:rPr lang="en-US" baseline="-25000" sz="1200">
                          <a:solidFill>
                            <a:srgbClr val="9EB2D3"/>
                          </a:solidFill>
                          <a:latin typeface="Arial"/>
                        </a:rPr>
                        <a:t>l</a:t>
                      </a:r>
                      <a:r>
                        <a:rPr lang="en-US" sz="1200">
                          <a:solidFill>
                            <a:srgbClr val="9EB2D3"/>
                          </a:solidFill>
                          <a:latin typeface="Arial"/>
                        </a:rPr>
                        <a:t>&gt;i|</a:t>
                      </a:r>
                    </a:p>
                  </a:txBody>
                  <a:tcPr marL="0" marR="0" marT="0" marB="0"/>
                </a:tc>
                <a:tc>
                  <a:txBody>
                    <a:bodyPr lIns="0" tIns="0" rIns="0" bIns="0">
                      <a:noAutofit/>
                    </a:bodyPr>
                    <a:p>
                      <a:endParaRPr sz="1600"/>
                    </a:p>
                  </a:txBody>
                  <a:tcPr marL="0" marR="0" marT="0" marB="0"/>
                </a:tc>
              </a:tr>
            </a:tbl>
          </a:graphicData>
        </a:graphic>
      </p:graphicFrame>
      <p:sp>
        <p:nvSpPr>
          <p:cNvPr id="5" name=""/>
          <p:cNvSpPr/>
          <p:nvPr/>
        </p:nvSpPr>
        <p:spPr>
          <a:xfrm>
            <a:off x="1847088" y="5050536"/>
            <a:ext cx="5687568" cy="310896"/>
          </a:xfrm>
          <a:prstGeom prst="rect">
            <a:avLst/>
          </a:prstGeom>
        </p:spPr>
        <p:txBody>
          <a:bodyPr lIns="0" tIns="0" rIns="0" bIns="0" wrap="none">
            <a:noAutofit/>
          </a:bodyPr>
          <a:p>
            <a:pPr algn="ctr" indent="0">
              <a:spcBef>
                <a:spcPts val="3150"/>
              </a:spcBef>
            </a:pPr>
            <a:r>
              <a:rPr lang="en-US" sz="2400" spc="-50">
                <a:latin typeface="Calibri"/>
                <a:hlinkClick r:id="rLinkId0"/>
              </a:rPr>
              <a:t>http://fasta.bioch.virginia.edu/fasta_www/chofas.htm</a:t>
            </a:r>
          </a:p>
        </p:txBody>
      </p:sp>
    </p:spTree>
  </p:cSld>
  <p:clrMapOvr>
    <a:overrideClrMapping bg1="lt1" tx1="dk1" bg2="lt2" tx2="dk2" accent1="accent1" accent2="accent2" accent3="accent3" accent4="accent4" accent5="accent5" accent6="accent6" hlink="hlink" folHlink="folHlink"/>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93264"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
        <p:nvSpPr>
          <p:cNvPr id="3" name=""/>
          <p:cNvSpPr/>
          <p:nvPr/>
        </p:nvSpPr>
        <p:spPr>
          <a:xfrm>
            <a:off x="4620768" y="1563624"/>
            <a:ext cx="3733800" cy="4748784"/>
          </a:xfrm>
          <a:prstGeom prst="rect">
            <a:avLst/>
          </a:prstGeom>
        </p:spPr>
        <p:txBody>
          <a:bodyPr lIns="0" tIns="0" rIns="0" bIns="0">
            <a:noAutofit/>
          </a:bodyPr>
          <a:p>
            <a:pPr indent="0">
              <a:spcAft>
                <a:spcPts val="1050"/>
              </a:spcAft>
            </a:pPr>
            <a:r>
              <a:rPr lang="en-US" b="1" sz="2600">
                <a:solidFill>
                  <a:srgbClr val="3265FF"/>
                </a:solidFill>
                <a:latin typeface="Arial"/>
              </a:rPr>
              <a:t>Notations</a:t>
            </a:r>
          </a:p>
          <a:p>
            <a:pPr indent="0">
              <a:lnSpc>
                <a:spcPts val="3096"/>
              </a:lnSpc>
              <a:spcAft>
                <a:spcPts val="210"/>
              </a:spcAft>
            </a:pPr>
            <a:r>
              <a:rPr lang="en-US" sz="2600">
                <a:latin typeface="Arial"/>
              </a:rPr>
              <a:t>Let a pair of sequences x and y of length </a:t>
            </a:r>
            <a:r>
              <a:rPr lang="en-US" i="1" sz="2600">
                <a:latin typeface="Arial"/>
              </a:rPr>
              <a:t>n</a:t>
            </a:r>
            <a:r>
              <a:rPr lang="en-US" sz="2600">
                <a:latin typeface="Arial"/>
              </a:rPr>
              <a:t> and </a:t>
            </a:r>
            <a:r>
              <a:rPr lang="en-US" i="1" sz="2600">
                <a:latin typeface="Arial"/>
              </a:rPr>
              <a:t>m</a:t>
            </a:r>
          </a:p>
          <a:p>
            <a:pPr indent="0">
              <a:lnSpc>
                <a:spcPts val="3384"/>
              </a:lnSpc>
            </a:pPr>
            <a:r>
              <a:rPr lang="en-US" i="1" sz="2600">
                <a:latin typeface="Arial"/>
              </a:rPr>
              <a:t>X</a:t>
            </a:r>
            <a:r>
              <a:rPr lang="en-US" i="1" baseline="-25000" sz="2600">
                <a:latin typeface="Arial"/>
              </a:rPr>
              <a:t>i</a:t>
            </a:r>
            <a:r>
              <a:rPr lang="en-US" sz="2600">
                <a:latin typeface="Arial"/>
              </a:rPr>
              <a:t> be the ith symbol in x y be the jth symbol in y</a:t>
            </a:r>
          </a:p>
          <a:p>
            <a:pPr indent="0">
              <a:lnSpc>
                <a:spcPts val="3096"/>
              </a:lnSpc>
              <a:spcAft>
                <a:spcPts val="210"/>
              </a:spcAft>
            </a:pPr>
            <a:r>
              <a:rPr lang="en-US" sz="2600">
                <a:latin typeface="Arial"/>
              </a:rPr>
              <a:t>Symbols are from alphabet A</a:t>
            </a:r>
          </a:p>
          <a:p>
            <a:pPr algn="ctr" indent="0">
              <a:spcAft>
                <a:spcPts val="1050"/>
              </a:spcAft>
            </a:pPr>
            <a:r>
              <a:rPr lang="en-US" sz="2600">
                <a:latin typeface="Arial"/>
              </a:rPr>
              <a:t>A={A,T,G,C}</a:t>
            </a:r>
          </a:p>
          <a:p>
            <a:pPr indent="0">
              <a:spcAft>
                <a:spcPts val="1050"/>
              </a:spcAft>
            </a:pPr>
            <a:r>
              <a:rPr lang="en-US" sz="2600">
                <a:latin typeface="Arial"/>
              </a:rPr>
              <a:t>A={twenty amino acids}</a:t>
            </a:r>
          </a:p>
          <a:p>
            <a:pPr indent="0">
              <a:lnSpc>
                <a:spcPts val="3144"/>
              </a:lnSpc>
            </a:pPr>
            <a:r>
              <a:rPr lang="en-US" sz="2600">
                <a:latin typeface="Arial"/>
              </a:rPr>
              <a:t>Symbols from alphabet be a,b etc</a:t>
            </a:r>
          </a:p>
        </p:txBody>
      </p:sp>
    </p:spTree>
  </p:cSld>
  <p:clrMapOvr>
    <a:overrideClrMapping bg1="lt1" tx1="dk1" bg2="lt2" tx2="dk2" accent1="accent1" accent2="accent2" accent3="accent3" accent4="accent4" accent5="accent5" accent6="accent6" hlink="hlink" folHlink="folHlink"/>
  </p:clrMapOvr>
</p:sld>
</file>

<file path=ppt/slides/slide16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8192" y="390144"/>
            <a:ext cx="4663440" cy="323088"/>
          </a:xfrm>
          <a:prstGeom prst="rect">
            <a:avLst/>
          </a:prstGeom>
        </p:spPr>
        <p:txBody>
          <a:bodyPr lIns="0" tIns="0" rIns="0" bIns="0" wrap="none">
            <a:noAutofit/>
          </a:bodyPr>
          <a:p>
            <a:pPr indent="0"/>
            <a:r>
              <a:rPr lang="en-US" b="1" sz="2400">
                <a:solidFill>
                  <a:srgbClr val="000098"/>
                </a:solidFill>
                <a:latin typeface="Arial"/>
              </a:rPr>
              <a:t>Chou Fasman Algorithm - IV</a:t>
            </a:r>
          </a:p>
        </p:txBody>
      </p:sp>
      <p:sp>
        <p:nvSpPr>
          <p:cNvPr id="3" name=""/>
          <p:cNvSpPr/>
          <p:nvPr/>
        </p:nvSpPr>
        <p:spPr>
          <a:xfrm>
            <a:off x="4843272" y="1243584"/>
            <a:ext cx="3325368" cy="2459736"/>
          </a:xfrm>
          <a:prstGeom prst="rect">
            <a:avLst/>
          </a:prstGeom>
          <a:solidFill>
            <a:srgbClr val="DCDBE6"/>
          </a:solidFill>
        </p:spPr>
        <p:txBody>
          <a:bodyPr lIns="0" tIns="0" rIns="0" bIns="0">
            <a:noAutofit/>
          </a:bodyPr>
          <a:p>
            <a:pPr marL="356616" indent="-342900">
              <a:spcAft>
                <a:spcPts val="2730"/>
              </a:spcAft>
            </a:pPr>
            <a:r>
              <a:rPr lang="en-US" b="1" sz="2600" spc="-50">
                <a:solidFill>
                  <a:srgbClr val="FF0000"/>
                </a:solidFill>
                <a:latin typeface="Arial"/>
              </a:rPr>
              <a:t>Conclusion</a:t>
            </a:r>
          </a:p>
          <a:p>
            <a:pPr marL="356616" indent="-342900">
              <a:lnSpc>
                <a:spcPts val="2856"/>
              </a:lnSpc>
            </a:pPr>
            <a:r>
              <a:rPr lang="en-US" sz="2600" spc="-50">
                <a:solidFill>
                  <a:srgbClr val="747474"/>
                </a:solidFill>
                <a:latin typeface="Arial"/>
              </a:rPr>
              <a:t>•    </a:t>
            </a:r>
            <a:r>
              <a:rPr lang="en-US" sz="2600" spc="-50">
                <a:solidFill>
                  <a:srgbClr val="006FC0"/>
                </a:solidFill>
                <a:latin typeface="Arial"/>
              </a:rPr>
              <a:t>Chou Fasman Algorithm helps predict Alpha Helices, Beta Sheets and Turns </a:t>
            </a:r>
            <a:r>
              <a:rPr lang="en-US" baseline="30000" sz="2600" spc="-50">
                <a:solidFill>
                  <a:srgbClr val="006FC0"/>
                </a:solidFill>
                <a:latin typeface="Arial"/>
              </a:rPr>
              <a:t>•</a:t>
            </a:r>
          </a:p>
        </p:txBody>
      </p:sp>
      <p:sp>
        <p:nvSpPr>
          <p:cNvPr id="4" name=""/>
          <p:cNvSpPr/>
          <p:nvPr/>
        </p:nvSpPr>
        <p:spPr>
          <a:xfrm>
            <a:off x="4843272" y="4209288"/>
            <a:ext cx="3325368" cy="1697736"/>
          </a:xfrm>
          <a:prstGeom prst="rect">
            <a:avLst/>
          </a:prstGeom>
          <a:solidFill>
            <a:srgbClr val="DCDBE6"/>
          </a:solidFill>
        </p:spPr>
        <p:txBody>
          <a:bodyPr lIns="0" tIns="0" rIns="0" bIns="0">
            <a:noAutofit/>
          </a:bodyPr>
          <a:p>
            <a:pPr marL="4114800" indent="-342900">
              <a:lnSpc>
                <a:spcPts val="2856"/>
              </a:lnSpc>
            </a:pPr>
            <a:r>
              <a:rPr lang="en-US" sz="2600" spc="-50">
                <a:solidFill>
                  <a:srgbClr val="747474"/>
                </a:solidFill>
                <a:latin typeface="Arial"/>
              </a:rPr>
              <a:t>•    </a:t>
            </a:r>
            <a:r>
              <a:rPr lang="en-US" sz="2600" spc="-50">
                <a:solidFill>
                  <a:srgbClr val="006FC0"/>
                </a:solidFill>
                <a:latin typeface="Arial"/>
              </a:rPr>
              <a:t>The algorithm is based on statistical occurrence of Amino Acids in known structures</a:t>
            </a:r>
          </a:p>
        </p:txBody>
      </p:sp>
      <p:sp>
        <p:nvSpPr>
          <p:cNvPr id="5" name=""/>
          <p:cNvSpPr/>
          <p:nvPr/>
        </p:nvSpPr>
        <p:spPr>
          <a:xfrm>
            <a:off x="1874520" y="6623304"/>
            <a:ext cx="405384" cy="179832"/>
          </a:xfrm>
          <a:prstGeom prst="rect">
            <a:avLst/>
          </a:prstGeom>
        </p:spPr>
        <p:txBody>
          <a:bodyPr lIns="0" tIns="0" rIns="0" bIns="0" wrap="none">
            <a:noAutofit/>
          </a:bodyPr>
          <a:p>
            <a:pPr indent="0"/>
            <a:r>
              <a:rPr lang="en-US" sz="18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16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07792" y="387096"/>
            <a:ext cx="3322320" cy="280416"/>
          </a:xfrm>
          <a:prstGeom prst="rect">
            <a:avLst/>
          </a:prstGeom>
        </p:spPr>
        <p:txBody>
          <a:bodyPr lIns="0" tIns="0" rIns="0" bIns="0" wrap="none">
            <a:noAutofit/>
          </a:bodyPr>
          <a:p>
            <a:pPr algn="ctr" indent="0">
              <a:spcAft>
                <a:spcPts val="13230"/>
              </a:spcAft>
            </a:pPr>
            <a:r>
              <a:rPr lang="en-US" b="1" sz="2600">
                <a:solidFill>
                  <a:srgbClr val="000098"/>
                </a:solidFill>
                <a:latin typeface="Arial"/>
              </a:rPr>
              <a:t>Protein Structures</a:t>
            </a:r>
          </a:p>
        </p:txBody>
      </p:sp>
      <p:sp>
        <p:nvSpPr>
          <p:cNvPr id="3" name=""/>
          <p:cNvSpPr/>
          <p:nvPr/>
        </p:nvSpPr>
        <p:spPr>
          <a:xfrm>
            <a:off x="5248656" y="3054096"/>
            <a:ext cx="2621280" cy="1149096"/>
          </a:xfrm>
          <a:prstGeom prst="rect">
            <a:avLst/>
          </a:prstGeom>
          <a:solidFill>
            <a:srgbClr val="DCDBE6"/>
          </a:solidFill>
        </p:spPr>
        <p:txBody>
          <a:bodyPr lIns="0" tIns="0" rIns="0" bIns="0">
            <a:noAutofit/>
          </a:bodyPr>
          <a:p>
            <a:pPr marL="217932" indent="-190500">
              <a:lnSpc>
                <a:spcPts val="3360"/>
              </a:lnSpc>
              <a:spcBef>
                <a:spcPts val="13230"/>
              </a:spcBef>
            </a:pPr>
            <a:r>
              <a:rPr lang="en-US" b="1" sz="2600">
                <a:solidFill>
                  <a:srgbClr val="006FC0"/>
                </a:solidFill>
                <a:latin typeface="Arial"/>
              </a:rPr>
              <a:t>Chou Fasman Algorithm -Flowchart I</a:t>
            </a:r>
          </a:p>
        </p:txBody>
      </p:sp>
    </p:spTree>
  </p:cSld>
  <p:clrMapOvr>
    <a:overrideClrMapping bg1="lt1" tx1="dk1" bg2="lt2" tx2="dk2" accent1="accent1" accent2="accent2" accent3="accent3" accent4="accent4" accent5="accent5" accent6="accent6" hlink="hlink" folHlink="folHlink"/>
  </p:clrMapOvr>
</p:sld>
</file>

<file path=ppt/slides/slide16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499616" y="390144"/>
            <a:ext cx="6230112" cy="323088"/>
          </a:xfrm>
          <a:prstGeom prst="rect">
            <a:avLst/>
          </a:prstGeom>
        </p:spPr>
        <p:txBody>
          <a:bodyPr lIns="0" tIns="0" rIns="0" bIns="0" wrap="none">
            <a:noAutofit/>
          </a:bodyPr>
          <a:p>
            <a:pPr indent="0"/>
            <a:r>
              <a:rPr lang="en-US" b="1" sz="2400">
                <a:solidFill>
                  <a:srgbClr val="000098"/>
                </a:solidFill>
                <a:latin typeface="Arial"/>
              </a:rPr>
              <a:t>Chou Fasman Algorithm - Flowchart I</a:t>
            </a:r>
          </a:p>
        </p:txBody>
      </p:sp>
      <p:sp>
        <p:nvSpPr>
          <p:cNvPr id="3" name=""/>
          <p:cNvSpPr/>
          <p:nvPr/>
        </p:nvSpPr>
        <p:spPr>
          <a:xfrm>
            <a:off x="4846320" y="1246632"/>
            <a:ext cx="3169920" cy="2822448"/>
          </a:xfrm>
          <a:prstGeom prst="rect">
            <a:avLst/>
          </a:prstGeom>
          <a:solidFill>
            <a:srgbClr val="DCDBE6"/>
          </a:solidFill>
        </p:spPr>
        <p:txBody>
          <a:bodyPr lIns="0" tIns="0" rIns="0" bIns="0">
            <a:noAutofit/>
          </a:bodyPr>
          <a:p>
            <a:pPr marL="353568" indent="-330200">
              <a:spcAft>
                <a:spcPts val="2730"/>
              </a:spcAft>
            </a:pPr>
            <a:r>
              <a:rPr lang="en-US" b="1" sz="2600">
                <a:solidFill>
                  <a:srgbClr val="FF0000"/>
                </a:solidFill>
                <a:latin typeface="Arial"/>
              </a:rPr>
              <a:t>Background</a:t>
            </a:r>
          </a:p>
          <a:p>
            <a:pPr marL="353568" indent="-330200">
              <a:lnSpc>
                <a:spcPts val="2856"/>
              </a:lnSpc>
            </a:pPr>
            <a:r>
              <a:rPr lang="en-US" sz="2600" spc="-50">
                <a:solidFill>
                  <a:srgbClr val="747474"/>
                </a:solidFill>
                <a:latin typeface="Arial"/>
              </a:rPr>
              <a:t>•    </a:t>
            </a:r>
            <a:r>
              <a:rPr lang="en-US" sz="2600" spc="-50">
                <a:solidFill>
                  <a:srgbClr val="006FC0"/>
                </a:solidFill>
                <a:latin typeface="Arial"/>
              </a:rPr>
              <a:t>Chou Fasman Algorithm helps predict secondary structures such as Alpha Helices, Beta Sheets and Turns </a:t>
            </a:r>
            <a:r>
              <a:rPr lang="en-US" baseline="30000" sz="2600" spc="-50">
                <a:solidFill>
                  <a:srgbClr val="006FC0"/>
                </a:solidFill>
                <a:latin typeface="Arial"/>
              </a:rPr>
              <a:t>•</a:t>
            </a:r>
          </a:p>
        </p:txBody>
      </p:sp>
      <p:sp>
        <p:nvSpPr>
          <p:cNvPr id="4" name=""/>
          <p:cNvSpPr/>
          <p:nvPr/>
        </p:nvSpPr>
        <p:spPr>
          <a:xfrm>
            <a:off x="4846320" y="4575048"/>
            <a:ext cx="3169920" cy="1030224"/>
          </a:xfrm>
          <a:prstGeom prst="rect">
            <a:avLst/>
          </a:prstGeom>
          <a:solidFill>
            <a:srgbClr val="DCDBE6"/>
          </a:solidFill>
        </p:spPr>
        <p:txBody>
          <a:bodyPr lIns="0" tIns="0" rIns="0" bIns="0">
            <a:noAutofit/>
          </a:bodyPr>
          <a:p>
            <a:pPr marL="4114800" marR="736600" indent="-330200">
              <a:lnSpc>
                <a:spcPts val="2832"/>
              </a:lnSpc>
            </a:pPr>
            <a:r>
              <a:rPr lang="en-US" sz="2600" spc="-50">
                <a:solidFill>
                  <a:srgbClr val="747474"/>
                </a:solidFill>
                <a:latin typeface="Arial"/>
              </a:rPr>
              <a:t>•    </a:t>
            </a:r>
            <a:r>
              <a:rPr lang="en-US" sz="2600" spc="-50">
                <a:solidFill>
                  <a:srgbClr val="006FC0"/>
                </a:solidFill>
                <a:latin typeface="Arial"/>
              </a:rPr>
              <a:t>Step by step flowchart of the entire algorithm</a:t>
            </a:r>
          </a:p>
        </p:txBody>
      </p:sp>
    </p:spTree>
  </p:cSld>
  <p:clrMapOvr>
    <a:overrideClrMapping bg1="lt1" tx1="dk1" bg2="lt2" tx2="dk2" accent1="accent1" accent2="accent2" accent3="accent3" accent4="accent4" accent5="accent5" accent6="accent6" hlink="hlink" folHlink="folHlink"/>
  </p:clrMapOvr>
</p:sld>
</file>

<file path=ppt/slides/slide16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588008" y="1008888"/>
            <a:ext cx="6608064" cy="5148072"/>
          </a:xfrm>
          <a:prstGeom prst="rect">
            <a:avLst/>
          </a:prstGeom>
        </p:spPr>
      </p:pic>
      <p:sp>
        <p:nvSpPr>
          <p:cNvPr id="3" name=""/>
          <p:cNvSpPr/>
          <p:nvPr/>
        </p:nvSpPr>
        <p:spPr>
          <a:xfrm>
            <a:off x="1499616" y="390144"/>
            <a:ext cx="6230112" cy="323088"/>
          </a:xfrm>
          <a:prstGeom prst="rect">
            <a:avLst/>
          </a:prstGeom>
        </p:spPr>
        <p:txBody>
          <a:bodyPr lIns="0" tIns="0" rIns="0" bIns="0" wrap="none">
            <a:noAutofit/>
          </a:bodyPr>
          <a:p>
            <a:pPr indent="0"/>
            <a:r>
              <a:rPr lang="en-US" b="1" sz="2400">
                <a:solidFill>
                  <a:srgbClr val="000098"/>
                </a:solidFill>
                <a:latin typeface="Arial"/>
              </a:rPr>
              <a:t>Chou Fasman Algorithm - Flowchart I</a:t>
            </a:r>
          </a:p>
        </p:txBody>
      </p:sp>
    </p:spTree>
  </p:cSld>
  <p:clrMapOvr>
    <a:overrideClrMapping bg1="lt1" tx1="dk1" bg2="lt2" tx2="dk2" accent1="accent1" accent2="accent2" accent3="accent3" accent4="accent4" accent5="accent5" accent6="accent6" hlink="hlink" folHlink="folHlink"/>
  </p:clrMapOvr>
</p:sld>
</file>

<file path=ppt/slides/slide16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499616" y="390144"/>
            <a:ext cx="6230112" cy="323088"/>
          </a:xfrm>
          <a:prstGeom prst="rect">
            <a:avLst/>
          </a:prstGeom>
        </p:spPr>
        <p:txBody>
          <a:bodyPr lIns="0" tIns="0" rIns="0" bIns="0" wrap="none">
            <a:noAutofit/>
          </a:bodyPr>
          <a:p>
            <a:pPr indent="0"/>
            <a:r>
              <a:rPr lang="en-US" b="1" sz="2400">
                <a:solidFill>
                  <a:srgbClr val="000098"/>
                </a:solidFill>
                <a:latin typeface="Arial"/>
              </a:rPr>
              <a:t>Chou Fasman Algorithm - Flowchart I</a:t>
            </a:r>
          </a:p>
        </p:txBody>
      </p:sp>
      <p:sp>
        <p:nvSpPr>
          <p:cNvPr id="3" name=""/>
          <p:cNvSpPr/>
          <p:nvPr/>
        </p:nvSpPr>
        <p:spPr>
          <a:xfrm>
            <a:off x="4843272" y="1243584"/>
            <a:ext cx="3288792" cy="2154936"/>
          </a:xfrm>
          <a:prstGeom prst="rect">
            <a:avLst/>
          </a:prstGeom>
          <a:solidFill>
            <a:srgbClr val="DCDBE6"/>
          </a:solidFill>
        </p:spPr>
        <p:txBody>
          <a:bodyPr lIns="0" tIns="0" rIns="0" bIns="0">
            <a:noAutofit/>
          </a:bodyPr>
          <a:p>
            <a:pPr marL="356616" indent="-342900">
              <a:spcAft>
                <a:spcPts val="2730"/>
              </a:spcAft>
            </a:pPr>
            <a:r>
              <a:rPr lang="en-US" b="1" sz="2600">
                <a:solidFill>
                  <a:srgbClr val="FF0000"/>
                </a:solidFill>
                <a:latin typeface="Arial"/>
              </a:rPr>
              <a:t>Conclusion</a:t>
            </a:r>
          </a:p>
          <a:p>
            <a:pPr marL="356616" indent="-342900">
              <a:lnSpc>
                <a:spcPts val="2856"/>
              </a:lnSpc>
            </a:pPr>
            <a:r>
              <a:rPr lang="en-US" sz="2600" spc="-50">
                <a:solidFill>
                  <a:srgbClr val="747474"/>
                </a:solidFill>
                <a:latin typeface="Arial"/>
              </a:rPr>
              <a:t>•    </a:t>
            </a:r>
            <a:r>
              <a:rPr lang="en-US" sz="2600" spc="-50">
                <a:solidFill>
                  <a:srgbClr val="006FC0"/>
                </a:solidFill>
                <a:latin typeface="Arial"/>
              </a:rPr>
              <a:t>Beta sheets can be predicted from primary amino acid sequences </a:t>
            </a:r>
            <a:r>
              <a:rPr lang="en-US" baseline="30000" sz="2600" spc="-50">
                <a:solidFill>
                  <a:srgbClr val="006FC0"/>
                </a:solidFill>
                <a:latin typeface="Arial"/>
              </a:rPr>
              <a:t>•</a:t>
            </a:r>
          </a:p>
        </p:txBody>
      </p:sp>
      <p:sp>
        <p:nvSpPr>
          <p:cNvPr id="4" name=""/>
          <p:cNvSpPr/>
          <p:nvPr/>
        </p:nvSpPr>
        <p:spPr>
          <a:xfrm>
            <a:off x="4843272" y="3849624"/>
            <a:ext cx="3288792" cy="1331976"/>
          </a:xfrm>
          <a:prstGeom prst="rect">
            <a:avLst/>
          </a:prstGeom>
          <a:solidFill>
            <a:srgbClr val="DCDBE6"/>
          </a:solidFill>
        </p:spPr>
        <p:txBody>
          <a:bodyPr lIns="0" tIns="0" rIns="0" bIns="0">
            <a:noAutofit/>
          </a:bodyPr>
          <a:p>
            <a:pPr marL="4114800" indent="-342900">
              <a:lnSpc>
                <a:spcPts val="2856"/>
              </a:lnSpc>
            </a:pPr>
            <a:r>
              <a:rPr lang="en-US" sz="2600" spc="-50">
                <a:solidFill>
                  <a:srgbClr val="747474"/>
                </a:solidFill>
                <a:latin typeface="Arial"/>
              </a:rPr>
              <a:t>•    </a:t>
            </a:r>
            <a:r>
              <a:rPr lang="en-US" sz="2600" spc="-50">
                <a:solidFill>
                  <a:srgbClr val="006FC0"/>
                </a:solidFill>
                <a:latin typeface="Arial"/>
              </a:rPr>
              <a:t>Next, we will see the flowchart of Alpha Helices and Beta Turns</a:t>
            </a:r>
          </a:p>
        </p:txBody>
      </p:sp>
      <p:sp>
        <p:nvSpPr>
          <p:cNvPr id="5" name=""/>
          <p:cNvSpPr/>
          <p:nvPr/>
        </p:nvSpPr>
        <p:spPr>
          <a:xfrm>
            <a:off x="1874520" y="6629400"/>
            <a:ext cx="405384" cy="179832"/>
          </a:xfrm>
          <a:prstGeom prst="rect">
            <a:avLst/>
          </a:prstGeom>
        </p:spPr>
        <p:txBody>
          <a:bodyPr lIns="0" tIns="0" rIns="0" bIns="0" wrap="none">
            <a:noAutofit/>
          </a:bodyPr>
          <a:p>
            <a:pPr indent="0"/>
            <a:r>
              <a:rPr lang="en-US" sz="1800" spc="-5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16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07792" y="387096"/>
            <a:ext cx="3322320" cy="280416"/>
          </a:xfrm>
          <a:prstGeom prst="rect">
            <a:avLst/>
          </a:prstGeom>
        </p:spPr>
        <p:txBody>
          <a:bodyPr lIns="0" tIns="0" rIns="0" bIns="0" wrap="none">
            <a:noAutofit/>
          </a:bodyPr>
          <a:p>
            <a:pPr algn="ctr" indent="0">
              <a:spcAft>
                <a:spcPts val="13230"/>
              </a:spcAft>
            </a:pPr>
            <a:r>
              <a:rPr lang="en-US" b="1" sz="2600">
                <a:solidFill>
                  <a:srgbClr val="000098"/>
                </a:solidFill>
                <a:latin typeface="Arial"/>
              </a:rPr>
              <a:t>Protein Structures</a:t>
            </a:r>
          </a:p>
        </p:txBody>
      </p:sp>
      <p:sp>
        <p:nvSpPr>
          <p:cNvPr id="3" name=""/>
          <p:cNvSpPr/>
          <p:nvPr/>
        </p:nvSpPr>
        <p:spPr>
          <a:xfrm>
            <a:off x="5242560" y="3054096"/>
            <a:ext cx="2621280" cy="1149096"/>
          </a:xfrm>
          <a:prstGeom prst="rect">
            <a:avLst/>
          </a:prstGeom>
          <a:solidFill>
            <a:srgbClr val="DCDBE6"/>
          </a:solidFill>
        </p:spPr>
        <p:txBody>
          <a:bodyPr lIns="0" tIns="0" rIns="0" bIns="0">
            <a:noAutofit/>
          </a:bodyPr>
          <a:p>
            <a:pPr marL="198628" indent="-177800">
              <a:lnSpc>
                <a:spcPts val="3360"/>
              </a:lnSpc>
              <a:spcBef>
                <a:spcPts val="13230"/>
              </a:spcBef>
            </a:pPr>
            <a:r>
              <a:rPr lang="en-US" b="1" sz="2600">
                <a:solidFill>
                  <a:srgbClr val="006FC0"/>
                </a:solidFill>
                <a:latin typeface="Arial"/>
              </a:rPr>
              <a:t>Chou Fasman Algorithm -Flowchart II</a:t>
            </a:r>
          </a:p>
        </p:txBody>
      </p:sp>
    </p:spTree>
  </p:cSld>
  <p:clrMapOvr>
    <a:overrideClrMapping bg1="lt1" tx1="dk1" bg2="lt2" tx2="dk2" accent1="accent1" accent2="accent2" accent3="accent3" accent4="accent4" accent5="accent5" accent6="accent6" hlink="hlink" folHlink="folHlink"/>
  </p:clrMapOvr>
</p:sld>
</file>

<file path=ppt/slides/slide16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441704" y="390144"/>
            <a:ext cx="6345936" cy="323088"/>
          </a:xfrm>
          <a:prstGeom prst="rect">
            <a:avLst/>
          </a:prstGeom>
        </p:spPr>
        <p:txBody>
          <a:bodyPr lIns="0" tIns="0" rIns="0" bIns="0" wrap="none">
            <a:noAutofit/>
          </a:bodyPr>
          <a:p>
            <a:pPr indent="0"/>
            <a:r>
              <a:rPr lang="en-US" b="1" sz="2400">
                <a:solidFill>
                  <a:srgbClr val="000098"/>
                </a:solidFill>
                <a:latin typeface="Arial"/>
              </a:rPr>
              <a:t>Chou Fasman Algorithm - Flowchart II</a:t>
            </a:r>
          </a:p>
        </p:txBody>
      </p:sp>
      <p:sp>
        <p:nvSpPr>
          <p:cNvPr id="3" name=""/>
          <p:cNvSpPr/>
          <p:nvPr/>
        </p:nvSpPr>
        <p:spPr>
          <a:xfrm>
            <a:off x="4846320" y="1252728"/>
            <a:ext cx="2971800" cy="2511552"/>
          </a:xfrm>
          <a:prstGeom prst="rect">
            <a:avLst/>
          </a:prstGeom>
          <a:solidFill>
            <a:srgbClr val="E6F3F9"/>
          </a:solidFill>
        </p:spPr>
        <p:txBody>
          <a:bodyPr lIns="0" tIns="0" rIns="0" bIns="0">
            <a:noAutofit/>
          </a:bodyPr>
          <a:p>
            <a:pPr marL="353568" indent="-330200">
              <a:spcAft>
                <a:spcPts val="630"/>
              </a:spcAft>
            </a:pPr>
            <a:r>
              <a:rPr lang="en-US" b="1" sz="2600">
                <a:solidFill>
                  <a:srgbClr val="FF0000"/>
                </a:solidFill>
                <a:latin typeface="Arial"/>
              </a:rPr>
              <a:t>Background</a:t>
            </a:r>
          </a:p>
          <a:p>
            <a:pPr marL="353568" indent="-330200">
              <a:lnSpc>
                <a:spcPts val="2856"/>
              </a:lnSpc>
            </a:pPr>
            <a:r>
              <a:rPr lang="en-US" sz="2600" spc="-50">
                <a:solidFill>
                  <a:srgbClr val="747474"/>
                </a:solidFill>
                <a:latin typeface="Arial"/>
              </a:rPr>
              <a:t>•    </a:t>
            </a:r>
            <a:r>
              <a:rPr lang="en-US" sz="2600" spc="-50">
                <a:solidFill>
                  <a:srgbClr val="006FC0"/>
                </a:solidFill>
                <a:latin typeface="Arial"/>
              </a:rPr>
              <a:t>Chou Fasman Algorithm helps predict secondary structures from amino acid sequences </a:t>
            </a:r>
            <a:r>
              <a:rPr lang="en-US" baseline="30000" sz="2600" spc="-50">
                <a:solidFill>
                  <a:srgbClr val="006FC0"/>
                </a:solidFill>
                <a:latin typeface="Arial"/>
              </a:rPr>
              <a:t>•</a:t>
            </a:r>
          </a:p>
        </p:txBody>
      </p:sp>
      <p:sp>
        <p:nvSpPr>
          <p:cNvPr id="4" name=""/>
          <p:cNvSpPr/>
          <p:nvPr/>
        </p:nvSpPr>
        <p:spPr>
          <a:xfrm>
            <a:off x="4846320" y="4215384"/>
            <a:ext cx="2971800" cy="1697736"/>
          </a:xfrm>
          <a:prstGeom prst="rect">
            <a:avLst/>
          </a:prstGeom>
          <a:solidFill>
            <a:srgbClr val="E6F3F9"/>
          </a:solidFill>
        </p:spPr>
        <p:txBody>
          <a:bodyPr lIns="0" tIns="0" rIns="0" bIns="0">
            <a:noAutofit/>
          </a:bodyPr>
          <a:p>
            <a:pPr marL="4114800" marR="698500" indent="-330200">
              <a:lnSpc>
                <a:spcPts val="2832"/>
              </a:lnSpc>
            </a:pPr>
            <a:r>
              <a:rPr lang="en-US" sz="2600" spc="-50">
                <a:solidFill>
                  <a:srgbClr val="747474"/>
                </a:solidFill>
                <a:latin typeface="Arial"/>
              </a:rPr>
              <a:t>•    </a:t>
            </a:r>
            <a:r>
              <a:rPr lang="en-US" sz="2600" spc="-50">
                <a:solidFill>
                  <a:srgbClr val="006FC0"/>
                </a:solidFill>
                <a:latin typeface="Arial"/>
              </a:rPr>
              <a:t>Step by step flowchart of the algorithm for extracting Alpha Helices</a:t>
            </a:r>
          </a:p>
        </p:txBody>
      </p:sp>
    </p:spTree>
  </p:cSld>
  <p:clrMapOvr>
    <a:overrideClrMapping bg1="lt1" tx1="dk1" bg2="lt2" tx2="dk2" accent1="accent1" accent2="accent2" accent3="accent3" accent4="accent4" accent5="accent5" accent6="accent6" hlink="hlink" folHlink="folHlink"/>
  </p:clrMapOvr>
</p:sld>
</file>

<file path=ppt/slides/slide16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328672" y="1426464"/>
            <a:ext cx="2139696" cy="3480816"/>
          </a:xfrm>
          <a:prstGeom prst="rect">
            <a:avLst/>
          </a:prstGeom>
        </p:spPr>
      </p:pic>
      <p:pic>
        <p:nvPicPr>
          <p:cNvPr id="3" name=""/>
          <p:cNvPicPr>
            <a:picLocks noChangeAspect="1"/>
          </p:cNvPicPr>
          <p:nvPr/>
        </p:nvPicPr>
        <p:blipFill>
          <a:blip r:embed="rPictId1"/>
          <a:stretch>
            <a:fillRect/>
          </a:stretch>
        </p:blipFill>
        <p:spPr>
          <a:xfrm>
            <a:off x="5346192" y="2328672"/>
            <a:ext cx="2133600" cy="1036320"/>
          </a:xfrm>
          <a:prstGeom prst="rect">
            <a:avLst/>
          </a:prstGeom>
        </p:spPr>
      </p:pic>
      <p:sp>
        <p:nvSpPr>
          <p:cNvPr id="4" name=""/>
          <p:cNvSpPr/>
          <p:nvPr/>
        </p:nvSpPr>
        <p:spPr>
          <a:xfrm>
            <a:off x="1441704" y="390144"/>
            <a:ext cx="6345936" cy="323088"/>
          </a:xfrm>
          <a:prstGeom prst="rect">
            <a:avLst/>
          </a:prstGeom>
        </p:spPr>
        <p:txBody>
          <a:bodyPr lIns="0" tIns="0" rIns="0" bIns="0" wrap="none">
            <a:noAutofit/>
          </a:bodyPr>
          <a:p>
            <a:pPr indent="0"/>
            <a:r>
              <a:rPr lang="en-US" b="1" sz="2400">
                <a:solidFill>
                  <a:srgbClr val="000098"/>
                </a:solidFill>
                <a:latin typeface="Arial"/>
              </a:rPr>
              <a:t>Chou Fasman Algorithm - Flowchart II</a:t>
            </a:r>
          </a:p>
        </p:txBody>
      </p:sp>
      <p:sp>
        <p:nvSpPr>
          <p:cNvPr id="5" name=""/>
          <p:cNvSpPr/>
          <p:nvPr/>
        </p:nvSpPr>
        <p:spPr>
          <a:xfrm>
            <a:off x="1542288" y="896112"/>
            <a:ext cx="957072" cy="597408"/>
          </a:xfrm>
          <a:prstGeom prst="rect">
            <a:avLst/>
          </a:prstGeom>
        </p:spPr>
        <p:txBody>
          <a:bodyPr lIns="0" tIns="0" rIns="0" bIns="0" wrap="none">
            <a:noAutofit/>
          </a:bodyPr>
          <a:p>
            <a:pPr marL="177800" indent="0"/>
            <a:r>
              <a:rPr lang="en-US" b="1" sz="1400">
                <a:latin typeface="Calibri"/>
              </a:rPr>
              <a:t>Start )</a:t>
            </a:r>
          </a:p>
        </p:txBody>
      </p:sp>
      <p:sp>
        <p:nvSpPr>
          <p:cNvPr id="6" name=""/>
          <p:cNvSpPr/>
          <p:nvPr/>
        </p:nvSpPr>
        <p:spPr>
          <a:xfrm>
            <a:off x="2694432" y="1109472"/>
            <a:ext cx="1420368" cy="201168"/>
          </a:xfrm>
          <a:prstGeom prst="rect">
            <a:avLst/>
          </a:prstGeom>
          <a:solidFill>
            <a:srgbClr val="92D051"/>
          </a:solidFill>
        </p:spPr>
        <p:txBody>
          <a:bodyPr lIns="0" tIns="0" rIns="0" bIns="0" wrap="none">
            <a:noAutofit/>
          </a:bodyPr>
          <a:p>
            <a:pPr indent="0"/>
            <a:r>
              <a:rPr lang="en-US" b="1" sz="1400">
                <a:latin typeface="Calibri"/>
              </a:rPr>
              <a:t>Scan AA sequence</a:t>
            </a:r>
          </a:p>
        </p:txBody>
      </p:sp>
      <p:sp>
        <p:nvSpPr>
          <p:cNvPr id="7" name=""/>
          <p:cNvSpPr/>
          <p:nvPr/>
        </p:nvSpPr>
        <p:spPr>
          <a:xfrm>
            <a:off x="3541776" y="4949952"/>
            <a:ext cx="259080" cy="131064"/>
          </a:xfrm>
          <a:prstGeom prst="rect">
            <a:avLst/>
          </a:prstGeom>
          <a:solidFill>
            <a:srgbClr val="92D051"/>
          </a:solidFill>
        </p:spPr>
        <p:txBody>
          <a:bodyPr lIns="0" tIns="0" rIns="0" bIns="0" wrap="none">
            <a:noAutofit/>
          </a:bodyPr>
          <a:p>
            <a:pPr indent="0"/>
            <a:r>
              <a:rPr lang="en-US" b="1" sz="2100" spc="-50">
                <a:latin typeface="Arial"/>
              </a:rPr>
              <a:t>Yes</a:t>
            </a:r>
          </a:p>
        </p:txBody>
      </p:sp>
      <p:sp>
        <p:nvSpPr>
          <p:cNvPr id="8" name=""/>
          <p:cNvSpPr/>
          <p:nvPr/>
        </p:nvSpPr>
        <p:spPr>
          <a:xfrm>
            <a:off x="2862072" y="5291328"/>
            <a:ext cx="1066800" cy="658368"/>
          </a:xfrm>
          <a:prstGeom prst="rect">
            <a:avLst/>
          </a:prstGeom>
          <a:solidFill>
            <a:srgbClr val="92D051"/>
          </a:solidFill>
        </p:spPr>
        <p:txBody>
          <a:bodyPr lIns="0" tIns="0" rIns="0" bIns="0">
            <a:noAutofit/>
          </a:bodyPr>
          <a:p>
            <a:pPr algn="ctr" indent="0">
              <a:lnSpc>
                <a:spcPts val="1944"/>
              </a:lnSpc>
            </a:pPr>
            <a:r>
              <a:rPr lang="en-US" b="1" sz="2100" spc="-50">
                <a:latin typeface="Arial"/>
              </a:rPr>
              <a:t>contiguous AA's average (P) &lt; 1.0?</a:t>
            </a:r>
          </a:p>
        </p:txBody>
      </p:sp>
      <p:sp>
        <p:nvSpPr>
          <p:cNvPr id="9" name=""/>
          <p:cNvSpPr/>
          <p:nvPr/>
        </p:nvSpPr>
        <p:spPr>
          <a:xfrm>
            <a:off x="6480048" y="1042416"/>
            <a:ext cx="1734312" cy="243840"/>
          </a:xfrm>
          <a:prstGeom prst="rect">
            <a:avLst/>
          </a:prstGeom>
        </p:spPr>
        <p:txBody>
          <a:bodyPr lIns="0" tIns="0" rIns="0" bIns="0" wrap="none">
            <a:noAutofit/>
          </a:bodyPr>
          <a:p>
            <a:pPr indent="0"/>
            <a:r>
              <a:rPr lang="en-US" b="1" sz="2200" spc="-50">
                <a:solidFill>
                  <a:srgbClr val="FF0000"/>
                </a:solidFill>
                <a:latin typeface="Arial"/>
              </a:rPr>
              <a:t>Beta Sheets</a:t>
            </a:r>
          </a:p>
        </p:txBody>
      </p:sp>
      <p:sp>
        <p:nvSpPr>
          <p:cNvPr id="10" name=""/>
          <p:cNvSpPr/>
          <p:nvPr/>
        </p:nvSpPr>
        <p:spPr>
          <a:xfrm>
            <a:off x="6473952" y="2078736"/>
            <a:ext cx="310896" cy="170688"/>
          </a:xfrm>
          <a:prstGeom prst="rect">
            <a:avLst/>
          </a:prstGeom>
        </p:spPr>
        <p:txBody>
          <a:bodyPr lIns="0" tIns="0" rIns="0" bIns="0" wrap="none">
            <a:noAutofit/>
          </a:bodyPr>
          <a:p>
            <a:pPr indent="0"/>
            <a:r>
              <a:rPr lang="en-US" b="1" sz="2100" spc="-50">
                <a:latin typeface="Arial"/>
              </a:rPr>
              <a:t>No</a:t>
            </a:r>
          </a:p>
        </p:txBody>
      </p:sp>
      <p:graphicFrame>
        <p:nvGraphicFramePr>
          <p:cNvPr id="11" name=""/>
          <p:cNvGraphicFramePr>
            <a:graphicFrameLocks noGrp="1"/>
          </p:cNvGraphicFramePr>
          <p:nvPr/>
        </p:nvGraphicFramePr>
        <p:xfrm>
          <a:off x="5672328" y="3349752"/>
          <a:ext cx="1481328" cy="1773936"/>
        </p:xfrm>
        <a:graphic>
          <a:graphicData uri="http://schemas.openxmlformats.org/drawingml/2006/table">
            <a:tbl>
              <a:tblPr/>
              <a:tblGrid>
                <a:gridCol w="737616"/>
                <a:gridCol w="743712"/>
              </a:tblGrid>
              <a:tr h="688848">
                <a:tc>
                  <a:txBody>
                    <a:bodyPr lIns="0" tIns="0" rIns="0" bIns="0">
                      <a:noAutofit/>
                    </a:bodyPr>
                    <a:p>
                      <a:pPr algn="r" indent="0"/>
                      <a:r>
                        <a:rPr lang="en-US" i="1" sz="400">
                          <a:solidFill>
                            <a:srgbClr val="497DB9"/>
                          </a:solidFill>
                          <a:latin typeface="Arial"/>
                        </a:rPr>
                        <a:t>A</a:t>
                      </a:r>
                    </a:p>
                  </a:txBody>
                  <a:tcPr marL="0" marR="0" marT="0" marB="0"/>
                </a:tc>
                <a:tc>
                  <a:txBody>
                    <a:bodyPr lIns="0" tIns="0" rIns="0" bIns="0">
                      <a:noAutofit/>
                    </a:bodyPr>
                    <a:p>
                      <a:endParaRPr sz="3300"/>
                    </a:p>
                  </a:txBody>
                  <a:tcPr marL="0" marR="0" marT="0" marB="0"/>
                </a:tc>
              </a:tr>
              <a:tr h="487680">
                <a:tc gridSpan="2">
                  <a:txBody>
                    <a:bodyPr lIns="0" tIns="0" rIns="0" bIns="0">
                      <a:noAutofit/>
                    </a:bodyPr>
                    <a:p>
                      <a:pPr algn="ctr" indent="0">
                        <a:lnSpc>
                          <a:spcPts val="1392"/>
                        </a:lnSpc>
                      </a:pPr>
                      <a:r>
                        <a:rPr lang="en-US" b="1" sz="1400">
                          <a:latin typeface="Calibri"/>
                        </a:rPr>
                        <a:t>Region is a Beta Sheet</a:t>
                      </a:r>
                    </a:p>
                  </a:txBody>
                  <a:tcPr marL="0" marR="0" marT="0" marB="0">
                    <a:solidFill>
                      <a:srgbClr val="92D051"/>
                    </a:solidFill>
                  </a:tcPr>
                </a:tc>
                <a:tc hMerge="1">
                  <a:txBody>
                    <a:bodyPr lIns="0" tIns="0" rIns="0" bIns="0">
                      <a:noAutofit/>
                    </a:bodyPr>
                    <a:p>
                      <a:endParaRPr sz="2400"/>
                    </a:p>
                  </a:txBody>
                  <a:tcPr marL="0" marR="0" marT="0" marB="0"/>
                </a:tc>
              </a:tr>
              <a:tr h="597408">
                <a:tc>
                  <a:txBody>
                    <a:bodyPr lIns="0" tIns="0" rIns="0" bIns="0">
                      <a:noAutofit/>
                    </a:bodyPr>
                    <a:p>
                      <a:pPr algn="r" indent="0"/>
                      <a:r>
                        <a:rPr lang="en-US" i="1" sz="400">
                          <a:solidFill>
                            <a:srgbClr val="497DB9"/>
                          </a:solidFill>
                          <a:latin typeface="Arial"/>
                        </a:rPr>
                        <a:t>A</a:t>
                      </a:r>
                    </a:p>
                  </a:txBody>
                  <a:tcPr marL="0" marR="0" marT="0" marB="0"/>
                </a:tc>
                <a:tc>
                  <a:txBody>
                    <a:bodyPr lIns="0" tIns="0" rIns="0" bIns="0">
                      <a:noAutofit/>
                    </a:bodyPr>
                    <a:p>
                      <a:pPr indent="0">
                        <a:spcAft>
                          <a:spcPts val="1260"/>
                        </a:spcAft>
                      </a:pPr>
                      <a:r>
                        <a:rPr lang="en-US" i="1" sz="450" spc="-50">
                          <a:solidFill>
                            <a:srgbClr val="497DB9"/>
                          </a:solidFill>
                          <a:latin typeface="Calibri"/>
                        </a:rPr>
                        <a:t>i.</a:t>
                      </a:r>
                    </a:p>
                    <a:p>
                      <a:pPr indent="0"/>
                      <a:r>
                        <a:rPr lang="en-US" b="1" sz="2100" spc="-50">
                          <a:latin typeface="Arial"/>
                        </a:rPr>
                        <a:t>Yes</a:t>
                      </a:r>
                    </a:p>
                  </a:txBody>
                  <a:tcPr marL="0" marR="0" marT="0" marB="0"/>
                </a:tc>
              </a:tr>
            </a:tbl>
          </a:graphicData>
        </a:graphic>
      </p:graphicFrame>
      <p:sp>
        <p:nvSpPr>
          <p:cNvPr id="12" name=""/>
          <p:cNvSpPr/>
          <p:nvPr/>
        </p:nvSpPr>
        <p:spPr>
          <a:xfrm>
            <a:off x="4559808" y="5236464"/>
            <a:ext cx="347472" cy="176784"/>
          </a:xfrm>
          <a:prstGeom prst="rect">
            <a:avLst/>
          </a:prstGeom>
        </p:spPr>
        <p:txBody>
          <a:bodyPr lIns="0" tIns="0" rIns="0" bIns="0" wrap="none">
            <a:noAutofit/>
          </a:bodyPr>
          <a:p>
            <a:pPr indent="0"/>
            <a:r>
              <a:rPr lang="en-US" b="1" sz="2100" spc="-50">
                <a:latin typeface="Arial"/>
              </a:rPr>
              <a:t>Yes</a:t>
            </a:r>
          </a:p>
        </p:txBody>
      </p:sp>
      <p:sp>
        <p:nvSpPr>
          <p:cNvPr id="13" name=""/>
          <p:cNvSpPr/>
          <p:nvPr/>
        </p:nvSpPr>
        <p:spPr>
          <a:xfrm>
            <a:off x="5739384" y="5285232"/>
            <a:ext cx="1353312" cy="667512"/>
          </a:xfrm>
          <a:prstGeom prst="rect">
            <a:avLst/>
          </a:prstGeom>
          <a:solidFill>
            <a:srgbClr val="92D051"/>
          </a:solidFill>
        </p:spPr>
        <p:txBody>
          <a:bodyPr lIns="0" tIns="0" rIns="0" bIns="0">
            <a:noAutofit/>
          </a:bodyPr>
          <a:p>
            <a:pPr algn="ctr" indent="0">
              <a:lnSpc>
                <a:spcPts val="1920"/>
              </a:lnSpc>
            </a:pPr>
            <a:r>
              <a:rPr lang="en-US" b="1" sz="2100" spc="-50">
                <a:latin typeface="Arial"/>
              </a:rPr>
              <a:t>Average P(P) &gt;1.05 &amp; average P(P) &gt; P(a)?</a:t>
            </a:r>
          </a:p>
        </p:txBody>
      </p:sp>
    </p:spTree>
  </p:cSld>
  <p:clrMapOvr>
    <a:overrideClrMapping bg1="lt1" tx1="dk1" bg2="lt2" tx2="dk2" accent1="accent1" accent2="accent2" accent3="accent3" accent4="accent4" accent5="accent5" accent6="accent6" hlink="hlink" folHlink="folHlink"/>
  </p:clrMapOvr>
</p:sld>
</file>

<file path=ppt/slides/slide16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57072" y="1060704"/>
            <a:ext cx="7437120" cy="5120640"/>
          </a:xfrm>
          <a:prstGeom prst="rect">
            <a:avLst/>
          </a:prstGeom>
        </p:spPr>
      </p:pic>
      <p:sp>
        <p:nvSpPr>
          <p:cNvPr id="3" name=""/>
          <p:cNvSpPr/>
          <p:nvPr/>
        </p:nvSpPr>
        <p:spPr>
          <a:xfrm>
            <a:off x="1441704" y="390144"/>
            <a:ext cx="6345936" cy="323088"/>
          </a:xfrm>
          <a:prstGeom prst="rect">
            <a:avLst/>
          </a:prstGeom>
        </p:spPr>
        <p:txBody>
          <a:bodyPr lIns="0" tIns="0" rIns="0" bIns="0" wrap="none">
            <a:noAutofit/>
          </a:bodyPr>
          <a:p>
            <a:pPr indent="0"/>
            <a:r>
              <a:rPr lang="en-US" b="1" sz="2400">
                <a:solidFill>
                  <a:srgbClr val="000098"/>
                </a:solidFill>
                <a:latin typeface="Arial"/>
              </a:rPr>
              <a:t>Chou Fasman Algorithm - Flowchart II</a:t>
            </a:r>
          </a:p>
        </p:txBody>
      </p:sp>
      <p:sp>
        <p:nvSpPr>
          <p:cNvPr id="4" name=""/>
          <p:cNvSpPr/>
          <p:nvPr/>
        </p:nvSpPr>
        <p:spPr>
          <a:xfrm>
            <a:off x="6245352" y="1033272"/>
            <a:ext cx="1908048" cy="237744"/>
          </a:xfrm>
          <a:prstGeom prst="rect">
            <a:avLst/>
          </a:prstGeom>
        </p:spPr>
        <p:txBody>
          <a:bodyPr lIns="0" tIns="0" rIns="0" bIns="0" wrap="none">
            <a:noAutofit/>
          </a:bodyPr>
          <a:p>
            <a:pPr indent="0">
              <a:spcAft>
                <a:spcPts val="1050"/>
              </a:spcAft>
            </a:pPr>
            <a:r>
              <a:rPr lang="en-US" b="1" sz="2200" spc="-50">
                <a:solidFill>
                  <a:srgbClr val="FF0000"/>
                </a:solidFill>
                <a:latin typeface="Arial"/>
              </a:rPr>
              <a:t>Alpha Helices</a:t>
            </a:r>
          </a:p>
        </p:txBody>
      </p:sp>
      <p:sp>
        <p:nvSpPr>
          <p:cNvPr id="5" name=""/>
          <p:cNvSpPr/>
          <p:nvPr/>
        </p:nvSpPr>
        <p:spPr>
          <a:xfrm>
            <a:off x="7208520" y="1429512"/>
            <a:ext cx="225552" cy="134112"/>
          </a:xfrm>
          <a:prstGeom prst="rect">
            <a:avLst/>
          </a:prstGeom>
        </p:spPr>
        <p:txBody>
          <a:bodyPr lIns="0" tIns="0" rIns="0" bIns="0" wrap="none">
            <a:noAutofit/>
          </a:bodyPr>
          <a:p>
            <a:pPr algn="ctr" indent="0"/>
            <a:r>
              <a:rPr lang="en-US" b="1" sz="2100" spc="-50">
                <a:latin typeface="Arial"/>
              </a:rPr>
              <a:t>No</a:t>
            </a:r>
          </a:p>
        </p:txBody>
      </p:sp>
    </p:spTree>
  </p:cSld>
  <p:clrMapOvr>
    <a:overrideClrMapping bg1="lt1" tx1="dk1" bg2="lt2" tx2="dk2" accent1="accent1" accent2="accent2" accent3="accent3" accent4="accent4" accent5="accent5" accent6="accent6" hlink="hlink" folHlink="folHlink"/>
  </p:clrMapOvr>
</p:sld>
</file>

<file path=ppt/slides/slide16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441704" y="390144"/>
            <a:ext cx="6345936" cy="323088"/>
          </a:xfrm>
          <a:prstGeom prst="rect">
            <a:avLst/>
          </a:prstGeom>
        </p:spPr>
        <p:txBody>
          <a:bodyPr lIns="0" tIns="0" rIns="0" bIns="0" wrap="none">
            <a:noAutofit/>
          </a:bodyPr>
          <a:p>
            <a:pPr indent="0"/>
            <a:r>
              <a:rPr lang="en-US" b="1" sz="2400">
                <a:solidFill>
                  <a:srgbClr val="000098"/>
                </a:solidFill>
                <a:latin typeface="Arial"/>
              </a:rPr>
              <a:t>Chou Fasman Algorithm - Flowchart II</a:t>
            </a:r>
          </a:p>
        </p:txBody>
      </p:sp>
      <p:sp>
        <p:nvSpPr>
          <p:cNvPr id="3" name=""/>
          <p:cNvSpPr/>
          <p:nvPr/>
        </p:nvSpPr>
        <p:spPr>
          <a:xfrm>
            <a:off x="4843272" y="1243584"/>
            <a:ext cx="3316224" cy="2100072"/>
          </a:xfrm>
          <a:prstGeom prst="rect">
            <a:avLst/>
          </a:prstGeom>
          <a:solidFill>
            <a:srgbClr val="E6F3F9"/>
          </a:solidFill>
        </p:spPr>
        <p:txBody>
          <a:bodyPr lIns="0" tIns="0" rIns="0" bIns="0">
            <a:noAutofit/>
          </a:bodyPr>
          <a:p>
            <a:pPr marL="355600" indent="-342900">
              <a:spcAft>
                <a:spcPts val="2730"/>
              </a:spcAft>
            </a:pPr>
            <a:r>
              <a:rPr lang="en-US" b="1" sz="2600">
                <a:solidFill>
                  <a:srgbClr val="FF0000"/>
                </a:solidFill>
                <a:latin typeface="Arial"/>
              </a:rPr>
              <a:t>Conclusion</a:t>
            </a:r>
          </a:p>
          <a:p>
            <a:pPr marL="355600" indent="-342900">
              <a:lnSpc>
                <a:spcPts val="2856"/>
              </a:lnSpc>
            </a:pPr>
            <a:r>
              <a:rPr lang="en-US" sz="2600" spc="-50">
                <a:solidFill>
                  <a:srgbClr val="747474"/>
                </a:solidFill>
                <a:latin typeface="Arial"/>
              </a:rPr>
              <a:t>•    </a:t>
            </a:r>
            <a:r>
              <a:rPr lang="en-US" sz="2600" spc="-50">
                <a:solidFill>
                  <a:srgbClr val="006FC0"/>
                </a:solidFill>
                <a:latin typeface="Arial"/>
              </a:rPr>
              <a:t>Now we have reviewed flowcharts for Alpha Helices and Beta Sheets </a:t>
            </a:r>
            <a:r>
              <a:rPr lang="en-US" baseline="30000" sz="2600" spc="-50">
                <a:solidFill>
                  <a:srgbClr val="006FC0"/>
                </a:solidFill>
                <a:latin typeface="Arial"/>
              </a:rPr>
              <a:t>•</a:t>
            </a:r>
          </a:p>
        </p:txBody>
      </p:sp>
      <p:sp>
        <p:nvSpPr>
          <p:cNvPr id="4" name=""/>
          <p:cNvSpPr/>
          <p:nvPr/>
        </p:nvSpPr>
        <p:spPr>
          <a:xfrm>
            <a:off x="4843272" y="3849624"/>
            <a:ext cx="3316224" cy="603504"/>
          </a:xfrm>
          <a:prstGeom prst="rect">
            <a:avLst/>
          </a:prstGeom>
          <a:solidFill>
            <a:srgbClr val="E6F3F9"/>
          </a:solidFill>
        </p:spPr>
        <p:txBody>
          <a:bodyPr lIns="0" tIns="0" rIns="0" bIns="0">
            <a:noAutofit/>
          </a:bodyPr>
          <a:p>
            <a:pPr marL="4241800" indent="-342900">
              <a:lnSpc>
                <a:spcPts val="2832"/>
              </a:lnSpc>
            </a:pPr>
            <a:r>
              <a:rPr lang="en-US" sz="2600" spc="-50">
                <a:solidFill>
                  <a:srgbClr val="747474"/>
                </a:solidFill>
                <a:latin typeface="Arial"/>
              </a:rPr>
              <a:t>•    </a:t>
            </a:r>
            <a:r>
              <a:rPr lang="en-US" sz="2600" spc="-50">
                <a:solidFill>
                  <a:srgbClr val="006FC0"/>
                </a:solidFill>
                <a:latin typeface="Arial"/>
              </a:rPr>
              <a:t>Next up is the flow chart for Beta Turns.</a:t>
            </a:r>
          </a:p>
        </p:txBody>
      </p:sp>
      <p:sp>
        <p:nvSpPr>
          <p:cNvPr id="5" name=""/>
          <p:cNvSpPr/>
          <p:nvPr/>
        </p:nvSpPr>
        <p:spPr>
          <a:xfrm>
            <a:off x="1874520" y="6632448"/>
            <a:ext cx="405384" cy="179832"/>
          </a:xfrm>
          <a:prstGeom prst="rect">
            <a:avLst/>
          </a:prstGeom>
        </p:spPr>
        <p:txBody>
          <a:bodyPr lIns="0" tIns="0" rIns="0" bIns="0" wrap="none">
            <a:noAutofit/>
          </a:bodyPr>
          <a:p>
            <a:pPr indent="0"/>
            <a:r>
              <a:rPr lang="en-US" sz="1800" spc="-5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93264"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
        <p:nvSpPr>
          <p:cNvPr id="3" name=""/>
          <p:cNvSpPr/>
          <p:nvPr/>
        </p:nvSpPr>
        <p:spPr>
          <a:xfrm>
            <a:off x="4657344" y="1609344"/>
            <a:ext cx="3721608" cy="3904488"/>
          </a:xfrm>
          <a:prstGeom prst="rect">
            <a:avLst/>
          </a:prstGeom>
        </p:spPr>
        <p:txBody>
          <a:bodyPr lIns="0" tIns="0" rIns="0" bIns="0">
            <a:noAutofit/>
          </a:bodyPr>
          <a:p>
            <a:pPr indent="0">
              <a:spcAft>
                <a:spcPts val="1050"/>
              </a:spcAft>
            </a:pPr>
            <a:r>
              <a:rPr lang="en-US" b="1" sz="2600">
                <a:solidFill>
                  <a:srgbClr val="3265FF"/>
                </a:solidFill>
                <a:latin typeface="Arial"/>
              </a:rPr>
              <a:t>Objective</a:t>
            </a:r>
          </a:p>
          <a:p>
            <a:pPr indent="0">
              <a:lnSpc>
                <a:spcPts val="3096"/>
              </a:lnSpc>
            </a:pPr>
            <a:r>
              <a:rPr lang="en-US" sz="2600">
                <a:latin typeface="Arial"/>
              </a:rPr>
              <a:t>Given a pair of aligned sequences, we want to assign a score to the alignment that gives a measure of the relative likelihood that the sequences are related as opposed to being unrelated</a:t>
            </a:r>
          </a:p>
        </p:txBody>
      </p:sp>
    </p:spTree>
  </p:cSld>
  <p:clrMapOvr>
    <a:overrideClrMapping bg1="lt1" tx1="dk1" bg2="lt2" tx2="dk2" accent1="accent1" accent2="accent2" accent3="accent3" accent4="accent4" accent5="accent5" accent6="accent6" hlink="hlink" folHlink="folHlink"/>
  </p:clrMapOvr>
</p:sld>
</file>

<file path=ppt/slides/slide17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07792" y="387096"/>
            <a:ext cx="3322320" cy="280416"/>
          </a:xfrm>
          <a:prstGeom prst="rect">
            <a:avLst/>
          </a:prstGeom>
        </p:spPr>
        <p:txBody>
          <a:bodyPr lIns="0" tIns="0" rIns="0" bIns="0" wrap="none">
            <a:noAutofit/>
          </a:bodyPr>
          <a:p>
            <a:pPr algn="ctr" indent="0">
              <a:spcAft>
                <a:spcPts val="13230"/>
              </a:spcAft>
            </a:pPr>
            <a:r>
              <a:rPr lang="en-US" b="1" sz="2600">
                <a:solidFill>
                  <a:srgbClr val="000098"/>
                </a:solidFill>
                <a:latin typeface="Arial"/>
              </a:rPr>
              <a:t>Protein Structures</a:t>
            </a:r>
          </a:p>
        </p:txBody>
      </p:sp>
      <p:sp>
        <p:nvSpPr>
          <p:cNvPr id="3" name=""/>
          <p:cNvSpPr/>
          <p:nvPr/>
        </p:nvSpPr>
        <p:spPr>
          <a:xfrm>
            <a:off x="5242560" y="3054096"/>
            <a:ext cx="2621280" cy="1149096"/>
          </a:xfrm>
          <a:prstGeom prst="rect">
            <a:avLst/>
          </a:prstGeom>
          <a:solidFill>
            <a:srgbClr val="DCDBE6"/>
          </a:solidFill>
        </p:spPr>
        <p:txBody>
          <a:bodyPr lIns="0" tIns="0" rIns="0" bIns="0">
            <a:noAutofit/>
          </a:bodyPr>
          <a:p>
            <a:pPr algn="ctr" indent="0">
              <a:lnSpc>
                <a:spcPts val="3360"/>
              </a:lnSpc>
              <a:spcBef>
                <a:spcPts val="13230"/>
              </a:spcBef>
            </a:pPr>
            <a:r>
              <a:rPr lang="en-US" b="1" sz="2600">
                <a:solidFill>
                  <a:srgbClr val="006FC0"/>
                </a:solidFill>
                <a:latin typeface="Arial"/>
              </a:rPr>
              <a:t>Chou Fasman Algorithm -Flowchart III</a:t>
            </a:r>
          </a:p>
        </p:txBody>
      </p:sp>
    </p:spTree>
  </p:cSld>
  <p:clrMapOvr>
    <a:overrideClrMapping bg1="lt1" tx1="dk1" bg2="lt2" tx2="dk2" accent1="accent1" accent2="accent2" accent3="accent3" accent4="accent4" accent5="accent5" accent6="accent6" hlink="hlink" folHlink="folHlink"/>
  </p:clrMapOvr>
</p:sld>
</file>

<file path=ppt/slides/slide17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380744" y="390144"/>
            <a:ext cx="6464808" cy="323088"/>
          </a:xfrm>
          <a:prstGeom prst="rect">
            <a:avLst/>
          </a:prstGeom>
        </p:spPr>
        <p:txBody>
          <a:bodyPr lIns="0" tIns="0" rIns="0" bIns="0" wrap="none">
            <a:noAutofit/>
          </a:bodyPr>
          <a:p>
            <a:pPr indent="0"/>
            <a:r>
              <a:rPr lang="en-US" b="1" sz="2400">
                <a:solidFill>
                  <a:srgbClr val="000098"/>
                </a:solidFill>
                <a:latin typeface="Arial"/>
              </a:rPr>
              <a:t>Chou Fasman Algorithm - Flowchart III</a:t>
            </a:r>
          </a:p>
        </p:txBody>
      </p:sp>
      <p:sp>
        <p:nvSpPr>
          <p:cNvPr id="3" name=""/>
          <p:cNvSpPr/>
          <p:nvPr/>
        </p:nvSpPr>
        <p:spPr>
          <a:xfrm>
            <a:off x="4846320" y="1246632"/>
            <a:ext cx="3169920" cy="2822448"/>
          </a:xfrm>
          <a:prstGeom prst="rect">
            <a:avLst/>
          </a:prstGeom>
          <a:solidFill>
            <a:srgbClr val="DCDBE6"/>
          </a:solidFill>
        </p:spPr>
        <p:txBody>
          <a:bodyPr lIns="0" tIns="0" rIns="0" bIns="0">
            <a:noAutofit/>
          </a:bodyPr>
          <a:p>
            <a:pPr marL="352552" indent="-330200">
              <a:spcAft>
                <a:spcPts val="2730"/>
              </a:spcAft>
            </a:pPr>
            <a:r>
              <a:rPr lang="en-US" b="1" sz="2600">
                <a:solidFill>
                  <a:srgbClr val="FF0000"/>
                </a:solidFill>
                <a:latin typeface="Arial"/>
              </a:rPr>
              <a:t>Background</a:t>
            </a:r>
          </a:p>
          <a:p>
            <a:pPr marL="352552" indent="-330200">
              <a:lnSpc>
                <a:spcPts val="2856"/>
              </a:lnSpc>
            </a:pPr>
            <a:r>
              <a:rPr lang="en-US" sz="2600" spc="-50">
                <a:solidFill>
                  <a:srgbClr val="747474"/>
                </a:solidFill>
                <a:latin typeface="Arial"/>
              </a:rPr>
              <a:t>•    </a:t>
            </a:r>
            <a:r>
              <a:rPr lang="en-US" sz="2600" spc="-50">
                <a:solidFill>
                  <a:srgbClr val="006FC0"/>
                </a:solidFill>
                <a:latin typeface="Arial"/>
              </a:rPr>
              <a:t>Chou Fasman Algorithm helps predict secondary structures such as Alpha Helices, Beta Sheets and Turns </a:t>
            </a:r>
            <a:r>
              <a:rPr lang="en-US" baseline="30000" sz="2600" spc="-50">
                <a:solidFill>
                  <a:srgbClr val="006FC0"/>
                </a:solidFill>
                <a:latin typeface="Arial"/>
              </a:rPr>
              <a:t>•</a:t>
            </a:r>
          </a:p>
        </p:txBody>
      </p:sp>
      <p:sp>
        <p:nvSpPr>
          <p:cNvPr id="4" name=""/>
          <p:cNvSpPr/>
          <p:nvPr/>
        </p:nvSpPr>
        <p:spPr>
          <a:xfrm>
            <a:off x="4846320" y="4575048"/>
            <a:ext cx="3169920" cy="1030224"/>
          </a:xfrm>
          <a:prstGeom prst="rect">
            <a:avLst/>
          </a:prstGeom>
          <a:solidFill>
            <a:srgbClr val="DCDBE6"/>
          </a:solidFill>
        </p:spPr>
        <p:txBody>
          <a:bodyPr lIns="0" tIns="0" rIns="0" bIns="0">
            <a:noAutofit/>
          </a:bodyPr>
          <a:p>
            <a:pPr marL="4241800" marR="927100" indent="-330200">
              <a:lnSpc>
                <a:spcPts val="2832"/>
              </a:lnSpc>
            </a:pPr>
            <a:r>
              <a:rPr lang="en-US" sz="2600" spc="-50">
                <a:solidFill>
                  <a:srgbClr val="747474"/>
                </a:solidFill>
                <a:latin typeface="Arial"/>
              </a:rPr>
              <a:t>•    </a:t>
            </a:r>
            <a:r>
              <a:rPr lang="en-US" sz="2600" spc="-50">
                <a:solidFill>
                  <a:srgbClr val="006FC0"/>
                </a:solidFill>
                <a:latin typeface="Arial"/>
              </a:rPr>
              <a:t>Step by step flowchart of the entire algorithm</a:t>
            </a:r>
          </a:p>
        </p:txBody>
      </p:sp>
    </p:spTree>
  </p:cSld>
  <p:clrMapOvr>
    <a:overrideClrMapping bg1="lt1" tx1="dk1" bg2="lt2" tx2="dk2" accent1="accent1" accent2="accent2" accent3="accent3" accent4="accent4" accent5="accent5" accent6="accent6" hlink="hlink" folHlink="folHlink"/>
  </p:clrMapOvr>
</p:sld>
</file>

<file path=ppt/slides/slide17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588008" y="1008888"/>
            <a:ext cx="6608064" cy="5148072"/>
          </a:xfrm>
          <a:prstGeom prst="rect">
            <a:avLst/>
          </a:prstGeom>
        </p:spPr>
      </p:pic>
      <p:sp>
        <p:nvSpPr>
          <p:cNvPr id="3" name=""/>
          <p:cNvSpPr/>
          <p:nvPr/>
        </p:nvSpPr>
        <p:spPr>
          <a:xfrm>
            <a:off x="1380744" y="390144"/>
            <a:ext cx="6464808" cy="323088"/>
          </a:xfrm>
          <a:prstGeom prst="rect">
            <a:avLst/>
          </a:prstGeom>
        </p:spPr>
        <p:txBody>
          <a:bodyPr lIns="0" tIns="0" rIns="0" bIns="0" wrap="none">
            <a:noAutofit/>
          </a:bodyPr>
          <a:p>
            <a:pPr indent="0"/>
            <a:r>
              <a:rPr lang="en-US" b="1" sz="2400">
                <a:solidFill>
                  <a:srgbClr val="000098"/>
                </a:solidFill>
                <a:latin typeface="Arial"/>
              </a:rPr>
              <a:t>Chou Fasman Algorithm - Flowchart III</a:t>
            </a:r>
          </a:p>
        </p:txBody>
      </p:sp>
    </p:spTree>
  </p:cSld>
  <p:clrMapOvr>
    <a:overrideClrMapping bg1="lt1" tx1="dk1" bg2="lt2" tx2="dk2" accent1="accent1" accent2="accent2" accent3="accent3" accent4="accent4" accent5="accent5" accent6="accent6" hlink="hlink" folHlink="folHlink"/>
  </p:clrMapOvr>
</p:sld>
</file>

<file path=ppt/slides/slide17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57072" y="1060704"/>
            <a:ext cx="7437120" cy="5120640"/>
          </a:xfrm>
          <a:prstGeom prst="rect">
            <a:avLst/>
          </a:prstGeom>
        </p:spPr>
      </p:pic>
      <p:sp>
        <p:nvSpPr>
          <p:cNvPr id="3" name=""/>
          <p:cNvSpPr/>
          <p:nvPr/>
        </p:nvSpPr>
        <p:spPr>
          <a:xfrm>
            <a:off x="1380744" y="390144"/>
            <a:ext cx="6464808" cy="323088"/>
          </a:xfrm>
          <a:prstGeom prst="rect">
            <a:avLst/>
          </a:prstGeom>
        </p:spPr>
        <p:txBody>
          <a:bodyPr lIns="0" tIns="0" rIns="0" bIns="0" wrap="none">
            <a:noAutofit/>
          </a:bodyPr>
          <a:p>
            <a:pPr indent="0"/>
            <a:r>
              <a:rPr lang="en-US" b="1" sz="2400">
                <a:solidFill>
                  <a:srgbClr val="000098"/>
                </a:solidFill>
                <a:latin typeface="Arial"/>
              </a:rPr>
              <a:t>Chou Fasman Algorithm - Flowchart III</a:t>
            </a:r>
          </a:p>
        </p:txBody>
      </p:sp>
      <p:sp>
        <p:nvSpPr>
          <p:cNvPr id="4" name=""/>
          <p:cNvSpPr/>
          <p:nvPr/>
        </p:nvSpPr>
        <p:spPr>
          <a:xfrm>
            <a:off x="6245352" y="1033272"/>
            <a:ext cx="1908048" cy="237744"/>
          </a:xfrm>
          <a:prstGeom prst="rect">
            <a:avLst/>
          </a:prstGeom>
        </p:spPr>
        <p:txBody>
          <a:bodyPr lIns="0" tIns="0" rIns="0" bIns="0" wrap="none">
            <a:noAutofit/>
          </a:bodyPr>
          <a:p>
            <a:pPr indent="0">
              <a:spcAft>
                <a:spcPts val="1050"/>
              </a:spcAft>
            </a:pPr>
            <a:r>
              <a:rPr lang="en-US" b="1" sz="2200" spc="-50">
                <a:solidFill>
                  <a:srgbClr val="FF0000"/>
                </a:solidFill>
                <a:latin typeface="Arial"/>
              </a:rPr>
              <a:t>Alpha Helices</a:t>
            </a:r>
          </a:p>
        </p:txBody>
      </p:sp>
      <p:sp>
        <p:nvSpPr>
          <p:cNvPr id="5" name=""/>
          <p:cNvSpPr/>
          <p:nvPr/>
        </p:nvSpPr>
        <p:spPr>
          <a:xfrm>
            <a:off x="7208520" y="1429512"/>
            <a:ext cx="225552" cy="134112"/>
          </a:xfrm>
          <a:prstGeom prst="rect">
            <a:avLst/>
          </a:prstGeom>
        </p:spPr>
        <p:txBody>
          <a:bodyPr lIns="0" tIns="0" rIns="0" bIns="0" wrap="none">
            <a:noAutofit/>
          </a:bodyPr>
          <a:p>
            <a:pPr algn="ctr" indent="0"/>
            <a:r>
              <a:rPr lang="en-US" b="1" sz="2100" spc="-50">
                <a:latin typeface="Arial"/>
              </a:rPr>
              <a:t>No</a:t>
            </a:r>
          </a:p>
        </p:txBody>
      </p:sp>
    </p:spTree>
  </p:cSld>
  <p:clrMapOvr>
    <a:overrideClrMapping bg1="lt1" tx1="dk1" bg2="lt2" tx2="dk2" accent1="accent1" accent2="accent2" accent3="accent3" accent4="accent4" accent5="accent5" accent6="accent6" hlink="hlink" folHlink="folHlink"/>
  </p:clrMapOvr>
</p:sld>
</file>

<file path=ppt/slides/slide17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57072" y="1060704"/>
            <a:ext cx="7382256" cy="4986528"/>
          </a:xfrm>
          <a:prstGeom prst="rect">
            <a:avLst/>
          </a:prstGeom>
        </p:spPr>
      </p:pic>
      <p:sp>
        <p:nvSpPr>
          <p:cNvPr id="3" name=""/>
          <p:cNvSpPr/>
          <p:nvPr/>
        </p:nvSpPr>
        <p:spPr>
          <a:xfrm>
            <a:off x="1380744" y="390144"/>
            <a:ext cx="6464808" cy="323088"/>
          </a:xfrm>
          <a:prstGeom prst="rect">
            <a:avLst/>
          </a:prstGeom>
        </p:spPr>
        <p:txBody>
          <a:bodyPr lIns="0" tIns="0" rIns="0" bIns="0" wrap="none">
            <a:noAutofit/>
          </a:bodyPr>
          <a:p>
            <a:pPr indent="0"/>
            <a:r>
              <a:rPr lang="en-US" b="1" sz="2400">
                <a:solidFill>
                  <a:srgbClr val="000098"/>
                </a:solidFill>
                <a:latin typeface="Arial"/>
              </a:rPr>
              <a:t>Chou Fasman Algorithm - Flowchart III</a:t>
            </a:r>
          </a:p>
        </p:txBody>
      </p:sp>
      <p:sp>
        <p:nvSpPr>
          <p:cNvPr id="4" name=""/>
          <p:cNvSpPr/>
          <p:nvPr/>
        </p:nvSpPr>
        <p:spPr>
          <a:xfrm>
            <a:off x="6458712" y="1033272"/>
            <a:ext cx="1499616" cy="188976"/>
          </a:xfrm>
          <a:prstGeom prst="rect">
            <a:avLst/>
          </a:prstGeom>
        </p:spPr>
        <p:txBody>
          <a:bodyPr lIns="0" tIns="0" rIns="0" bIns="0" wrap="none">
            <a:noAutofit/>
          </a:bodyPr>
          <a:p>
            <a:pPr indent="0">
              <a:spcAft>
                <a:spcPts val="840"/>
              </a:spcAft>
            </a:pPr>
            <a:r>
              <a:rPr lang="en-US" b="1" sz="2200" spc="-50">
                <a:solidFill>
                  <a:srgbClr val="FF0000"/>
                </a:solidFill>
                <a:latin typeface="Arial"/>
              </a:rPr>
              <a:t>Beta Turns</a:t>
            </a:r>
          </a:p>
        </p:txBody>
      </p:sp>
      <p:sp>
        <p:nvSpPr>
          <p:cNvPr id="5" name=""/>
          <p:cNvSpPr/>
          <p:nvPr/>
        </p:nvSpPr>
        <p:spPr>
          <a:xfrm>
            <a:off x="7403592" y="1411224"/>
            <a:ext cx="219456" cy="134112"/>
          </a:xfrm>
          <a:prstGeom prst="rect">
            <a:avLst/>
          </a:prstGeom>
        </p:spPr>
        <p:txBody>
          <a:bodyPr lIns="0" tIns="0" rIns="0" bIns="0" wrap="none">
            <a:noAutofit/>
          </a:bodyPr>
          <a:p>
            <a:pPr indent="0"/>
            <a:r>
              <a:rPr lang="en-US" b="1" sz="2100" spc="-50">
                <a:latin typeface="Arial"/>
              </a:rPr>
              <a:t>No</a:t>
            </a:r>
          </a:p>
        </p:txBody>
      </p:sp>
    </p:spTree>
  </p:cSld>
  <p:clrMapOvr>
    <a:overrideClrMapping bg1="lt1" tx1="dk1" bg2="lt2" tx2="dk2" accent1="accent1" accent2="accent2" accent3="accent3" accent4="accent4" accent5="accent5" accent6="accent6" hlink="hlink" folHlink="folHlink"/>
  </p:clrMapOvr>
</p:sld>
</file>

<file path=ppt/slides/slide17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380744" y="390144"/>
            <a:ext cx="6464808" cy="323088"/>
          </a:xfrm>
          <a:prstGeom prst="rect">
            <a:avLst/>
          </a:prstGeom>
        </p:spPr>
        <p:txBody>
          <a:bodyPr lIns="0" tIns="0" rIns="0" bIns="0" wrap="none">
            <a:noAutofit/>
          </a:bodyPr>
          <a:p>
            <a:pPr indent="0"/>
            <a:r>
              <a:rPr lang="en-US" b="1" sz="2400">
                <a:solidFill>
                  <a:srgbClr val="000098"/>
                </a:solidFill>
                <a:latin typeface="Arial"/>
              </a:rPr>
              <a:t>Chou Fasman Algorithm - Flowchart III</a:t>
            </a:r>
          </a:p>
        </p:txBody>
      </p:sp>
      <p:sp>
        <p:nvSpPr>
          <p:cNvPr id="3" name=""/>
          <p:cNvSpPr/>
          <p:nvPr/>
        </p:nvSpPr>
        <p:spPr>
          <a:xfrm>
            <a:off x="4843272" y="1243584"/>
            <a:ext cx="3246120" cy="2520696"/>
          </a:xfrm>
          <a:prstGeom prst="rect">
            <a:avLst/>
          </a:prstGeom>
          <a:solidFill>
            <a:srgbClr val="DCDBE6"/>
          </a:solidFill>
        </p:spPr>
        <p:txBody>
          <a:bodyPr lIns="0" tIns="0" rIns="0" bIns="0">
            <a:noAutofit/>
          </a:bodyPr>
          <a:p>
            <a:pPr marL="355600" indent="-342900">
              <a:spcAft>
                <a:spcPts val="2730"/>
              </a:spcAft>
            </a:pPr>
            <a:r>
              <a:rPr lang="en-US" b="1" sz="2600">
                <a:solidFill>
                  <a:srgbClr val="FF0000"/>
                </a:solidFill>
                <a:latin typeface="Arial"/>
              </a:rPr>
              <a:t>Conclusion</a:t>
            </a:r>
          </a:p>
          <a:p>
            <a:pPr marL="355600" indent="-342900">
              <a:lnSpc>
                <a:spcPts val="2856"/>
              </a:lnSpc>
            </a:pPr>
            <a:r>
              <a:rPr lang="en-US" sz="2600" spc="-50">
                <a:solidFill>
                  <a:srgbClr val="747474"/>
                </a:solidFill>
                <a:latin typeface="Arial"/>
              </a:rPr>
              <a:t>•    </a:t>
            </a:r>
            <a:r>
              <a:rPr lang="en-US" sz="2600" spc="-50">
                <a:solidFill>
                  <a:srgbClr val="006FC0"/>
                </a:solidFill>
                <a:latin typeface="Arial"/>
              </a:rPr>
              <a:t>Alpha helices, beta sheets and turns can be predicted using Chou Fasman Algorithm </a:t>
            </a:r>
            <a:r>
              <a:rPr lang="en-US" baseline="30000" sz="2600" spc="-50">
                <a:solidFill>
                  <a:srgbClr val="006FC0"/>
                </a:solidFill>
                <a:latin typeface="Arial"/>
              </a:rPr>
              <a:t>•</a:t>
            </a:r>
          </a:p>
        </p:txBody>
      </p:sp>
      <p:sp>
        <p:nvSpPr>
          <p:cNvPr id="4" name=""/>
          <p:cNvSpPr/>
          <p:nvPr/>
        </p:nvSpPr>
        <p:spPr>
          <a:xfrm>
            <a:off x="4843272" y="4209288"/>
            <a:ext cx="3246120" cy="1755648"/>
          </a:xfrm>
          <a:prstGeom prst="rect">
            <a:avLst/>
          </a:prstGeom>
          <a:solidFill>
            <a:srgbClr val="DCDBE6"/>
          </a:solidFill>
        </p:spPr>
        <p:txBody>
          <a:bodyPr lIns="0" tIns="0" rIns="0" bIns="0">
            <a:noAutofit/>
          </a:bodyPr>
          <a:p>
            <a:pPr marL="4241800" indent="-342900">
              <a:lnSpc>
                <a:spcPts val="2856"/>
              </a:lnSpc>
            </a:pPr>
            <a:r>
              <a:rPr lang="en-US" sz="2600" spc="-50">
                <a:solidFill>
                  <a:srgbClr val="747474"/>
                </a:solidFill>
                <a:latin typeface="Arial"/>
              </a:rPr>
              <a:t>•    </a:t>
            </a:r>
            <a:r>
              <a:rPr lang="en-US" sz="2600" spc="-50">
                <a:solidFill>
                  <a:srgbClr val="006FC0"/>
                </a:solidFill>
                <a:latin typeface="Arial"/>
              </a:rPr>
              <a:t>This algorithm is based on statistical analysis of amino acid occurrences in proteins</a:t>
            </a:r>
          </a:p>
        </p:txBody>
      </p:sp>
      <p:sp>
        <p:nvSpPr>
          <p:cNvPr id="5" name=""/>
          <p:cNvSpPr/>
          <p:nvPr/>
        </p:nvSpPr>
        <p:spPr>
          <a:xfrm>
            <a:off x="1874520" y="6623304"/>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17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07792" y="387096"/>
            <a:ext cx="3322320" cy="280416"/>
          </a:xfrm>
          <a:prstGeom prst="rect">
            <a:avLst/>
          </a:prstGeom>
        </p:spPr>
        <p:txBody>
          <a:bodyPr lIns="0" tIns="0" rIns="0" bIns="0" wrap="none">
            <a:noAutofit/>
          </a:bodyPr>
          <a:p>
            <a:pPr algn="ctr" indent="0">
              <a:spcAft>
                <a:spcPts val="13230"/>
              </a:spcAft>
            </a:pPr>
            <a:r>
              <a:rPr lang="en-US" b="1" sz="2600">
                <a:solidFill>
                  <a:srgbClr val="000098"/>
                </a:solidFill>
                <a:latin typeface="Arial"/>
              </a:rPr>
              <a:t>Protein Structures</a:t>
            </a:r>
          </a:p>
        </p:txBody>
      </p:sp>
      <p:sp>
        <p:nvSpPr>
          <p:cNvPr id="3" name=""/>
          <p:cNvSpPr/>
          <p:nvPr/>
        </p:nvSpPr>
        <p:spPr>
          <a:xfrm>
            <a:off x="5187696" y="3054096"/>
            <a:ext cx="2752344" cy="1216152"/>
          </a:xfrm>
          <a:prstGeom prst="rect">
            <a:avLst/>
          </a:prstGeom>
          <a:solidFill>
            <a:srgbClr val="DCDBE6"/>
          </a:solidFill>
        </p:spPr>
        <p:txBody>
          <a:bodyPr lIns="0" tIns="0" rIns="0" bIns="0">
            <a:noAutofit/>
          </a:bodyPr>
          <a:p>
            <a:pPr algn="ctr" indent="0">
              <a:lnSpc>
                <a:spcPts val="3360"/>
              </a:lnSpc>
              <a:spcBef>
                <a:spcPts val="13230"/>
              </a:spcBef>
            </a:pPr>
            <a:r>
              <a:rPr lang="en-US" b="1" sz="2600">
                <a:solidFill>
                  <a:srgbClr val="006FC0"/>
                </a:solidFill>
                <a:latin typeface="Arial"/>
              </a:rPr>
              <a:t>Chou Fasman Algorithm -Improvements</a:t>
            </a:r>
          </a:p>
        </p:txBody>
      </p:sp>
    </p:spTree>
  </p:cSld>
  <p:clrMapOvr>
    <a:overrideClrMapping bg1="lt1" tx1="dk1" bg2="lt2" tx2="dk2" accent1="accent1" accent2="accent2" accent3="accent3" accent4="accent4" accent5="accent5" accent6="accent6" hlink="hlink" folHlink="folHlink"/>
  </p:clrMapOvr>
</p:sld>
</file>

<file path=ppt/slides/slide17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61872" y="390144"/>
            <a:ext cx="6736080" cy="323088"/>
          </a:xfrm>
          <a:prstGeom prst="rect">
            <a:avLst/>
          </a:prstGeom>
        </p:spPr>
        <p:txBody>
          <a:bodyPr lIns="0" tIns="0" rIns="0" bIns="0" wrap="none">
            <a:noAutofit/>
          </a:bodyPr>
          <a:p>
            <a:pPr indent="0"/>
            <a:r>
              <a:rPr lang="en-US" b="1" sz="2400">
                <a:solidFill>
                  <a:srgbClr val="000098"/>
                </a:solidFill>
                <a:latin typeface="Arial"/>
              </a:rPr>
              <a:t>Chou Fasman Algorithm - Improvements</a:t>
            </a:r>
          </a:p>
        </p:txBody>
      </p:sp>
      <p:sp>
        <p:nvSpPr>
          <p:cNvPr id="3" name=""/>
          <p:cNvSpPr/>
          <p:nvPr/>
        </p:nvSpPr>
        <p:spPr>
          <a:xfrm>
            <a:off x="4846320" y="1246632"/>
            <a:ext cx="3261360" cy="2517648"/>
          </a:xfrm>
          <a:prstGeom prst="rect">
            <a:avLst/>
          </a:prstGeom>
          <a:solidFill>
            <a:srgbClr val="DCDBE6"/>
          </a:solidFill>
        </p:spPr>
        <p:txBody>
          <a:bodyPr lIns="0" tIns="0" rIns="0" bIns="0">
            <a:noAutofit/>
          </a:bodyPr>
          <a:p>
            <a:pPr marL="352552" indent="-330200">
              <a:spcAft>
                <a:spcPts val="2730"/>
              </a:spcAft>
            </a:pPr>
            <a:r>
              <a:rPr lang="en-US" b="1" sz="2600">
                <a:solidFill>
                  <a:srgbClr val="FF0000"/>
                </a:solidFill>
                <a:latin typeface="Arial"/>
              </a:rPr>
              <a:t>Background</a:t>
            </a:r>
          </a:p>
          <a:p>
            <a:pPr marL="352552" indent="-330200">
              <a:lnSpc>
                <a:spcPts val="2856"/>
              </a:lnSpc>
            </a:pPr>
            <a:r>
              <a:rPr lang="en-US" sz="2600" spc="-50">
                <a:solidFill>
                  <a:srgbClr val="747474"/>
                </a:solidFill>
                <a:latin typeface="Arial"/>
              </a:rPr>
              <a:t>•    </a:t>
            </a:r>
            <a:r>
              <a:rPr lang="en-US" sz="2600" spc="-50">
                <a:solidFill>
                  <a:srgbClr val="006FC0"/>
                </a:solidFill>
                <a:latin typeface="Arial"/>
              </a:rPr>
              <a:t>Alpha helices, beta sheets and turns can be predicted using Chou-Fasman Algorithm </a:t>
            </a:r>
            <a:r>
              <a:rPr lang="en-US" baseline="30000" sz="2600" spc="-50">
                <a:solidFill>
                  <a:srgbClr val="006FC0"/>
                </a:solidFill>
                <a:latin typeface="Arial"/>
              </a:rPr>
              <a:t>•</a:t>
            </a:r>
          </a:p>
        </p:txBody>
      </p:sp>
      <p:sp>
        <p:nvSpPr>
          <p:cNvPr id="4" name=""/>
          <p:cNvSpPr/>
          <p:nvPr/>
        </p:nvSpPr>
        <p:spPr>
          <a:xfrm>
            <a:off x="4846320" y="4209288"/>
            <a:ext cx="3261360" cy="1755648"/>
          </a:xfrm>
          <a:prstGeom prst="rect">
            <a:avLst/>
          </a:prstGeom>
          <a:solidFill>
            <a:srgbClr val="DCDBE6"/>
          </a:solidFill>
        </p:spPr>
        <p:txBody>
          <a:bodyPr lIns="0" tIns="0" rIns="0" bIns="0">
            <a:noAutofit/>
          </a:bodyPr>
          <a:p>
            <a:pPr marL="4254500" indent="-342900">
              <a:lnSpc>
                <a:spcPts val="2856"/>
              </a:lnSpc>
            </a:pPr>
            <a:r>
              <a:rPr lang="en-US" sz="2600" spc="-50">
                <a:solidFill>
                  <a:srgbClr val="747474"/>
                </a:solidFill>
                <a:latin typeface="Arial"/>
              </a:rPr>
              <a:t>•    </a:t>
            </a:r>
            <a:r>
              <a:rPr lang="en-US" sz="2600" spc="-50">
                <a:solidFill>
                  <a:srgbClr val="006FC0"/>
                </a:solidFill>
                <a:latin typeface="Arial"/>
              </a:rPr>
              <a:t>The algorithm is based on statistical analysis of amino acid occurrences in proteins</a:t>
            </a:r>
          </a:p>
        </p:txBody>
      </p:sp>
    </p:spTree>
  </p:cSld>
  <p:clrMapOvr>
    <a:overrideClrMapping bg1="lt1" tx1="dk1" bg2="lt2" tx2="dk2" accent1="accent1" accent2="accent2" accent3="accent3" accent4="accent4" accent5="accent5" accent6="accent6" hlink="hlink" folHlink="folHlink"/>
  </p:clrMapOvr>
</p:sld>
</file>

<file path=ppt/slides/slide17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61872" y="390144"/>
            <a:ext cx="6736080" cy="323088"/>
          </a:xfrm>
          <a:prstGeom prst="rect">
            <a:avLst/>
          </a:prstGeom>
        </p:spPr>
        <p:txBody>
          <a:bodyPr lIns="0" tIns="0" rIns="0" bIns="0" wrap="none">
            <a:noAutofit/>
          </a:bodyPr>
          <a:p>
            <a:pPr indent="0"/>
            <a:r>
              <a:rPr lang="en-US" b="1" sz="2400">
                <a:solidFill>
                  <a:srgbClr val="000098"/>
                </a:solidFill>
                <a:latin typeface="Arial"/>
              </a:rPr>
              <a:t>Chou Fasman Algorithm - Improvements</a:t>
            </a:r>
          </a:p>
        </p:txBody>
      </p:sp>
      <p:sp>
        <p:nvSpPr>
          <p:cNvPr id="3" name=""/>
          <p:cNvSpPr/>
          <p:nvPr/>
        </p:nvSpPr>
        <p:spPr>
          <a:xfrm>
            <a:off x="4846320" y="1240536"/>
            <a:ext cx="3352800" cy="3572256"/>
          </a:xfrm>
          <a:prstGeom prst="rect">
            <a:avLst/>
          </a:prstGeom>
          <a:solidFill>
            <a:srgbClr val="DCDBE6"/>
          </a:solidFill>
        </p:spPr>
        <p:txBody>
          <a:bodyPr lIns="0" tIns="0" rIns="0" bIns="0">
            <a:noAutofit/>
          </a:bodyPr>
          <a:p>
            <a:pPr marL="365252" indent="-342900">
              <a:spcAft>
                <a:spcPts val="2730"/>
              </a:spcAft>
            </a:pPr>
            <a:r>
              <a:rPr lang="en-US" b="1" sz="2600">
                <a:solidFill>
                  <a:srgbClr val="FF0000"/>
                </a:solidFill>
                <a:latin typeface="Arial"/>
              </a:rPr>
              <a:t>Improvements</a:t>
            </a:r>
          </a:p>
          <a:p>
            <a:pPr marL="365252" indent="-342900">
              <a:lnSpc>
                <a:spcPts val="2856"/>
              </a:lnSpc>
            </a:pPr>
            <a:r>
              <a:rPr lang="en-US" sz="2600" spc="-50">
                <a:solidFill>
                  <a:srgbClr val="747474"/>
                </a:solidFill>
                <a:latin typeface="Arial"/>
              </a:rPr>
              <a:t>• </a:t>
            </a:r>
            <a:r>
              <a:rPr lang="en-US" sz="2600" spc="-50">
                <a:solidFill>
                  <a:srgbClr val="006FC0"/>
                </a:solidFill>
                <a:latin typeface="Arial"/>
              </a:rPr>
              <a:t>Secondary structure propensity values of alpha helix, beta sheet and turns should be</a:t>
            </a:r>
          </a:p>
          <a:p>
            <a:pPr marL="365252" indent="0">
              <a:lnSpc>
                <a:spcPts val="2856"/>
              </a:lnSpc>
            </a:pPr>
            <a:r>
              <a:rPr lang="en-US" sz="2600" spc="-50">
                <a:solidFill>
                  <a:srgbClr val="006FC0"/>
                </a:solidFill>
                <a:latin typeface="Arial"/>
              </a:rPr>
              <a:t>recalculated with the latest protein data sets.</a:t>
            </a:r>
          </a:p>
        </p:txBody>
      </p:sp>
    </p:spTree>
  </p:cSld>
  <p:clrMapOvr>
    <a:overrideClrMapping bg1="lt1" tx1="dk1" bg2="lt2" tx2="dk2" accent1="accent1" accent2="accent2" accent3="accent3" accent4="accent4" accent5="accent5" accent6="accent6" hlink="hlink" folHlink="folHlink"/>
  </p:clrMapOvr>
</p:sld>
</file>

<file path=ppt/slides/slide17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61872" y="390144"/>
            <a:ext cx="6736080" cy="323088"/>
          </a:xfrm>
          <a:prstGeom prst="rect">
            <a:avLst/>
          </a:prstGeom>
        </p:spPr>
        <p:txBody>
          <a:bodyPr lIns="0" tIns="0" rIns="0" bIns="0" wrap="none">
            <a:noAutofit/>
          </a:bodyPr>
          <a:p>
            <a:pPr indent="0"/>
            <a:r>
              <a:rPr lang="en-US" b="1" sz="2400">
                <a:solidFill>
                  <a:srgbClr val="000098"/>
                </a:solidFill>
                <a:latin typeface="Arial"/>
              </a:rPr>
              <a:t>Chou Fasman Algorithm - Improvements</a:t>
            </a:r>
          </a:p>
        </p:txBody>
      </p:sp>
      <p:sp>
        <p:nvSpPr>
          <p:cNvPr id="3" name=""/>
          <p:cNvSpPr/>
          <p:nvPr/>
        </p:nvSpPr>
        <p:spPr>
          <a:xfrm>
            <a:off x="4837176" y="1240536"/>
            <a:ext cx="3169920" cy="3584448"/>
          </a:xfrm>
          <a:prstGeom prst="rect">
            <a:avLst/>
          </a:prstGeom>
          <a:solidFill>
            <a:srgbClr val="DCDBE6"/>
          </a:solidFill>
        </p:spPr>
        <p:txBody>
          <a:bodyPr lIns="0" tIns="0" rIns="0" bIns="0">
            <a:noAutofit/>
          </a:bodyPr>
          <a:p>
            <a:pPr algn="just" indent="0">
              <a:spcAft>
                <a:spcPts val="2730"/>
              </a:spcAft>
            </a:pPr>
            <a:r>
              <a:rPr lang="en-US" b="1" sz="2600">
                <a:solidFill>
                  <a:srgbClr val="FF0000"/>
                </a:solidFill>
                <a:latin typeface="Arial"/>
              </a:rPr>
              <a:t>Improvements</a:t>
            </a:r>
          </a:p>
          <a:p>
            <a:pPr indent="0">
              <a:lnSpc>
                <a:spcPts val="2880"/>
              </a:lnSpc>
            </a:pPr>
            <a:r>
              <a:rPr lang="en-US" sz="2600" spc="-50">
                <a:solidFill>
                  <a:srgbClr val="006FC0"/>
                </a:solidFill>
                <a:latin typeface="Arial"/>
              </a:rPr>
              <a:t>Special consideration for:</a:t>
            </a:r>
          </a:p>
          <a:p>
            <a:pPr algn="just" indent="0">
              <a:lnSpc>
                <a:spcPts val="2880"/>
              </a:lnSpc>
              <a:spcAft>
                <a:spcPts val="1890"/>
              </a:spcAft>
            </a:pPr>
            <a:r>
              <a:rPr lang="en-US" sz="2600" spc="-50">
                <a:solidFill>
                  <a:srgbClr val="747474"/>
                </a:solidFill>
                <a:latin typeface="Arial"/>
              </a:rPr>
              <a:t>•    </a:t>
            </a:r>
            <a:r>
              <a:rPr lang="en-US" sz="2600" spc="-50">
                <a:solidFill>
                  <a:srgbClr val="006FC0"/>
                </a:solidFill>
                <a:latin typeface="Arial"/>
              </a:rPr>
              <a:t>Nucleation regions</a:t>
            </a:r>
          </a:p>
          <a:p>
            <a:pPr algn="just" indent="0">
              <a:spcAft>
                <a:spcPts val="2730"/>
              </a:spcAft>
            </a:pPr>
            <a:r>
              <a:rPr lang="en-US" sz="2600" spc="-50">
                <a:solidFill>
                  <a:srgbClr val="747474"/>
                </a:solidFill>
                <a:latin typeface="Arial"/>
              </a:rPr>
              <a:t>•    </a:t>
            </a:r>
            <a:r>
              <a:rPr lang="en-US" sz="2600" spc="-50">
                <a:solidFill>
                  <a:srgbClr val="006FC0"/>
                </a:solidFill>
                <a:latin typeface="Arial"/>
              </a:rPr>
              <a:t>Membrane proteins</a:t>
            </a:r>
          </a:p>
          <a:p>
            <a:pPr marL="361696" marR="946404" indent="-342900">
              <a:lnSpc>
                <a:spcPts val="2856"/>
              </a:lnSpc>
            </a:pPr>
            <a:r>
              <a:rPr lang="en-US" sz="2600" spc="-50">
                <a:solidFill>
                  <a:srgbClr val="747474"/>
                </a:solidFill>
                <a:latin typeface="Arial"/>
              </a:rPr>
              <a:t>•    </a:t>
            </a:r>
            <a:r>
              <a:rPr lang="en-US" sz="2600" spc="-50">
                <a:solidFill>
                  <a:srgbClr val="006FC0"/>
                </a:solidFill>
                <a:latin typeface="Arial"/>
              </a:rPr>
              <a:t>Hydrophobic domains</a:t>
            </a:r>
          </a:p>
        </p:txBody>
      </p:sp>
    </p:spTree>
  </p:cSld>
  <p:clrMapOvr>
    <a:overrideClrMapping bg1="lt1" tx1="dk1" bg2="lt2" tx2="dk2" accent1="accent1" accent2="accent2" accent3="accent3" accent4="accent4" accent5="accent5" accent6="accent6" hlink="hlink" folHlink="folHlink"/>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93264"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
        <p:nvSpPr>
          <p:cNvPr id="3" name=""/>
          <p:cNvSpPr/>
          <p:nvPr/>
        </p:nvSpPr>
        <p:spPr>
          <a:xfrm>
            <a:off x="4648200" y="1612392"/>
            <a:ext cx="3706368" cy="4251960"/>
          </a:xfrm>
          <a:prstGeom prst="rect">
            <a:avLst/>
          </a:prstGeom>
        </p:spPr>
        <p:txBody>
          <a:bodyPr lIns="0" tIns="0" rIns="0" bIns="0">
            <a:noAutofit/>
          </a:bodyPr>
          <a:p>
            <a:pPr indent="0">
              <a:lnSpc>
                <a:spcPts val="3120"/>
              </a:lnSpc>
              <a:spcAft>
                <a:spcPts val="210"/>
              </a:spcAft>
            </a:pPr>
            <a:r>
              <a:rPr lang="en-US" b="1" sz="2600">
                <a:solidFill>
                  <a:srgbClr val="3265FF"/>
                </a:solidFill>
                <a:latin typeface="Arial"/>
              </a:rPr>
              <a:t>Unrelated or random Model R</a:t>
            </a:r>
          </a:p>
          <a:p>
            <a:pPr indent="0">
              <a:lnSpc>
                <a:spcPts val="2928"/>
              </a:lnSpc>
              <a:spcAft>
                <a:spcPts val="210"/>
              </a:spcAft>
            </a:pPr>
            <a:r>
              <a:rPr lang="en-US" sz="2600">
                <a:latin typeface="Arial"/>
              </a:rPr>
              <a:t>Letter a occurs independently with frequency </a:t>
            </a:r>
            <a:r>
              <a:rPr lang="en-US" b="1" sz="2600">
                <a:latin typeface="Arial"/>
              </a:rPr>
              <a:t>q</a:t>
            </a:r>
            <a:r>
              <a:rPr lang="en-US" baseline="-25000" sz="2600">
                <a:latin typeface="Arial"/>
              </a:rPr>
              <a:t>a</a:t>
            </a:r>
            <a:r>
              <a:rPr lang="en-US" sz="2600">
                <a:latin typeface="Arial"/>
              </a:rPr>
              <a:t> and the</a:t>
            </a:r>
          </a:p>
          <a:p>
            <a:pPr indent="0">
              <a:lnSpc>
                <a:spcPts val="3096"/>
              </a:lnSpc>
              <a:spcAft>
                <a:spcPts val="630"/>
              </a:spcAft>
            </a:pPr>
            <a:r>
              <a:rPr lang="en-US" sz="2600">
                <a:latin typeface="Arial"/>
              </a:rPr>
              <a:t>probability of two sequences is the product of probability of each amino acid</a:t>
            </a:r>
          </a:p>
          <a:p>
            <a:pPr indent="0">
              <a:spcAft>
                <a:spcPts val="210"/>
              </a:spcAft>
            </a:pPr>
            <a:r>
              <a:rPr lang="en-US" sz="2600">
                <a:latin typeface="Arial"/>
              </a:rPr>
              <a:t>p(x,y|R)=</a:t>
            </a:r>
            <a:r>
              <a:rPr lang="en-US" b="1" sz="3400">
                <a:latin typeface="Arial"/>
              </a:rPr>
              <a:t>n</a:t>
            </a:r>
            <a:r>
              <a:rPr lang="en-US" b="1" sz="2600">
                <a:latin typeface="Arial"/>
              </a:rPr>
              <a:t>q</a:t>
            </a:r>
            <a:r>
              <a:rPr lang="en-US" sz="2600">
                <a:latin typeface="Arial"/>
              </a:rPr>
              <a:t>xi</a:t>
            </a:r>
            <a:r>
              <a:rPr lang="en-US" b="1" sz="3400">
                <a:latin typeface="Arial"/>
              </a:rPr>
              <a:t>n</a:t>
            </a:r>
            <a:r>
              <a:rPr lang="en-US" b="1" sz="2600">
                <a:latin typeface="Arial"/>
              </a:rPr>
              <a:t>q</a:t>
            </a:r>
            <a:r>
              <a:rPr lang="en-US" sz="2600">
                <a:latin typeface="Arial"/>
              </a:rPr>
              <a:t>yj</a:t>
            </a:r>
          </a:p>
          <a:p>
            <a:pPr algn="just" marL="1574800" indent="0"/>
            <a:r>
              <a:rPr lang="en-US" sz="1800">
                <a:latin typeface="Cambria"/>
              </a:rPr>
              <a:t>i    J</a:t>
            </a:r>
          </a:p>
        </p:txBody>
      </p:sp>
    </p:spTree>
  </p:cSld>
  <p:clrMapOvr>
    <a:overrideClrMapping bg1="lt1" tx1="dk1" bg2="lt2" tx2="dk2" accent1="accent1" accent2="accent2" accent3="accent3" accent4="accent4" accent5="accent5" accent6="accent6" hlink="hlink" folHlink="folHlink"/>
  </p:clrMapOvr>
</p:sld>
</file>

<file path=ppt/slides/slide18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61872" y="390144"/>
            <a:ext cx="6736080" cy="323088"/>
          </a:xfrm>
          <a:prstGeom prst="rect">
            <a:avLst/>
          </a:prstGeom>
        </p:spPr>
        <p:txBody>
          <a:bodyPr lIns="0" tIns="0" rIns="0" bIns="0" wrap="none">
            <a:noAutofit/>
          </a:bodyPr>
          <a:p>
            <a:pPr indent="0"/>
            <a:r>
              <a:rPr lang="en-US" b="1" sz="2400">
                <a:solidFill>
                  <a:srgbClr val="000098"/>
                </a:solidFill>
                <a:latin typeface="Arial"/>
              </a:rPr>
              <a:t>Chou Fasman Algorithm - Improvements</a:t>
            </a:r>
          </a:p>
        </p:txBody>
      </p:sp>
      <p:sp>
        <p:nvSpPr>
          <p:cNvPr id="3" name=""/>
          <p:cNvSpPr/>
          <p:nvPr/>
        </p:nvSpPr>
        <p:spPr>
          <a:xfrm>
            <a:off x="4834128" y="1240536"/>
            <a:ext cx="3337560" cy="2118360"/>
          </a:xfrm>
          <a:prstGeom prst="rect">
            <a:avLst/>
          </a:prstGeom>
          <a:solidFill>
            <a:srgbClr val="E6F3F9"/>
          </a:solidFill>
        </p:spPr>
        <p:txBody>
          <a:bodyPr lIns="0" tIns="0" rIns="0" bIns="0">
            <a:noAutofit/>
          </a:bodyPr>
          <a:p>
            <a:pPr indent="0">
              <a:spcAft>
                <a:spcPts val="2730"/>
              </a:spcAft>
            </a:pPr>
            <a:r>
              <a:rPr lang="en-US" b="1" sz="2600">
                <a:solidFill>
                  <a:srgbClr val="FF0000"/>
                </a:solidFill>
                <a:latin typeface="Arial"/>
              </a:rPr>
              <a:t>Improvements</a:t>
            </a:r>
          </a:p>
          <a:p>
            <a:pPr indent="0">
              <a:lnSpc>
                <a:spcPts val="2856"/>
              </a:lnSpc>
            </a:pPr>
            <a:r>
              <a:rPr lang="en-US" sz="2600" spc="-50">
                <a:solidFill>
                  <a:srgbClr val="006FC0"/>
                </a:solidFill>
                <a:latin typeface="Arial"/>
              </a:rPr>
              <a:t>Consider variable coil and loop sizes besides the from tetra peptide turns</a:t>
            </a:r>
          </a:p>
        </p:txBody>
      </p:sp>
    </p:spTree>
  </p:cSld>
  <p:clrMapOvr>
    <a:overrideClrMapping bg1="lt1" tx1="dk1" bg2="lt2" tx2="dk2" accent1="accent1" accent2="accent2" accent3="accent3" accent4="accent4" accent5="accent5" accent6="accent6" hlink="hlink" folHlink="folHlink"/>
  </p:clrMapOvr>
</p:sld>
</file>

<file path=ppt/slides/slide18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61872" y="390144"/>
            <a:ext cx="6736080" cy="323088"/>
          </a:xfrm>
          <a:prstGeom prst="rect">
            <a:avLst/>
          </a:prstGeom>
        </p:spPr>
        <p:txBody>
          <a:bodyPr lIns="0" tIns="0" rIns="0" bIns="0" wrap="none">
            <a:noAutofit/>
          </a:bodyPr>
          <a:p>
            <a:pPr indent="0"/>
            <a:r>
              <a:rPr lang="en-US" b="1" sz="2400">
                <a:solidFill>
                  <a:srgbClr val="000098"/>
                </a:solidFill>
                <a:latin typeface="Arial"/>
              </a:rPr>
              <a:t>Chou Fasman Algorithm - Improvements</a:t>
            </a:r>
          </a:p>
        </p:txBody>
      </p:sp>
      <p:sp>
        <p:nvSpPr>
          <p:cNvPr id="3" name=""/>
          <p:cNvSpPr/>
          <p:nvPr/>
        </p:nvSpPr>
        <p:spPr>
          <a:xfrm>
            <a:off x="4846320" y="1240536"/>
            <a:ext cx="3346704" cy="3947160"/>
          </a:xfrm>
          <a:prstGeom prst="rect">
            <a:avLst/>
          </a:prstGeom>
          <a:solidFill>
            <a:srgbClr val="DCDBE6"/>
          </a:solidFill>
        </p:spPr>
        <p:txBody>
          <a:bodyPr lIns="0" tIns="0" rIns="0" bIns="0">
            <a:noAutofit/>
          </a:bodyPr>
          <a:p>
            <a:pPr marL="365252" indent="-342900">
              <a:spcAft>
                <a:spcPts val="2730"/>
              </a:spcAft>
            </a:pPr>
            <a:r>
              <a:rPr lang="en-US" b="1" sz="2600">
                <a:solidFill>
                  <a:srgbClr val="FF0000"/>
                </a:solidFill>
                <a:latin typeface="Arial"/>
              </a:rPr>
              <a:t>Improvements</a:t>
            </a:r>
          </a:p>
          <a:p>
            <a:pPr algn="just" marL="365252" marR="891032" indent="-342900">
              <a:lnSpc>
                <a:spcPts val="2856"/>
              </a:lnSpc>
              <a:spcAft>
                <a:spcPts val="1890"/>
              </a:spcAft>
            </a:pPr>
            <a:r>
              <a:rPr lang="en-US" sz="2600" spc="-50">
                <a:solidFill>
                  <a:srgbClr val="747474"/>
                </a:solidFill>
                <a:latin typeface="Arial"/>
              </a:rPr>
              <a:t>•    </a:t>
            </a:r>
            <a:r>
              <a:rPr lang="en-US" sz="2600" spc="-50">
                <a:solidFill>
                  <a:srgbClr val="006FC0"/>
                </a:solidFill>
                <a:latin typeface="Arial"/>
              </a:rPr>
              <a:t>Consider local protein folding environments</a:t>
            </a:r>
          </a:p>
          <a:p>
            <a:pPr marL="365252" indent="-342900">
              <a:lnSpc>
                <a:spcPts val="2880"/>
              </a:lnSpc>
              <a:spcAft>
                <a:spcPts val="1890"/>
              </a:spcAft>
            </a:pPr>
            <a:r>
              <a:rPr lang="en-US" sz="2600" spc="-50">
                <a:solidFill>
                  <a:srgbClr val="747474"/>
                </a:solidFill>
                <a:latin typeface="Arial"/>
              </a:rPr>
              <a:t>•    </a:t>
            </a:r>
            <a:r>
              <a:rPr lang="en-US" sz="2600" spc="-50">
                <a:solidFill>
                  <a:srgbClr val="006FC0"/>
                </a:solidFill>
                <a:latin typeface="Arial"/>
              </a:rPr>
              <a:t>Solvent accessibility of residues</a:t>
            </a:r>
          </a:p>
          <a:p>
            <a:pPr marL="365252" indent="-342900">
              <a:lnSpc>
                <a:spcPts val="2928"/>
              </a:lnSpc>
              <a:spcAft>
                <a:spcPts val="1890"/>
              </a:spcAft>
            </a:pPr>
            <a:r>
              <a:rPr lang="en-US" sz="2600" spc="-50">
                <a:solidFill>
                  <a:srgbClr val="747474"/>
                </a:solidFill>
                <a:latin typeface="Arial"/>
              </a:rPr>
              <a:t>•    </a:t>
            </a:r>
            <a:r>
              <a:rPr lang="en-US" sz="2600" spc="-50">
                <a:solidFill>
                  <a:srgbClr val="006FC0"/>
                </a:solidFill>
                <a:latin typeface="Arial"/>
              </a:rPr>
              <a:t>Protein structural class</a:t>
            </a:r>
          </a:p>
        </p:txBody>
      </p:sp>
      <p:sp>
        <p:nvSpPr>
          <p:cNvPr id="4" name=""/>
          <p:cNvSpPr/>
          <p:nvPr/>
        </p:nvSpPr>
        <p:spPr>
          <a:xfrm>
            <a:off x="5193792" y="5657088"/>
            <a:ext cx="2749296" cy="320040"/>
          </a:xfrm>
          <a:prstGeom prst="rect">
            <a:avLst/>
          </a:prstGeom>
          <a:solidFill>
            <a:srgbClr val="E6F3F9"/>
          </a:solidFill>
        </p:spPr>
        <p:txBody>
          <a:bodyPr lIns="0" tIns="0" rIns="0" bIns="0" wrap="none">
            <a:noAutofit/>
          </a:bodyPr>
          <a:p>
            <a:pPr indent="0">
              <a:spcBef>
                <a:spcPts val="1890"/>
              </a:spcBef>
            </a:pPr>
            <a:r>
              <a:rPr lang="en-US" sz="2600" spc="-50">
                <a:solidFill>
                  <a:srgbClr val="006FC0"/>
                </a:solidFill>
                <a:latin typeface="Arial"/>
              </a:rPr>
              <a:t>Protein’s organism</a:t>
            </a:r>
          </a:p>
        </p:txBody>
      </p:sp>
    </p:spTree>
  </p:cSld>
  <p:clrMapOvr>
    <a:overrideClrMapping bg1="lt1" tx1="dk1" bg2="lt2" tx2="dk2" accent1="accent1" accent2="accent2" accent3="accent3" accent4="accent4" accent5="accent5" accent6="accent6" hlink="hlink" folHlink="folHlink"/>
  </p:clrMapOvr>
</p:sld>
</file>

<file path=ppt/slides/slide18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61872" y="390144"/>
            <a:ext cx="6736080" cy="323088"/>
          </a:xfrm>
          <a:prstGeom prst="rect">
            <a:avLst/>
          </a:prstGeom>
        </p:spPr>
        <p:txBody>
          <a:bodyPr lIns="0" tIns="0" rIns="0" bIns="0" wrap="none">
            <a:noAutofit/>
          </a:bodyPr>
          <a:p>
            <a:pPr indent="0"/>
            <a:r>
              <a:rPr lang="en-US" b="1" sz="2400">
                <a:solidFill>
                  <a:srgbClr val="000098"/>
                </a:solidFill>
                <a:latin typeface="Arial"/>
              </a:rPr>
              <a:t>Chou Fasman Algorithm - Improvements</a:t>
            </a:r>
          </a:p>
        </p:txBody>
      </p:sp>
      <p:sp>
        <p:nvSpPr>
          <p:cNvPr id="3" name=""/>
          <p:cNvSpPr/>
          <p:nvPr/>
        </p:nvSpPr>
        <p:spPr>
          <a:xfrm>
            <a:off x="4843272" y="1243584"/>
            <a:ext cx="3203448" cy="3934968"/>
          </a:xfrm>
          <a:prstGeom prst="rect">
            <a:avLst/>
          </a:prstGeom>
          <a:solidFill>
            <a:srgbClr val="DCDBE6"/>
          </a:solidFill>
        </p:spPr>
        <p:txBody>
          <a:bodyPr lIns="0" tIns="0" rIns="0" bIns="0">
            <a:noAutofit/>
          </a:bodyPr>
          <a:p>
            <a:pPr marL="355600" indent="-342900">
              <a:spcAft>
                <a:spcPts val="2730"/>
              </a:spcAft>
            </a:pPr>
            <a:r>
              <a:rPr lang="en-US" b="1" sz="2600">
                <a:solidFill>
                  <a:srgbClr val="FF0000"/>
                </a:solidFill>
                <a:latin typeface="Arial"/>
              </a:rPr>
              <a:t>Conclusion</a:t>
            </a:r>
          </a:p>
          <a:p>
            <a:pPr marL="355600" indent="-342900">
              <a:lnSpc>
                <a:spcPts val="2856"/>
              </a:lnSpc>
            </a:pPr>
            <a:r>
              <a:rPr lang="en-US" sz="2600" spc="-50">
                <a:solidFill>
                  <a:srgbClr val="747474"/>
                </a:solidFill>
                <a:latin typeface="Arial"/>
              </a:rPr>
              <a:t>• </a:t>
            </a:r>
            <a:r>
              <a:rPr lang="en-US" sz="2600" spc="-50">
                <a:solidFill>
                  <a:srgbClr val="006FC0"/>
                </a:solidFill>
                <a:latin typeface="Arial"/>
              </a:rPr>
              <a:t>Chou Fasman can be improved to better predict secondary structures by incorporating biochemical factors and updated statistics!</a:t>
            </a:r>
          </a:p>
        </p:txBody>
      </p:sp>
      <p:sp>
        <p:nvSpPr>
          <p:cNvPr id="4" name=""/>
          <p:cNvSpPr/>
          <p:nvPr/>
        </p:nvSpPr>
        <p:spPr>
          <a:xfrm>
            <a:off x="1874520" y="6623304"/>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18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07792" y="387096"/>
            <a:ext cx="3322320" cy="280416"/>
          </a:xfrm>
          <a:prstGeom prst="rect">
            <a:avLst/>
          </a:prstGeom>
        </p:spPr>
        <p:txBody>
          <a:bodyPr lIns="0" tIns="0" rIns="0" bIns="0" wrap="none">
            <a:noAutofit/>
          </a:bodyPr>
          <a:p>
            <a:pPr algn="ctr" indent="0">
              <a:spcAft>
                <a:spcPts val="13230"/>
              </a:spcAft>
            </a:pPr>
            <a:r>
              <a:rPr lang="en-US" b="1" sz="2600">
                <a:solidFill>
                  <a:srgbClr val="000098"/>
                </a:solidFill>
                <a:latin typeface="Arial"/>
              </a:rPr>
              <a:t>Protein Structures</a:t>
            </a:r>
          </a:p>
        </p:txBody>
      </p:sp>
      <p:sp>
        <p:nvSpPr>
          <p:cNvPr id="3" name=""/>
          <p:cNvSpPr/>
          <p:nvPr/>
        </p:nvSpPr>
        <p:spPr>
          <a:xfrm>
            <a:off x="5010912" y="3054096"/>
            <a:ext cx="3090672" cy="1575816"/>
          </a:xfrm>
          <a:prstGeom prst="rect">
            <a:avLst/>
          </a:prstGeom>
          <a:solidFill>
            <a:srgbClr val="DCDBE6"/>
          </a:solidFill>
        </p:spPr>
        <p:txBody>
          <a:bodyPr lIns="0" tIns="0" rIns="0" bIns="0">
            <a:noAutofit/>
          </a:bodyPr>
          <a:p>
            <a:pPr algn="ctr" indent="0">
              <a:lnSpc>
                <a:spcPts val="3360"/>
              </a:lnSpc>
              <a:spcBef>
                <a:spcPts val="13230"/>
              </a:spcBef>
            </a:pPr>
            <a:r>
              <a:rPr lang="en-US" b="1" sz="2600">
                <a:solidFill>
                  <a:srgbClr val="006FC0"/>
                </a:solidFill>
                <a:latin typeface="Arial"/>
              </a:rPr>
              <a:t>Summary of Visualization, Classification &amp; Prediction</a:t>
            </a:r>
          </a:p>
        </p:txBody>
      </p:sp>
    </p:spTree>
  </p:cSld>
  <p:clrMapOvr>
    <a:overrideClrMapping bg1="lt1" tx1="dk1" bg2="lt2" tx2="dk2" accent1="accent1" accent2="accent2" accent3="accent3" accent4="accent4" accent5="accent5" accent6="accent6" hlink="hlink" folHlink="folHlink"/>
  </p:clrMapOvr>
</p:sld>
</file>

<file path=ppt/slides/slide18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069848" y="377952"/>
            <a:ext cx="3438144" cy="265176"/>
          </a:xfrm>
          <a:prstGeom prst="rect">
            <a:avLst/>
          </a:prstGeom>
        </p:spPr>
        <p:txBody>
          <a:bodyPr lIns="0" tIns="0" rIns="0" bIns="0" wrap="none">
            <a:noAutofit/>
          </a:bodyPr>
          <a:p>
            <a:pPr indent="0"/>
            <a:r>
              <a:rPr lang="en-US" b="1" sz="1800">
                <a:solidFill>
                  <a:srgbClr val="006FC0"/>
                </a:solidFill>
                <a:latin typeface="Arial"/>
              </a:rPr>
              <a:t>Summary of Visualization,</a:t>
            </a:r>
          </a:p>
        </p:txBody>
      </p:sp>
    </p:spTree>
  </p:cSld>
  <p:clrMapOvr>
    <a:overrideClrMapping bg1="lt1" tx1="dk1" bg2="lt2" tx2="dk2" accent1="accent1" accent2="accent2" accent3="accent3" accent4="accent4" accent5="accent5" accent6="accent6" hlink="hlink" folHlink="folHlink"/>
  </p:clrMapOvr>
</p:sld>
</file>

<file path=ppt/slides/slide18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9624" y="377952"/>
            <a:ext cx="3547872" cy="216408"/>
          </a:xfrm>
          <a:prstGeom prst="rect">
            <a:avLst/>
          </a:prstGeom>
        </p:spPr>
        <p:txBody>
          <a:bodyPr lIns="0" tIns="0" rIns="0" bIns="0" wrap="none">
            <a:noAutofit/>
          </a:bodyPr>
          <a:p>
            <a:pPr indent="0"/>
            <a:r>
              <a:rPr lang="en-US" b="1" sz="1800">
                <a:solidFill>
                  <a:srgbClr val="006FC0"/>
                </a:solidFill>
                <a:latin typeface="Arial"/>
              </a:rPr>
              <a:t>Classification &amp; Prediction</a:t>
            </a:r>
          </a:p>
        </p:txBody>
      </p:sp>
      <p:sp>
        <p:nvSpPr>
          <p:cNvPr id="3" name=""/>
          <p:cNvSpPr/>
          <p:nvPr/>
        </p:nvSpPr>
        <p:spPr>
          <a:xfrm>
            <a:off x="289560" y="1252728"/>
            <a:ext cx="3328416" cy="4328160"/>
          </a:xfrm>
          <a:prstGeom prst="rect">
            <a:avLst/>
          </a:prstGeom>
          <a:solidFill>
            <a:srgbClr val="DCDBE6"/>
          </a:solidFill>
        </p:spPr>
        <p:txBody>
          <a:bodyPr lIns="0" tIns="0" rIns="0" bIns="0">
            <a:noAutofit/>
          </a:bodyPr>
          <a:p>
            <a:pPr marL="482600" indent="-482600">
              <a:spcAft>
                <a:spcPts val="630"/>
              </a:spcAft>
            </a:pPr>
            <a:r>
              <a:rPr lang="en-US" b="1" sz="2600">
                <a:solidFill>
                  <a:srgbClr val="FF0000"/>
                </a:solidFill>
                <a:latin typeface="Arial"/>
              </a:rPr>
              <a:t>Structure</a:t>
            </a:r>
          </a:p>
          <a:p>
            <a:pPr marL="482600" indent="-482600">
              <a:spcAft>
                <a:spcPts val="630"/>
              </a:spcAft>
            </a:pPr>
            <a:r>
              <a:rPr lang="en-US" b="1" sz="2600">
                <a:solidFill>
                  <a:srgbClr val="FF0000"/>
                </a:solidFill>
                <a:latin typeface="Arial"/>
              </a:rPr>
              <a:t>Visualization</a:t>
            </a:r>
          </a:p>
          <a:p>
            <a:pPr marL="482600" indent="-482600">
              <a:lnSpc>
                <a:spcPts val="2928"/>
              </a:lnSpc>
              <a:spcAft>
                <a:spcPts val="1890"/>
              </a:spcAft>
            </a:pPr>
            <a:r>
              <a:rPr lang="en-US" sz="2600" spc="-50">
                <a:solidFill>
                  <a:srgbClr val="747474"/>
                </a:solidFill>
                <a:latin typeface="Arial"/>
              </a:rPr>
              <a:t>1.    </a:t>
            </a:r>
            <a:r>
              <a:rPr lang="en-US" sz="2600" spc="-50">
                <a:solidFill>
                  <a:srgbClr val="006FC0"/>
                </a:solidFill>
                <a:latin typeface="Arial"/>
              </a:rPr>
              <a:t>Why do we need to visualize proteins?</a:t>
            </a:r>
          </a:p>
          <a:p>
            <a:pPr marL="482600" indent="-482600">
              <a:lnSpc>
                <a:spcPts val="2856"/>
              </a:lnSpc>
              <a:spcAft>
                <a:spcPts val="1890"/>
              </a:spcAft>
            </a:pPr>
            <a:r>
              <a:rPr lang="en-US" sz="2600" spc="-50">
                <a:solidFill>
                  <a:srgbClr val="747474"/>
                </a:solidFill>
                <a:latin typeface="Arial"/>
              </a:rPr>
              <a:t>2.    </a:t>
            </a:r>
            <a:r>
              <a:rPr lang="en-US" sz="2600" spc="-50">
                <a:solidFill>
                  <a:srgbClr val="006FC0"/>
                </a:solidFill>
                <a:latin typeface="Arial"/>
              </a:rPr>
              <a:t>Which atoms are used to reconstruct proteins?</a:t>
            </a:r>
          </a:p>
          <a:p>
            <a:pPr marL="482600" indent="-482600">
              <a:lnSpc>
                <a:spcPts val="2880"/>
              </a:lnSpc>
            </a:pPr>
            <a:r>
              <a:rPr lang="en-US" sz="2600" spc="-50">
                <a:solidFill>
                  <a:srgbClr val="747474"/>
                </a:solidFill>
                <a:latin typeface="Arial"/>
              </a:rPr>
              <a:t>3.    </a:t>
            </a:r>
            <a:r>
              <a:rPr lang="en-US" sz="2600" spc="-50">
                <a:solidFill>
                  <a:srgbClr val="006FC0"/>
                </a:solidFill>
                <a:latin typeface="Arial"/>
              </a:rPr>
              <a:t>Where are the positions of these atoms stored?</a:t>
            </a:r>
          </a:p>
        </p:txBody>
      </p:sp>
    </p:spTree>
  </p:cSld>
  <p:clrMapOvr>
    <a:overrideClrMapping bg1="lt1" tx1="dk1" bg2="lt2" tx2="dk2" accent1="accent1" accent2="accent2" accent3="accent3" accent4="accent4" accent5="accent5" accent6="accent6" hlink="hlink" folHlink="folHlink"/>
  </p:clrMapOvr>
</p:sld>
</file>

<file path=ppt/slides/slide18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069848" y="377952"/>
            <a:ext cx="3438144" cy="265176"/>
          </a:xfrm>
          <a:prstGeom prst="rect">
            <a:avLst/>
          </a:prstGeom>
        </p:spPr>
        <p:txBody>
          <a:bodyPr lIns="0" tIns="0" rIns="0" bIns="0" wrap="none">
            <a:noAutofit/>
          </a:bodyPr>
          <a:p>
            <a:pPr indent="0"/>
            <a:r>
              <a:rPr lang="en-US" b="1" sz="1800">
                <a:solidFill>
                  <a:srgbClr val="006FC0"/>
                </a:solidFill>
                <a:latin typeface="Arial"/>
              </a:rPr>
              <a:t>Summary of Visualization,</a:t>
            </a:r>
          </a:p>
        </p:txBody>
      </p:sp>
    </p:spTree>
  </p:cSld>
  <p:clrMapOvr>
    <a:overrideClrMapping bg1="lt1" tx1="dk1" bg2="lt2" tx2="dk2" accent1="accent1" accent2="accent2" accent3="accent3" accent4="accent4" accent5="accent5" accent6="accent6" hlink="hlink" folHlink="folHlink"/>
  </p:clrMapOvr>
</p:sld>
</file>

<file path=ppt/slides/slide18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9624" y="377952"/>
            <a:ext cx="3547872" cy="216408"/>
          </a:xfrm>
          <a:prstGeom prst="rect">
            <a:avLst/>
          </a:prstGeom>
        </p:spPr>
        <p:txBody>
          <a:bodyPr lIns="0" tIns="0" rIns="0" bIns="0" wrap="none">
            <a:noAutofit/>
          </a:bodyPr>
          <a:p>
            <a:pPr indent="0"/>
            <a:r>
              <a:rPr lang="en-US" b="1" sz="1800">
                <a:solidFill>
                  <a:srgbClr val="006FC0"/>
                </a:solidFill>
                <a:latin typeface="Arial"/>
              </a:rPr>
              <a:t>Classification &amp; Prediction</a:t>
            </a:r>
          </a:p>
        </p:txBody>
      </p:sp>
      <p:sp>
        <p:nvSpPr>
          <p:cNvPr id="3" name=""/>
          <p:cNvSpPr/>
          <p:nvPr/>
        </p:nvSpPr>
        <p:spPr>
          <a:xfrm>
            <a:off x="298704" y="1252728"/>
            <a:ext cx="3261360" cy="4693920"/>
          </a:xfrm>
          <a:prstGeom prst="rect">
            <a:avLst/>
          </a:prstGeom>
          <a:solidFill>
            <a:srgbClr val="DCDBE6"/>
          </a:solidFill>
        </p:spPr>
        <p:txBody>
          <a:bodyPr lIns="0" tIns="0" rIns="0" bIns="0">
            <a:noAutofit/>
          </a:bodyPr>
          <a:p>
            <a:pPr marL="482600" indent="-482600">
              <a:spcAft>
                <a:spcPts val="630"/>
              </a:spcAft>
            </a:pPr>
            <a:r>
              <a:rPr lang="en-US" b="1" sz="2600">
                <a:solidFill>
                  <a:srgbClr val="FF0000"/>
                </a:solidFill>
                <a:latin typeface="Arial"/>
              </a:rPr>
              <a:t>Structure</a:t>
            </a:r>
          </a:p>
          <a:p>
            <a:pPr marL="482600" indent="-482600">
              <a:spcAft>
                <a:spcPts val="630"/>
              </a:spcAft>
            </a:pPr>
            <a:r>
              <a:rPr lang="en-US" b="1" sz="2600">
                <a:solidFill>
                  <a:srgbClr val="FF0000"/>
                </a:solidFill>
                <a:latin typeface="Arial"/>
              </a:rPr>
              <a:t>Classification</a:t>
            </a:r>
          </a:p>
          <a:p>
            <a:pPr marL="482600" indent="-482600">
              <a:lnSpc>
                <a:spcPts val="2856"/>
              </a:lnSpc>
              <a:spcAft>
                <a:spcPts val="1890"/>
              </a:spcAft>
            </a:pPr>
            <a:r>
              <a:rPr lang="en-US" sz="2600" spc="-50">
                <a:solidFill>
                  <a:srgbClr val="747474"/>
                </a:solidFill>
                <a:latin typeface="Arial"/>
              </a:rPr>
              <a:t>1.    </a:t>
            </a:r>
            <a:r>
              <a:rPr lang="en-US" sz="2600" spc="-50">
                <a:solidFill>
                  <a:srgbClr val="006FC0"/>
                </a:solidFill>
                <a:latin typeface="Arial"/>
              </a:rPr>
              <a:t>What is the relationship between protein structure and function?</a:t>
            </a:r>
          </a:p>
          <a:p>
            <a:pPr marL="482600" indent="-482600">
              <a:lnSpc>
                <a:spcPts val="2856"/>
              </a:lnSpc>
              <a:spcAft>
                <a:spcPts val="1890"/>
              </a:spcAft>
            </a:pPr>
            <a:r>
              <a:rPr lang="en-US" sz="2600" spc="-50">
                <a:solidFill>
                  <a:srgbClr val="747474"/>
                </a:solidFill>
                <a:latin typeface="Arial"/>
              </a:rPr>
              <a:t>2.    </a:t>
            </a:r>
            <a:r>
              <a:rPr lang="en-US" sz="2600" spc="-50">
                <a:solidFill>
                  <a:srgbClr val="006FC0"/>
                </a:solidFill>
                <a:latin typeface="Arial"/>
              </a:rPr>
              <a:t>What is the need to classify proteins</a:t>
            </a:r>
          </a:p>
          <a:p>
            <a:pPr marL="482600" indent="-482600">
              <a:lnSpc>
                <a:spcPts val="2856"/>
              </a:lnSpc>
            </a:pPr>
            <a:r>
              <a:rPr lang="en-US" sz="2600" spc="-50">
                <a:solidFill>
                  <a:srgbClr val="747474"/>
                </a:solidFill>
                <a:latin typeface="Arial"/>
              </a:rPr>
              <a:t>3.    </a:t>
            </a:r>
            <a:r>
              <a:rPr lang="en-US" sz="2600" spc="-50">
                <a:solidFill>
                  <a:srgbClr val="006FC0"/>
                </a:solidFill>
                <a:latin typeface="Arial"/>
              </a:rPr>
              <a:t>Hierarchy of classification</a:t>
            </a:r>
          </a:p>
        </p:txBody>
      </p:sp>
    </p:spTree>
  </p:cSld>
  <p:clrMapOvr>
    <a:overrideClrMapping bg1="lt1" tx1="dk1" bg2="lt2" tx2="dk2" accent1="accent1" accent2="accent2" accent3="accent3" accent4="accent4" accent5="accent5" accent6="accent6" hlink="hlink" folHlink="folHlink"/>
  </p:clrMapOvr>
</p:sld>
</file>

<file path=ppt/slides/slide18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069848" y="377952"/>
            <a:ext cx="3438144" cy="265176"/>
          </a:xfrm>
          <a:prstGeom prst="rect">
            <a:avLst/>
          </a:prstGeom>
        </p:spPr>
        <p:txBody>
          <a:bodyPr lIns="0" tIns="0" rIns="0" bIns="0" wrap="none">
            <a:noAutofit/>
          </a:bodyPr>
          <a:p>
            <a:pPr indent="0"/>
            <a:r>
              <a:rPr lang="en-US" b="1" sz="1800">
                <a:solidFill>
                  <a:srgbClr val="006FC0"/>
                </a:solidFill>
                <a:latin typeface="Arial"/>
              </a:rPr>
              <a:t>Summary of Visualization,</a:t>
            </a:r>
          </a:p>
        </p:txBody>
      </p:sp>
    </p:spTree>
  </p:cSld>
  <p:clrMapOvr>
    <a:overrideClrMapping bg1="lt1" tx1="dk1" bg2="lt2" tx2="dk2" accent1="accent1" accent2="accent2" accent3="accent3" accent4="accent4" accent5="accent5" accent6="accent6" hlink="hlink" folHlink="folHlink"/>
  </p:clrMapOvr>
</p:sld>
</file>

<file path=ppt/slides/slide18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9624" y="377952"/>
            <a:ext cx="3547872" cy="216408"/>
          </a:xfrm>
          <a:prstGeom prst="rect">
            <a:avLst/>
          </a:prstGeom>
        </p:spPr>
        <p:txBody>
          <a:bodyPr lIns="0" tIns="0" rIns="0" bIns="0" wrap="none">
            <a:noAutofit/>
          </a:bodyPr>
          <a:p>
            <a:pPr indent="0"/>
            <a:r>
              <a:rPr lang="en-US" b="1" sz="1800">
                <a:solidFill>
                  <a:srgbClr val="006FC0"/>
                </a:solidFill>
                <a:latin typeface="Arial"/>
              </a:rPr>
              <a:t>Classification &amp; Prediction</a:t>
            </a:r>
          </a:p>
        </p:txBody>
      </p:sp>
      <p:sp>
        <p:nvSpPr>
          <p:cNvPr id="3" name=""/>
          <p:cNvSpPr/>
          <p:nvPr/>
        </p:nvSpPr>
        <p:spPr>
          <a:xfrm>
            <a:off x="298704" y="1252728"/>
            <a:ext cx="3261360" cy="4693920"/>
          </a:xfrm>
          <a:prstGeom prst="rect">
            <a:avLst/>
          </a:prstGeom>
          <a:solidFill>
            <a:srgbClr val="DCDBE6"/>
          </a:solidFill>
        </p:spPr>
        <p:txBody>
          <a:bodyPr lIns="0" tIns="0" rIns="0" bIns="0">
            <a:noAutofit/>
          </a:bodyPr>
          <a:p>
            <a:pPr marL="482600" indent="-482600">
              <a:spcAft>
                <a:spcPts val="630"/>
              </a:spcAft>
            </a:pPr>
            <a:r>
              <a:rPr lang="en-US" b="1" sz="2600">
                <a:solidFill>
                  <a:srgbClr val="FF0000"/>
                </a:solidFill>
                <a:latin typeface="Arial"/>
              </a:rPr>
              <a:t>Structure</a:t>
            </a:r>
          </a:p>
          <a:p>
            <a:pPr marL="482600" indent="-482600">
              <a:spcAft>
                <a:spcPts val="630"/>
              </a:spcAft>
            </a:pPr>
            <a:r>
              <a:rPr lang="en-US" b="1" sz="2600">
                <a:solidFill>
                  <a:srgbClr val="FF0000"/>
                </a:solidFill>
                <a:latin typeface="Arial"/>
              </a:rPr>
              <a:t>Prediction</a:t>
            </a:r>
          </a:p>
          <a:p>
            <a:pPr marL="482600" indent="-482600">
              <a:lnSpc>
                <a:spcPts val="2880"/>
              </a:lnSpc>
              <a:spcAft>
                <a:spcPts val="1890"/>
              </a:spcAft>
            </a:pPr>
            <a:r>
              <a:rPr lang="en-US" sz="2600" spc="-50">
                <a:solidFill>
                  <a:srgbClr val="747474"/>
                </a:solidFill>
                <a:latin typeface="Arial"/>
              </a:rPr>
              <a:t>1.    </a:t>
            </a:r>
            <a:r>
              <a:rPr lang="en-US" sz="2600" spc="-50">
                <a:solidFill>
                  <a:srgbClr val="006FC0"/>
                </a:solidFill>
                <a:latin typeface="Arial"/>
              </a:rPr>
              <a:t>Why structure of proteins are important?</a:t>
            </a:r>
          </a:p>
          <a:p>
            <a:pPr marL="482600" indent="-482600">
              <a:lnSpc>
                <a:spcPts val="2856"/>
              </a:lnSpc>
              <a:spcAft>
                <a:spcPts val="1890"/>
              </a:spcAft>
            </a:pPr>
            <a:r>
              <a:rPr lang="en-US" sz="2600" spc="-50">
                <a:solidFill>
                  <a:srgbClr val="747474"/>
                </a:solidFill>
                <a:latin typeface="Arial"/>
              </a:rPr>
              <a:t>2.    </a:t>
            </a:r>
            <a:r>
              <a:rPr lang="en-US" sz="2600" spc="-50">
                <a:solidFill>
                  <a:srgbClr val="006FC0"/>
                </a:solidFill>
                <a:latin typeface="Arial"/>
              </a:rPr>
              <a:t>Why are so few structures reported till date?</a:t>
            </a:r>
          </a:p>
          <a:p>
            <a:pPr marL="482600" indent="-482600">
              <a:lnSpc>
                <a:spcPts val="2880"/>
              </a:lnSpc>
            </a:pPr>
            <a:r>
              <a:rPr lang="en-US" sz="2600" spc="-50">
                <a:solidFill>
                  <a:srgbClr val="747474"/>
                </a:solidFill>
                <a:latin typeface="Arial"/>
              </a:rPr>
              <a:t>3.    </a:t>
            </a:r>
            <a:r>
              <a:rPr lang="en-US" sz="2600" spc="-50">
                <a:solidFill>
                  <a:srgbClr val="006FC0"/>
                </a:solidFill>
                <a:latin typeface="Arial"/>
              </a:rPr>
              <a:t>Benefits of predicting structures</a:t>
            </a:r>
          </a:p>
        </p:txBody>
      </p:sp>
    </p:spTree>
  </p:cSld>
  <p:clrMapOvr>
    <a:overrideClrMapping bg1="lt1" tx1="dk1" bg2="lt2" tx2="dk2" accent1="accent1" accent2="accent2" accent3="accent3" accent4="accent4" accent5="accent5" accent6="accent6" hlink="hlink" folHlink="folHlink"/>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93264"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
        <p:nvSpPr>
          <p:cNvPr id="3" name=""/>
          <p:cNvSpPr/>
          <p:nvPr/>
        </p:nvSpPr>
        <p:spPr>
          <a:xfrm>
            <a:off x="4642104" y="1612392"/>
            <a:ext cx="3691128" cy="4376928"/>
          </a:xfrm>
          <a:prstGeom prst="rect">
            <a:avLst/>
          </a:prstGeom>
        </p:spPr>
        <p:txBody>
          <a:bodyPr lIns="0" tIns="0" rIns="0" bIns="0">
            <a:noAutofit/>
          </a:bodyPr>
          <a:p>
            <a:pPr indent="0">
              <a:spcAft>
                <a:spcPts val="1050"/>
              </a:spcAft>
            </a:pPr>
            <a:r>
              <a:rPr lang="en-US" b="1" sz="2600">
                <a:solidFill>
                  <a:srgbClr val="3265FF"/>
                </a:solidFill>
                <a:latin typeface="Arial"/>
              </a:rPr>
              <a:t>Match Model M</a:t>
            </a:r>
          </a:p>
          <a:p>
            <a:pPr indent="0">
              <a:lnSpc>
                <a:spcPts val="3096"/>
              </a:lnSpc>
            </a:pPr>
            <a:r>
              <a:rPr lang="en-US" sz="2600">
                <a:latin typeface="Arial"/>
              </a:rPr>
              <a:t>Aligned pairs occure with a joint probability </a:t>
            </a:r>
            <a:r>
              <a:rPr lang="en-US" b="1" sz="2600">
                <a:latin typeface="Arial"/>
              </a:rPr>
              <a:t>p</a:t>
            </a:r>
            <a:r>
              <a:rPr lang="en-US" baseline="-25000" sz="2600">
                <a:latin typeface="Arial"/>
              </a:rPr>
              <a:t>ab</a:t>
            </a:r>
            <a:r>
              <a:rPr lang="en-US" sz="2600">
                <a:latin typeface="Arial"/>
              </a:rPr>
              <a:t>.</a:t>
            </a:r>
          </a:p>
          <a:p>
            <a:pPr indent="0">
              <a:lnSpc>
                <a:spcPts val="3144"/>
              </a:lnSpc>
            </a:pPr>
            <a:r>
              <a:rPr lang="en-US" b="1" sz="2600">
                <a:latin typeface="Arial"/>
              </a:rPr>
              <a:t>p</a:t>
            </a:r>
            <a:r>
              <a:rPr lang="en-US" baseline="-25000" sz="2600">
                <a:latin typeface="Arial"/>
              </a:rPr>
              <a:t>ab</a:t>
            </a:r>
            <a:r>
              <a:rPr lang="en-US" sz="2600">
                <a:latin typeface="Arial"/>
              </a:rPr>
              <a:t> can be thought of as the probability that the residues </a:t>
            </a:r>
            <a:r>
              <a:rPr lang="en-US" i="1" sz="2600">
                <a:latin typeface="Arial"/>
              </a:rPr>
              <a:t>a</a:t>
            </a:r>
            <a:r>
              <a:rPr lang="en-US" sz="2600">
                <a:latin typeface="Arial"/>
              </a:rPr>
              <a:t> and </a:t>
            </a:r>
            <a:r>
              <a:rPr lang="en-US" i="1" sz="2600">
                <a:latin typeface="Arial"/>
              </a:rPr>
              <a:t>b</a:t>
            </a:r>
            <a:r>
              <a:rPr lang="en-US" sz="2600">
                <a:latin typeface="Arial"/>
              </a:rPr>
              <a:t> have been independently derived from some unknown original residue c in their common ancestor</a:t>
            </a:r>
          </a:p>
        </p:txBody>
      </p:sp>
    </p:spTree>
  </p:cSld>
  <p:clrMapOvr>
    <a:overrideClrMapping bg1="lt1" tx1="dk1" bg2="lt2" tx2="dk2" accent1="accent1" accent2="accent2" accent3="accent3" accent4="accent4" accent5="accent5" accent6="accent6" hlink="hlink" folHlink="folHlink"/>
  </p:clrMapOvr>
</p:sld>
</file>

<file path=ppt/slides/slide19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069848" y="377952"/>
            <a:ext cx="3438144" cy="265176"/>
          </a:xfrm>
          <a:prstGeom prst="rect">
            <a:avLst/>
          </a:prstGeom>
        </p:spPr>
        <p:txBody>
          <a:bodyPr lIns="0" tIns="0" rIns="0" bIns="0" wrap="none">
            <a:noAutofit/>
          </a:bodyPr>
          <a:p>
            <a:pPr indent="0"/>
            <a:r>
              <a:rPr lang="en-US" b="1" sz="1800">
                <a:solidFill>
                  <a:srgbClr val="006FC0"/>
                </a:solidFill>
                <a:latin typeface="Arial"/>
              </a:rPr>
              <a:t>Summary of Visualization,</a:t>
            </a:r>
          </a:p>
        </p:txBody>
      </p:sp>
      <p:sp>
        <p:nvSpPr>
          <p:cNvPr id="3" name=""/>
          <p:cNvSpPr/>
          <p:nvPr/>
        </p:nvSpPr>
        <p:spPr>
          <a:xfrm>
            <a:off x="1874520" y="6626352"/>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19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9624" y="377952"/>
            <a:ext cx="3547872" cy="216408"/>
          </a:xfrm>
          <a:prstGeom prst="rect">
            <a:avLst/>
          </a:prstGeom>
        </p:spPr>
        <p:txBody>
          <a:bodyPr lIns="0" tIns="0" rIns="0" bIns="0" wrap="none">
            <a:noAutofit/>
          </a:bodyPr>
          <a:p>
            <a:pPr indent="0"/>
            <a:r>
              <a:rPr lang="en-US" b="1" sz="1800">
                <a:solidFill>
                  <a:srgbClr val="006FC0"/>
                </a:solidFill>
                <a:latin typeface="Arial"/>
              </a:rPr>
              <a:t>Classification &amp; Prediction</a:t>
            </a:r>
          </a:p>
        </p:txBody>
      </p:sp>
      <p:sp>
        <p:nvSpPr>
          <p:cNvPr id="3" name=""/>
          <p:cNvSpPr/>
          <p:nvPr/>
        </p:nvSpPr>
        <p:spPr>
          <a:xfrm>
            <a:off x="295656" y="1243584"/>
            <a:ext cx="3361944" cy="2538984"/>
          </a:xfrm>
          <a:prstGeom prst="rect">
            <a:avLst/>
          </a:prstGeom>
          <a:solidFill>
            <a:srgbClr val="E6F3F9"/>
          </a:solidFill>
        </p:spPr>
        <p:txBody>
          <a:bodyPr lIns="0" tIns="0" rIns="0" bIns="0">
            <a:noAutofit/>
          </a:bodyPr>
          <a:p>
            <a:pPr indent="0">
              <a:spcAft>
                <a:spcPts val="2730"/>
              </a:spcAft>
            </a:pPr>
            <a:r>
              <a:rPr lang="en-US" b="1" sz="2600">
                <a:solidFill>
                  <a:srgbClr val="FF0000"/>
                </a:solidFill>
                <a:latin typeface="Arial"/>
              </a:rPr>
              <a:t>Conclusion</a:t>
            </a:r>
          </a:p>
          <a:p>
            <a:pPr indent="0">
              <a:lnSpc>
                <a:spcPts val="2856"/>
              </a:lnSpc>
              <a:spcAft>
                <a:spcPts val="2730"/>
              </a:spcAft>
            </a:pPr>
            <a:r>
              <a:rPr lang="en-US" sz="2600" spc="-50">
                <a:solidFill>
                  <a:srgbClr val="006FC0"/>
                </a:solidFill>
                <a:latin typeface="Arial"/>
              </a:rPr>
              <a:t>Structure visualization, classification and prediction equip us to </a:t>
            </a:r>
            <a:r>
              <a:rPr lang="en-US" u="sng" sz="2600" spc="-50">
                <a:solidFill>
                  <a:srgbClr val="FF0000"/>
                </a:solidFill>
                <a:latin typeface="Arial"/>
              </a:rPr>
              <a:t>perform functional evaluation of proteins!</a:t>
            </a:r>
          </a:p>
        </p:txBody>
      </p:sp>
      <p:sp>
        <p:nvSpPr>
          <p:cNvPr id="4" name=""/>
          <p:cNvSpPr/>
          <p:nvPr/>
        </p:nvSpPr>
        <p:spPr>
          <a:xfrm>
            <a:off x="292608" y="4358640"/>
            <a:ext cx="3340608" cy="1414272"/>
          </a:xfrm>
          <a:prstGeom prst="rect">
            <a:avLst/>
          </a:prstGeom>
          <a:solidFill>
            <a:srgbClr val="E6F3F9"/>
          </a:solidFill>
        </p:spPr>
        <p:txBody>
          <a:bodyPr lIns="0" tIns="0" rIns="0" bIns="0">
            <a:noAutofit/>
          </a:bodyPr>
          <a:p>
            <a:pPr indent="0">
              <a:lnSpc>
                <a:spcPts val="2856"/>
              </a:lnSpc>
              <a:spcBef>
                <a:spcPts val="2730"/>
              </a:spcBef>
            </a:pPr>
            <a:r>
              <a:rPr lang="en-US" sz="2600" spc="-50">
                <a:solidFill>
                  <a:srgbClr val="006FC0"/>
                </a:solidFill>
                <a:latin typeface="Arial"/>
              </a:rPr>
              <a:t>This is important for </a:t>
            </a:r>
            <a:r>
              <a:rPr lang="en-US" sz="2600" spc="-50">
                <a:solidFill>
                  <a:srgbClr val="FF0000"/>
                </a:solidFill>
                <a:latin typeface="Arial"/>
              </a:rPr>
              <a:t>understanding disease and designing drugs for treating them!</a:t>
            </a:r>
          </a:p>
        </p:txBody>
      </p:sp>
    </p:spTree>
  </p:cSld>
  <p:clrMapOvr>
    <a:overrideClrMapping bg1="lt1" tx1="dk1" bg2="lt2" tx2="dk2" accent1="accent1" accent2="accent2" accent3="accent3" accent4="accent4" accent5="accent5" accent6="accent6" hlink="hlink" folHlink="folHlink"/>
  </p:clrMapOvr>
</p:sld>
</file>

<file path=ppt/slides/slide19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390144"/>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114544" y="3057144"/>
            <a:ext cx="2895600" cy="1219200"/>
          </a:xfrm>
          <a:prstGeom prst="rect">
            <a:avLst/>
          </a:prstGeom>
          <a:solidFill>
            <a:srgbClr val="DCDBE6"/>
          </a:solidFill>
        </p:spPr>
        <p:txBody>
          <a:bodyPr lIns="0" tIns="0" rIns="0" bIns="0">
            <a:noAutofit/>
          </a:bodyPr>
          <a:p>
            <a:pPr marL="520700" indent="-520700">
              <a:lnSpc>
                <a:spcPts val="3360"/>
              </a:lnSpc>
            </a:pPr>
            <a:r>
              <a:rPr lang="en-US" b="1" sz="2600">
                <a:solidFill>
                  <a:srgbClr val="006FC0"/>
                </a:solidFill>
                <a:latin typeface="Arial"/>
              </a:rPr>
              <a:t>Introduction to Homology Modelling</a:t>
            </a:r>
          </a:p>
        </p:txBody>
      </p:sp>
    </p:spTree>
  </p:cSld>
  <p:clrMapOvr>
    <a:overrideClrMapping bg1="lt1" tx1="dk1" bg2="lt2" tx2="dk2" accent1="accent1" accent2="accent2" accent3="accent3" accent4="accent4" accent5="accent5" accent6="accent6" hlink="hlink" folHlink="folHlink"/>
  </p:clrMapOvr>
</p:sld>
</file>

<file path=ppt/slides/slide19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6776" y="393192"/>
            <a:ext cx="5955792" cy="320040"/>
          </a:xfrm>
          <a:prstGeom prst="rect">
            <a:avLst/>
          </a:prstGeom>
        </p:spPr>
        <p:txBody>
          <a:bodyPr lIns="0" tIns="0" rIns="0" bIns="0" wrap="none">
            <a:noAutofit/>
          </a:bodyPr>
          <a:p>
            <a:pPr indent="0"/>
            <a:r>
              <a:rPr lang="en-US" b="1" sz="2400">
                <a:solidFill>
                  <a:srgbClr val="000098"/>
                </a:solidFill>
                <a:latin typeface="Arial"/>
              </a:rPr>
              <a:t>Introduction to Homology Modelling</a:t>
            </a:r>
          </a:p>
        </p:txBody>
      </p:sp>
      <p:sp>
        <p:nvSpPr>
          <p:cNvPr id="3" name=""/>
          <p:cNvSpPr/>
          <p:nvPr/>
        </p:nvSpPr>
        <p:spPr>
          <a:xfrm>
            <a:off x="4846320" y="1252728"/>
            <a:ext cx="3285744" cy="3249168"/>
          </a:xfrm>
          <a:prstGeom prst="rect">
            <a:avLst/>
          </a:prstGeom>
          <a:solidFill>
            <a:srgbClr val="DCDBE6"/>
          </a:solidFill>
        </p:spPr>
        <p:txBody>
          <a:bodyPr lIns="0" tIns="0" rIns="0" bIns="0">
            <a:noAutofit/>
          </a:bodyPr>
          <a:p>
            <a:pPr marL="355600" indent="-355600">
              <a:spcAft>
                <a:spcPts val="630"/>
              </a:spcAft>
            </a:pPr>
            <a:r>
              <a:rPr lang="en-US" b="1" sz="2600">
                <a:solidFill>
                  <a:srgbClr val="FF0000"/>
                </a:solidFill>
                <a:latin typeface="Arial"/>
              </a:rPr>
              <a:t>Background</a:t>
            </a:r>
          </a:p>
          <a:p>
            <a:pPr marL="355600" indent="-355600">
              <a:lnSpc>
                <a:spcPts val="2880"/>
              </a:lnSpc>
              <a:spcAft>
                <a:spcPts val="1890"/>
              </a:spcAft>
            </a:pPr>
            <a:r>
              <a:rPr lang="en-US" sz="2600" spc="-50">
                <a:solidFill>
                  <a:srgbClr val="747474"/>
                </a:solidFill>
                <a:latin typeface="Arial"/>
              </a:rPr>
              <a:t>•    </a:t>
            </a:r>
            <a:r>
              <a:rPr lang="en-US" sz="2600" spc="-50">
                <a:latin typeface="Arial"/>
              </a:rPr>
              <a:t>Proteins are 3D molecules with their own unique structures</a:t>
            </a:r>
          </a:p>
          <a:p>
            <a:pPr marL="355600" indent="-355600">
              <a:lnSpc>
                <a:spcPts val="2856"/>
              </a:lnSpc>
            </a:pPr>
            <a:r>
              <a:rPr lang="en-US" sz="2600" spc="-50">
                <a:solidFill>
                  <a:srgbClr val="747474"/>
                </a:solidFill>
                <a:latin typeface="Arial"/>
              </a:rPr>
              <a:t>•    </a:t>
            </a:r>
            <a:r>
              <a:rPr lang="en-US" sz="2600" spc="-50">
                <a:solidFill>
                  <a:srgbClr val="006FC0"/>
                </a:solidFill>
                <a:latin typeface="Arial"/>
              </a:rPr>
              <a:t>Protein structure is reflective of the protein function </a:t>
            </a:r>
            <a:r>
              <a:rPr lang="en-US" baseline="30000" sz="2600" spc="-50">
                <a:solidFill>
                  <a:srgbClr val="006FC0"/>
                </a:solidFill>
                <a:latin typeface="Arial"/>
              </a:rPr>
              <a:t>•</a:t>
            </a:r>
          </a:p>
        </p:txBody>
      </p:sp>
      <p:sp>
        <p:nvSpPr>
          <p:cNvPr id="4" name=""/>
          <p:cNvSpPr/>
          <p:nvPr/>
        </p:nvSpPr>
        <p:spPr>
          <a:xfrm>
            <a:off x="4846320" y="4946904"/>
            <a:ext cx="3285744" cy="972312"/>
          </a:xfrm>
          <a:prstGeom prst="rect">
            <a:avLst/>
          </a:prstGeom>
          <a:solidFill>
            <a:srgbClr val="DCDBE6"/>
          </a:solidFill>
        </p:spPr>
        <p:txBody>
          <a:bodyPr lIns="0" tIns="0" rIns="0" bIns="0">
            <a:noAutofit/>
          </a:bodyPr>
          <a:p>
            <a:pPr algn="just" marL="368300" marR="495300" indent="-368300">
              <a:lnSpc>
                <a:spcPts val="2856"/>
              </a:lnSpc>
            </a:pPr>
            <a:r>
              <a:rPr lang="en-US" sz="2600" spc="-50">
                <a:solidFill>
                  <a:srgbClr val="747474"/>
                </a:solidFill>
                <a:latin typeface="Arial"/>
              </a:rPr>
              <a:t>•    </a:t>
            </a:r>
            <a:r>
              <a:rPr lang="en-US" sz="2600" spc="-50">
                <a:solidFill>
                  <a:srgbClr val="006FC0"/>
                </a:solidFill>
                <a:latin typeface="Arial"/>
              </a:rPr>
              <a:t>Protein structure includes 1’, 2’, 3’ and 4’ structures</a:t>
            </a:r>
          </a:p>
        </p:txBody>
      </p:sp>
    </p:spTree>
  </p:cSld>
  <p:clrMapOvr>
    <a:overrideClrMapping bg1="lt1" tx1="dk1" bg2="lt2" tx2="dk2" accent1="accent1" accent2="accent2" accent3="accent3" accent4="accent4" accent5="accent5" accent6="accent6" hlink="hlink" folHlink="folHlink"/>
  </p:clrMapOvr>
</p:sld>
</file>

<file path=ppt/slides/slide19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6776" y="393192"/>
            <a:ext cx="5955792" cy="320040"/>
          </a:xfrm>
          <a:prstGeom prst="rect">
            <a:avLst/>
          </a:prstGeom>
        </p:spPr>
        <p:txBody>
          <a:bodyPr lIns="0" tIns="0" rIns="0" bIns="0" wrap="none">
            <a:noAutofit/>
          </a:bodyPr>
          <a:p>
            <a:pPr indent="0"/>
            <a:r>
              <a:rPr lang="en-US" b="1" sz="2400">
                <a:solidFill>
                  <a:srgbClr val="000098"/>
                </a:solidFill>
                <a:latin typeface="Arial"/>
              </a:rPr>
              <a:t>Introduction to Homology Modelling</a:t>
            </a:r>
          </a:p>
        </p:txBody>
      </p:sp>
      <p:sp>
        <p:nvSpPr>
          <p:cNvPr id="3" name=""/>
          <p:cNvSpPr/>
          <p:nvPr/>
        </p:nvSpPr>
        <p:spPr>
          <a:xfrm>
            <a:off x="4846320" y="1252728"/>
            <a:ext cx="3297936" cy="2517648"/>
          </a:xfrm>
          <a:prstGeom prst="rect">
            <a:avLst/>
          </a:prstGeom>
          <a:solidFill>
            <a:srgbClr val="DCDBE6"/>
          </a:solidFill>
        </p:spPr>
        <p:txBody>
          <a:bodyPr lIns="0" tIns="0" rIns="0" bIns="0">
            <a:noAutofit/>
          </a:bodyPr>
          <a:p>
            <a:pPr marL="355600" indent="-355600">
              <a:spcAft>
                <a:spcPts val="630"/>
              </a:spcAft>
            </a:pPr>
            <a:r>
              <a:rPr lang="en-US" b="1" sz="2600">
                <a:solidFill>
                  <a:srgbClr val="FF0000"/>
                </a:solidFill>
                <a:latin typeface="Arial"/>
              </a:rPr>
              <a:t>Background</a:t>
            </a:r>
          </a:p>
          <a:p>
            <a:pPr marL="355600" indent="-355600">
              <a:lnSpc>
                <a:spcPts val="2856"/>
              </a:lnSpc>
            </a:pPr>
            <a:r>
              <a:rPr lang="en-US" sz="2600" spc="-50">
                <a:solidFill>
                  <a:srgbClr val="747474"/>
                </a:solidFill>
                <a:latin typeface="Arial"/>
              </a:rPr>
              <a:t>•    </a:t>
            </a:r>
            <a:r>
              <a:rPr lang="en-US" sz="2600" spc="-50">
                <a:latin typeface="Arial"/>
              </a:rPr>
              <a:t>1’ structure of proteins is the sequence of proteins and can be obtained by mass spectrometry </a:t>
            </a:r>
            <a:r>
              <a:rPr lang="en-US" baseline="30000" sz="2600" spc="-50">
                <a:latin typeface="Arial"/>
              </a:rPr>
              <a:t>•</a:t>
            </a:r>
          </a:p>
        </p:txBody>
      </p:sp>
      <p:sp>
        <p:nvSpPr>
          <p:cNvPr id="4" name=""/>
          <p:cNvSpPr/>
          <p:nvPr/>
        </p:nvSpPr>
        <p:spPr>
          <a:xfrm>
            <a:off x="4846320" y="4215384"/>
            <a:ext cx="3297936" cy="1392936"/>
          </a:xfrm>
          <a:prstGeom prst="rect">
            <a:avLst/>
          </a:prstGeom>
          <a:solidFill>
            <a:srgbClr val="DCDBE6"/>
          </a:solidFill>
        </p:spPr>
        <p:txBody>
          <a:bodyPr lIns="0" tIns="0" rIns="0" bIns="0">
            <a:noAutofit/>
          </a:bodyPr>
          <a:p>
            <a:pPr marL="368300" indent="-368300">
              <a:lnSpc>
                <a:spcPts val="2856"/>
              </a:lnSpc>
            </a:pPr>
            <a:r>
              <a:rPr lang="en-US" sz="2600" spc="-50">
                <a:solidFill>
                  <a:srgbClr val="747474"/>
                </a:solidFill>
                <a:latin typeface="Arial"/>
              </a:rPr>
              <a:t>•    </a:t>
            </a:r>
            <a:r>
              <a:rPr lang="en-US" sz="2600" spc="-50">
                <a:solidFill>
                  <a:srgbClr val="006FC0"/>
                </a:solidFill>
                <a:latin typeface="Arial"/>
              </a:rPr>
              <a:t>2’ structures formed by proteins are the helices, beta sheets, loops and coils</a:t>
            </a:r>
          </a:p>
        </p:txBody>
      </p:sp>
    </p:spTree>
  </p:cSld>
  <p:clrMapOvr>
    <a:overrideClrMapping bg1="lt1" tx1="dk1" bg2="lt2" tx2="dk2" accent1="accent1" accent2="accent2" accent3="accent3" accent4="accent4" accent5="accent5" accent6="accent6" hlink="hlink" folHlink="folHlink"/>
  </p:clrMapOvr>
</p:sld>
</file>

<file path=ppt/slides/slide19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6776" y="393192"/>
            <a:ext cx="5955792" cy="320040"/>
          </a:xfrm>
          <a:prstGeom prst="rect">
            <a:avLst/>
          </a:prstGeom>
        </p:spPr>
        <p:txBody>
          <a:bodyPr lIns="0" tIns="0" rIns="0" bIns="0" wrap="none">
            <a:noAutofit/>
          </a:bodyPr>
          <a:p>
            <a:pPr indent="0"/>
            <a:r>
              <a:rPr lang="en-US" b="1" sz="2400">
                <a:solidFill>
                  <a:srgbClr val="000098"/>
                </a:solidFill>
                <a:latin typeface="Arial"/>
              </a:rPr>
              <a:t>Introduction to Homology Modelling</a:t>
            </a:r>
          </a:p>
        </p:txBody>
      </p:sp>
      <p:sp>
        <p:nvSpPr>
          <p:cNvPr id="3" name=""/>
          <p:cNvSpPr/>
          <p:nvPr/>
        </p:nvSpPr>
        <p:spPr>
          <a:xfrm>
            <a:off x="4846320" y="1252728"/>
            <a:ext cx="3282696" cy="2456688"/>
          </a:xfrm>
          <a:prstGeom prst="rect">
            <a:avLst/>
          </a:prstGeom>
          <a:solidFill>
            <a:srgbClr val="DCDBE6"/>
          </a:solidFill>
        </p:spPr>
        <p:txBody>
          <a:bodyPr lIns="0" tIns="0" rIns="0" bIns="0">
            <a:noAutofit/>
          </a:bodyPr>
          <a:p>
            <a:pPr marL="355600" indent="-355600">
              <a:spcAft>
                <a:spcPts val="630"/>
              </a:spcAft>
            </a:pPr>
            <a:r>
              <a:rPr lang="en-US" b="1" sz="2600">
                <a:solidFill>
                  <a:srgbClr val="FF0000"/>
                </a:solidFill>
                <a:latin typeface="Arial"/>
              </a:rPr>
              <a:t>Background</a:t>
            </a:r>
          </a:p>
          <a:p>
            <a:pPr marL="355600" indent="-355600">
              <a:lnSpc>
                <a:spcPts val="2856"/>
              </a:lnSpc>
            </a:pPr>
            <a:r>
              <a:rPr lang="en-US" sz="2600" spc="-50">
                <a:solidFill>
                  <a:srgbClr val="747474"/>
                </a:solidFill>
                <a:latin typeface="Arial"/>
              </a:rPr>
              <a:t>•    </a:t>
            </a:r>
            <a:r>
              <a:rPr lang="en-US" sz="2600" spc="-50">
                <a:latin typeface="Arial"/>
              </a:rPr>
              <a:t>3’ structure of proteins is the combination of 2’ structures such that the overall protein structure is formed </a:t>
            </a:r>
            <a:r>
              <a:rPr lang="en-US" baseline="30000" sz="2600" spc="-50">
                <a:latin typeface="Arial"/>
              </a:rPr>
              <a:t>•</a:t>
            </a:r>
          </a:p>
        </p:txBody>
      </p:sp>
      <p:sp>
        <p:nvSpPr>
          <p:cNvPr id="4" name=""/>
          <p:cNvSpPr/>
          <p:nvPr/>
        </p:nvSpPr>
        <p:spPr>
          <a:xfrm>
            <a:off x="4846320" y="4221480"/>
            <a:ext cx="3282696" cy="1389888"/>
          </a:xfrm>
          <a:prstGeom prst="rect">
            <a:avLst/>
          </a:prstGeom>
          <a:solidFill>
            <a:srgbClr val="DCDBE6"/>
          </a:solidFill>
        </p:spPr>
        <p:txBody>
          <a:bodyPr lIns="0" tIns="0" rIns="0" bIns="0">
            <a:noAutofit/>
          </a:bodyPr>
          <a:p>
            <a:pPr marL="355600" indent="-355600">
              <a:lnSpc>
                <a:spcPts val="2856"/>
              </a:lnSpc>
            </a:pPr>
            <a:r>
              <a:rPr lang="en-US" sz="2600" spc="-50">
                <a:solidFill>
                  <a:srgbClr val="747474"/>
                </a:solidFill>
                <a:latin typeface="Arial"/>
              </a:rPr>
              <a:t>•    </a:t>
            </a:r>
            <a:r>
              <a:rPr lang="en-US" sz="2600" spc="-50">
                <a:solidFill>
                  <a:srgbClr val="006FC0"/>
                </a:solidFill>
                <a:latin typeface="Arial"/>
              </a:rPr>
              <a:t>4’ protein structure is formed when two or more proteins complex together</a:t>
            </a:r>
          </a:p>
        </p:txBody>
      </p:sp>
    </p:spTree>
  </p:cSld>
  <p:clrMapOvr>
    <a:overrideClrMapping bg1="lt1" tx1="dk1" bg2="lt2" tx2="dk2" accent1="accent1" accent2="accent2" accent3="accent3" accent4="accent4" accent5="accent5" accent6="accent6" hlink="hlink" folHlink="folHlink"/>
  </p:clrMapOvr>
</p:sld>
</file>

<file path=ppt/slides/slide19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6776" y="393192"/>
            <a:ext cx="5955792" cy="320040"/>
          </a:xfrm>
          <a:prstGeom prst="rect">
            <a:avLst/>
          </a:prstGeom>
        </p:spPr>
        <p:txBody>
          <a:bodyPr lIns="0" tIns="0" rIns="0" bIns="0" wrap="none">
            <a:noAutofit/>
          </a:bodyPr>
          <a:p>
            <a:pPr indent="0"/>
            <a:r>
              <a:rPr lang="en-US" b="1" sz="2400">
                <a:solidFill>
                  <a:srgbClr val="000098"/>
                </a:solidFill>
                <a:latin typeface="Arial"/>
              </a:rPr>
              <a:t>Introduction to Homology Modelling</a:t>
            </a:r>
          </a:p>
        </p:txBody>
      </p:sp>
      <p:sp>
        <p:nvSpPr>
          <p:cNvPr id="3" name=""/>
          <p:cNvSpPr/>
          <p:nvPr/>
        </p:nvSpPr>
        <p:spPr>
          <a:xfrm>
            <a:off x="4846320" y="1252728"/>
            <a:ext cx="3361944" cy="3858768"/>
          </a:xfrm>
          <a:prstGeom prst="rect">
            <a:avLst/>
          </a:prstGeom>
          <a:solidFill>
            <a:srgbClr val="DCDBE6"/>
          </a:solidFill>
        </p:spPr>
        <p:txBody>
          <a:bodyPr lIns="0" tIns="0" rIns="0" bIns="0">
            <a:noAutofit/>
          </a:bodyPr>
          <a:p>
            <a:pPr algn="just" indent="0">
              <a:spcAft>
                <a:spcPts val="630"/>
              </a:spcAft>
            </a:pPr>
            <a:r>
              <a:rPr lang="en-US" b="1" sz="2600">
                <a:solidFill>
                  <a:srgbClr val="FF0000"/>
                </a:solidFill>
                <a:latin typeface="Arial"/>
              </a:rPr>
              <a:t>Background</a:t>
            </a:r>
          </a:p>
          <a:p>
            <a:pPr algn="just" indent="0">
              <a:spcAft>
                <a:spcPts val="630"/>
              </a:spcAft>
            </a:pPr>
            <a:r>
              <a:rPr lang="en-US" sz="2600" spc="-50">
                <a:solidFill>
                  <a:srgbClr val="747474"/>
                </a:solidFill>
                <a:latin typeface="Arial"/>
              </a:rPr>
              <a:t>•    </a:t>
            </a:r>
            <a:r>
              <a:rPr lang="en-US" sz="2600" spc="-50">
                <a:latin typeface="Arial"/>
              </a:rPr>
              <a:t>X-Ray</a:t>
            </a:r>
          </a:p>
          <a:p>
            <a:pPr marL="355600" indent="0">
              <a:lnSpc>
                <a:spcPts val="2856"/>
              </a:lnSpc>
              <a:spcAft>
                <a:spcPts val="1260"/>
              </a:spcAft>
            </a:pPr>
            <a:r>
              <a:rPr lang="en-US" sz="2600" spc="-50">
                <a:latin typeface="Arial"/>
              </a:rPr>
              <a:t>Crystallography and NMR Spectroscopy are used to find the structures of proteins</a:t>
            </a:r>
          </a:p>
          <a:p>
            <a:pPr marL="355600" indent="-355600">
              <a:lnSpc>
                <a:spcPts val="2880"/>
              </a:lnSpc>
            </a:pPr>
            <a:r>
              <a:rPr lang="en-US" sz="2600" spc="-50">
                <a:solidFill>
                  <a:srgbClr val="747474"/>
                </a:solidFill>
                <a:latin typeface="Arial"/>
              </a:rPr>
              <a:t>•    </a:t>
            </a:r>
            <a:r>
              <a:rPr lang="en-US" sz="2600" spc="-50">
                <a:solidFill>
                  <a:srgbClr val="006FC0"/>
                </a:solidFill>
                <a:latin typeface="Arial"/>
              </a:rPr>
              <a:t>However, these methods are difficult and expensive </a:t>
            </a:r>
            <a:r>
              <a:rPr lang="en-US" baseline="30000" sz="2600" spc="-50">
                <a:solidFill>
                  <a:srgbClr val="006FC0"/>
                </a:solidFill>
                <a:latin typeface="Arial"/>
              </a:rPr>
              <a:t>•</a:t>
            </a:r>
          </a:p>
        </p:txBody>
      </p:sp>
      <p:sp>
        <p:nvSpPr>
          <p:cNvPr id="4" name=""/>
          <p:cNvSpPr/>
          <p:nvPr/>
        </p:nvSpPr>
        <p:spPr>
          <a:xfrm>
            <a:off x="4846320" y="5428488"/>
            <a:ext cx="3361944" cy="609600"/>
          </a:xfrm>
          <a:prstGeom prst="rect">
            <a:avLst/>
          </a:prstGeom>
          <a:solidFill>
            <a:srgbClr val="DCDBE6"/>
          </a:solidFill>
        </p:spPr>
        <p:txBody>
          <a:bodyPr lIns="0" tIns="0" rIns="0" bIns="0">
            <a:noAutofit/>
          </a:bodyPr>
          <a:p>
            <a:pPr marL="355600" indent="-355600">
              <a:lnSpc>
                <a:spcPts val="2928"/>
              </a:lnSpc>
            </a:pPr>
            <a:r>
              <a:rPr lang="en-US" sz="2600" spc="-50">
                <a:solidFill>
                  <a:srgbClr val="747474"/>
                </a:solidFill>
                <a:latin typeface="Arial"/>
              </a:rPr>
              <a:t>•    </a:t>
            </a:r>
            <a:r>
              <a:rPr lang="en-US" sz="2600" spc="-50">
                <a:solidFill>
                  <a:srgbClr val="006FC0"/>
                </a:solidFill>
                <a:latin typeface="Arial"/>
              </a:rPr>
              <a:t>Solution: Prediction of structures</a:t>
            </a:r>
          </a:p>
        </p:txBody>
      </p:sp>
    </p:spTree>
  </p:cSld>
  <p:clrMapOvr>
    <a:overrideClrMapping bg1="lt1" tx1="dk1" bg2="lt2" tx2="dk2" accent1="accent1" accent2="accent2" accent3="accent3" accent4="accent4" accent5="accent5" accent6="accent6" hlink="hlink" folHlink="folHlink"/>
  </p:clrMapOvr>
</p:sld>
</file>

<file path=ppt/slides/slide19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6776" y="393192"/>
            <a:ext cx="5955792" cy="320040"/>
          </a:xfrm>
          <a:prstGeom prst="rect">
            <a:avLst/>
          </a:prstGeom>
        </p:spPr>
        <p:txBody>
          <a:bodyPr lIns="0" tIns="0" rIns="0" bIns="0" wrap="none">
            <a:noAutofit/>
          </a:bodyPr>
          <a:p>
            <a:pPr indent="0"/>
            <a:r>
              <a:rPr lang="en-US" b="1" sz="2400">
                <a:solidFill>
                  <a:srgbClr val="000098"/>
                </a:solidFill>
                <a:latin typeface="Arial"/>
              </a:rPr>
              <a:t>Introduction to Homology Modelling</a:t>
            </a:r>
          </a:p>
        </p:txBody>
      </p:sp>
      <p:sp>
        <p:nvSpPr>
          <p:cNvPr id="3" name=""/>
          <p:cNvSpPr/>
          <p:nvPr/>
        </p:nvSpPr>
        <p:spPr>
          <a:xfrm>
            <a:off x="4846320" y="1252728"/>
            <a:ext cx="3240024" cy="4959096"/>
          </a:xfrm>
          <a:prstGeom prst="rect">
            <a:avLst/>
          </a:prstGeom>
          <a:solidFill>
            <a:srgbClr val="E6F3F9"/>
          </a:solidFill>
        </p:spPr>
        <p:txBody>
          <a:bodyPr lIns="0" tIns="0" rIns="0" bIns="0">
            <a:noAutofit/>
          </a:bodyPr>
          <a:p>
            <a:pPr marL="355600" indent="-355600">
              <a:lnSpc>
                <a:spcPts val="2904"/>
              </a:lnSpc>
            </a:pPr>
            <a:r>
              <a:rPr lang="en-US" b="1" sz="2600">
                <a:solidFill>
                  <a:srgbClr val="FF0000"/>
                </a:solidFill>
                <a:latin typeface="Arial"/>
              </a:rPr>
              <a:t>Introduction</a:t>
            </a:r>
          </a:p>
          <a:p>
            <a:pPr marL="355600" indent="-355600">
              <a:lnSpc>
                <a:spcPts val="2904"/>
              </a:lnSpc>
              <a:spcAft>
                <a:spcPts val="1050"/>
              </a:spcAft>
            </a:pPr>
            <a:r>
              <a:rPr lang="en-US" sz="2600" spc="-50">
                <a:solidFill>
                  <a:srgbClr val="747474"/>
                </a:solidFill>
                <a:latin typeface="Arial"/>
              </a:rPr>
              <a:t>•    </a:t>
            </a:r>
            <a:r>
              <a:rPr lang="en-US" sz="2600" spc="-50">
                <a:latin typeface="Arial"/>
              </a:rPr>
              <a:t>Protein sequence gives rise to its structure</a:t>
            </a:r>
          </a:p>
          <a:p>
            <a:pPr marL="355600" indent="-355600">
              <a:lnSpc>
                <a:spcPts val="2856"/>
              </a:lnSpc>
            </a:pPr>
            <a:r>
              <a:rPr lang="en-US" sz="2600" spc="-50">
                <a:solidFill>
                  <a:srgbClr val="747474"/>
                </a:solidFill>
                <a:latin typeface="Arial"/>
              </a:rPr>
              <a:t>•    </a:t>
            </a:r>
            <a:r>
              <a:rPr lang="en-US" sz="2600" spc="-50">
                <a:solidFill>
                  <a:srgbClr val="006FC0"/>
                </a:solidFill>
                <a:latin typeface="Arial"/>
              </a:rPr>
              <a:t>If another protein which has a </a:t>
            </a:r>
            <a:r>
              <a:rPr lang="en-US" u="sng" sz="2600" spc="-50">
                <a:solidFill>
                  <a:srgbClr val="006FC0"/>
                </a:solidFill>
                <a:latin typeface="Arial"/>
              </a:rPr>
              <a:t>similar sequence</a:t>
            </a:r>
            <a:r>
              <a:rPr lang="en-US" sz="2600" spc="-50">
                <a:solidFill>
                  <a:srgbClr val="006FC0"/>
                </a:solidFill>
                <a:latin typeface="Arial"/>
              </a:rPr>
              <a:t> also has its </a:t>
            </a:r>
            <a:r>
              <a:rPr lang="en-US" u="sng" sz="2600" spc="-50">
                <a:solidFill>
                  <a:srgbClr val="006FC0"/>
                </a:solidFill>
                <a:latin typeface="Arial"/>
              </a:rPr>
              <a:t>structure known</a:t>
            </a:r>
            <a:r>
              <a:rPr lang="en-US" sz="2600" spc="-50">
                <a:solidFill>
                  <a:srgbClr val="006FC0"/>
                </a:solidFill>
                <a:latin typeface="Arial"/>
              </a:rPr>
              <a:t>, </a:t>
            </a:r>
            <a:r>
              <a:rPr lang="en-US" sz="2600" spc="-50">
                <a:solidFill>
                  <a:srgbClr val="00AF50"/>
                </a:solidFill>
                <a:latin typeface="Arial"/>
              </a:rPr>
              <a:t>the structure of an unknown protein can be predicted </a:t>
            </a:r>
            <a:r>
              <a:rPr lang="en-US" sz="2600" spc="-50">
                <a:solidFill>
                  <a:srgbClr val="006FC0"/>
                </a:solidFill>
                <a:latin typeface="Arial"/>
              </a:rPr>
              <a:t>based on that similar protein</a:t>
            </a:r>
          </a:p>
        </p:txBody>
      </p:sp>
    </p:spTree>
  </p:cSld>
  <p:clrMapOvr>
    <a:overrideClrMapping bg1="lt1" tx1="dk1" bg2="lt2" tx2="dk2" accent1="accent1" accent2="accent2" accent3="accent3" accent4="accent4" accent5="accent5" accent6="accent6" hlink="hlink" folHlink="folHlink"/>
  </p:clrMapOvr>
</p:sld>
</file>

<file path=ppt/slides/slide19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6776" y="393192"/>
            <a:ext cx="5955792" cy="320040"/>
          </a:xfrm>
          <a:prstGeom prst="rect">
            <a:avLst/>
          </a:prstGeom>
        </p:spPr>
        <p:txBody>
          <a:bodyPr lIns="0" tIns="0" rIns="0" bIns="0" wrap="none">
            <a:noAutofit/>
          </a:bodyPr>
          <a:p>
            <a:pPr indent="0"/>
            <a:r>
              <a:rPr lang="en-US" b="1" sz="2400">
                <a:solidFill>
                  <a:srgbClr val="000098"/>
                </a:solidFill>
                <a:latin typeface="Arial"/>
              </a:rPr>
              <a:t>Introduction to Homology Modelling</a:t>
            </a:r>
          </a:p>
        </p:txBody>
      </p:sp>
      <p:sp>
        <p:nvSpPr>
          <p:cNvPr id="3" name=""/>
          <p:cNvSpPr/>
          <p:nvPr/>
        </p:nvSpPr>
        <p:spPr>
          <a:xfrm>
            <a:off x="4846320" y="1246632"/>
            <a:ext cx="3282696" cy="3261360"/>
          </a:xfrm>
          <a:prstGeom prst="rect">
            <a:avLst/>
          </a:prstGeom>
          <a:solidFill>
            <a:srgbClr val="E6F3F9"/>
          </a:solidFill>
        </p:spPr>
        <p:txBody>
          <a:bodyPr lIns="0" tIns="0" rIns="0" bIns="0">
            <a:noAutofit/>
          </a:bodyPr>
          <a:p>
            <a:pPr indent="0">
              <a:spcAft>
                <a:spcPts val="2730"/>
              </a:spcAft>
            </a:pPr>
            <a:r>
              <a:rPr lang="en-US" b="1" sz="2600">
                <a:solidFill>
                  <a:srgbClr val="FF0000"/>
                </a:solidFill>
                <a:latin typeface="Arial"/>
              </a:rPr>
              <a:t>Introduction</a:t>
            </a:r>
          </a:p>
          <a:p>
            <a:pPr indent="0">
              <a:lnSpc>
                <a:spcPts val="2856"/>
              </a:lnSpc>
            </a:pPr>
            <a:r>
              <a:rPr lang="en-US" sz="2600" spc="-50">
                <a:solidFill>
                  <a:srgbClr val="747474"/>
                </a:solidFill>
                <a:latin typeface="Arial"/>
              </a:rPr>
              <a:t>• </a:t>
            </a:r>
            <a:r>
              <a:rPr lang="en-US" sz="2600" spc="-50">
                <a:latin typeface="Arial"/>
              </a:rPr>
              <a:t>So, it is then</a:t>
            </a:r>
          </a:p>
          <a:p>
            <a:pPr marL="355600" indent="0">
              <a:lnSpc>
                <a:spcPts val="2856"/>
              </a:lnSpc>
            </a:pPr>
            <a:r>
              <a:rPr lang="en-US" sz="2600" spc="-50">
                <a:latin typeface="Arial"/>
              </a:rPr>
              <a:t>possible to identify unknown protein structures by just examining the homologous protein sequences</a:t>
            </a:r>
          </a:p>
        </p:txBody>
      </p:sp>
    </p:spTree>
  </p:cSld>
  <p:clrMapOvr>
    <a:overrideClrMapping bg1="lt1" tx1="dk1" bg2="lt2" tx2="dk2" accent1="accent1" accent2="accent2" accent3="accent3" accent4="accent4" accent5="accent5" accent6="accent6" hlink="hlink" folHlink="folHlink"/>
  </p:clrMapOvr>
</p:sld>
</file>

<file path=ppt/slides/slide19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6776" y="393192"/>
            <a:ext cx="5955792" cy="320040"/>
          </a:xfrm>
          <a:prstGeom prst="rect">
            <a:avLst/>
          </a:prstGeom>
        </p:spPr>
        <p:txBody>
          <a:bodyPr lIns="0" tIns="0" rIns="0" bIns="0" wrap="none">
            <a:noAutofit/>
          </a:bodyPr>
          <a:p>
            <a:pPr indent="0"/>
            <a:r>
              <a:rPr lang="en-US" b="1" sz="2400">
                <a:solidFill>
                  <a:srgbClr val="000098"/>
                </a:solidFill>
                <a:latin typeface="Arial"/>
              </a:rPr>
              <a:t>Introduction to Homology Modelling</a:t>
            </a:r>
          </a:p>
        </p:txBody>
      </p:sp>
      <p:sp>
        <p:nvSpPr>
          <p:cNvPr id="3" name=""/>
          <p:cNvSpPr/>
          <p:nvPr/>
        </p:nvSpPr>
        <p:spPr>
          <a:xfrm>
            <a:off x="4843272" y="1243584"/>
            <a:ext cx="2956560" cy="1816608"/>
          </a:xfrm>
          <a:prstGeom prst="rect">
            <a:avLst/>
          </a:prstGeom>
          <a:solidFill>
            <a:srgbClr val="E6F3F9"/>
          </a:solidFill>
        </p:spPr>
        <p:txBody>
          <a:bodyPr lIns="0" tIns="0" rIns="0" bIns="0">
            <a:noAutofit/>
          </a:bodyPr>
          <a:p>
            <a:pPr algn="just" indent="0">
              <a:lnSpc>
                <a:spcPts val="5808"/>
              </a:lnSpc>
            </a:pPr>
            <a:r>
              <a:rPr lang="en-US" b="1" sz="2600">
                <a:solidFill>
                  <a:srgbClr val="FF0000"/>
                </a:solidFill>
                <a:latin typeface="Arial"/>
              </a:rPr>
              <a:t>Conclusions</a:t>
            </a:r>
          </a:p>
          <a:p>
            <a:pPr algn="just" indent="0">
              <a:lnSpc>
                <a:spcPts val="5808"/>
              </a:lnSpc>
            </a:pPr>
            <a:r>
              <a:rPr lang="en-US" sz="2600" spc="-50">
                <a:solidFill>
                  <a:srgbClr val="747474"/>
                </a:solidFill>
                <a:latin typeface="Arial"/>
              </a:rPr>
              <a:t>•    </a:t>
            </a:r>
            <a:r>
              <a:rPr lang="en-US" sz="2600" spc="-50">
                <a:latin typeface="Arial"/>
              </a:rPr>
              <a:t>Sequence Identity</a:t>
            </a:r>
          </a:p>
          <a:p>
            <a:pPr algn="just" indent="0">
              <a:lnSpc>
                <a:spcPts val="5808"/>
              </a:lnSpc>
              <a:spcAft>
                <a:spcPts val="1890"/>
              </a:spcAft>
            </a:pPr>
            <a:r>
              <a:rPr lang="en-US" sz="2600" spc="-50">
                <a:solidFill>
                  <a:srgbClr val="747474"/>
                </a:solidFill>
                <a:latin typeface="Arial"/>
              </a:rPr>
              <a:t>•    </a:t>
            </a:r>
            <a:r>
              <a:rPr lang="en-US" sz="2600" spc="-50">
                <a:latin typeface="Arial"/>
              </a:rPr>
              <a:t>Alignment Length</a:t>
            </a:r>
          </a:p>
        </p:txBody>
      </p:sp>
      <p:sp>
        <p:nvSpPr>
          <p:cNvPr id="4" name=""/>
          <p:cNvSpPr/>
          <p:nvPr/>
        </p:nvSpPr>
        <p:spPr>
          <a:xfrm>
            <a:off x="4828032" y="3834384"/>
            <a:ext cx="3273552" cy="1773936"/>
          </a:xfrm>
          <a:prstGeom prst="rect">
            <a:avLst/>
          </a:prstGeom>
          <a:solidFill>
            <a:srgbClr val="E6F3F9"/>
          </a:solidFill>
        </p:spPr>
        <p:txBody>
          <a:bodyPr lIns="0" tIns="0" rIns="0" bIns="0">
            <a:noAutofit/>
          </a:bodyPr>
          <a:p>
            <a:pPr indent="0">
              <a:lnSpc>
                <a:spcPts val="2856"/>
              </a:lnSpc>
              <a:spcBef>
                <a:spcPts val="1890"/>
              </a:spcBef>
            </a:pPr>
            <a:r>
              <a:rPr lang="en-US" sz="2600" spc="-50">
                <a:solidFill>
                  <a:srgbClr val="006FC0"/>
                </a:solidFill>
                <a:latin typeface="Arial"/>
              </a:rPr>
              <a:t>Which combination of identity and alignment length is suitable for best for structure prediction?</a:t>
            </a:r>
          </a:p>
        </p:txBody>
      </p:sp>
      <p:sp>
        <p:nvSpPr>
          <p:cNvPr id="5" name=""/>
          <p:cNvSpPr/>
          <p:nvPr/>
        </p:nvSpPr>
        <p:spPr>
          <a:xfrm>
            <a:off x="1874520" y="6632448"/>
            <a:ext cx="405384" cy="179832"/>
          </a:xfrm>
          <a:prstGeom prst="rect">
            <a:avLst/>
          </a:prstGeom>
        </p:spPr>
        <p:txBody>
          <a:bodyPr lIns="0" tIns="0" rIns="0" bIns="0" wrap="none">
            <a:noAutofit/>
          </a:bodyPr>
          <a:p>
            <a:pPr indent="0"/>
            <a:r>
              <a:rPr lang="en-US" sz="18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00072" y="682752"/>
            <a:ext cx="4971288" cy="402336"/>
          </a:xfrm>
          <a:prstGeom prst="rect">
            <a:avLst/>
          </a:prstGeom>
          <a:solidFill>
            <a:srgbClr val="2F579D"/>
          </a:solidFill>
        </p:spPr>
        <p:txBody>
          <a:bodyPr lIns="0" tIns="0" rIns="0" bIns="0" wrap="none">
            <a:noAutofit/>
          </a:bodyPr>
          <a:p>
            <a:pPr algn="ctr" indent="0">
              <a:spcAft>
                <a:spcPts val="3360"/>
              </a:spcAft>
            </a:pPr>
            <a:r>
              <a:rPr lang="en-US" b="1" sz="3400">
                <a:solidFill>
                  <a:srgbClr val="91D050"/>
                </a:solidFill>
                <a:latin typeface="Arial"/>
              </a:rPr>
              <a:t>PLEASE BE INFORMED</a:t>
            </a:r>
          </a:p>
        </p:txBody>
      </p:sp>
      <p:sp>
        <p:nvSpPr>
          <p:cNvPr id="3" name=""/>
          <p:cNvSpPr/>
          <p:nvPr/>
        </p:nvSpPr>
        <p:spPr>
          <a:xfrm>
            <a:off x="551688" y="1697736"/>
            <a:ext cx="7848600" cy="3477768"/>
          </a:xfrm>
          <a:prstGeom prst="rect">
            <a:avLst/>
          </a:prstGeom>
          <a:solidFill>
            <a:srgbClr val="2F579D"/>
          </a:solidFill>
        </p:spPr>
        <p:txBody>
          <a:bodyPr lIns="0" tIns="0" rIns="0" bIns="0">
            <a:noAutofit/>
          </a:bodyPr>
          <a:p>
            <a:pPr marL="355600" indent="-355600">
              <a:lnSpc>
                <a:spcPts val="3432"/>
              </a:lnSpc>
              <a:spcBef>
                <a:spcPts val="3360"/>
              </a:spcBef>
              <a:spcAft>
                <a:spcPts val="420"/>
              </a:spcAft>
            </a:pPr>
            <a:r>
              <a:rPr lang="en-US" sz="3200">
                <a:solidFill>
                  <a:srgbClr val="FAC08F"/>
                </a:solidFill>
                <a:latin typeface="Cambria"/>
              </a:rPr>
              <a:t>•    The lecture slides which are not being downloaded from LMS are included here in the form of snips taken from video lectures. They are authentic and no need to search anything else about these.</a:t>
            </a:r>
          </a:p>
          <a:p>
            <a:pPr marL="355600" indent="-355600">
              <a:lnSpc>
                <a:spcPts val="3432"/>
              </a:lnSpc>
              <a:spcAft>
                <a:spcPts val="420"/>
              </a:spcAft>
            </a:pPr>
            <a:r>
              <a:rPr lang="en-US" sz="3200">
                <a:solidFill>
                  <a:srgbClr val="FAC08F"/>
                </a:solidFill>
                <a:latin typeface="Cambria"/>
              </a:rPr>
              <a:t>•    They are all according to the order of video lectures and LMS lecture numbering. Thanks</a:t>
            </a:r>
          </a:p>
        </p:txBody>
      </p:sp>
      <p:sp>
        <p:nvSpPr>
          <p:cNvPr id="4" name=""/>
          <p:cNvSpPr/>
          <p:nvPr/>
        </p:nvSpPr>
        <p:spPr>
          <a:xfrm>
            <a:off x="6394704" y="5382768"/>
            <a:ext cx="2209800" cy="323088"/>
          </a:xfrm>
          <a:prstGeom prst="rect">
            <a:avLst/>
          </a:prstGeom>
          <a:solidFill>
            <a:srgbClr val="2F579D"/>
          </a:solidFill>
        </p:spPr>
        <p:txBody>
          <a:bodyPr lIns="0" tIns="0" rIns="0" bIns="0" wrap="none">
            <a:noAutofit/>
          </a:bodyPr>
          <a:p>
            <a:pPr algn="r" indent="0">
              <a:spcBef>
                <a:spcPts val="420"/>
              </a:spcBef>
            </a:pPr>
            <a:r>
              <a:rPr lang="en-US" sz="3200">
                <a:solidFill>
                  <a:srgbClr val="D7E4BC"/>
                </a:solidFill>
                <a:latin typeface="Cambria"/>
              </a:rPr>
              <a:t>Mohsin Raza</a:t>
            </a:r>
          </a:p>
        </p:txBody>
      </p:sp>
    </p:spTree>
  </p:cSld>
  <p:clrMapOvr>
    <a:overrideClrMapping bg1="lt1" tx1="dk1" bg2="lt2" tx2="dk2" accent1="accent1" accent2="accent2" accent3="accent3" accent4="accent4" accent5="accent5" accent6="accent6" hlink="hlink" folHlink="folHlink"/>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93264"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
        <p:nvSpPr>
          <p:cNvPr id="3" name=""/>
          <p:cNvSpPr/>
          <p:nvPr/>
        </p:nvSpPr>
        <p:spPr>
          <a:xfrm>
            <a:off x="4651248" y="1612392"/>
            <a:ext cx="3105912" cy="4383024"/>
          </a:xfrm>
          <a:prstGeom prst="rect">
            <a:avLst/>
          </a:prstGeom>
        </p:spPr>
        <p:txBody>
          <a:bodyPr lIns="0" tIns="0" rIns="0" bIns="0">
            <a:noAutofit/>
          </a:bodyPr>
          <a:p>
            <a:pPr indent="0">
              <a:spcAft>
                <a:spcPts val="1050"/>
              </a:spcAft>
            </a:pPr>
            <a:r>
              <a:rPr lang="en-US" sz="2600">
                <a:solidFill>
                  <a:srgbClr val="3265FF"/>
                </a:solidFill>
                <a:latin typeface="Arial"/>
              </a:rPr>
              <a:t>Match Model M</a:t>
            </a:r>
          </a:p>
          <a:p>
            <a:pPr indent="0">
              <a:lnSpc>
                <a:spcPts val="2904"/>
              </a:lnSpc>
              <a:spcAft>
                <a:spcPts val="630"/>
              </a:spcAft>
            </a:pPr>
            <a:r>
              <a:rPr lang="en-US" sz="2600">
                <a:latin typeface="Arial"/>
              </a:rPr>
              <a:t>The probability of the alignment is</a:t>
            </a:r>
          </a:p>
          <a:p>
            <a:pPr indent="0">
              <a:spcAft>
                <a:spcPts val="630"/>
              </a:spcAft>
            </a:pPr>
            <a:r>
              <a:rPr lang="en-US" sz="2600">
                <a:latin typeface="Arial"/>
              </a:rPr>
              <a:t>P(X,y|M)= | |</a:t>
            </a:r>
            <a:r>
              <a:rPr lang="en-US" baseline="30000" sz="2600">
                <a:latin typeface="Arial"/>
              </a:rPr>
              <a:t>P</a:t>
            </a:r>
            <a:r>
              <a:rPr lang="en-US" sz="2600">
                <a:latin typeface="Arial"/>
              </a:rPr>
              <a:t>xiyj</a:t>
            </a:r>
          </a:p>
          <a:p>
            <a:pPr algn="ctr" indent="0">
              <a:spcAft>
                <a:spcPts val="2310"/>
              </a:spcAft>
            </a:pPr>
            <a:r>
              <a:rPr lang="en-US" sz="1800">
                <a:latin typeface="Cambria"/>
              </a:rPr>
              <a:t>i</a:t>
            </a:r>
          </a:p>
          <a:p>
            <a:pPr indent="0">
              <a:lnSpc>
                <a:spcPts val="3096"/>
              </a:lnSpc>
              <a:spcAft>
                <a:spcPts val="210"/>
              </a:spcAft>
            </a:pPr>
            <a:r>
              <a:rPr lang="en-US" sz="2600">
                <a:latin typeface="Arial"/>
              </a:rPr>
              <a:t>The ratio of two likelihoods can be calculated as;</a:t>
            </a:r>
          </a:p>
          <a:p>
            <a:pPr marL="956056" indent="0">
              <a:spcAft>
                <a:spcPts val="1050"/>
              </a:spcAft>
            </a:pPr>
            <a:r>
              <a:rPr lang="en-US" u="sng" sz="2600">
                <a:latin typeface="Arial"/>
              </a:rPr>
              <a:t>P(x.v</a:t>
            </a:r>
            <a:r>
              <a:rPr lang="en-US" sz="2600">
                <a:latin typeface="Arial"/>
              </a:rPr>
              <a:t>|</a:t>
            </a:r>
            <a:r>
              <a:rPr lang="en-US" u="sng" sz="2600">
                <a:latin typeface="Arial"/>
              </a:rPr>
              <a:t>M)</a:t>
            </a:r>
          </a:p>
          <a:p>
            <a:pPr marL="956056" indent="0"/>
            <a:r>
              <a:rPr lang="en-US" sz="2600">
                <a:latin typeface="Arial"/>
              </a:rPr>
              <a:t>P(x,y|R)</a:t>
            </a:r>
          </a:p>
        </p:txBody>
      </p:sp>
    </p:spTree>
  </p:cSld>
  <p:clrMapOvr>
    <a:overrideClrMapping bg1="lt1" tx1="dk1" bg2="lt2" tx2="dk2" accent1="accent1" accent2="accent2" accent3="accent3" accent4="accent4" accent5="accent5" accent6="accent6" hlink="hlink" folHlink="folHlink"/>
  </p:clrMapOvr>
</p:sld>
</file>

<file path=ppt/slides/slide20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390144"/>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297424" y="3057144"/>
            <a:ext cx="2517648" cy="1219200"/>
          </a:xfrm>
          <a:prstGeom prst="rect">
            <a:avLst/>
          </a:prstGeom>
          <a:solidFill>
            <a:srgbClr val="DCDBE6"/>
          </a:solidFill>
        </p:spPr>
        <p:txBody>
          <a:bodyPr lIns="0" tIns="0" rIns="0" bIns="0">
            <a:noAutofit/>
          </a:bodyPr>
          <a:p>
            <a:pPr algn="ctr" indent="0">
              <a:lnSpc>
                <a:spcPts val="3360"/>
              </a:lnSpc>
            </a:pPr>
            <a:r>
              <a:rPr lang="en-US" b="1" sz="2600">
                <a:solidFill>
                  <a:srgbClr val="006FC0"/>
                </a:solidFill>
                <a:latin typeface="Arial"/>
              </a:rPr>
              <a:t>Homology, Paralogy and Orthology</a:t>
            </a:r>
          </a:p>
        </p:txBody>
      </p:sp>
    </p:spTree>
  </p:cSld>
  <p:clrMapOvr>
    <a:overrideClrMapping bg1="lt1" tx1="dk1" bg2="lt2" tx2="dk2" accent1="accent1" accent2="accent2" accent3="accent3" accent4="accent4" accent5="accent5" accent6="accent6" hlink="hlink" folHlink="folHlink"/>
  </p:clrMapOvr>
</p:sld>
</file>

<file path=ppt/slides/slide20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40408" y="390144"/>
            <a:ext cx="5769864" cy="323088"/>
          </a:xfrm>
          <a:prstGeom prst="rect">
            <a:avLst/>
          </a:prstGeom>
        </p:spPr>
        <p:txBody>
          <a:bodyPr lIns="0" tIns="0" rIns="0" bIns="0" wrap="none">
            <a:noAutofit/>
          </a:bodyPr>
          <a:p>
            <a:pPr indent="0"/>
            <a:r>
              <a:rPr lang="en-US" b="1" sz="2400">
                <a:solidFill>
                  <a:srgbClr val="000098"/>
                </a:solidFill>
                <a:latin typeface="Arial"/>
              </a:rPr>
              <a:t>Homology, Paralogy and Orthology</a:t>
            </a:r>
          </a:p>
        </p:txBody>
      </p:sp>
      <p:sp>
        <p:nvSpPr>
          <p:cNvPr id="3" name=""/>
          <p:cNvSpPr/>
          <p:nvPr/>
        </p:nvSpPr>
        <p:spPr>
          <a:xfrm>
            <a:off x="4846320" y="1252728"/>
            <a:ext cx="3258312" cy="2097024"/>
          </a:xfrm>
          <a:prstGeom prst="rect">
            <a:avLst/>
          </a:prstGeom>
          <a:solidFill>
            <a:srgbClr val="DCDBE6"/>
          </a:solidFill>
        </p:spPr>
        <p:txBody>
          <a:bodyPr lIns="0" tIns="0" rIns="0" bIns="0">
            <a:noAutofit/>
          </a:bodyPr>
          <a:p>
            <a:pPr marL="355600" indent="-355600">
              <a:spcAft>
                <a:spcPts val="630"/>
              </a:spcAft>
            </a:pPr>
            <a:r>
              <a:rPr lang="en-US" b="1" sz="2600">
                <a:solidFill>
                  <a:srgbClr val="FF0000"/>
                </a:solidFill>
                <a:latin typeface="Arial"/>
              </a:rPr>
              <a:t>Background</a:t>
            </a:r>
          </a:p>
          <a:p>
            <a:pPr marL="355600" indent="-355600">
              <a:lnSpc>
                <a:spcPts val="2856"/>
              </a:lnSpc>
            </a:pPr>
            <a:r>
              <a:rPr lang="en-US" sz="2600" spc="-50">
                <a:solidFill>
                  <a:srgbClr val="747474"/>
                </a:solidFill>
                <a:latin typeface="Arial"/>
              </a:rPr>
              <a:t>•    </a:t>
            </a:r>
            <a:r>
              <a:rPr lang="en-US" sz="2600" spc="-50">
                <a:latin typeface="Arial"/>
              </a:rPr>
              <a:t>In homology modelling, proteins with similar 1’ sequences are considered </a:t>
            </a:r>
            <a:r>
              <a:rPr lang="en-US" baseline="30000" sz="2600" spc="-50">
                <a:latin typeface="Arial"/>
              </a:rPr>
              <a:t>•</a:t>
            </a:r>
          </a:p>
        </p:txBody>
      </p:sp>
      <p:sp>
        <p:nvSpPr>
          <p:cNvPr id="4" name=""/>
          <p:cNvSpPr/>
          <p:nvPr/>
        </p:nvSpPr>
        <p:spPr>
          <a:xfrm>
            <a:off x="4846320" y="3855720"/>
            <a:ext cx="3258312" cy="2115312"/>
          </a:xfrm>
          <a:prstGeom prst="rect">
            <a:avLst/>
          </a:prstGeom>
          <a:solidFill>
            <a:srgbClr val="DCDBE6"/>
          </a:solidFill>
        </p:spPr>
        <p:txBody>
          <a:bodyPr lIns="0" tIns="0" rIns="0" bIns="0">
            <a:noAutofit/>
          </a:bodyPr>
          <a:p>
            <a:pPr marL="355600" indent="-355600">
              <a:lnSpc>
                <a:spcPts val="2856"/>
              </a:lnSpc>
            </a:pPr>
            <a:r>
              <a:rPr lang="en-US" sz="2600" spc="-50">
                <a:solidFill>
                  <a:srgbClr val="747474"/>
                </a:solidFill>
                <a:latin typeface="Arial"/>
              </a:rPr>
              <a:t>•    </a:t>
            </a:r>
            <a:r>
              <a:rPr lang="en-US" sz="2600" spc="-50">
                <a:latin typeface="Arial"/>
              </a:rPr>
              <a:t>Given that one of them has its 3’ structure known, then the 3’ structure of other protein can be predicted</a:t>
            </a:r>
          </a:p>
        </p:txBody>
      </p:sp>
    </p:spTree>
  </p:cSld>
  <p:clrMapOvr>
    <a:overrideClrMapping bg1="lt1" tx1="dk1" bg2="lt2" tx2="dk2" accent1="accent1" accent2="accent2" accent3="accent3" accent4="accent4" accent5="accent5" accent6="accent6" hlink="hlink" folHlink="folHlink"/>
  </p:clrMapOvr>
</p:sld>
</file>

<file path=ppt/slides/slide20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219200" y="1630680"/>
            <a:ext cx="6915912" cy="4514088"/>
          </a:xfrm>
          <a:prstGeom prst="rect">
            <a:avLst/>
          </a:prstGeom>
        </p:spPr>
      </p:pic>
      <p:sp>
        <p:nvSpPr>
          <p:cNvPr id="3" name=""/>
          <p:cNvSpPr/>
          <p:nvPr/>
        </p:nvSpPr>
        <p:spPr>
          <a:xfrm>
            <a:off x="1740408" y="390144"/>
            <a:ext cx="5769864" cy="323088"/>
          </a:xfrm>
          <a:prstGeom prst="rect">
            <a:avLst/>
          </a:prstGeom>
        </p:spPr>
        <p:txBody>
          <a:bodyPr lIns="0" tIns="0" rIns="0" bIns="0" wrap="none">
            <a:noAutofit/>
          </a:bodyPr>
          <a:p>
            <a:pPr indent="0"/>
            <a:r>
              <a:rPr lang="en-US" b="1" sz="2400">
                <a:solidFill>
                  <a:srgbClr val="000098"/>
                </a:solidFill>
                <a:latin typeface="Arial"/>
              </a:rPr>
              <a:t>Homology, Paralogy and Orthology</a:t>
            </a:r>
          </a:p>
        </p:txBody>
      </p:sp>
      <p:sp>
        <p:nvSpPr>
          <p:cNvPr id="4" name=""/>
          <p:cNvSpPr/>
          <p:nvPr/>
        </p:nvSpPr>
        <p:spPr>
          <a:xfrm>
            <a:off x="1045464" y="1210056"/>
            <a:ext cx="5596128" cy="286512"/>
          </a:xfrm>
          <a:prstGeom prst="rect">
            <a:avLst/>
          </a:prstGeom>
        </p:spPr>
        <p:txBody>
          <a:bodyPr lIns="0" tIns="0" rIns="0" bIns="0" wrap="none">
            <a:noAutofit/>
          </a:bodyPr>
          <a:p>
            <a:pPr indent="0">
              <a:spcAft>
                <a:spcPts val="1050"/>
              </a:spcAft>
            </a:pPr>
            <a:r>
              <a:rPr lang="en-US" b="1" sz="2400" spc="-50">
                <a:solidFill>
                  <a:srgbClr val="FF0000"/>
                </a:solidFill>
                <a:latin typeface="Arial"/>
              </a:rPr>
              <a:t>Homology: Paralogy vs. Orthology</a:t>
            </a:r>
          </a:p>
        </p:txBody>
      </p:sp>
      <p:sp>
        <p:nvSpPr>
          <p:cNvPr id="5" name=""/>
          <p:cNvSpPr/>
          <p:nvPr/>
        </p:nvSpPr>
        <p:spPr>
          <a:xfrm>
            <a:off x="3944112" y="1658112"/>
            <a:ext cx="868680" cy="210312"/>
          </a:xfrm>
          <a:prstGeom prst="rect">
            <a:avLst/>
          </a:prstGeom>
        </p:spPr>
        <p:txBody>
          <a:bodyPr lIns="0" tIns="0" rIns="0" bIns="0" wrap="none">
            <a:noAutofit/>
          </a:bodyPr>
          <a:p>
            <a:pPr indent="0"/>
            <a:r>
              <a:rPr lang="en-US" sz="1400">
                <a:solidFill>
                  <a:srgbClr val="49222C"/>
                </a:solidFill>
                <a:latin typeface="Constantia"/>
              </a:rPr>
              <a:t>homo logs</a:t>
            </a:r>
          </a:p>
        </p:txBody>
      </p:sp>
      <p:sp>
        <p:nvSpPr>
          <p:cNvPr id="6" name=""/>
          <p:cNvSpPr/>
          <p:nvPr/>
        </p:nvSpPr>
        <p:spPr>
          <a:xfrm>
            <a:off x="2359152" y="2511552"/>
            <a:ext cx="780288" cy="164592"/>
          </a:xfrm>
          <a:prstGeom prst="rect">
            <a:avLst/>
          </a:prstGeom>
        </p:spPr>
        <p:txBody>
          <a:bodyPr lIns="0" tIns="0" rIns="0" bIns="0" wrap="none">
            <a:noAutofit/>
          </a:bodyPr>
          <a:p>
            <a:pPr indent="0"/>
            <a:r>
              <a:rPr lang="en-US" sz="1400">
                <a:solidFill>
                  <a:srgbClr val="948960"/>
                </a:solidFill>
                <a:latin typeface="Constantia"/>
              </a:rPr>
              <a:t>ortho lo «!</a:t>
            </a:r>
          </a:p>
        </p:txBody>
      </p:sp>
      <p:sp>
        <p:nvSpPr>
          <p:cNvPr id="7" name=""/>
          <p:cNvSpPr/>
          <p:nvPr/>
        </p:nvSpPr>
        <p:spPr>
          <a:xfrm>
            <a:off x="5608320" y="2535936"/>
            <a:ext cx="829056" cy="152400"/>
          </a:xfrm>
          <a:prstGeom prst="rect">
            <a:avLst/>
          </a:prstGeom>
        </p:spPr>
        <p:txBody>
          <a:bodyPr lIns="0" tIns="0" rIns="0" bIns="0" wrap="none">
            <a:noAutofit/>
          </a:bodyPr>
          <a:p>
            <a:pPr indent="0"/>
            <a:r>
              <a:rPr lang="en-US" sz="1400">
                <a:solidFill>
                  <a:srgbClr val="948960"/>
                </a:solidFill>
                <a:latin typeface="Constantia"/>
              </a:rPr>
              <a:t>ortholoss</a:t>
            </a:r>
          </a:p>
        </p:txBody>
      </p:sp>
      <p:sp>
        <p:nvSpPr>
          <p:cNvPr id="8" name=""/>
          <p:cNvSpPr/>
          <p:nvPr/>
        </p:nvSpPr>
        <p:spPr>
          <a:xfrm>
            <a:off x="4120896" y="2615184"/>
            <a:ext cx="743712" cy="207264"/>
          </a:xfrm>
          <a:prstGeom prst="rect">
            <a:avLst/>
          </a:prstGeom>
        </p:spPr>
        <p:txBody>
          <a:bodyPr lIns="0" tIns="0" rIns="0" bIns="0" wrap="none">
            <a:noAutofit/>
          </a:bodyPr>
          <a:p>
            <a:pPr indent="0"/>
            <a:r>
              <a:rPr lang="en-US" sz="1400">
                <a:solidFill>
                  <a:srgbClr val="2A322C"/>
                </a:solidFill>
                <a:latin typeface="Constantia"/>
              </a:rPr>
              <a:t>paralogs</a:t>
            </a:r>
          </a:p>
        </p:txBody>
      </p:sp>
      <p:sp>
        <p:nvSpPr>
          <p:cNvPr id="9" name=""/>
          <p:cNvSpPr/>
          <p:nvPr/>
        </p:nvSpPr>
        <p:spPr>
          <a:xfrm>
            <a:off x="3639312" y="3377184"/>
            <a:ext cx="1670304" cy="237744"/>
          </a:xfrm>
          <a:prstGeom prst="rect">
            <a:avLst/>
          </a:prstGeom>
        </p:spPr>
        <p:txBody>
          <a:bodyPr lIns="0" tIns="0" rIns="0" bIns="0" wrap="none">
            <a:noAutofit/>
          </a:bodyPr>
          <a:p>
            <a:pPr indent="0"/>
            <a:r>
              <a:rPr lang="en-US" sz="1400">
                <a:solidFill>
                  <a:srgbClr val="49222C"/>
                </a:solidFill>
                <a:latin typeface="Constantia"/>
              </a:rPr>
              <a:t>mouse </a:t>
            </a:r>
            <a:r>
              <a:rPr lang="en-US" sz="1400">
                <a:solidFill>
                  <a:srgbClr val="3F5840"/>
                </a:solidFill>
                <a:latin typeface="Constantia"/>
              </a:rPr>
              <a:t>a </a:t>
            </a:r>
            <a:r>
              <a:rPr lang="en-US" sz="1400">
                <a:latin typeface="Constantia"/>
              </a:rPr>
              <a:t>mouse </a:t>
            </a:r>
            <a:r>
              <a:rPr lang="en-US" sz="1400">
                <a:solidFill>
                  <a:srgbClr val="49222C"/>
                </a:solidFill>
                <a:latin typeface="Constantia"/>
              </a:rPr>
              <a:t>R</a:t>
            </a:r>
          </a:p>
        </p:txBody>
      </p:sp>
      <p:sp>
        <p:nvSpPr>
          <p:cNvPr id="10" name=""/>
          <p:cNvSpPr/>
          <p:nvPr/>
        </p:nvSpPr>
        <p:spPr>
          <a:xfrm>
            <a:off x="6803136" y="3401568"/>
            <a:ext cx="505968" cy="243840"/>
          </a:xfrm>
          <a:prstGeom prst="rect">
            <a:avLst/>
          </a:prstGeom>
        </p:spPr>
        <p:txBody>
          <a:bodyPr lIns="0" tIns="0" rIns="0" bIns="0" wrap="none">
            <a:noAutofit/>
          </a:bodyPr>
          <a:p>
            <a:pPr indent="0"/>
            <a:r>
              <a:rPr lang="en-US" sz="1400">
                <a:solidFill>
                  <a:srgbClr val="201829"/>
                </a:solidFill>
                <a:latin typeface="Constantia"/>
              </a:rPr>
              <a:t>frogp</a:t>
            </a:r>
          </a:p>
        </p:txBody>
      </p:sp>
      <p:sp>
        <p:nvSpPr>
          <p:cNvPr id="11" name=""/>
          <p:cNvSpPr/>
          <p:nvPr/>
        </p:nvSpPr>
        <p:spPr>
          <a:xfrm>
            <a:off x="1719072" y="3407664"/>
            <a:ext cx="1639824" cy="158496"/>
          </a:xfrm>
          <a:prstGeom prst="rect">
            <a:avLst/>
          </a:prstGeom>
        </p:spPr>
        <p:txBody>
          <a:bodyPr lIns="0" tIns="0" rIns="0" bIns="0" wrap="none">
            <a:noAutofit/>
          </a:bodyPr>
          <a:p>
            <a:pPr algn="just" indent="0"/>
            <a:r>
              <a:rPr lang="en-US" sz="1400">
                <a:solidFill>
                  <a:srgbClr val="201829"/>
                </a:solidFill>
                <a:latin typeface="Constantia"/>
              </a:rPr>
              <a:t>fro 2 </a:t>
            </a:r>
            <a:r>
              <a:rPr lang="en-US" sz="1400">
                <a:solidFill>
                  <a:srgbClr val="3F5840"/>
                </a:solidFill>
                <a:latin typeface="Constantia"/>
              </a:rPr>
              <a:t>(X    </a:t>
            </a:r>
            <a:r>
              <a:rPr lang="en-US" sz="1400">
                <a:solidFill>
                  <a:srgbClr val="201829"/>
                </a:solidFill>
                <a:latin typeface="Constantia"/>
              </a:rPr>
              <a:t>chick </a:t>
            </a:r>
            <a:r>
              <a:rPr lang="en-US" sz="1400">
                <a:solidFill>
                  <a:srgbClr val="3F5840"/>
                </a:solidFill>
                <a:latin typeface="Constantia"/>
              </a:rPr>
              <a:t>(X</a:t>
            </a:r>
          </a:p>
        </p:txBody>
      </p:sp>
      <p:sp>
        <p:nvSpPr>
          <p:cNvPr id="12" name=""/>
          <p:cNvSpPr/>
          <p:nvPr/>
        </p:nvSpPr>
        <p:spPr>
          <a:xfrm>
            <a:off x="1981200" y="3541776"/>
            <a:ext cx="97536" cy="73152"/>
          </a:xfrm>
          <a:prstGeom prst="rect">
            <a:avLst/>
          </a:prstGeom>
        </p:spPr>
        <p:txBody>
          <a:bodyPr lIns="0" tIns="0" rIns="0" bIns="0" wrap="none">
            <a:noAutofit/>
          </a:bodyPr>
          <a:p>
            <a:pPr indent="0"/>
            <a:r>
              <a:rPr lang="en-US" sz="950">
                <a:latin typeface="Arial"/>
              </a:rPr>
              <a:t>a</a:t>
            </a:r>
          </a:p>
        </p:txBody>
      </p:sp>
      <p:sp>
        <p:nvSpPr>
          <p:cNvPr id="13" name=""/>
          <p:cNvSpPr/>
          <p:nvPr/>
        </p:nvSpPr>
        <p:spPr>
          <a:xfrm>
            <a:off x="2414016" y="4474464"/>
            <a:ext cx="1200912" cy="213360"/>
          </a:xfrm>
          <a:prstGeom prst="rect">
            <a:avLst/>
          </a:prstGeom>
        </p:spPr>
        <p:txBody>
          <a:bodyPr lIns="0" tIns="0" rIns="0" bIns="0" wrap="none">
            <a:noAutofit/>
          </a:bodyPr>
          <a:p>
            <a:pPr indent="0"/>
            <a:r>
              <a:rPr lang="en-US" sz="1400">
                <a:solidFill>
                  <a:srgbClr val="3F5840"/>
                </a:solidFill>
                <a:latin typeface="Constantia"/>
              </a:rPr>
              <a:t>a</a:t>
            </a:r>
            <a:r>
              <a:rPr lang="en-US" sz="1400">
                <a:solidFill>
                  <a:srgbClr val="201829"/>
                </a:solidFill>
                <a:latin typeface="Constantia"/>
              </a:rPr>
              <a:t>-chain gene</a:t>
            </a:r>
          </a:p>
        </p:txBody>
      </p:sp>
      <p:sp>
        <p:nvSpPr>
          <p:cNvPr id="14" name=""/>
          <p:cNvSpPr/>
          <p:nvPr/>
        </p:nvSpPr>
        <p:spPr>
          <a:xfrm>
            <a:off x="5388864" y="4492752"/>
            <a:ext cx="1176528" cy="256032"/>
          </a:xfrm>
          <a:prstGeom prst="rect">
            <a:avLst/>
          </a:prstGeom>
        </p:spPr>
        <p:txBody>
          <a:bodyPr lIns="0" tIns="0" rIns="0" bIns="0" wrap="none">
            <a:noAutofit/>
          </a:bodyPr>
          <a:p>
            <a:pPr indent="0">
              <a:spcAft>
                <a:spcPts val="1260"/>
              </a:spcAft>
            </a:pPr>
            <a:r>
              <a:rPr lang="en-US" sz="1400">
                <a:solidFill>
                  <a:srgbClr val="622422"/>
                </a:solidFill>
                <a:latin typeface="Constantia"/>
              </a:rPr>
              <a:t>R </a:t>
            </a:r>
            <a:r>
              <a:rPr lang="en-US" sz="1400">
                <a:solidFill>
                  <a:srgbClr val="201829"/>
                </a:solidFill>
                <a:latin typeface="Constantia"/>
              </a:rPr>
              <a:t>-chain gene</a:t>
            </a:r>
          </a:p>
        </p:txBody>
      </p:sp>
      <p:sp>
        <p:nvSpPr>
          <p:cNvPr id="15" name=""/>
          <p:cNvSpPr/>
          <p:nvPr/>
        </p:nvSpPr>
        <p:spPr>
          <a:xfrm>
            <a:off x="3688080" y="4925568"/>
            <a:ext cx="1298448" cy="176784"/>
          </a:xfrm>
          <a:prstGeom prst="rect">
            <a:avLst/>
          </a:prstGeom>
        </p:spPr>
        <p:txBody>
          <a:bodyPr lIns="0" tIns="0" rIns="0" bIns="0" wrap="none">
            <a:noAutofit/>
          </a:bodyPr>
          <a:p>
            <a:pPr indent="0">
              <a:spcBef>
                <a:spcPts val="1260"/>
              </a:spcBef>
              <a:spcAft>
                <a:spcPts val="2310"/>
              </a:spcAft>
            </a:pPr>
            <a:r>
              <a:rPr lang="en-US" b="1" sz="1200">
                <a:solidFill>
                  <a:srgbClr val="622422"/>
                </a:solidFill>
                <a:latin typeface="Arial"/>
              </a:rPr>
              <a:t>gene duplication</a:t>
            </a:r>
          </a:p>
        </p:txBody>
      </p:sp>
      <p:sp>
        <p:nvSpPr>
          <p:cNvPr id="16" name=""/>
          <p:cNvSpPr/>
          <p:nvPr/>
        </p:nvSpPr>
        <p:spPr>
          <a:xfrm>
            <a:off x="3602736" y="5498592"/>
            <a:ext cx="1548384" cy="195072"/>
          </a:xfrm>
          <a:prstGeom prst="rect">
            <a:avLst/>
          </a:prstGeom>
        </p:spPr>
        <p:txBody>
          <a:bodyPr lIns="0" tIns="0" rIns="0" bIns="0" wrap="none">
            <a:noAutofit/>
          </a:bodyPr>
          <a:p>
            <a:pPr indent="0">
              <a:spcBef>
                <a:spcPts val="2310"/>
              </a:spcBef>
            </a:pPr>
            <a:r>
              <a:rPr lang="en-US" sz="1400">
                <a:solidFill>
                  <a:srgbClr val="201829"/>
                </a:solidFill>
                <a:latin typeface="Constantia"/>
              </a:rPr>
              <a:t>early globin gene</a:t>
            </a:r>
          </a:p>
        </p:txBody>
      </p:sp>
      <p:sp>
        <p:nvSpPr>
          <p:cNvPr id="17" name=""/>
          <p:cNvSpPr/>
          <p:nvPr/>
        </p:nvSpPr>
        <p:spPr>
          <a:xfrm>
            <a:off x="1261872" y="5937504"/>
            <a:ext cx="6833616" cy="170688"/>
          </a:xfrm>
          <a:prstGeom prst="rect">
            <a:avLst/>
          </a:prstGeom>
        </p:spPr>
        <p:txBody>
          <a:bodyPr lIns="0" tIns="0" rIns="0" bIns="0" wrap="none">
            <a:noAutofit/>
          </a:bodyPr>
          <a:p>
            <a:pPr indent="0"/>
            <a:r>
              <a:rPr lang="en-US" b="1" sz="1200">
                <a:solidFill>
                  <a:srgbClr val="201829"/>
                </a:solidFill>
                <a:latin typeface="Arial"/>
                <a:hlinkClick r:id="rLinkId0"/>
              </a:rPr>
              <a:t>http://bioweb.uwlax.edu/GenWeb/Molecular/Bioinformatics/Unit_4/Lab_4-2/lab_4-2.htm</a:t>
            </a:r>
          </a:p>
        </p:txBody>
      </p:sp>
    </p:spTree>
  </p:cSld>
  <p:clrMapOvr>
    <a:overrideClrMapping bg1="lt1" tx1="dk1" bg2="lt2" tx2="dk2" accent1="accent1" accent2="accent2" accent3="accent3" accent4="accent4" accent5="accent5" accent6="accent6" hlink="hlink" folHlink="folHlink"/>
  </p:clrMapOvr>
</p:sld>
</file>

<file path=ppt/slides/slide20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252472" y="1822704"/>
            <a:ext cx="4596384" cy="4114800"/>
          </a:xfrm>
          <a:prstGeom prst="rect">
            <a:avLst/>
          </a:prstGeom>
        </p:spPr>
      </p:pic>
      <p:sp>
        <p:nvSpPr>
          <p:cNvPr id="3" name=""/>
          <p:cNvSpPr/>
          <p:nvPr/>
        </p:nvSpPr>
        <p:spPr>
          <a:xfrm>
            <a:off x="1923288" y="2575560"/>
            <a:ext cx="298704" cy="2295144"/>
          </a:xfrm>
          <a:prstGeom prst="rect">
            <a:avLst/>
          </a:prstGeom>
        </p:spPr>
        <p:txBody>
          <a:bodyPr lIns="0" tIns="0" rIns="0" bIns="0" vert="vert270" wrap="none">
            <a:noAutofit/>
          </a:bodyPr>
          <a:p>
            <a:pPr indent="0"/>
            <a:r>
              <a:rPr lang="en-US" b="1" sz="2100" spc="-50">
                <a:latin typeface="Arial"/>
              </a:rPr>
              <a:t>Sequence Identity</a:t>
            </a:r>
          </a:p>
        </p:txBody>
      </p:sp>
      <p:sp>
        <p:nvSpPr>
          <p:cNvPr id="4" name=""/>
          <p:cNvSpPr/>
          <p:nvPr/>
        </p:nvSpPr>
        <p:spPr>
          <a:xfrm>
            <a:off x="1737360" y="393192"/>
            <a:ext cx="5772912" cy="323088"/>
          </a:xfrm>
          <a:prstGeom prst="rect">
            <a:avLst/>
          </a:prstGeom>
        </p:spPr>
        <p:txBody>
          <a:bodyPr lIns="0" tIns="0" rIns="0" bIns="0" wrap="none">
            <a:noAutofit/>
          </a:bodyPr>
          <a:p>
            <a:pPr indent="0"/>
            <a:r>
              <a:rPr lang="en-US" b="1" sz="2400">
                <a:solidFill>
                  <a:srgbClr val="000098"/>
                </a:solidFill>
                <a:latin typeface="Arial"/>
              </a:rPr>
              <a:t>Homology, Paralogy and Orthology</a:t>
            </a:r>
          </a:p>
        </p:txBody>
      </p:sp>
      <p:sp>
        <p:nvSpPr>
          <p:cNvPr id="5" name=""/>
          <p:cNvSpPr/>
          <p:nvPr/>
        </p:nvSpPr>
        <p:spPr>
          <a:xfrm>
            <a:off x="1024128" y="1188720"/>
            <a:ext cx="7098792" cy="566928"/>
          </a:xfrm>
          <a:prstGeom prst="rect">
            <a:avLst/>
          </a:prstGeom>
        </p:spPr>
        <p:txBody>
          <a:bodyPr lIns="0" tIns="0" rIns="0" bIns="0">
            <a:noAutofit/>
          </a:bodyPr>
          <a:p>
            <a:pPr indent="0">
              <a:spcAft>
                <a:spcPts val="630"/>
              </a:spcAft>
            </a:pPr>
            <a:r>
              <a:rPr lang="en-US" b="1" sz="2400" spc="-50">
                <a:solidFill>
                  <a:srgbClr val="FF0000"/>
                </a:solidFill>
                <a:latin typeface="Arial"/>
              </a:rPr>
              <a:t>How much homology is required or better?</a:t>
            </a:r>
          </a:p>
          <a:p>
            <a:pPr algn="ctr" indent="0"/>
            <a:r>
              <a:rPr lang="en-US" sz="1800">
                <a:latin typeface="Cambria"/>
              </a:rPr>
              <a:t>Threshold for </a:t>
            </a:r>
            <a:r>
              <a:rPr lang="en-US" b="1" sz="1600">
                <a:latin typeface="Arial"/>
              </a:rPr>
              <a:t>structural </a:t>
            </a:r>
            <a:r>
              <a:rPr lang="en-US" sz="1800">
                <a:latin typeface="Cambria"/>
              </a:rPr>
              <a:t>homology</a:t>
            </a:r>
          </a:p>
        </p:txBody>
      </p:sp>
      <p:sp>
        <p:nvSpPr>
          <p:cNvPr id="6" name=""/>
          <p:cNvSpPr/>
          <p:nvPr/>
        </p:nvSpPr>
        <p:spPr>
          <a:xfrm>
            <a:off x="2225040" y="6013704"/>
            <a:ext cx="4337304" cy="176784"/>
          </a:xfrm>
          <a:prstGeom prst="rect">
            <a:avLst/>
          </a:prstGeom>
        </p:spPr>
        <p:txBody>
          <a:bodyPr lIns="0" tIns="0" rIns="0" bIns="0" wrap="none">
            <a:noAutofit/>
          </a:bodyPr>
          <a:p>
            <a:pPr indent="0"/>
            <a:r>
              <a:rPr lang="en-US" i="1" sz="1100" spc="-50">
                <a:latin typeface="Constantia"/>
                <a:hlinkClick r:id="rLinkId0"/>
              </a:rPr>
              <a:t>http://www.cmbi.ru.nl/gvteach/astra/lectures/homology_modelling.ppt</a:t>
            </a:r>
          </a:p>
        </p:txBody>
      </p:sp>
    </p:spTree>
  </p:cSld>
  <p:clrMapOvr>
    <a:overrideClrMapping bg1="lt1" tx1="dk1" bg2="lt2" tx2="dk2" accent1="accent1" accent2="accent2" accent3="accent3" accent4="accent4" accent5="accent5" accent6="accent6" hlink="hlink" folHlink="folHlink"/>
  </p:clrMapOvr>
</p:sld>
</file>

<file path=ppt/slides/slide20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40408" y="390144"/>
            <a:ext cx="5769864" cy="323088"/>
          </a:xfrm>
          <a:prstGeom prst="rect">
            <a:avLst/>
          </a:prstGeom>
        </p:spPr>
        <p:txBody>
          <a:bodyPr lIns="0" tIns="0" rIns="0" bIns="0" wrap="none">
            <a:noAutofit/>
          </a:bodyPr>
          <a:p>
            <a:pPr indent="0"/>
            <a:r>
              <a:rPr lang="en-US" b="1" sz="2400">
                <a:solidFill>
                  <a:srgbClr val="000098"/>
                </a:solidFill>
                <a:latin typeface="Arial"/>
              </a:rPr>
              <a:t>Homology, Paralogy and Orthology</a:t>
            </a:r>
          </a:p>
        </p:txBody>
      </p:sp>
      <p:sp>
        <p:nvSpPr>
          <p:cNvPr id="3" name=""/>
          <p:cNvSpPr/>
          <p:nvPr/>
        </p:nvSpPr>
        <p:spPr>
          <a:xfrm>
            <a:off x="4843272" y="1243584"/>
            <a:ext cx="3337560" cy="2831592"/>
          </a:xfrm>
          <a:prstGeom prst="rect">
            <a:avLst/>
          </a:prstGeom>
          <a:solidFill>
            <a:srgbClr val="DCDBE6"/>
          </a:solidFill>
        </p:spPr>
        <p:txBody>
          <a:bodyPr lIns="0" tIns="0" rIns="0" bIns="0">
            <a:noAutofit/>
          </a:bodyPr>
          <a:p>
            <a:pPr marL="355600" indent="-355600">
              <a:spcAft>
                <a:spcPts val="2730"/>
              </a:spcAft>
            </a:pPr>
            <a:r>
              <a:rPr lang="en-US" b="1" sz="2600">
                <a:solidFill>
                  <a:srgbClr val="FF0000"/>
                </a:solidFill>
                <a:latin typeface="Arial"/>
              </a:rPr>
              <a:t>Conclusions</a:t>
            </a:r>
          </a:p>
          <a:p>
            <a:pPr marL="355600" indent="-355600">
              <a:lnSpc>
                <a:spcPts val="2856"/>
              </a:lnSpc>
            </a:pPr>
            <a:r>
              <a:rPr lang="en-US" sz="2600" spc="-50">
                <a:solidFill>
                  <a:srgbClr val="747474"/>
                </a:solidFill>
                <a:latin typeface="Arial"/>
              </a:rPr>
              <a:t>•    </a:t>
            </a:r>
            <a:r>
              <a:rPr lang="en-US" sz="2600" spc="-50">
                <a:latin typeface="Arial"/>
              </a:rPr>
              <a:t>Good sequence alignment and identity ensures that homology modelling will give accurate results </a:t>
            </a:r>
            <a:r>
              <a:rPr lang="en-US" baseline="30000" sz="2600" spc="-50">
                <a:latin typeface="Arial"/>
              </a:rPr>
              <a:t>•</a:t>
            </a:r>
          </a:p>
        </p:txBody>
      </p:sp>
      <p:sp>
        <p:nvSpPr>
          <p:cNvPr id="4" name=""/>
          <p:cNvSpPr/>
          <p:nvPr/>
        </p:nvSpPr>
        <p:spPr>
          <a:xfrm>
            <a:off x="4843272" y="4575048"/>
            <a:ext cx="3337560" cy="1395984"/>
          </a:xfrm>
          <a:prstGeom prst="rect">
            <a:avLst/>
          </a:prstGeom>
          <a:solidFill>
            <a:srgbClr val="DCDBE6"/>
          </a:solidFill>
        </p:spPr>
        <p:txBody>
          <a:bodyPr lIns="0" tIns="0" rIns="0" bIns="0">
            <a:noAutofit/>
          </a:bodyPr>
          <a:p>
            <a:pPr marL="355600" marR="596900" indent="-355600">
              <a:lnSpc>
                <a:spcPts val="2856"/>
              </a:lnSpc>
            </a:pPr>
            <a:r>
              <a:rPr lang="en-US" sz="2600" spc="-50">
                <a:solidFill>
                  <a:srgbClr val="747474"/>
                </a:solidFill>
                <a:latin typeface="Arial"/>
              </a:rPr>
              <a:t>•    </a:t>
            </a:r>
            <a:r>
              <a:rPr lang="en-US" sz="2600" spc="-50">
                <a:latin typeface="Arial"/>
              </a:rPr>
              <a:t>Next, what is the workflow for homology modelling?</a:t>
            </a:r>
          </a:p>
        </p:txBody>
      </p:sp>
      <p:sp>
        <p:nvSpPr>
          <p:cNvPr id="5" name=""/>
          <p:cNvSpPr/>
          <p:nvPr/>
        </p:nvSpPr>
        <p:spPr>
          <a:xfrm>
            <a:off x="1874520" y="6623304"/>
            <a:ext cx="405384" cy="179832"/>
          </a:xfrm>
          <a:prstGeom prst="rect">
            <a:avLst/>
          </a:prstGeom>
        </p:spPr>
        <p:txBody>
          <a:bodyPr lIns="0" tIns="0" rIns="0" bIns="0" wrap="none">
            <a:noAutofit/>
          </a:bodyPr>
          <a:p>
            <a:pPr indent="0"/>
            <a:r>
              <a:rPr lang="en-US" sz="18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20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390144"/>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370576" y="3054096"/>
            <a:ext cx="2356104" cy="1222248"/>
          </a:xfrm>
          <a:prstGeom prst="rect">
            <a:avLst/>
          </a:prstGeom>
          <a:solidFill>
            <a:srgbClr val="DCDBE6"/>
          </a:solidFill>
        </p:spPr>
        <p:txBody>
          <a:bodyPr lIns="0" tIns="0" rIns="0" bIns="0">
            <a:noAutofit/>
          </a:bodyPr>
          <a:p>
            <a:pPr marL="234696" indent="-215900">
              <a:lnSpc>
                <a:spcPts val="3360"/>
              </a:lnSpc>
            </a:pPr>
            <a:r>
              <a:rPr lang="en-US" b="1" sz="2600">
                <a:solidFill>
                  <a:srgbClr val="006FC0"/>
                </a:solidFill>
                <a:latin typeface="Arial"/>
              </a:rPr>
              <a:t>Workflow of Structural Modelling</a:t>
            </a:r>
          </a:p>
        </p:txBody>
      </p:sp>
    </p:spTree>
  </p:cSld>
  <p:clrMapOvr>
    <a:overrideClrMapping bg1="lt1" tx1="dk1" bg2="lt2" tx2="dk2" accent1="accent1" accent2="accent2" accent3="accent3" accent4="accent4" accent5="accent5" accent6="accent6" hlink="hlink" folHlink="folHlink"/>
  </p:clrMapOvr>
</p:sld>
</file>

<file path=ppt/slides/slide20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50136" y="390144"/>
            <a:ext cx="5486400" cy="323088"/>
          </a:xfrm>
          <a:prstGeom prst="rect">
            <a:avLst/>
          </a:prstGeom>
        </p:spPr>
        <p:txBody>
          <a:bodyPr lIns="0" tIns="0" rIns="0" bIns="0" wrap="none">
            <a:noAutofit/>
          </a:bodyPr>
          <a:p>
            <a:pPr indent="0"/>
            <a:r>
              <a:rPr lang="en-US" b="1" sz="2400">
                <a:solidFill>
                  <a:srgbClr val="000098"/>
                </a:solidFill>
                <a:latin typeface="Arial"/>
              </a:rPr>
              <a:t>Workflow of Structural Modelling</a:t>
            </a:r>
          </a:p>
        </p:txBody>
      </p:sp>
      <p:sp>
        <p:nvSpPr>
          <p:cNvPr id="3" name=""/>
          <p:cNvSpPr/>
          <p:nvPr/>
        </p:nvSpPr>
        <p:spPr>
          <a:xfrm>
            <a:off x="4846320" y="1252728"/>
            <a:ext cx="3349752" cy="3188208"/>
          </a:xfrm>
          <a:prstGeom prst="rect">
            <a:avLst/>
          </a:prstGeom>
          <a:solidFill>
            <a:srgbClr val="DCDBE6"/>
          </a:solidFill>
        </p:spPr>
        <p:txBody>
          <a:bodyPr lIns="0" tIns="0" rIns="0" bIns="0">
            <a:noAutofit/>
          </a:bodyPr>
          <a:p>
            <a:pPr marL="355600" indent="-355600">
              <a:spcAft>
                <a:spcPts val="630"/>
              </a:spcAft>
            </a:pPr>
            <a:r>
              <a:rPr lang="en-US" b="1" sz="2600">
                <a:solidFill>
                  <a:srgbClr val="FF0000"/>
                </a:solidFill>
                <a:latin typeface="Arial"/>
              </a:rPr>
              <a:t>Background</a:t>
            </a:r>
          </a:p>
          <a:p>
            <a:pPr marL="355600" indent="-355600">
              <a:lnSpc>
                <a:spcPts val="2856"/>
              </a:lnSpc>
            </a:pPr>
            <a:r>
              <a:rPr lang="en-US" sz="2600" spc="-50">
                <a:solidFill>
                  <a:srgbClr val="747474"/>
                </a:solidFill>
                <a:latin typeface="Arial"/>
              </a:rPr>
              <a:t>•    </a:t>
            </a:r>
            <a:r>
              <a:rPr lang="en-US" sz="2600" spc="-50">
                <a:latin typeface="Arial"/>
              </a:rPr>
              <a:t>Homology modelling is used to predict structures of proteins having high sequence similarity with other proteins with known structures! </a:t>
            </a:r>
            <a:r>
              <a:rPr lang="en-US" baseline="30000" sz="2600" spc="-50">
                <a:latin typeface="Arial"/>
              </a:rPr>
              <a:t>•</a:t>
            </a:r>
          </a:p>
        </p:txBody>
      </p:sp>
      <p:sp>
        <p:nvSpPr>
          <p:cNvPr id="4" name=""/>
          <p:cNvSpPr/>
          <p:nvPr/>
        </p:nvSpPr>
        <p:spPr>
          <a:xfrm>
            <a:off x="4846320" y="4946904"/>
            <a:ext cx="3349752" cy="1027176"/>
          </a:xfrm>
          <a:prstGeom prst="rect">
            <a:avLst/>
          </a:prstGeom>
          <a:solidFill>
            <a:srgbClr val="DCDBE6"/>
          </a:solidFill>
        </p:spPr>
        <p:txBody>
          <a:bodyPr lIns="0" tIns="0" rIns="0" bIns="0">
            <a:noAutofit/>
          </a:bodyPr>
          <a:p>
            <a:pPr marL="355600" indent="-355600">
              <a:lnSpc>
                <a:spcPts val="2856"/>
              </a:lnSpc>
            </a:pPr>
            <a:r>
              <a:rPr lang="en-US" sz="2600" spc="-50">
                <a:solidFill>
                  <a:srgbClr val="747474"/>
                </a:solidFill>
                <a:latin typeface="Arial"/>
              </a:rPr>
              <a:t>•    </a:t>
            </a:r>
            <a:r>
              <a:rPr lang="en-US" sz="2600" spc="-50">
                <a:solidFill>
                  <a:srgbClr val="006FC0"/>
                </a:solidFill>
                <a:latin typeface="Arial"/>
              </a:rPr>
              <a:t>Let’s consider the workflow of homology modelling</a:t>
            </a:r>
          </a:p>
        </p:txBody>
      </p:sp>
    </p:spTree>
  </p:cSld>
  <p:clrMapOvr>
    <a:overrideClrMapping bg1="lt1" tx1="dk1" bg2="lt2" tx2="dk2" accent1="accent1" accent2="accent2" accent3="accent3" accent4="accent4" accent5="accent5" accent6="accent6" hlink="hlink" folHlink="folHlink"/>
  </p:clrMapOvr>
</p:sld>
</file>

<file path=ppt/slides/slide20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5288280" y="3852672"/>
            <a:ext cx="1039368" cy="341376"/>
          </a:xfrm>
          <a:prstGeom prst="rect">
            <a:avLst/>
          </a:prstGeom>
        </p:spPr>
      </p:pic>
      <p:sp>
        <p:nvSpPr>
          <p:cNvPr id="3" name=""/>
          <p:cNvSpPr/>
          <p:nvPr/>
        </p:nvSpPr>
        <p:spPr>
          <a:xfrm>
            <a:off x="1850136" y="390144"/>
            <a:ext cx="5486400" cy="323088"/>
          </a:xfrm>
          <a:prstGeom prst="rect">
            <a:avLst/>
          </a:prstGeom>
        </p:spPr>
        <p:txBody>
          <a:bodyPr lIns="0" tIns="0" rIns="0" bIns="0" wrap="none">
            <a:noAutofit/>
          </a:bodyPr>
          <a:p>
            <a:pPr indent="0"/>
            <a:r>
              <a:rPr lang="en-US" b="1" sz="2400">
                <a:solidFill>
                  <a:srgbClr val="000098"/>
                </a:solidFill>
                <a:latin typeface="Arial"/>
              </a:rPr>
              <a:t>Workflow of Structural Modelling</a:t>
            </a:r>
          </a:p>
        </p:txBody>
      </p:sp>
      <p:sp>
        <p:nvSpPr>
          <p:cNvPr id="4" name=""/>
          <p:cNvSpPr/>
          <p:nvPr/>
        </p:nvSpPr>
        <p:spPr>
          <a:xfrm>
            <a:off x="1210056" y="1124712"/>
            <a:ext cx="3797808" cy="2505456"/>
          </a:xfrm>
          <a:prstGeom prst="rect">
            <a:avLst/>
          </a:prstGeom>
        </p:spPr>
        <p:txBody>
          <a:bodyPr lIns="0" tIns="0" rIns="0" bIns="0">
            <a:noAutofit/>
          </a:bodyPr>
          <a:p>
            <a:pPr marL="609600" indent="0">
              <a:spcAft>
                <a:spcPts val="630"/>
              </a:spcAft>
            </a:pPr>
            <a:r>
              <a:rPr lang="en-US" b="1" sz="2100" spc="-50">
                <a:latin typeface="Arial"/>
              </a:rPr>
              <a:t>Obtain DNA sequence</a:t>
            </a:r>
          </a:p>
          <a:p>
            <a:pPr marL="609600" indent="0">
              <a:spcAft>
                <a:spcPts val="1050"/>
              </a:spcAft>
            </a:pPr>
            <a:r>
              <a:rPr lang="en-US" sz="1800" spc="-50">
                <a:latin typeface="Arial"/>
              </a:rPr>
              <a:t>Translation J3L</a:t>
            </a:r>
          </a:p>
          <a:p>
            <a:pPr indent="0">
              <a:spcAft>
                <a:spcPts val="2940"/>
              </a:spcAft>
            </a:pPr>
            <a:r>
              <a:rPr lang="en-US" b="1" sz="2100" spc="-50">
                <a:latin typeface="Arial"/>
              </a:rPr>
              <a:t>Amino acid primary sequence</a:t>
            </a:r>
          </a:p>
          <a:p>
            <a:pPr algn="ctr" indent="0">
              <a:lnSpc>
                <a:spcPts val="2400"/>
              </a:lnSpc>
              <a:spcAft>
                <a:spcPts val="630"/>
              </a:spcAft>
            </a:pPr>
            <a:r>
              <a:rPr lang="en-US" b="1" sz="2100" spc="-50">
                <a:latin typeface="Arial"/>
              </a:rPr>
              <a:t>Search for sequence homologs and construct an alignment</a:t>
            </a:r>
          </a:p>
          <a:p>
            <a:pPr algn="ctr" marR="228600" indent="0"/>
            <a:r>
              <a:rPr lang="en-US" sz="3700">
                <a:latin typeface="Arial"/>
              </a:rPr>
              <a:t>3</a:t>
            </a:r>
          </a:p>
        </p:txBody>
      </p:sp>
      <p:sp>
        <p:nvSpPr>
          <p:cNvPr id="5" name=""/>
          <p:cNvSpPr/>
          <p:nvPr/>
        </p:nvSpPr>
        <p:spPr>
          <a:xfrm>
            <a:off x="5269992" y="1847088"/>
            <a:ext cx="2938272" cy="338328"/>
          </a:xfrm>
          <a:prstGeom prst="rect">
            <a:avLst/>
          </a:prstGeom>
        </p:spPr>
        <p:txBody>
          <a:bodyPr lIns="0" tIns="0" rIns="0" bIns="0" wrap="none">
            <a:noAutofit/>
          </a:bodyPr>
          <a:p>
            <a:pPr indent="0"/>
            <a:r>
              <a:rPr lang="en-US" sz="2000" spc="-300">
                <a:latin typeface="Arial"/>
              </a:rPr>
              <a:t>n:^&gt; </a:t>
            </a:r>
            <a:r>
              <a:rPr lang="en-US" b="1" i="1" sz="2000">
                <a:solidFill>
                  <a:srgbClr val="00AF50"/>
                </a:solidFill>
                <a:latin typeface="Arial"/>
              </a:rPr>
              <a:t>Mass Spectrometry</a:t>
            </a:r>
          </a:p>
        </p:txBody>
      </p:sp>
      <p:sp>
        <p:nvSpPr>
          <p:cNvPr id="6" name=""/>
          <p:cNvSpPr/>
          <p:nvPr/>
        </p:nvSpPr>
        <p:spPr>
          <a:xfrm>
            <a:off x="5669280" y="2663952"/>
            <a:ext cx="2545080" cy="719328"/>
          </a:xfrm>
          <a:prstGeom prst="rect">
            <a:avLst/>
          </a:prstGeom>
        </p:spPr>
        <p:txBody>
          <a:bodyPr lIns="0" tIns="0" rIns="0" bIns="0">
            <a:noAutofit/>
          </a:bodyPr>
          <a:p>
            <a:pPr algn="just" indent="0">
              <a:lnSpc>
                <a:spcPts val="3552"/>
              </a:lnSpc>
            </a:pPr>
            <a:r>
              <a:rPr lang="en-US" b="1" i="1" sz="2000">
                <a:solidFill>
                  <a:srgbClr val="00AF50"/>
                </a:solidFill>
                <a:latin typeface="Arial"/>
              </a:rPr>
              <a:t>Sequence DB search FASTA, BLAST</a:t>
            </a:r>
          </a:p>
        </p:txBody>
      </p:sp>
      <p:sp>
        <p:nvSpPr>
          <p:cNvPr id="7" name=""/>
          <p:cNvSpPr/>
          <p:nvPr/>
        </p:nvSpPr>
        <p:spPr>
          <a:xfrm>
            <a:off x="1478280" y="3819144"/>
            <a:ext cx="3267456" cy="530352"/>
          </a:xfrm>
          <a:prstGeom prst="rect">
            <a:avLst/>
          </a:prstGeom>
        </p:spPr>
        <p:txBody>
          <a:bodyPr lIns="0" tIns="0" rIns="0" bIns="0">
            <a:noAutofit/>
          </a:bodyPr>
          <a:p>
            <a:pPr algn="ctr" indent="0">
              <a:lnSpc>
                <a:spcPts val="2472"/>
              </a:lnSpc>
            </a:pPr>
            <a:r>
              <a:rPr lang="en-US" b="1" sz="2100" spc="-50">
                <a:latin typeface="Arial"/>
              </a:rPr>
              <a:t>Homolog(s) with known 3D structure?</a:t>
            </a:r>
          </a:p>
        </p:txBody>
      </p:sp>
      <p:sp>
        <p:nvSpPr>
          <p:cNvPr id="8" name=""/>
          <p:cNvSpPr/>
          <p:nvPr/>
        </p:nvSpPr>
        <p:spPr>
          <a:xfrm>
            <a:off x="5431536" y="4224528"/>
            <a:ext cx="871728" cy="185928"/>
          </a:xfrm>
          <a:prstGeom prst="rect">
            <a:avLst/>
          </a:prstGeom>
        </p:spPr>
        <p:txBody>
          <a:bodyPr lIns="0" tIns="0" rIns="0" bIns="0" wrap="none">
            <a:noAutofit/>
          </a:bodyPr>
          <a:p>
            <a:pPr indent="0"/>
            <a:r>
              <a:rPr lang="en-US" b="1" sz="1600">
                <a:latin typeface="Arial"/>
              </a:rPr>
              <a:t>available</a:t>
            </a:r>
          </a:p>
        </p:txBody>
      </p:sp>
      <p:sp>
        <p:nvSpPr>
          <p:cNvPr id="9" name=""/>
          <p:cNvSpPr/>
          <p:nvPr/>
        </p:nvSpPr>
        <p:spPr>
          <a:xfrm>
            <a:off x="6565392" y="3733800"/>
            <a:ext cx="1536192" cy="682752"/>
          </a:xfrm>
          <a:prstGeom prst="rect">
            <a:avLst/>
          </a:prstGeom>
        </p:spPr>
        <p:txBody>
          <a:bodyPr lIns="0" tIns="0" rIns="0" bIns="0">
            <a:noAutofit/>
          </a:bodyPr>
          <a:p>
            <a:pPr indent="0">
              <a:spcAft>
                <a:spcPts val="630"/>
              </a:spcAft>
            </a:pPr>
            <a:r>
              <a:rPr lang="en-US" i="1" sz="2600" spc="-50">
                <a:solidFill>
                  <a:srgbClr val="FF0000"/>
                </a:solidFill>
                <a:latin typeface="Arial"/>
              </a:rPr>
              <a:t>Homology</a:t>
            </a:r>
          </a:p>
          <a:p>
            <a:pPr indent="0"/>
            <a:r>
              <a:rPr lang="en-US" i="1" sz="2600" spc="-50">
                <a:solidFill>
                  <a:srgbClr val="FF0000"/>
                </a:solidFill>
                <a:latin typeface="Arial"/>
              </a:rPr>
              <a:t>modelling</a:t>
            </a:r>
          </a:p>
        </p:txBody>
      </p:sp>
      <p:sp>
        <p:nvSpPr>
          <p:cNvPr id="10" name=""/>
          <p:cNvSpPr/>
          <p:nvPr/>
        </p:nvSpPr>
        <p:spPr>
          <a:xfrm>
            <a:off x="1581912" y="4544568"/>
            <a:ext cx="3291840" cy="1612392"/>
          </a:xfrm>
          <a:prstGeom prst="rect">
            <a:avLst/>
          </a:prstGeom>
        </p:spPr>
        <p:txBody>
          <a:bodyPr lIns="0" tIns="0" rIns="0" bIns="0">
            <a:noAutofit/>
          </a:bodyPr>
          <a:p>
            <a:pPr algn="r" indent="0">
              <a:spcAft>
                <a:spcPts val="1050"/>
              </a:spcAft>
            </a:pPr>
            <a:r>
              <a:rPr lang="en-US" b="1" sz="1600">
                <a:latin typeface="Arial"/>
              </a:rPr>
              <a:t>_PL Not available</a:t>
            </a:r>
          </a:p>
          <a:p>
            <a:pPr algn="ctr" indent="0">
              <a:spcAft>
                <a:spcPts val="630"/>
              </a:spcAft>
            </a:pPr>
            <a:r>
              <a:rPr lang="en-US" b="1" sz="2100" spc="-50">
                <a:latin typeface="Arial"/>
              </a:rPr>
              <a:t>Motif recognition: Search</a:t>
            </a:r>
          </a:p>
          <a:p>
            <a:pPr marL="1583944" marR="475488" indent="-1346200">
              <a:lnSpc>
                <a:spcPts val="1464"/>
              </a:lnSpc>
            </a:pPr>
            <a:r>
              <a:rPr lang="en-US" b="1" sz="2100" spc="-50">
                <a:latin typeface="Arial"/>
              </a:rPr>
              <a:t>secondary databases ■</a:t>
            </a:r>
          </a:p>
          <a:p>
            <a:pPr algn="ctr" marR="81788" indent="0">
              <a:spcAft>
                <a:spcPts val="210"/>
              </a:spcAft>
            </a:pPr>
            <a:r>
              <a:rPr lang="en-US" b="1" sz="2100">
                <a:latin typeface="Arial"/>
              </a:rPr>
              <a:t>»</a:t>
            </a:r>
          </a:p>
          <a:p>
            <a:pPr algn="ctr" marR="81788" indent="0"/>
            <a:r>
              <a:rPr lang="en-US" b="1" sz="2100" spc="-50">
                <a:latin typeface="Arial"/>
              </a:rPr>
              <a:t>Fold assignment</a:t>
            </a:r>
          </a:p>
        </p:txBody>
      </p:sp>
    </p:spTree>
  </p:cSld>
  <p:clrMapOvr>
    <a:overrideClrMapping bg1="lt1" tx1="dk1" bg2="lt2" tx2="dk2" accent1="accent1" accent2="accent2" accent3="accent3" accent4="accent4" accent5="accent5" accent6="accent6" hlink="hlink" folHlink="folHlink"/>
  </p:clrMapOvr>
</p:sld>
</file>

<file path=ppt/slides/slide20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50136" y="390144"/>
            <a:ext cx="5486400" cy="323088"/>
          </a:xfrm>
          <a:prstGeom prst="rect">
            <a:avLst/>
          </a:prstGeom>
        </p:spPr>
        <p:txBody>
          <a:bodyPr lIns="0" tIns="0" rIns="0" bIns="0" wrap="none">
            <a:noAutofit/>
          </a:bodyPr>
          <a:p>
            <a:pPr indent="0"/>
            <a:r>
              <a:rPr lang="en-US" b="1" sz="2400">
                <a:solidFill>
                  <a:srgbClr val="000098"/>
                </a:solidFill>
                <a:latin typeface="Arial"/>
              </a:rPr>
              <a:t>Workflow of Structural Modelling</a:t>
            </a:r>
          </a:p>
        </p:txBody>
      </p:sp>
      <p:sp>
        <p:nvSpPr>
          <p:cNvPr id="3" name=""/>
          <p:cNvSpPr/>
          <p:nvPr/>
        </p:nvSpPr>
        <p:spPr>
          <a:xfrm>
            <a:off x="4831080" y="1246632"/>
            <a:ext cx="3343656" cy="4002024"/>
          </a:xfrm>
          <a:prstGeom prst="rect">
            <a:avLst/>
          </a:prstGeom>
          <a:solidFill>
            <a:srgbClr val="DCDBE6"/>
          </a:solidFill>
        </p:spPr>
        <p:txBody>
          <a:bodyPr lIns="0" tIns="0" rIns="0" bIns="0">
            <a:noAutofit/>
          </a:bodyPr>
          <a:p>
            <a:pPr algn="just" indent="0">
              <a:spcAft>
                <a:spcPts val="2730"/>
              </a:spcAft>
            </a:pPr>
            <a:r>
              <a:rPr lang="en-US" b="1" sz="2600">
                <a:solidFill>
                  <a:srgbClr val="FF0000"/>
                </a:solidFill>
                <a:latin typeface="Arial"/>
              </a:rPr>
              <a:t>Introduction</a:t>
            </a:r>
          </a:p>
          <a:p>
            <a:pPr algn="just" indent="0">
              <a:lnSpc>
                <a:spcPts val="2856"/>
              </a:lnSpc>
              <a:spcAft>
                <a:spcPts val="1890"/>
              </a:spcAft>
            </a:pPr>
            <a:r>
              <a:rPr lang="en-US" sz="2600" spc="-50">
                <a:latin typeface="Arial"/>
              </a:rPr>
              <a:t>Overall, there are three different strategies for structure prediction</a:t>
            </a:r>
          </a:p>
          <a:p>
            <a:pPr marL="491744" marR="1435100" indent="-457200">
              <a:lnSpc>
                <a:spcPts val="2856"/>
              </a:lnSpc>
              <a:spcAft>
                <a:spcPts val="1890"/>
              </a:spcAft>
            </a:pPr>
            <a:r>
              <a:rPr lang="en-US" sz="2600" spc="-50">
                <a:solidFill>
                  <a:srgbClr val="747474"/>
                </a:solidFill>
                <a:latin typeface="Arial"/>
              </a:rPr>
              <a:t>1.    </a:t>
            </a:r>
            <a:r>
              <a:rPr lang="en-US" sz="2600" spc="-50">
                <a:latin typeface="Arial"/>
              </a:rPr>
              <a:t>Homology Modelling</a:t>
            </a:r>
          </a:p>
          <a:p>
            <a:pPr marL="491744" indent="-457200">
              <a:lnSpc>
                <a:spcPts val="2880"/>
              </a:lnSpc>
              <a:spcAft>
                <a:spcPts val="1890"/>
              </a:spcAft>
            </a:pPr>
            <a:r>
              <a:rPr lang="en-US" sz="2600" spc="-50">
                <a:solidFill>
                  <a:srgbClr val="747474"/>
                </a:solidFill>
                <a:latin typeface="Arial"/>
              </a:rPr>
              <a:t>2.    </a:t>
            </a:r>
            <a:r>
              <a:rPr lang="en-US" sz="2600" spc="-50">
                <a:latin typeface="Arial"/>
              </a:rPr>
              <a:t>Threading/Fold Recognition</a:t>
            </a:r>
          </a:p>
        </p:txBody>
      </p:sp>
      <p:sp>
        <p:nvSpPr>
          <p:cNvPr id="4" name=""/>
          <p:cNvSpPr/>
          <p:nvPr/>
        </p:nvSpPr>
        <p:spPr>
          <a:xfrm>
            <a:off x="4840224" y="5660136"/>
            <a:ext cx="3182112" cy="320040"/>
          </a:xfrm>
          <a:prstGeom prst="rect">
            <a:avLst/>
          </a:prstGeom>
          <a:solidFill>
            <a:srgbClr val="E6F3F9"/>
          </a:solidFill>
        </p:spPr>
        <p:txBody>
          <a:bodyPr lIns="0" tIns="0" rIns="0" bIns="0" wrap="none">
            <a:noAutofit/>
          </a:bodyPr>
          <a:p>
            <a:pPr algn="just" indent="0">
              <a:spcBef>
                <a:spcPts val="1890"/>
              </a:spcBef>
            </a:pPr>
            <a:r>
              <a:rPr lang="en-US" sz="2600" spc="-50">
                <a:solidFill>
                  <a:srgbClr val="747474"/>
                </a:solidFill>
                <a:latin typeface="Arial"/>
              </a:rPr>
              <a:t>3.</a:t>
            </a:r>
            <a:r>
              <a:rPr lang="en-US" sz="2600" spc="-50">
                <a:latin typeface="Arial"/>
              </a:rPr>
              <a:t> Ab Initio Modelling</a:t>
            </a:r>
          </a:p>
        </p:txBody>
      </p:sp>
    </p:spTree>
  </p:cSld>
  <p:clrMapOvr>
    <a:overrideClrMapping bg1="lt1" tx1="dk1" bg2="lt2" tx2="dk2" accent1="accent1" accent2="accent2" accent3="accent3" accent4="accent4" accent5="accent5" accent6="accent6" hlink="hlink" folHlink="folHlink"/>
  </p:clrMapOvr>
</p:sld>
</file>

<file path=ppt/slides/slide20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50136" y="390144"/>
            <a:ext cx="5486400" cy="323088"/>
          </a:xfrm>
          <a:prstGeom prst="rect">
            <a:avLst/>
          </a:prstGeom>
        </p:spPr>
        <p:txBody>
          <a:bodyPr lIns="0" tIns="0" rIns="0" bIns="0" wrap="none">
            <a:noAutofit/>
          </a:bodyPr>
          <a:p>
            <a:pPr indent="0"/>
            <a:r>
              <a:rPr lang="en-US" b="1" sz="2400">
                <a:solidFill>
                  <a:srgbClr val="000098"/>
                </a:solidFill>
                <a:latin typeface="Arial"/>
              </a:rPr>
              <a:t>Workflow of Structural Modelling</a:t>
            </a:r>
          </a:p>
        </p:txBody>
      </p:sp>
      <p:sp>
        <p:nvSpPr>
          <p:cNvPr id="3" name=""/>
          <p:cNvSpPr/>
          <p:nvPr/>
        </p:nvSpPr>
        <p:spPr>
          <a:xfrm>
            <a:off x="4843272" y="1243584"/>
            <a:ext cx="3319272" cy="3938016"/>
          </a:xfrm>
          <a:prstGeom prst="rect">
            <a:avLst/>
          </a:prstGeom>
          <a:solidFill>
            <a:srgbClr val="DCDBE6"/>
          </a:solidFill>
        </p:spPr>
        <p:txBody>
          <a:bodyPr lIns="0" tIns="0" rIns="0" bIns="0">
            <a:noAutofit/>
          </a:bodyPr>
          <a:p>
            <a:pPr marL="365252" indent="-342900">
              <a:spcAft>
                <a:spcPts val="2730"/>
              </a:spcAft>
            </a:pPr>
            <a:r>
              <a:rPr lang="en-US" b="1" sz="2600">
                <a:solidFill>
                  <a:srgbClr val="FF0000"/>
                </a:solidFill>
                <a:latin typeface="Arial"/>
              </a:rPr>
              <a:t>Conclusions</a:t>
            </a:r>
          </a:p>
          <a:p>
            <a:pPr marL="365252" indent="-342900">
              <a:lnSpc>
                <a:spcPts val="2856"/>
              </a:lnSpc>
              <a:spcAft>
                <a:spcPts val="1890"/>
              </a:spcAft>
            </a:pPr>
            <a:r>
              <a:rPr lang="en-US" sz="2600" spc="-50">
                <a:solidFill>
                  <a:srgbClr val="747474"/>
                </a:solidFill>
                <a:latin typeface="Arial"/>
              </a:rPr>
              <a:t>•    </a:t>
            </a:r>
            <a:r>
              <a:rPr lang="en-US" sz="2600" spc="-50">
                <a:latin typeface="Arial"/>
              </a:rPr>
              <a:t>Next, we will proceed to perform homology modelling</a:t>
            </a:r>
          </a:p>
          <a:p>
            <a:pPr marL="365252" indent="-342900">
              <a:lnSpc>
                <a:spcPts val="2856"/>
              </a:lnSpc>
            </a:pPr>
            <a:r>
              <a:rPr lang="en-US" sz="2600" spc="-50">
                <a:solidFill>
                  <a:srgbClr val="747474"/>
                </a:solidFill>
                <a:latin typeface="Arial"/>
              </a:rPr>
              <a:t>•    </a:t>
            </a:r>
            <a:r>
              <a:rPr lang="en-US" sz="2600" spc="-50">
                <a:latin typeface="Arial"/>
              </a:rPr>
              <a:t>For that there is a seven step procedure which we will see in the next module.</a:t>
            </a:r>
          </a:p>
        </p:txBody>
      </p:sp>
      <p:sp>
        <p:nvSpPr>
          <p:cNvPr id="4" name=""/>
          <p:cNvSpPr/>
          <p:nvPr/>
        </p:nvSpPr>
        <p:spPr>
          <a:xfrm>
            <a:off x="1874520" y="6629400"/>
            <a:ext cx="405384" cy="179832"/>
          </a:xfrm>
          <a:prstGeom prst="rect">
            <a:avLst/>
          </a:prstGeom>
        </p:spPr>
        <p:txBody>
          <a:bodyPr lIns="0" tIns="0" rIns="0" bIns="0" wrap="none">
            <a:noAutofit/>
          </a:bodyPr>
          <a:p>
            <a:pPr indent="0"/>
            <a:r>
              <a:rPr lang="en-US" sz="18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87168"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
        <p:nvSpPr>
          <p:cNvPr id="3" name=""/>
          <p:cNvSpPr/>
          <p:nvPr/>
        </p:nvSpPr>
        <p:spPr>
          <a:xfrm>
            <a:off x="957072" y="1609344"/>
            <a:ext cx="7363968" cy="4315968"/>
          </a:xfrm>
          <a:prstGeom prst="rect">
            <a:avLst/>
          </a:prstGeom>
        </p:spPr>
        <p:txBody>
          <a:bodyPr lIns="0" tIns="0" rIns="0" bIns="0">
            <a:noAutofit/>
          </a:bodyPr>
          <a:p>
            <a:pPr indent="0">
              <a:spcAft>
                <a:spcPts val="1260"/>
              </a:spcAft>
            </a:pPr>
            <a:r>
              <a:rPr lang="en-US" b="1" sz="2600">
                <a:solidFill>
                  <a:srgbClr val="3265FF"/>
                </a:solidFill>
                <a:latin typeface="Arial"/>
              </a:rPr>
              <a:t>Odds ratio</a:t>
            </a:r>
          </a:p>
          <a:p>
            <a:pPr indent="0">
              <a:spcAft>
                <a:spcPts val="1260"/>
              </a:spcAft>
            </a:pPr>
            <a:r>
              <a:rPr lang="en-US" sz="2600">
                <a:latin typeface="Arial"/>
              </a:rPr>
              <a:t>The ratio of two likelihoods can be calculated as;</a:t>
            </a:r>
          </a:p>
          <a:p>
            <a:pPr algn="just" marL="952500" indent="0">
              <a:spcAft>
                <a:spcPts val="210"/>
              </a:spcAft>
            </a:pPr>
            <a:r>
              <a:rPr lang="en-US" u="sng" sz="2600">
                <a:latin typeface="Arial"/>
              </a:rPr>
              <a:t>P(x.v</a:t>
            </a:r>
            <a:r>
              <a:rPr lang="en-US" sz="2600">
                <a:latin typeface="Arial"/>
              </a:rPr>
              <a:t>|</a:t>
            </a:r>
            <a:r>
              <a:rPr lang="en-US" u="sng" sz="2600">
                <a:latin typeface="Arial"/>
              </a:rPr>
              <a:t>M)</a:t>
            </a:r>
            <a:r>
              <a:rPr lang="en-US" sz="2600">
                <a:latin typeface="Arial"/>
              </a:rPr>
              <a:t> = </a:t>
            </a:r>
            <a:r>
              <a:rPr lang="en-US" b="1" u="sng" sz="3400">
                <a:latin typeface="Arial"/>
              </a:rPr>
              <a:t>□</a:t>
            </a:r>
            <a:r>
              <a:rPr lang="en-US" i="1" u="sng" baseline="30000" sz="2600">
                <a:latin typeface="Arial"/>
              </a:rPr>
              <a:t>Px</a:t>
            </a:r>
            <a:r>
              <a:rPr lang="en-US" i="1" u="sng" sz="2600">
                <a:latin typeface="Arial"/>
              </a:rPr>
              <a:t>'</a:t>
            </a:r>
            <a:r>
              <a:rPr lang="en-US" i="1" u="sng" baseline="30000" sz="2600">
                <a:latin typeface="Arial"/>
              </a:rPr>
              <a:t>yi</a:t>
            </a:r>
            <a:r>
              <a:rPr lang="en-US" sz="2600">
                <a:latin typeface="Arial"/>
              </a:rPr>
              <a:t> _ n.</a:t>
            </a:r>
            <a:r>
              <a:rPr lang="en-US" b="1" sz="2600">
                <a:latin typeface="Arial"/>
              </a:rPr>
              <a:t>P</a:t>
            </a:r>
            <a:r>
              <a:rPr lang="en-US" sz="1800">
                <a:latin typeface="Cambria"/>
              </a:rPr>
              <a:t>xiyj</a:t>
            </a:r>
          </a:p>
          <a:p>
            <a:pPr algn="just" marL="952500" indent="0">
              <a:spcAft>
                <a:spcPts val="840"/>
              </a:spcAft>
            </a:pPr>
            <a:r>
              <a:rPr lang="en-US" sz="2600">
                <a:latin typeface="Arial"/>
              </a:rPr>
              <a:t>P(X,y|R) </a:t>
            </a:r>
            <a:r>
              <a:rPr lang="en-US" b="1" sz="3400">
                <a:latin typeface="Arial"/>
              </a:rPr>
              <a:t>I |</a:t>
            </a:r>
            <a:r>
              <a:rPr lang="en-US" b="1" baseline="30000" sz="2600">
                <a:latin typeface="Arial"/>
              </a:rPr>
              <a:t>q</a:t>
            </a:r>
            <a:r>
              <a:rPr lang="en-US" sz="1800">
                <a:latin typeface="Cambria"/>
              </a:rPr>
              <a:t>xi</a:t>
            </a:r>
            <a:r>
              <a:rPr lang="en-US" sz="2600">
                <a:latin typeface="Arial"/>
              </a:rPr>
              <a:t>| </a:t>
            </a:r>
            <a:r>
              <a:rPr lang="en-US" b="1" sz="3400">
                <a:latin typeface="Arial"/>
              </a:rPr>
              <a:t>I</a:t>
            </a:r>
            <a:r>
              <a:rPr lang="en-US" b="1" baseline="30000" sz="2600">
                <a:latin typeface="Arial"/>
              </a:rPr>
              <a:t>q</a:t>
            </a:r>
            <a:r>
              <a:rPr lang="en-US" sz="1800">
                <a:latin typeface="Cambria"/>
              </a:rPr>
              <a:t>yj    </a:t>
            </a:r>
            <a:r>
              <a:rPr lang="en-US" b="1" baseline="30000" sz="2600">
                <a:latin typeface="Arial"/>
              </a:rPr>
              <a:t>q</a:t>
            </a:r>
            <a:r>
              <a:rPr lang="en-US" sz="1800">
                <a:latin typeface="Cambria"/>
              </a:rPr>
              <a:t>xi</a:t>
            </a:r>
            <a:r>
              <a:rPr lang="en-US" b="1" baseline="30000" sz="2600">
                <a:latin typeface="Arial"/>
              </a:rPr>
              <a:t>q</a:t>
            </a:r>
            <a:r>
              <a:rPr lang="en-US" sz="1800">
                <a:latin typeface="Cambria"/>
              </a:rPr>
              <a:t>yj</a:t>
            </a:r>
          </a:p>
          <a:p>
            <a:pPr algn="ctr" marL="215900" indent="0">
              <a:spcAft>
                <a:spcPts val="210"/>
              </a:spcAft>
            </a:pPr>
            <a:r>
              <a:rPr lang="en-US" sz="1800">
                <a:latin typeface="Cambria"/>
              </a:rPr>
              <a:t>i j </a:t>
            </a:r>
            <a:r>
              <a:rPr lang="en-US" baseline="30000" sz="1700">
                <a:latin typeface="Arial"/>
              </a:rPr>
              <a:t>1</a:t>
            </a:r>
          </a:p>
          <a:p>
            <a:pPr indent="0">
              <a:spcAft>
                <a:spcPts val="1260"/>
              </a:spcAft>
            </a:pPr>
            <a:r>
              <a:rPr lang="en-US" sz="2600">
                <a:latin typeface="Arial"/>
              </a:rPr>
              <a:t>Logarithm can be used to have an additive score</a:t>
            </a:r>
          </a:p>
          <a:p>
            <a:pPr indent="2768600">
              <a:lnSpc>
                <a:spcPts val="3672"/>
              </a:lnSpc>
            </a:pPr>
            <a:r>
              <a:rPr lang="en-US" sz="2600">
                <a:latin typeface="Arial"/>
              </a:rPr>
              <a:t>S = Y </a:t>
            </a:r>
            <a:r>
              <a:rPr lang="en-US" b="1" sz="2600">
                <a:latin typeface="Arial"/>
              </a:rPr>
              <a:t>S(X</a:t>
            </a:r>
            <a:r>
              <a:rPr lang="en-US" sz="1800">
                <a:latin typeface="Cambria"/>
              </a:rPr>
              <a:t>i</a:t>
            </a:r>
            <a:r>
              <a:rPr lang="en-US" b="1" sz="2600">
                <a:latin typeface="Arial"/>
              </a:rPr>
              <a:t>,y</a:t>
            </a:r>
            <a:r>
              <a:rPr lang="en-US" sz="1800">
                <a:latin typeface="Cambria"/>
              </a:rPr>
              <a:t>j</a:t>
            </a:r>
            <a:r>
              <a:rPr lang="en-US" b="1" sz="2600">
                <a:latin typeface="Arial"/>
              </a:rPr>
              <a:t>) </a:t>
            </a:r>
            <a:r>
              <a:rPr lang="en-US" sz="2600">
                <a:latin typeface="Arial"/>
              </a:rPr>
              <a:t>where </a:t>
            </a:r>
            <a:r>
              <a:rPr lang="en-US" b="1" sz="2600">
                <a:latin typeface="Arial"/>
              </a:rPr>
              <a:t>S(a,b) = log(P</a:t>
            </a:r>
            <a:r>
              <a:rPr lang="en-US" sz="1800">
                <a:latin typeface="Cambria"/>
              </a:rPr>
              <a:t>ab</a:t>
            </a:r>
            <a:r>
              <a:rPr lang="en-US" b="1" sz="2600">
                <a:latin typeface="Arial"/>
              </a:rPr>
              <a:t>/q</a:t>
            </a:r>
            <a:r>
              <a:rPr lang="en-US" sz="1800">
                <a:latin typeface="Cambria"/>
              </a:rPr>
              <a:t>a</a:t>
            </a:r>
            <a:r>
              <a:rPr lang="en-US" b="1" sz="2600">
                <a:latin typeface="Arial"/>
              </a:rPr>
              <a:t>q</a:t>
            </a:r>
            <a:r>
              <a:rPr lang="en-US" sz="1800">
                <a:latin typeface="Cambria"/>
              </a:rPr>
              <a:t>b</a:t>
            </a:r>
            <a:r>
              <a:rPr lang="en-US" b="1" sz="2600">
                <a:latin typeface="Arial"/>
              </a:rPr>
              <a:t>) </a:t>
            </a:r>
            <a:r>
              <a:rPr lang="en-US" sz="2600">
                <a:latin typeface="Arial"/>
              </a:rPr>
              <a:t>log likelihood of (a.b) as aligned vs unaligned pair</a:t>
            </a:r>
          </a:p>
        </p:txBody>
      </p:sp>
    </p:spTree>
  </p:cSld>
  <p:clrMapOvr>
    <a:overrideClrMapping bg1="lt1" tx1="dk1" bg2="lt2" tx2="dk2" accent1="accent1" accent2="accent2" accent3="accent3" accent4="accent4" accent5="accent5" accent6="accent6" hlink="hlink" folHlink="folHlink"/>
  </p:clrMapOvr>
</p:sld>
</file>

<file path=ppt/slides/slide21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390144"/>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087112" y="3054096"/>
            <a:ext cx="2932176" cy="1222248"/>
          </a:xfrm>
          <a:prstGeom prst="rect">
            <a:avLst/>
          </a:prstGeom>
          <a:solidFill>
            <a:srgbClr val="DCDBE6"/>
          </a:solidFill>
        </p:spPr>
        <p:txBody>
          <a:bodyPr lIns="0" tIns="0" rIns="0" bIns="0">
            <a:noAutofit/>
          </a:bodyPr>
          <a:p>
            <a:pPr algn="ctr" indent="0">
              <a:lnSpc>
                <a:spcPts val="3336"/>
              </a:lnSpc>
            </a:pPr>
            <a:r>
              <a:rPr lang="en-US" b="1" sz="2600">
                <a:solidFill>
                  <a:srgbClr val="006FC0"/>
                </a:solidFill>
                <a:latin typeface="Arial"/>
              </a:rPr>
              <a:t>Seven Steps to Homology Modelling - I</a:t>
            </a:r>
          </a:p>
        </p:txBody>
      </p:sp>
    </p:spTree>
  </p:cSld>
  <p:clrMapOvr>
    <a:overrideClrMapping bg1="lt1" tx1="dk1" bg2="lt2" tx2="dk2" accent1="accent1" accent2="accent2" accent3="accent3" accent4="accent4" accent5="accent5" accent6="accent6" hlink="hlink" folHlink="folHlink"/>
  </p:clrMapOvr>
</p:sld>
</file>

<file path=ppt/slides/slide21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411224" y="390144"/>
            <a:ext cx="6403848" cy="323088"/>
          </a:xfrm>
          <a:prstGeom prst="rect">
            <a:avLst/>
          </a:prstGeom>
        </p:spPr>
        <p:txBody>
          <a:bodyPr lIns="0" tIns="0" rIns="0" bIns="0" wrap="none">
            <a:noAutofit/>
          </a:bodyPr>
          <a:p>
            <a:pPr indent="0"/>
            <a:r>
              <a:rPr lang="en-US" b="1" sz="2400">
                <a:solidFill>
                  <a:srgbClr val="000098"/>
                </a:solidFill>
                <a:latin typeface="Arial"/>
              </a:rPr>
              <a:t>Seven Steps to Homology Modelling - I</a:t>
            </a:r>
          </a:p>
        </p:txBody>
      </p:sp>
      <p:sp>
        <p:nvSpPr>
          <p:cNvPr id="3" name=""/>
          <p:cNvSpPr/>
          <p:nvPr/>
        </p:nvSpPr>
        <p:spPr>
          <a:xfrm>
            <a:off x="4837176" y="1246632"/>
            <a:ext cx="3343656" cy="3639312"/>
          </a:xfrm>
          <a:prstGeom prst="rect">
            <a:avLst/>
          </a:prstGeom>
          <a:solidFill>
            <a:srgbClr val="E6F3F9"/>
          </a:solidFill>
        </p:spPr>
        <p:txBody>
          <a:bodyPr lIns="0" tIns="0" rIns="0" bIns="0">
            <a:noAutofit/>
          </a:bodyPr>
          <a:p>
            <a:pPr indent="0">
              <a:spcAft>
                <a:spcPts val="2730"/>
              </a:spcAft>
            </a:pPr>
            <a:r>
              <a:rPr lang="en-US" b="1" sz="2600">
                <a:solidFill>
                  <a:srgbClr val="FF0000"/>
                </a:solidFill>
                <a:latin typeface="Arial"/>
              </a:rPr>
              <a:t>Background</a:t>
            </a:r>
          </a:p>
          <a:p>
            <a:pPr indent="0">
              <a:lnSpc>
                <a:spcPts val="2856"/>
              </a:lnSpc>
              <a:spcAft>
                <a:spcPts val="1890"/>
              </a:spcAft>
            </a:pPr>
            <a:r>
              <a:rPr lang="en-US" sz="2600" spc="-50">
                <a:latin typeface="Arial"/>
              </a:rPr>
              <a:t>Protein structure can be predicted by 3 methods:</a:t>
            </a:r>
          </a:p>
          <a:p>
            <a:pPr algn="just" indent="0">
              <a:spcAft>
                <a:spcPts val="2730"/>
              </a:spcAft>
            </a:pPr>
            <a:r>
              <a:rPr lang="en-US" sz="2600" spc="-50">
                <a:solidFill>
                  <a:srgbClr val="006FC0"/>
                </a:solidFill>
                <a:latin typeface="Arial"/>
              </a:rPr>
              <a:t>1.    Homology Modelling</a:t>
            </a:r>
          </a:p>
          <a:p>
            <a:pPr indent="0">
              <a:lnSpc>
                <a:spcPts val="2880"/>
              </a:lnSpc>
              <a:spcAft>
                <a:spcPts val="1890"/>
              </a:spcAft>
            </a:pPr>
            <a:r>
              <a:rPr lang="en-US" sz="2600" spc="-50">
                <a:solidFill>
                  <a:srgbClr val="006FC0"/>
                </a:solidFill>
                <a:latin typeface="Arial"/>
              </a:rPr>
              <a:t>2.    Fold Recognition / Threading</a:t>
            </a:r>
          </a:p>
        </p:txBody>
      </p:sp>
      <p:sp>
        <p:nvSpPr>
          <p:cNvPr id="4" name=""/>
          <p:cNvSpPr/>
          <p:nvPr/>
        </p:nvSpPr>
        <p:spPr>
          <a:xfrm>
            <a:off x="4840224" y="5294376"/>
            <a:ext cx="3051048" cy="320040"/>
          </a:xfrm>
          <a:prstGeom prst="rect">
            <a:avLst/>
          </a:prstGeom>
          <a:solidFill>
            <a:srgbClr val="E6F3F9"/>
          </a:solidFill>
        </p:spPr>
        <p:txBody>
          <a:bodyPr lIns="0" tIns="0" rIns="0" bIns="0" wrap="none">
            <a:noAutofit/>
          </a:bodyPr>
          <a:p>
            <a:pPr algn="just" indent="0">
              <a:spcBef>
                <a:spcPts val="1890"/>
              </a:spcBef>
            </a:pPr>
            <a:r>
              <a:rPr lang="en-US" sz="2600" spc="-50">
                <a:solidFill>
                  <a:srgbClr val="006FC0"/>
                </a:solidFill>
                <a:latin typeface="Arial"/>
              </a:rPr>
              <a:t>3.</a:t>
            </a:r>
            <a:r>
              <a:rPr lang="en-US" sz="2600" spc="-50">
                <a:latin typeface="Arial"/>
              </a:rPr>
              <a:t> </a:t>
            </a:r>
            <a:r>
              <a:rPr lang="en-US" sz="2600" spc="-50">
                <a:solidFill>
                  <a:srgbClr val="006FC0"/>
                </a:solidFill>
                <a:latin typeface="Arial"/>
              </a:rPr>
              <a:t>Ab Initio Modelling</a:t>
            </a:r>
          </a:p>
        </p:txBody>
      </p:sp>
    </p:spTree>
  </p:cSld>
  <p:clrMapOvr>
    <a:overrideClrMapping bg1="lt1" tx1="dk1" bg2="lt2" tx2="dk2" accent1="accent1" accent2="accent2" accent3="accent3" accent4="accent4" accent5="accent5" accent6="accent6" hlink="hlink" folHlink="folHlink"/>
  </p:clrMapOvr>
</p:sld>
</file>

<file path=ppt/slides/slide21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411224" y="390144"/>
            <a:ext cx="6403848" cy="323088"/>
          </a:xfrm>
          <a:prstGeom prst="rect">
            <a:avLst/>
          </a:prstGeom>
        </p:spPr>
        <p:txBody>
          <a:bodyPr lIns="0" tIns="0" rIns="0" bIns="0" wrap="none">
            <a:noAutofit/>
          </a:bodyPr>
          <a:p>
            <a:pPr indent="0"/>
            <a:r>
              <a:rPr lang="en-US" b="1" sz="2400">
                <a:solidFill>
                  <a:srgbClr val="000098"/>
                </a:solidFill>
                <a:latin typeface="Arial"/>
              </a:rPr>
              <a:t>Seven Steps to Homology Modelling - I</a:t>
            </a:r>
          </a:p>
        </p:txBody>
      </p:sp>
      <p:sp>
        <p:nvSpPr>
          <p:cNvPr id="3" name=""/>
          <p:cNvSpPr/>
          <p:nvPr/>
        </p:nvSpPr>
        <p:spPr>
          <a:xfrm>
            <a:off x="4846320" y="1252728"/>
            <a:ext cx="3355848" cy="3249168"/>
          </a:xfrm>
          <a:prstGeom prst="rect">
            <a:avLst/>
          </a:prstGeom>
          <a:solidFill>
            <a:srgbClr val="DCDBE6"/>
          </a:solidFill>
        </p:spPr>
        <p:txBody>
          <a:bodyPr lIns="0" tIns="0" rIns="0" bIns="0">
            <a:noAutofit/>
          </a:bodyPr>
          <a:p>
            <a:pPr marL="364236" indent="-342900">
              <a:spcAft>
                <a:spcPts val="630"/>
              </a:spcAft>
            </a:pPr>
            <a:r>
              <a:rPr lang="en-US" b="1" sz="2600">
                <a:solidFill>
                  <a:srgbClr val="FF0000"/>
                </a:solidFill>
                <a:latin typeface="Arial"/>
              </a:rPr>
              <a:t>Introduction</a:t>
            </a:r>
          </a:p>
          <a:p>
            <a:pPr marL="364236" indent="-342900">
              <a:lnSpc>
                <a:spcPts val="2832"/>
              </a:lnSpc>
              <a:spcAft>
                <a:spcPts val="1890"/>
              </a:spcAft>
            </a:pPr>
            <a:r>
              <a:rPr lang="en-US" sz="2600" spc="-50">
                <a:solidFill>
                  <a:srgbClr val="747474"/>
                </a:solidFill>
                <a:latin typeface="Arial"/>
              </a:rPr>
              <a:t>•    </a:t>
            </a:r>
            <a:r>
              <a:rPr lang="en-US" sz="2600" spc="-50">
                <a:latin typeface="Arial"/>
              </a:rPr>
              <a:t>Let’s start by looking at Homology Modelling</a:t>
            </a:r>
          </a:p>
          <a:p>
            <a:pPr marL="364236" indent="-342900">
              <a:lnSpc>
                <a:spcPts val="2856"/>
              </a:lnSpc>
            </a:pPr>
            <a:r>
              <a:rPr lang="en-US" sz="2600" spc="-50">
                <a:solidFill>
                  <a:srgbClr val="747474"/>
                </a:solidFill>
                <a:latin typeface="Arial"/>
              </a:rPr>
              <a:t>•    </a:t>
            </a:r>
            <a:r>
              <a:rPr lang="en-US" sz="2600" spc="-50">
                <a:latin typeface="Arial"/>
              </a:rPr>
              <a:t>There are </a:t>
            </a:r>
            <a:r>
              <a:rPr lang="en-US" sz="2600" spc="-50">
                <a:solidFill>
                  <a:srgbClr val="006FC0"/>
                </a:solidFill>
                <a:latin typeface="Arial"/>
              </a:rPr>
              <a:t>seven salient steps in any Homology Modelling pipeline </a:t>
            </a:r>
            <a:r>
              <a:rPr lang="en-US" baseline="30000" sz="2600" spc="-50">
                <a:solidFill>
                  <a:srgbClr val="006FC0"/>
                </a:solidFill>
                <a:latin typeface="Arial"/>
              </a:rPr>
              <a:t>•</a:t>
            </a:r>
          </a:p>
        </p:txBody>
      </p:sp>
      <p:sp>
        <p:nvSpPr>
          <p:cNvPr id="4" name=""/>
          <p:cNvSpPr/>
          <p:nvPr/>
        </p:nvSpPr>
        <p:spPr>
          <a:xfrm>
            <a:off x="4846320" y="4946904"/>
            <a:ext cx="3355848" cy="1030224"/>
          </a:xfrm>
          <a:prstGeom prst="rect">
            <a:avLst/>
          </a:prstGeom>
          <a:solidFill>
            <a:srgbClr val="DCDBE6"/>
          </a:solidFill>
        </p:spPr>
        <p:txBody>
          <a:bodyPr lIns="0" tIns="0" rIns="0" bIns="0">
            <a:noAutofit/>
          </a:bodyPr>
          <a:p>
            <a:pPr marL="711200" indent="-330200">
              <a:lnSpc>
                <a:spcPts val="2856"/>
              </a:lnSpc>
            </a:pPr>
            <a:r>
              <a:rPr lang="en-US" sz="2600" spc="-50">
                <a:solidFill>
                  <a:srgbClr val="747474"/>
                </a:solidFill>
                <a:latin typeface="Arial"/>
              </a:rPr>
              <a:t>•    </a:t>
            </a:r>
            <a:r>
              <a:rPr lang="en-US" sz="2600" spc="-50">
                <a:solidFill>
                  <a:srgbClr val="006FC0"/>
                </a:solidFill>
                <a:latin typeface="Arial"/>
              </a:rPr>
              <a:t>Definition of </a:t>
            </a:r>
            <a:r>
              <a:rPr lang="en-US" sz="2600" spc="-50">
                <a:solidFill>
                  <a:srgbClr val="00AF50"/>
                </a:solidFill>
                <a:latin typeface="Arial"/>
              </a:rPr>
              <a:t>Template (known) </a:t>
            </a:r>
            <a:r>
              <a:rPr lang="en-US" sz="2600" spc="-50">
                <a:solidFill>
                  <a:srgbClr val="006FC0"/>
                </a:solidFill>
                <a:latin typeface="Arial"/>
              </a:rPr>
              <a:t>&amp; </a:t>
            </a:r>
            <a:r>
              <a:rPr lang="en-US" sz="2600" spc="-50">
                <a:solidFill>
                  <a:srgbClr val="FF0000"/>
                </a:solidFill>
                <a:latin typeface="Arial"/>
              </a:rPr>
              <a:t>Target (unknown)</a:t>
            </a:r>
          </a:p>
        </p:txBody>
      </p:sp>
    </p:spTree>
  </p:cSld>
  <p:clrMapOvr>
    <a:overrideClrMapping bg1="lt1" tx1="dk1" bg2="lt2" tx2="dk2" accent1="accent1" accent2="accent2" accent3="accent3" accent4="accent4" accent5="accent5" accent6="accent6" hlink="hlink" folHlink="folHlink"/>
  </p:clrMapOvr>
</p:sld>
</file>

<file path=ppt/slides/slide21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411224" y="390144"/>
            <a:ext cx="6403848" cy="323088"/>
          </a:xfrm>
          <a:prstGeom prst="rect">
            <a:avLst/>
          </a:prstGeom>
        </p:spPr>
        <p:txBody>
          <a:bodyPr lIns="0" tIns="0" rIns="0" bIns="0" wrap="none">
            <a:noAutofit/>
          </a:bodyPr>
          <a:p>
            <a:pPr indent="0"/>
            <a:r>
              <a:rPr lang="en-US" b="1" sz="2400">
                <a:solidFill>
                  <a:srgbClr val="000098"/>
                </a:solidFill>
                <a:latin typeface="Arial"/>
              </a:rPr>
              <a:t>Seven Steps to Homology Modelling - I</a:t>
            </a:r>
          </a:p>
        </p:txBody>
      </p:sp>
      <p:sp>
        <p:nvSpPr>
          <p:cNvPr id="3" name=""/>
          <p:cNvSpPr/>
          <p:nvPr/>
        </p:nvSpPr>
        <p:spPr>
          <a:xfrm>
            <a:off x="1014984" y="1322832"/>
            <a:ext cx="7263384" cy="4312920"/>
          </a:xfrm>
          <a:prstGeom prst="rect">
            <a:avLst/>
          </a:prstGeom>
        </p:spPr>
        <p:txBody>
          <a:bodyPr lIns="0" tIns="0" rIns="0" bIns="0">
            <a:noAutofit/>
          </a:bodyPr>
          <a:p>
            <a:pPr algn="just" indent="0">
              <a:lnSpc>
                <a:spcPts val="2832"/>
              </a:lnSpc>
              <a:spcAft>
                <a:spcPts val="2310"/>
              </a:spcAft>
            </a:pPr>
            <a:r>
              <a:rPr lang="en-US" sz="2400">
                <a:solidFill>
                  <a:srgbClr val="FF0000"/>
                </a:solidFill>
                <a:latin typeface="Calibri"/>
              </a:rPr>
              <a:t>Homology modeling of the target structure can be done as follows:</a:t>
            </a:r>
          </a:p>
          <a:p>
            <a:pPr algn="just" marL="673100" indent="0">
              <a:lnSpc>
                <a:spcPts val="3792"/>
              </a:lnSpc>
            </a:pPr>
            <a:r>
              <a:rPr lang="en-US" b="1" sz="2100">
                <a:latin typeface="Arial"/>
              </a:rPr>
              <a:t>1.    Template recognition and initial alignment</a:t>
            </a:r>
          </a:p>
          <a:p>
            <a:pPr algn="just" marL="673100" indent="0">
              <a:lnSpc>
                <a:spcPts val="3792"/>
              </a:lnSpc>
            </a:pPr>
            <a:r>
              <a:rPr lang="en-US" b="1" sz="2100">
                <a:latin typeface="Arial"/>
              </a:rPr>
              <a:t>2.    Alignment correction</a:t>
            </a:r>
          </a:p>
          <a:p>
            <a:pPr algn="just" marL="673100" indent="0">
              <a:lnSpc>
                <a:spcPts val="3792"/>
              </a:lnSpc>
            </a:pPr>
            <a:r>
              <a:rPr lang="en-US" b="1" sz="2100">
                <a:latin typeface="Arial"/>
              </a:rPr>
              <a:t>3.    Backbone generation</a:t>
            </a:r>
          </a:p>
          <a:p>
            <a:pPr algn="just" marL="673100" indent="0">
              <a:lnSpc>
                <a:spcPts val="3792"/>
              </a:lnSpc>
            </a:pPr>
            <a:r>
              <a:rPr lang="en-US" b="1" sz="2100">
                <a:latin typeface="Arial"/>
              </a:rPr>
              <a:t>4.    Loop modeling</a:t>
            </a:r>
          </a:p>
          <a:p>
            <a:pPr algn="just" marL="673100" indent="0">
              <a:lnSpc>
                <a:spcPts val="3792"/>
              </a:lnSpc>
            </a:pPr>
            <a:r>
              <a:rPr lang="en-US" b="1" sz="2100">
                <a:latin typeface="Arial"/>
              </a:rPr>
              <a:t>5.    Side-chain modeling</a:t>
            </a:r>
          </a:p>
          <a:p>
            <a:pPr algn="just" marL="673100" indent="0">
              <a:lnSpc>
                <a:spcPts val="3792"/>
              </a:lnSpc>
            </a:pPr>
            <a:r>
              <a:rPr lang="en-US" b="1" sz="2100">
                <a:latin typeface="Arial"/>
              </a:rPr>
              <a:t>6.    Model optimization</a:t>
            </a:r>
          </a:p>
          <a:p>
            <a:pPr algn="just" marL="673100" indent="0">
              <a:lnSpc>
                <a:spcPts val="3792"/>
              </a:lnSpc>
            </a:pPr>
            <a:r>
              <a:rPr lang="en-US" b="1" sz="2100">
                <a:latin typeface="Arial"/>
              </a:rPr>
              <a:t>7.    Model validation</a:t>
            </a:r>
          </a:p>
        </p:txBody>
      </p:sp>
    </p:spTree>
  </p:cSld>
  <p:clrMapOvr>
    <a:overrideClrMapping bg1="lt1" tx1="dk1" bg2="lt2" tx2="dk2" accent1="accent1" accent2="accent2" accent3="accent3" accent4="accent4" accent5="accent5" accent6="accent6" hlink="hlink" folHlink="folHlink"/>
  </p:clrMapOvr>
</p:sld>
</file>

<file path=ppt/slides/slide21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445008" y="1018032"/>
            <a:ext cx="8168640" cy="5230368"/>
          </a:xfrm>
          <a:prstGeom prst="rect">
            <a:avLst/>
          </a:prstGeom>
        </p:spPr>
      </p:pic>
      <p:sp>
        <p:nvSpPr>
          <p:cNvPr id="3" name=""/>
          <p:cNvSpPr/>
          <p:nvPr/>
        </p:nvSpPr>
        <p:spPr>
          <a:xfrm>
            <a:off x="1411224" y="390144"/>
            <a:ext cx="6403848" cy="323088"/>
          </a:xfrm>
          <a:prstGeom prst="rect">
            <a:avLst/>
          </a:prstGeom>
        </p:spPr>
        <p:txBody>
          <a:bodyPr lIns="0" tIns="0" rIns="0" bIns="0" wrap="none">
            <a:noAutofit/>
          </a:bodyPr>
          <a:p>
            <a:pPr indent="0"/>
            <a:r>
              <a:rPr lang="en-US" b="1" sz="2400">
                <a:solidFill>
                  <a:srgbClr val="000098"/>
                </a:solidFill>
                <a:latin typeface="Arial"/>
              </a:rPr>
              <a:t>Seven Steps to Homology Modelling - I</a:t>
            </a:r>
          </a:p>
        </p:txBody>
      </p:sp>
    </p:spTree>
  </p:cSld>
  <p:clrMapOvr>
    <a:overrideClrMapping bg1="lt1" tx1="dk1" bg2="lt2" tx2="dk2" accent1="accent1" accent2="accent2" accent3="accent3" accent4="accent4" accent5="accent5" accent6="accent6" hlink="hlink" folHlink="folHlink"/>
  </p:clrMapOvr>
</p:sld>
</file>

<file path=ppt/slides/slide21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411224" y="390144"/>
            <a:ext cx="6403848" cy="323088"/>
          </a:xfrm>
          <a:prstGeom prst="rect">
            <a:avLst/>
          </a:prstGeom>
        </p:spPr>
        <p:txBody>
          <a:bodyPr lIns="0" tIns="0" rIns="0" bIns="0" wrap="none">
            <a:noAutofit/>
          </a:bodyPr>
          <a:p>
            <a:pPr indent="0"/>
            <a:r>
              <a:rPr lang="en-US" b="1" sz="2400">
                <a:solidFill>
                  <a:srgbClr val="000098"/>
                </a:solidFill>
                <a:latin typeface="Arial"/>
              </a:rPr>
              <a:t>Seven Steps to Homology Modelling - I</a:t>
            </a:r>
          </a:p>
        </p:txBody>
      </p:sp>
      <p:sp>
        <p:nvSpPr>
          <p:cNvPr id="3" name=""/>
          <p:cNvSpPr/>
          <p:nvPr/>
        </p:nvSpPr>
        <p:spPr>
          <a:xfrm>
            <a:off x="4843272" y="1243584"/>
            <a:ext cx="3349752" cy="2886456"/>
          </a:xfrm>
          <a:prstGeom prst="rect">
            <a:avLst/>
          </a:prstGeom>
          <a:solidFill>
            <a:srgbClr val="DCDBE6"/>
          </a:solidFill>
        </p:spPr>
        <p:txBody>
          <a:bodyPr lIns="0" tIns="0" rIns="0" bIns="0">
            <a:noAutofit/>
          </a:bodyPr>
          <a:p>
            <a:pPr marL="351536" indent="-330200">
              <a:spcAft>
                <a:spcPts val="2730"/>
              </a:spcAft>
            </a:pPr>
            <a:r>
              <a:rPr lang="en-US" b="1" sz="2600">
                <a:solidFill>
                  <a:srgbClr val="FF0000"/>
                </a:solidFill>
                <a:latin typeface="Arial"/>
              </a:rPr>
              <a:t>Conclusions</a:t>
            </a:r>
          </a:p>
          <a:p>
            <a:pPr marL="351536" indent="-330200">
              <a:lnSpc>
                <a:spcPts val="2880"/>
              </a:lnSpc>
              <a:spcAft>
                <a:spcPts val="1890"/>
              </a:spcAft>
            </a:pPr>
            <a:r>
              <a:rPr lang="en-US" sz="2600" spc="-50">
                <a:solidFill>
                  <a:srgbClr val="747474"/>
                </a:solidFill>
                <a:latin typeface="Arial"/>
              </a:rPr>
              <a:t>•    </a:t>
            </a:r>
            <a:r>
              <a:rPr lang="en-US" sz="2600" spc="-50">
                <a:latin typeface="Arial"/>
              </a:rPr>
              <a:t>Homology modelling works in seven steps</a:t>
            </a:r>
          </a:p>
          <a:p>
            <a:pPr marL="351536" indent="-330200">
              <a:lnSpc>
                <a:spcPts val="2856"/>
              </a:lnSpc>
            </a:pPr>
            <a:r>
              <a:rPr lang="en-US" sz="2600" spc="-50">
                <a:solidFill>
                  <a:srgbClr val="747474"/>
                </a:solidFill>
                <a:latin typeface="Arial"/>
              </a:rPr>
              <a:t>•    </a:t>
            </a:r>
            <a:r>
              <a:rPr lang="en-US" sz="2600" spc="-50">
                <a:latin typeface="Arial"/>
              </a:rPr>
              <a:t>It is a repetitive process </a:t>
            </a:r>
            <a:r>
              <a:rPr lang="en-US" baseline="30000" sz="2600" spc="-50">
                <a:latin typeface="Arial"/>
              </a:rPr>
              <a:t>•</a:t>
            </a:r>
          </a:p>
        </p:txBody>
      </p:sp>
      <p:sp>
        <p:nvSpPr>
          <p:cNvPr id="4" name=""/>
          <p:cNvSpPr/>
          <p:nvPr/>
        </p:nvSpPr>
        <p:spPr>
          <a:xfrm>
            <a:off x="4843272" y="4581144"/>
            <a:ext cx="3349752" cy="664464"/>
          </a:xfrm>
          <a:prstGeom prst="rect">
            <a:avLst/>
          </a:prstGeom>
          <a:solidFill>
            <a:srgbClr val="DCDBE6"/>
          </a:solidFill>
        </p:spPr>
        <p:txBody>
          <a:bodyPr lIns="0" tIns="0" rIns="0" bIns="0">
            <a:noAutofit/>
          </a:bodyPr>
          <a:p>
            <a:pPr marL="4749800" indent="-330200">
              <a:lnSpc>
                <a:spcPts val="2856"/>
              </a:lnSpc>
            </a:pPr>
            <a:r>
              <a:rPr lang="en-US" sz="2600" spc="-50">
                <a:solidFill>
                  <a:srgbClr val="747474"/>
                </a:solidFill>
                <a:latin typeface="Arial"/>
              </a:rPr>
              <a:t>•    </a:t>
            </a:r>
            <a:r>
              <a:rPr lang="en-US" sz="2600" spc="-50">
                <a:latin typeface="Arial"/>
              </a:rPr>
              <a:t>Next, we will look at each step in detail!</a:t>
            </a:r>
          </a:p>
        </p:txBody>
      </p:sp>
      <p:sp>
        <p:nvSpPr>
          <p:cNvPr id="5" name=""/>
          <p:cNvSpPr/>
          <p:nvPr/>
        </p:nvSpPr>
        <p:spPr>
          <a:xfrm>
            <a:off x="1874520" y="6632448"/>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21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390144"/>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087112" y="3054096"/>
            <a:ext cx="2932176" cy="1222248"/>
          </a:xfrm>
          <a:prstGeom prst="rect">
            <a:avLst/>
          </a:prstGeom>
          <a:solidFill>
            <a:srgbClr val="DCDBE6"/>
          </a:solidFill>
        </p:spPr>
        <p:txBody>
          <a:bodyPr lIns="0" tIns="0" rIns="0" bIns="0">
            <a:noAutofit/>
          </a:bodyPr>
          <a:p>
            <a:pPr algn="ctr" indent="0">
              <a:lnSpc>
                <a:spcPts val="3336"/>
              </a:lnSpc>
            </a:pPr>
            <a:r>
              <a:rPr lang="en-US" b="1" sz="2600">
                <a:solidFill>
                  <a:srgbClr val="006FC0"/>
                </a:solidFill>
                <a:latin typeface="Arial"/>
              </a:rPr>
              <a:t>Seven Steps to Homology Modelling - II</a:t>
            </a:r>
          </a:p>
        </p:txBody>
      </p:sp>
    </p:spTree>
  </p:cSld>
  <p:clrMapOvr>
    <a:overrideClrMapping bg1="lt1" tx1="dk1" bg2="lt2" tx2="dk2" accent1="accent1" accent2="accent2" accent3="accent3" accent4="accent4" accent5="accent5" accent6="accent6" hlink="hlink" folHlink="folHlink"/>
  </p:clrMapOvr>
</p:sld>
</file>

<file path=ppt/slides/slide21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353312" y="390144"/>
            <a:ext cx="6519672" cy="323088"/>
          </a:xfrm>
          <a:prstGeom prst="rect">
            <a:avLst/>
          </a:prstGeom>
        </p:spPr>
        <p:txBody>
          <a:bodyPr lIns="0" tIns="0" rIns="0" bIns="0" wrap="none">
            <a:noAutofit/>
          </a:bodyPr>
          <a:p>
            <a:pPr indent="0"/>
            <a:r>
              <a:rPr lang="en-US" b="1" sz="2400">
                <a:solidFill>
                  <a:srgbClr val="000098"/>
                </a:solidFill>
                <a:latin typeface="Arial"/>
              </a:rPr>
              <a:t>Seven Steps to Homology Modelling - II</a:t>
            </a:r>
          </a:p>
        </p:txBody>
      </p:sp>
      <p:sp>
        <p:nvSpPr>
          <p:cNvPr id="3" name=""/>
          <p:cNvSpPr/>
          <p:nvPr/>
        </p:nvSpPr>
        <p:spPr>
          <a:xfrm>
            <a:off x="4828032" y="1246632"/>
            <a:ext cx="3115056" cy="4864608"/>
          </a:xfrm>
          <a:prstGeom prst="rect">
            <a:avLst/>
          </a:prstGeom>
          <a:solidFill>
            <a:srgbClr val="DCDBE6"/>
          </a:solidFill>
        </p:spPr>
        <p:txBody>
          <a:bodyPr lIns="0" tIns="0" rIns="0" bIns="0">
            <a:noAutofit/>
          </a:bodyPr>
          <a:p>
            <a:pPr indent="0">
              <a:spcAft>
                <a:spcPts val="1680"/>
              </a:spcAft>
            </a:pPr>
            <a:r>
              <a:rPr lang="en-US" b="1" sz="2600">
                <a:solidFill>
                  <a:srgbClr val="FF0000"/>
                </a:solidFill>
                <a:latin typeface="Arial"/>
              </a:rPr>
              <a:t>Background</a:t>
            </a:r>
          </a:p>
          <a:p>
            <a:pPr indent="0">
              <a:lnSpc>
                <a:spcPts val="2880"/>
              </a:lnSpc>
              <a:spcAft>
                <a:spcPts val="1260"/>
              </a:spcAft>
            </a:pPr>
            <a:r>
              <a:rPr lang="en-US" sz="2600" spc="-50">
                <a:latin typeface="Arial"/>
              </a:rPr>
              <a:t>Template recognition and initial alignment</a:t>
            </a:r>
          </a:p>
          <a:p>
            <a:pPr indent="0">
              <a:lnSpc>
                <a:spcPts val="4800"/>
              </a:lnSpc>
            </a:pPr>
            <a:r>
              <a:rPr lang="en-US" sz="2600" spc="-50">
                <a:latin typeface="Arial"/>
              </a:rPr>
              <a:t>Alignment correction</a:t>
            </a:r>
          </a:p>
          <a:p>
            <a:pPr indent="0">
              <a:lnSpc>
                <a:spcPts val="4800"/>
              </a:lnSpc>
            </a:pPr>
            <a:r>
              <a:rPr lang="en-US" sz="2600" spc="-50">
                <a:latin typeface="Arial"/>
              </a:rPr>
              <a:t>Backbone generation</a:t>
            </a:r>
          </a:p>
          <a:p>
            <a:pPr indent="0">
              <a:lnSpc>
                <a:spcPts val="4800"/>
              </a:lnSpc>
            </a:pPr>
            <a:r>
              <a:rPr lang="en-US" sz="2600" spc="-50">
                <a:latin typeface="Arial"/>
              </a:rPr>
              <a:t>Loop modeling</a:t>
            </a:r>
          </a:p>
          <a:p>
            <a:pPr indent="0">
              <a:lnSpc>
                <a:spcPts val="4800"/>
              </a:lnSpc>
            </a:pPr>
            <a:r>
              <a:rPr lang="en-US" sz="2600" spc="-50">
                <a:latin typeface="Arial"/>
              </a:rPr>
              <a:t>Side-chain modeling</a:t>
            </a:r>
          </a:p>
          <a:p>
            <a:pPr indent="0">
              <a:lnSpc>
                <a:spcPts val="4800"/>
              </a:lnSpc>
            </a:pPr>
            <a:r>
              <a:rPr lang="en-US" sz="2600" spc="-50">
                <a:latin typeface="Arial"/>
              </a:rPr>
              <a:t>Model optimization</a:t>
            </a:r>
          </a:p>
          <a:p>
            <a:pPr indent="0">
              <a:lnSpc>
                <a:spcPts val="4800"/>
              </a:lnSpc>
            </a:pPr>
            <a:r>
              <a:rPr lang="en-US" sz="2600" spc="-50">
                <a:latin typeface="Arial"/>
              </a:rPr>
              <a:t>Model validation</a:t>
            </a:r>
          </a:p>
        </p:txBody>
      </p:sp>
    </p:spTree>
  </p:cSld>
  <p:clrMapOvr>
    <a:overrideClrMapping bg1="lt1" tx1="dk1" bg2="lt2" tx2="dk2" accent1="accent1" accent2="accent2" accent3="accent3" accent4="accent4" accent5="accent5" accent6="accent6" hlink="hlink" folHlink="folHlink"/>
  </p:clrMapOvr>
</p:sld>
</file>

<file path=ppt/slides/slide21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816864" y="1286256"/>
            <a:ext cx="7559040" cy="4706112"/>
          </a:xfrm>
          <a:prstGeom prst="rect">
            <a:avLst/>
          </a:prstGeom>
        </p:spPr>
      </p:pic>
      <p:sp>
        <p:nvSpPr>
          <p:cNvPr id="3" name=""/>
          <p:cNvSpPr/>
          <p:nvPr/>
        </p:nvSpPr>
        <p:spPr>
          <a:xfrm>
            <a:off x="1353312" y="390144"/>
            <a:ext cx="6519672" cy="323088"/>
          </a:xfrm>
          <a:prstGeom prst="rect">
            <a:avLst/>
          </a:prstGeom>
        </p:spPr>
        <p:txBody>
          <a:bodyPr lIns="0" tIns="0" rIns="0" bIns="0" wrap="none">
            <a:noAutofit/>
          </a:bodyPr>
          <a:p>
            <a:pPr indent="0"/>
            <a:r>
              <a:rPr lang="en-US" b="1" sz="2400">
                <a:solidFill>
                  <a:srgbClr val="000098"/>
                </a:solidFill>
                <a:latin typeface="Arial"/>
              </a:rPr>
              <a:t>Seven Steps to Homology Modelling - II</a:t>
            </a:r>
          </a:p>
        </p:txBody>
      </p:sp>
    </p:spTree>
  </p:cSld>
  <p:clrMapOvr>
    <a:overrideClrMapping bg1="lt1" tx1="dk1" bg2="lt2" tx2="dk2" accent1="accent1" accent2="accent2" accent3="accent3" accent4="accent4" accent5="accent5" accent6="accent6" hlink="hlink" folHlink="folHlink"/>
  </p:clrMapOvr>
</p:sld>
</file>

<file path=ppt/slides/slide21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130808" y="1124712"/>
            <a:ext cx="6940296" cy="4892040"/>
          </a:xfrm>
          <a:prstGeom prst="rect">
            <a:avLst/>
          </a:prstGeom>
        </p:spPr>
      </p:pic>
      <p:sp>
        <p:nvSpPr>
          <p:cNvPr id="3" name=""/>
          <p:cNvSpPr/>
          <p:nvPr/>
        </p:nvSpPr>
        <p:spPr>
          <a:xfrm>
            <a:off x="1353312" y="390144"/>
            <a:ext cx="6519672" cy="323088"/>
          </a:xfrm>
          <a:prstGeom prst="rect">
            <a:avLst/>
          </a:prstGeom>
        </p:spPr>
        <p:txBody>
          <a:bodyPr lIns="0" tIns="0" rIns="0" bIns="0" wrap="none">
            <a:noAutofit/>
          </a:bodyPr>
          <a:p>
            <a:pPr indent="0"/>
            <a:r>
              <a:rPr lang="en-US" b="1" sz="2400">
                <a:solidFill>
                  <a:srgbClr val="000098"/>
                </a:solidFill>
                <a:latin typeface="Arial"/>
              </a:rPr>
              <a:t>Seven Steps to Homology Modelling - II</a:t>
            </a:r>
          </a:p>
        </p:txBody>
      </p:sp>
    </p:spTree>
  </p:cSld>
  <p:clrMapOvr>
    <a:overrideClrMapping bg1="lt1" tx1="dk1" bg2="lt2" tx2="dk2" accent1="accent1" accent2="accent2" accent3="accent3" accent4="accent4" accent5="accent5" accent6="accent6" hlink="hlink" folHlink="folHlink"/>
  </p:clrMapOvr>
</p:sld>
</file>

<file path=ppt/slides/slide2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87168"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
        <p:nvSpPr>
          <p:cNvPr id="3" name=""/>
          <p:cNvSpPr/>
          <p:nvPr/>
        </p:nvSpPr>
        <p:spPr>
          <a:xfrm>
            <a:off x="957072" y="1609344"/>
            <a:ext cx="7363968" cy="4315968"/>
          </a:xfrm>
          <a:prstGeom prst="rect">
            <a:avLst/>
          </a:prstGeom>
        </p:spPr>
        <p:txBody>
          <a:bodyPr lIns="0" tIns="0" rIns="0" bIns="0">
            <a:noAutofit/>
          </a:bodyPr>
          <a:p>
            <a:pPr indent="0">
              <a:spcAft>
                <a:spcPts val="1260"/>
              </a:spcAft>
            </a:pPr>
            <a:r>
              <a:rPr lang="en-US" b="1" sz="2600">
                <a:solidFill>
                  <a:srgbClr val="3265FF"/>
                </a:solidFill>
                <a:latin typeface="Arial"/>
              </a:rPr>
              <a:t>Odds ratio</a:t>
            </a:r>
          </a:p>
          <a:p>
            <a:pPr indent="0">
              <a:spcAft>
                <a:spcPts val="1260"/>
              </a:spcAft>
            </a:pPr>
            <a:r>
              <a:rPr lang="en-US" sz="2600">
                <a:latin typeface="Arial"/>
              </a:rPr>
              <a:t>The ratio of two likelihoods can be calculated as;</a:t>
            </a:r>
          </a:p>
          <a:p>
            <a:pPr algn="just" marL="952500" indent="0">
              <a:spcAft>
                <a:spcPts val="210"/>
              </a:spcAft>
            </a:pPr>
            <a:r>
              <a:rPr lang="en-US" u="sng" sz="2600">
                <a:latin typeface="Arial"/>
              </a:rPr>
              <a:t>P(x.v</a:t>
            </a:r>
            <a:r>
              <a:rPr lang="en-US" sz="2600">
                <a:latin typeface="Arial"/>
              </a:rPr>
              <a:t>|</a:t>
            </a:r>
            <a:r>
              <a:rPr lang="en-US" u="sng" sz="2600">
                <a:latin typeface="Arial"/>
              </a:rPr>
              <a:t>M)</a:t>
            </a:r>
            <a:r>
              <a:rPr lang="en-US" sz="2600">
                <a:latin typeface="Arial"/>
              </a:rPr>
              <a:t> = </a:t>
            </a:r>
            <a:r>
              <a:rPr lang="en-US" b="1" u="sng" sz="3400">
                <a:latin typeface="Arial"/>
              </a:rPr>
              <a:t>□</a:t>
            </a:r>
            <a:r>
              <a:rPr lang="en-US" i="1" u="sng" baseline="30000" sz="2600">
                <a:latin typeface="Arial"/>
              </a:rPr>
              <a:t>Px</a:t>
            </a:r>
            <a:r>
              <a:rPr lang="en-US" i="1" u="sng" sz="2600">
                <a:latin typeface="Arial"/>
              </a:rPr>
              <a:t>'</a:t>
            </a:r>
            <a:r>
              <a:rPr lang="en-US" i="1" u="sng" baseline="30000" sz="2600">
                <a:latin typeface="Arial"/>
              </a:rPr>
              <a:t>yi</a:t>
            </a:r>
            <a:r>
              <a:rPr lang="en-US" sz="2600">
                <a:latin typeface="Arial"/>
              </a:rPr>
              <a:t> _ n.</a:t>
            </a:r>
            <a:r>
              <a:rPr lang="en-US" b="1" sz="2600">
                <a:latin typeface="Arial"/>
              </a:rPr>
              <a:t>P</a:t>
            </a:r>
            <a:r>
              <a:rPr lang="en-US" sz="1800">
                <a:latin typeface="Cambria"/>
              </a:rPr>
              <a:t>xiyj</a:t>
            </a:r>
          </a:p>
          <a:p>
            <a:pPr algn="just" marL="952500" indent="0">
              <a:spcAft>
                <a:spcPts val="840"/>
              </a:spcAft>
            </a:pPr>
            <a:r>
              <a:rPr lang="en-US" sz="2600">
                <a:latin typeface="Arial"/>
              </a:rPr>
              <a:t>P(X,y|R) </a:t>
            </a:r>
            <a:r>
              <a:rPr lang="en-US" b="1" sz="3400">
                <a:latin typeface="Arial"/>
              </a:rPr>
              <a:t>I |</a:t>
            </a:r>
            <a:r>
              <a:rPr lang="en-US" b="1" baseline="30000" sz="2600">
                <a:latin typeface="Arial"/>
              </a:rPr>
              <a:t>q</a:t>
            </a:r>
            <a:r>
              <a:rPr lang="en-US" sz="1800">
                <a:latin typeface="Cambria"/>
              </a:rPr>
              <a:t>xi</a:t>
            </a:r>
            <a:r>
              <a:rPr lang="en-US" sz="2600">
                <a:latin typeface="Arial"/>
              </a:rPr>
              <a:t>| </a:t>
            </a:r>
            <a:r>
              <a:rPr lang="en-US" b="1" sz="3400">
                <a:latin typeface="Arial"/>
              </a:rPr>
              <a:t>I</a:t>
            </a:r>
            <a:r>
              <a:rPr lang="en-US" b="1" baseline="30000" sz="2600">
                <a:latin typeface="Arial"/>
              </a:rPr>
              <a:t>q</a:t>
            </a:r>
            <a:r>
              <a:rPr lang="en-US" sz="1800">
                <a:latin typeface="Cambria"/>
              </a:rPr>
              <a:t>yj    </a:t>
            </a:r>
            <a:r>
              <a:rPr lang="en-US" b="1" baseline="30000" sz="2600">
                <a:latin typeface="Arial"/>
              </a:rPr>
              <a:t>q</a:t>
            </a:r>
            <a:r>
              <a:rPr lang="en-US" sz="1800">
                <a:latin typeface="Cambria"/>
              </a:rPr>
              <a:t>xi</a:t>
            </a:r>
            <a:r>
              <a:rPr lang="en-US" b="1" baseline="30000" sz="2600">
                <a:latin typeface="Arial"/>
              </a:rPr>
              <a:t>q</a:t>
            </a:r>
            <a:r>
              <a:rPr lang="en-US" sz="1800">
                <a:latin typeface="Cambria"/>
              </a:rPr>
              <a:t>yj</a:t>
            </a:r>
          </a:p>
          <a:p>
            <a:pPr algn="ctr" marL="215900" indent="0">
              <a:spcAft>
                <a:spcPts val="210"/>
              </a:spcAft>
            </a:pPr>
            <a:r>
              <a:rPr lang="en-US" sz="1800">
                <a:latin typeface="Cambria"/>
              </a:rPr>
              <a:t>i j </a:t>
            </a:r>
            <a:r>
              <a:rPr lang="en-US" baseline="30000" sz="1700">
                <a:latin typeface="Arial"/>
              </a:rPr>
              <a:t>1</a:t>
            </a:r>
          </a:p>
          <a:p>
            <a:pPr indent="0">
              <a:spcAft>
                <a:spcPts val="1260"/>
              </a:spcAft>
            </a:pPr>
            <a:r>
              <a:rPr lang="en-US" sz="2600">
                <a:latin typeface="Arial"/>
              </a:rPr>
              <a:t>Logarithm can be used to have an additive score</a:t>
            </a:r>
          </a:p>
          <a:p>
            <a:pPr indent="2768600">
              <a:lnSpc>
                <a:spcPts val="3672"/>
              </a:lnSpc>
            </a:pPr>
            <a:r>
              <a:rPr lang="en-US" sz="2600">
                <a:latin typeface="Arial"/>
              </a:rPr>
              <a:t>S = Y </a:t>
            </a:r>
            <a:r>
              <a:rPr lang="en-US" b="1" sz="2600">
                <a:latin typeface="Arial"/>
              </a:rPr>
              <a:t>S(X</a:t>
            </a:r>
            <a:r>
              <a:rPr lang="en-US" sz="1800">
                <a:latin typeface="Cambria"/>
              </a:rPr>
              <a:t>i</a:t>
            </a:r>
            <a:r>
              <a:rPr lang="en-US" b="1" sz="2600">
                <a:latin typeface="Arial"/>
              </a:rPr>
              <a:t>,y</a:t>
            </a:r>
            <a:r>
              <a:rPr lang="en-US" sz="1800">
                <a:latin typeface="Cambria"/>
              </a:rPr>
              <a:t>j</a:t>
            </a:r>
            <a:r>
              <a:rPr lang="en-US" b="1" sz="2600">
                <a:latin typeface="Arial"/>
              </a:rPr>
              <a:t>) </a:t>
            </a:r>
            <a:r>
              <a:rPr lang="en-US" sz="2600">
                <a:latin typeface="Arial"/>
              </a:rPr>
              <a:t>where </a:t>
            </a:r>
            <a:r>
              <a:rPr lang="en-US" b="1" sz="2600">
                <a:latin typeface="Arial"/>
              </a:rPr>
              <a:t>S(a,b) = log(P</a:t>
            </a:r>
            <a:r>
              <a:rPr lang="en-US" sz="1800">
                <a:latin typeface="Cambria"/>
              </a:rPr>
              <a:t>ab</a:t>
            </a:r>
            <a:r>
              <a:rPr lang="en-US" b="1" sz="2600">
                <a:latin typeface="Arial"/>
              </a:rPr>
              <a:t>/q</a:t>
            </a:r>
            <a:r>
              <a:rPr lang="en-US" sz="1800">
                <a:latin typeface="Cambria"/>
              </a:rPr>
              <a:t>a</a:t>
            </a:r>
            <a:r>
              <a:rPr lang="en-US" b="1" sz="2600">
                <a:latin typeface="Arial"/>
              </a:rPr>
              <a:t>q</a:t>
            </a:r>
            <a:r>
              <a:rPr lang="en-US" sz="1800">
                <a:latin typeface="Cambria"/>
              </a:rPr>
              <a:t>b</a:t>
            </a:r>
            <a:r>
              <a:rPr lang="en-US" b="1" sz="2600">
                <a:latin typeface="Arial"/>
              </a:rPr>
              <a:t>) </a:t>
            </a:r>
            <a:r>
              <a:rPr lang="en-US" sz="2600">
                <a:latin typeface="Arial"/>
              </a:rPr>
              <a:t>log likelihood of (a.b) as aligned vs unaligned pair</a:t>
            </a:r>
          </a:p>
        </p:txBody>
      </p:sp>
    </p:spTree>
  </p:cSld>
  <p:clrMapOvr>
    <a:overrideClrMapping bg1="lt1" tx1="dk1" bg2="lt2" tx2="dk2" accent1="accent1" accent2="accent2" accent3="accent3" accent4="accent4" accent5="accent5" accent6="accent6" hlink="hlink" folHlink="folHlink"/>
  </p:clrMapOvr>
</p:sld>
</file>

<file path=ppt/slides/slide22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0" y="780288"/>
            <a:ext cx="987552" cy="222504"/>
          </a:xfrm>
          <a:prstGeom prst="rect">
            <a:avLst/>
          </a:prstGeom>
        </p:spPr>
      </p:pic>
      <p:pic>
        <p:nvPicPr>
          <p:cNvPr id="3" name=""/>
          <p:cNvPicPr>
            <a:picLocks noChangeAspect="1"/>
          </p:cNvPicPr>
          <p:nvPr/>
        </p:nvPicPr>
        <p:blipFill>
          <a:blip r:embed="rPictId1"/>
          <a:stretch>
            <a:fillRect/>
          </a:stretch>
        </p:blipFill>
        <p:spPr>
          <a:xfrm>
            <a:off x="8159496" y="771144"/>
            <a:ext cx="984504" cy="231648"/>
          </a:xfrm>
          <a:prstGeom prst="rect">
            <a:avLst/>
          </a:prstGeom>
        </p:spPr>
      </p:pic>
      <p:sp>
        <p:nvSpPr>
          <p:cNvPr id="4" name=""/>
          <p:cNvSpPr/>
          <p:nvPr/>
        </p:nvSpPr>
        <p:spPr>
          <a:xfrm>
            <a:off x="1353312" y="390144"/>
            <a:ext cx="6519672" cy="323088"/>
          </a:xfrm>
          <a:prstGeom prst="rect">
            <a:avLst/>
          </a:prstGeom>
        </p:spPr>
        <p:txBody>
          <a:bodyPr lIns="0" tIns="0" rIns="0" bIns="0" wrap="none">
            <a:noAutofit/>
          </a:bodyPr>
          <a:p>
            <a:pPr indent="0"/>
            <a:r>
              <a:rPr lang="en-US" b="1" sz="2400">
                <a:solidFill>
                  <a:srgbClr val="000098"/>
                </a:solidFill>
                <a:latin typeface="Arial"/>
              </a:rPr>
              <a:t>Seven Steps to Homology Modelling - II</a:t>
            </a:r>
          </a:p>
        </p:txBody>
      </p:sp>
      <p:sp>
        <p:nvSpPr>
          <p:cNvPr id="5" name=""/>
          <p:cNvSpPr/>
          <p:nvPr/>
        </p:nvSpPr>
        <p:spPr>
          <a:xfrm>
            <a:off x="1173480" y="2487168"/>
            <a:ext cx="6867144" cy="1054608"/>
          </a:xfrm>
          <a:prstGeom prst="rect">
            <a:avLst/>
          </a:prstGeom>
          <a:solidFill>
            <a:srgbClr val="4F80BB"/>
          </a:solidFill>
        </p:spPr>
        <p:txBody>
          <a:bodyPr lIns="0" tIns="0" rIns="0" bIns="0">
            <a:noAutofit/>
          </a:bodyPr>
          <a:p>
            <a:pPr algn="just" indent="101600">
              <a:lnSpc>
                <a:spcPts val="2136"/>
              </a:lnSpc>
            </a:pPr>
            <a:r>
              <a:rPr lang="en-US" sz="1800">
                <a:solidFill>
                  <a:srgbClr val="FFFFFF"/>
                </a:solidFill>
                <a:latin typeface="Calibri"/>
              </a:rPr>
              <a:t>BLAST will provide a list of possible templates for the unknown structure To make the best initial alignment, BLAST uses an alignment-matrix based on the residue exchange matrix and adds extra penalties for opening and</a:t>
            </a:r>
          </a:p>
          <a:p>
            <a:pPr algn="ctr" indent="0">
              <a:lnSpc>
                <a:spcPts val="2136"/>
              </a:lnSpc>
              <a:spcAft>
                <a:spcPts val="5250"/>
              </a:spcAft>
            </a:pPr>
            <a:r>
              <a:rPr lang="en-US" sz="1800">
                <a:solidFill>
                  <a:srgbClr val="FFFFFF"/>
                </a:solidFill>
                <a:latin typeface="Calibri"/>
              </a:rPr>
              <a:t>extension of a gap between residues.</a:t>
            </a:r>
          </a:p>
        </p:txBody>
      </p:sp>
      <p:sp>
        <p:nvSpPr>
          <p:cNvPr id="6" name=""/>
          <p:cNvSpPr/>
          <p:nvPr/>
        </p:nvSpPr>
        <p:spPr>
          <a:xfrm>
            <a:off x="1197864" y="4544568"/>
            <a:ext cx="6821424" cy="786384"/>
          </a:xfrm>
          <a:prstGeom prst="rect">
            <a:avLst/>
          </a:prstGeom>
          <a:solidFill>
            <a:srgbClr val="4F80BB"/>
          </a:solidFill>
        </p:spPr>
        <p:txBody>
          <a:bodyPr lIns="0" tIns="0" rIns="0" bIns="0">
            <a:noAutofit/>
          </a:bodyPr>
          <a:p>
            <a:pPr algn="ctr" indent="0">
              <a:lnSpc>
                <a:spcPts val="2160"/>
              </a:lnSpc>
              <a:spcBef>
                <a:spcPts val="5250"/>
              </a:spcBef>
            </a:pPr>
            <a:r>
              <a:rPr lang="en-US" sz="1800">
                <a:solidFill>
                  <a:srgbClr val="FFFFFF"/>
                </a:solidFill>
                <a:latin typeface="Calibri"/>
              </a:rPr>
              <a:t>The target-sequence is sent to a BLAST server, which searches the PDB to obtain a list of possible templates and their alignments.</a:t>
            </a:r>
          </a:p>
          <a:p>
            <a:pPr marL="280416" indent="0">
              <a:lnSpc>
                <a:spcPts val="2160"/>
              </a:lnSpc>
            </a:pPr>
            <a:r>
              <a:rPr lang="en-US" sz="1800">
                <a:solidFill>
                  <a:srgbClr val="FFFFFF"/>
                </a:solidFill>
                <a:latin typeface="Calibri"/>
              </a:rPr>
              <a:t>The best hit has to be chosen, which is not necessarily the first one.</a:t>
            </a:r>
          </a:p>
        </p:txBody>
      </p:sp>
    </p:spTree>
  </p:cSld>
  <p:clrMapOvr>
    <a:overrideClrMapping bg1="lt1" tx1="dk1" bg2="lt2" tx2="dk2" accent1="accent1" accent2="accent2" accent3="accent3" accent4="accent4" accent5="accent5" accent6="accent6" hlink="hlink" folHlink="folHlink"/>
  </p:clrMapOvr>
</p:sld>
</file>

<file path=ppt/slides/slide22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353312" y="390144"/>
            <a:ext cx="6519672" cy="323088"/>
          </a:xfrm>
          <a:prstGeom prst="rect">
            <a:avLst/>
          </a:prstGeom>
        </p:spPr>
        <p:txBody>
          <a:bodyPr lIns="0" tIns="0" rIns="0" bIns="0" wrap="none">
            <a:noAutofit/>
          </a:bodyPr>
          <a:p>
            <a:pPr indent="0"/>
            <a:r>
              <a:rPr lang="en-US" b="1" sz="2400">
                <a:solidFill>
                  <a:srgbClr val="000098"/>
                </a:solidFill>
                <a:latin typeface="Arial"/>
              </a:rPr>
              <a:t>Seven Steps to Homology Modelling - II</a:t>
            </a:r>
          </a:p>
        </p:txBody>
      </p:sp>
      <p:sp>
        <p:nvSpPr>
          <p:cNvPr id="3" name=""/>
          <p:cNvSpPr/>
          <p:nvPr/>
        </p:nvSpPr>
        <p:spPr>
          <a:xfrm>
            <a:off x="4843272" y="1243584"/>
            <a:ext cx="3285744" cy="4727448"/>
          </a:xfrm>
          <a:prstGeom prst="rect">
            <a:avLst/>
          </a:prstGeom>
          <a:solidFill>
            <a:srgbClr val="DCDBE6"/>
          </a:solidFill>
        </p:spPr>
        <p:txBody>
          <a:bodyPr lIns="0" tIns="0" rIns="0" bIns="0">
            <a:noAutofit/>
          </a:bodyPr>
          <a:p>
            <a:pPr marL="355600" indent="-342900">
              <a:spcAft>
                <a:spcPts val="2730"/>
              </a:spcAft>
            </a:pPr>
            <a:r>
              <a:rPr lang="en-US" b="1" sz="2600">
                <a:solidFill>
                  <a:srgbClr val="FF0000"/>
                </a:solidFill>
                <a:latin typeface="Arial"/>
              </a:rPr>
              <a:t>Conclusions</a:t>
            </a:r>
          </a:p>
          <a:p>
            <a:pPr marL="355600" indent="-342900">
              <a:lnSpc>
                <a:spcPts val="2880"/>
              </a:lnSpc>
              <a:spcAft>
                <a:spcPts val="1890"/>
              </a:spcAft>
            </a:pPr>
            <a:r>
              <a:rPr lang="en-US" sz="2600" spc="-50">
                <a:solidFill>
                  <a:srgbClr val="747474"/>
                </a:solidFill>
                <a:latin typeface="Arial"/>
              </a:rPr>
              <a:t>•    </a:t>
            </a:r>
            <a:r>
              <a:rPr lang="en-US" sz="2600" spc="-50">
                <a:latin typeface="Arial"/>
              </a:rPr>
              <a:t>Now the template and target are selected</a:t>
            </a:r>
          </a:p>
          <a:p>
            <a:pPr marL="355600" indent="-342900">
              <a:lnSpc>
                <a:spcPts val="2856"/>
              </a:lnSpc>
            </a:pPr>
            <a:r>
              <a:rPr lang="en-US" sz="2600" spc="-50">
                <a:solidFill>
                  <a:srgbClr val="747474"/>
                </a:solidFill>
                <a:latin typeface="Arial"/>
              </a:rPr>
              <a:t>•    </a:t>
            </a:r>
            <a:r>
              <a:rPr lang="en-US" sz="2600" spc="-50">
                <a:latin typeface="Arial"/>
              </a:rPr>
              <a:t>Next, we perform fine-tuning of alignment and introduce</a:t>
            </a:r>
          </a:p>
          <a:p>
            <a:pPr algn="just" marL="355600" indent="0">
              <a:lnSpc>
                <a:spcPts val="2880"/>
              </a:lnSpc>
            </a:pPr>
            <a:r>
              <a:rPr lang="en-US" sz="2600" spc="-50">
                <a:latin typeface="Arial"/>
              </a:rPr>
              <a:t>corrections to ready the mismatches and gaps</a:t>
            </a:r>
          </a:p>
        </p:txBody>
      </p:sp>
      <p:sp>
        <p:nvSpPr>
          <p:cNvPr id="4" name=""/>
          <p:cNvSpPr/>
          <p:nvPr/>
        </p:nvSpPr>
        <p:spPr>
          <a:xfrm>
            <a:off x="1874520" y="6623304"/>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22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512064"/>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087112" y="3054096"/>
            <a:ext cx="2932176" cy="1222248"/>
          </a:xfrm>
          <a:prstGeom prst="rect">
            <a:avLst/>
          </a:prstGeom>
          <a:solidFill>
            <a:srgbClr val="DCDBE6"/>
          </a:solidFill>
        </p:spPr>
        <p:txBody>
          <a:bodyPr lIns="0" tIns="0" rIns="0" bIns="0">
            <a:noAutofit/>
          </a:bodyPr>
          <a:p>
            <a:pPr algn="ctr" marR="80772" indent="0">
              <a:lnSpc>
                <a:spcPts val="3336"/>
              </a:lnSpc>
            </a:pPr>
            <a:r>
              <a:rPr lang="en-US" b="1" sz="2600">
                <a:solidFill>
                  <a:srgbClr val="006FC0"/>
                </a:solidFill>
                <a:latin typeface="Arial"/>
              </a:rPr>
              <a:t>Seven Steps to Homology Modelling - III</a:t>
            </a:r>
          </a:p>
        </p:txBody>
      </p:sp>
    </p:spTree>
  </p:cSld>
  <p:clrMapOvr>
    <a:overrideClrMapping bg1="lt1" tx1="dk1" bg2="lt2" tx2="dk2" accent1="accent1" accent2="accent2" accent3="accent3" accent4="accent4" accent5="accent5" accent6="accent6" hlink="hlink" folHlink="folHlink"/>
  </p:clrMapOvr>
</p:sld>
</file>

<file path=ppt/slides/slide22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92352" y="542544"/>
            <a:ext cx="6641592" cy="323088"/>
          </a:xfrm>
          <a:prstGeom prst="rect">
            <a:avLst/>
          </a:prstGeom>
        </p:spPr>
        <p:txBody>
          <a:bodyPr lIns="0" tIns="0" rIns="0" bIns="0" wrap="none">
            <a:noAutofit/>
          </a:bodyPr>
          <a:p>
            <a:pPr indent="0"/>
            <a:r>
              <a:rPr lang="en-US" b="1" sz="2400">
                <a:solidFill>
                  <a:srgbClr val="000098"/>
                </a:solidFill>
                <a:latin typeface="Arial"/>
              </a:rPr>
              <a:t>Seven Steps to Homology Modelling - III</a:t>
            </a:r>
          </a:p>
        </p:txBody>
      </p:sp>
      <p:sp>
        <p:nvSpPr>
          <p:cNvPr id="3" name=""/>
          <p:cNvSpPr/>
          <p:nvPr/>
        </p:nvSpPr>
        <p:spPr>
          <a:xfrm>
            <a:off x="4828032" y="1243584"/>
            <a:ext cx="3115056" cy="4867656"/>
          </a:xfrm>
          <a:prstGeom prst="rect">
            <a:avLst/>
          </a:prstGeom>
          <a:solidFill>
            <a:srgbClr val="DCDBE6"/>
          </a:solidFill>
        </p:spPr>
        <p:txBody>
          <a:bodyPr lIns="0" tIns="0" rIns="0" bIns="0">
            <a:noAutofit/>
          </a:bodyPr>
          <a:p>
            <a:pPr indent="0">
              <a:spcAft>
                <a:spcPts val="1680"/>
              </a:spcAft>
            </a:pPr>
            <a:r>
              <a:rPr lang="en-US" b="1" sz="2600">
                <a:solidFill>
                  <a:srgbClr val="FF0000"/>
                </a:solidFill>
                <a:latin typeface="Arial"/>
              </a:rPr>
              <a:t>Background</a:t>
            </a:r>
          </a:p>
          <a:p>
            <a:pPr indent="0">
              <a:lnSpc>
                <a:spcPts val="2832"/>
              </a:lnSpc>
              <a:spcAft>
                <a:spcPts val="1260"/>
              </a:spcAft>
            </a:pPr>
            <a:r>
              <a:rPr lang="en-US" sz="2600" spc="-50">
                <a:latin typeface="Arial"/>
              </a:rPr>
              <a:t>Template recognition and initial alignment</a:t>
            </a:r>
          </a:p>
          <a:p>
            <a:pPr indent="0">
              <a:lnSpc>
                <a:spcPts val="4800"/>
              </a:lnSpc>
            </a:pPr>
            <a:r>
              <a:rPr lang="en-US" sz="2600" spc="-50">
                <a:solidFill>
                  <a:srgbClr val="3178CC"/>
                </a:solidFill>
                <a:latin typeface="Arial"/>
              </a:rPr>
              <a:t>Alignment correction</a:t>
            </a:r>
          </a:p>
          <a:p>
            <a:pPr indent="0">
              <a:lnSpc>
                <a:spcPts val="4800"/>
              </a:lnSpc>
            </a:pPr>
            <a:r>
              <a:rPr lang="en-US" sz="2600" spc="-50">
                <a:latin typeface="Arial"/>
              </a:rPr>
              <a:t>Backbone generation</a:t>
            </a:r>
          </a:p>
          <a:p>
            <a:pPr indent="0">
              <a:lnSpc>
                <a:spcPts val="4800"/>
              </a:lnSpc>
            </a:pPr>
            <a:r>
              <a:rPr lang="en-US" sz="2600" spc="-50">
                <a:latin typeface="Arial"/>
              </a:rPr>
              <a:t>Loop modeling</a:t>
            </a:r>
          </a:p>
          <a:p>
            <a:pPr indent="0">
              <a:lnSpc>
                <a:spcPts val="4800"/>
              </a:lnSpc>
            </a:pPr>
            <a:r>
              <a:rPr lang="en-US" sz="2600" spc="-50">
                <a:latin typeface="Arial"/>
              </a:rPr>
              <a:t>Side-chain modeling</a:t>
            </a:r>
          </a:p>
          <a:p>
            <a:pPr indent="0">
              <a:lnSpc>
                <a:spcPts val="4800"/>
              </a:lnSpc>
            </a:pPr>
            <a:r>
              <a:rPr lang="en-US" sz="2600" spc="-50">
                <a:latin typeface="Arial"/>
              </a:rPr>
              <a:t>Model optimization</a:t>
            </a:r>
          </a:p>
          <a:p>
            <a:pPr indent="0">
              <a:lnSpc>
                <a:spcPts val="4800"/>
              </a:lnSpc>
            </a:pPr>
            <a:r>
              <a:rPr lang="en-US" sz="2600" spc="-50">
                <a:latin typeface="Arial"/>
              </a:rPr>
              <a:t>Model validation</a:t>
            </a:r>
          </a:p>
        </p:txBody>
      </p:sp>
    </p:spTree>
  </p:cSld>
  <p:clrMapOvr>
    <a:overrideClrMapping bg1="lt1" tx1="dk1" bg2="lt2" tx2="dk2" accent1="accent1" accent2="accent2" accent3="accent3" accent4="accent4" accent5="accent5" accent6="accent6" hlink="hlink" folHlink="folHlink"/>
  </p:clrMapOvr>
</p:sld>
</file>

<file path=ppt/slides/slide22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511808" y="1127760"/>
            <a:ext cx="6211824" cy="4895088"/>
          </a:xfrm>
          <a:prstGeom prst="rect">
            <a:avLst/>
          </a:prstGeom>
        </p:spPr>
      </p:pic>
      <p:sp>
        <p:nvSpPr>
          <p:cNvPr id="3" name=""/>
          <p:cNvSpPr/>
          <p:nvPr/>
        </p:nvSpPr>
        <p:spPr>
          <a:xfrm>
            <a:off x="1292352" y="542544"/>
            <a:ext cx="6641592" cy="323088"/>
          </a:xfrm>
          <a:prstGeom prst="rect">
            <a:avLst/>
          </a:prstGeom>
        </p:spPr>
        <p:txBody>
          <a:bodyPr lIns="0" tIns="0" rIns="0" bIns="0" wrap="none">
            <a:noAutofit/>
          </a:bodyPr>
          <a:p>
            <a:pPr indent="0"/>
            <a:r>
              <a:rPr lang="en-US" b="1" sz="2400">
                <a:solidFill>
                  <a:srgbClr val="000098"/>
                </a:solidFill>
                <a:latin typeface="Arial"/>
              </a:rPr>
              <a:t>Seven Steps to Homology Modelling - III</a:t>
            </a:r>
          </a:p>
        </p:txBody>
      </p:sp>
    </p:spTree>
  </p:cSld>
  <p:clrMapOvr>
    <a:overrideClrMapping bg1="lt1" tx1="dk1" bg2="lt2" tx2="dk2" accent1="accent1" accent2="accent2" accent3="accent3" accent4="accent4" accent5="accent5" accent6="accent6" hlink="hlink" folHlink="folHlink"/>
  </p:clrMapOvr>
</p:sld>
</file>

<file path=ppt/slides/slide22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38784" y="3294888"/>
            <a:ext cx="7354824" cy="1219200"/>
          </a:xfrm>
          <a:prstGeom prst="rect">
            <a:avLst/>
          </a:prstGeom>
        </p:spPr>
      </p:pic>
      <p:sp>
        <p:nvSpPr>
          <p:cNvPr id="3" name=""/>
          <p:cNvSpPr/>
          <p:nvPr/>
        </p:nvSpPr>
        <p:spPr>
          <a:xfrm>
            <a:off x="1292352" y="542544"/>
            <a:ext cx="6641592" cy="323088"/>
          </a:xfrm>
          <a:prstGeom prst="rect">
            <a:avLst/>
          </a:prstGeom>
        </p:spPr>
        <p:txBody>
          <a:bodyPr lIns="0" tIns="0" rIns="0" bIns="0" wrap="none">
            <a:noAutofit/>
          </a:bodyPr>
          <a:p>
            <a:pPr indent="0"/>
            <a:r>
              <a:rPr lang="en-US" b="1" sz="2400">
                <a:solidFill>
                  <a:srgbClr val="000098"/>
                </a:solidFill>
                <a:latin typeface="Arial"/>
              </a:rPr>
              <a:t>Seven Steps to Homology Modelling - III</a:t>
            </a:r>
          </a:p>
        </p:txBody>
      </p:sp>
      <p:sp>
        <p:nvSpPr>
          <p:cNvPr id="4" name=""/>
          <p:cNvSpPr/>
          <p:nvPr/>
        </p:nvSpPr>
        <p:spPr>
          <a:xfrm>
            <a:off x="1143000" y="2182368"/>
            <a:ext cx="6943344" cy="496824"/>
          </a:xfrm>
          <a:prstGeom prst="rect">
            <a:avLst/>
          </a:prstGeom>
          <a:solidFill>
            <a:srgbClr val="4F80BB"/>
          </a:solidFill>
        </p:spPr>
        <p:txBody>
          <a:bodyPr lIns="0" tIns="0" rIns="0" bIns="0">
            <a:noAutofit/>
          </a:bodyPr>
          <a:p>
            <a:pPr indent="0">
              <a:spcAft>
                <a:spcPts val="420"/>
              </a:spcAft>
            </a:pPr>
            <a:r>
              <a:rPr lang="en-US" sz="1800">
                <a:solidFill>
                  <a:srgbClr val="FFFFFF"/>
                </a:solidFill>
                <a:latin typeface="Calibri"/>
              </a:rPr>
              <a:t>Insertions and deletions can be made in those parts of the sequence which</a:t>
            </a:r>
          </a:p>
          <a:p>
            <a:pPr algn="ctr" indent="0">
              <a:spcAft>
                <a:spcPts val="1890"/>
              </a:spcAft>
            </a:pPr>
            <a:r>
              <a:rPr lang="en-US" sz="1800">
                <a:solidFill>
                  <a:srgbClr val="FFFFFF"/>
                </a:solidFill>
                <a:latin typeface="Calibri"/>
              </a:rPr>
              <a:t>are highly variable .</a:t>
            </a:r>
          </a:p>
        </p:txBody>
      </p:sp>
      <p:sp>
        <p:nvSpPr>
          <p:cNvPr id="5" name=""/>
          <p:cNvSpPr/>
          <p:nvPr/>
        </p:nvSpPr>
        <p:spPr>
          <a:xfrm>
            <a:off x="1143000" y="3020568"/>
            <a:ext cx="6943344" cy="219456"/>
          </a:xfrm>
          <a:prstGeom prst="rect">
            <a:avLst/>
          </a:prstGeom>
          <a:solidFill>
            <a:srgbClr val="4F80BB"/>
          </a:solidFill>
        </p:spPr>
        <p:txBody>
          <a:bodyPr lIns="0" tIns="0" rIns="0" bIns="0" wrap="none">
            <a:noAutofit/>
          </a:bodyPr>
          <a:p>
            <a:pPr algn="ctr" indent="0"/>
            <a:r>
              <a:rPr lang="en-US" sz="1800">
                <a:solidFill>
                  <a:srgbClr val="FFFFFF"/>
                </a:solidFill>
                <a:latin typeface="Calibri"/>
              </a:rPr>
              <a:t>Note: MSA can be helpful to find these places.</a:t>
            </a:r>
          </a:p>
        </p:txBody>
      </p:sp>
      <p:sp>
        <p:nvSpPr>
          <p:cNvPr id="6" name=""/>
          <p:cNvSpPr/>
          <p:nvPr/>
        </p:nvSpPr>
        <p:spPr>
          <a:xfrm>
            <a:off x="1554480" y="4501896"/>
            <a:ext cx="6123432" cy="237744"/>
          </a:xfrm>
          <a:prstGeom prst="rect">
            <a:avLst/>
          </a:prstGeom>
          <a:solidFill>
            <a:srgbClr val="4F80BB"/>
          </a:solidFill>
        </p:spPr>
        <p:txBody>
          <a:bodyPr lIns="0" tIns="0" rIns="0" bIns="0" wrap="none">
            <a:noAutofit/>
          </a:bodyPr>
          <a:p>
            <a:pPr indent="0"/>
            <a:r>
              <a:rPr lang="en-US" sz="1700">
                <a:solidFill>
                  <a:srgbClr val="FFFFFF"/>
                </a:solidFill>
                <a:latin typeface="Calibri"/>
              </a:rPr>
              <a:t>Gaps have to be shifted around until they are as small as possible.</a:t>
            </a:r>
          </a:p>
        </p:txBody>
      </p:sp>
    </p:spTree>
  </p:cSld>
  <p:clrMapOvr>
    <a:overrideClrMapping bg1="lt1" tx1="dk1" bg2="lt2" tx2="dk2" accent1="accent1" accent2="accent2" accent3="accent3" accent4="accent4" accent5="accent5" accent6="accent6" hlink="hlink" folHlink="folHlink"/>
  </p:clrMapOvr>
</p:sld>
</file>

<file path=ppt/slides/slide22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066544" y="1392936"/>
            <a:ext cx="4968240" cy="448056"/>
          </a:xfrm>
          <a:prstGeom prst="rect">
            <a:avLst/>
          </a:prstGeom>
        </p:spPr>
      </p:pic>
      <p:pic>
        <p:nvPicPr>
          <p:cNvPr id="3" name=""/>
          <p:cNvPicPr>
            <a:picLocks noChangeAspect="1"/>
          </p:cNvPicPr>
          <p:nvPr/>
        </p:nvPicPr>
        <p:blipFill>
          <a:blip r:embed="rPictId1"/>
          <a:stretch>
            <a:fillRect/>
          </a:stretch>
        </p:blipFill>
        <p:spPr>
          <a:xfrm>
            <a:off x="2090928" y="2145792"/>
            <a:ext cx="4943856" cy="1447800"/>
          </a:xfrm>
          <a:prstGeom prst="rect">
            <a:avLst/>
          </a:prstGeom>
        </p:spPr>
      </p:pic>
      <p:sp>
        <p:nvSpPr>
          <p:cNvPr id="4" name=""/>
          <p:cNvSpPr/>
          <p:nvPr/>
        </p:nvSpPr>
        <p:spPr>
          <a:xfrm>
            <a:off x="1292352" y="542544"/>
            <a:ext cx="6641592" cy="323088"/>
          </a:xfrm>
          <a:prstGeom prst="rect">
            <a:avLst/>
          </a:prstGeom>
        </p:spPr>
        <p:txBody>
          <a:bodyPr lIns="0" tIns="0" rIns="0" bIns="0" wrap="none">
            <a:noAutofit/>
          </a:bodyPr>
          <a:p>
            <a:pPr indent="0"/>
            <a:r>
              <a:rPr lang="en-US" b="1" sz="2400">
                <a:solidFill>
                  <a:srgbClr val="000098"/>
                </a:solidFill>
                <a:latin typeface="Arial"/>
              </a:rPr>
              <a:t>Seven Steps to Homology Modelling - III</a:t>
            </a:r>
          </a:p>
        </p:txBody>
      </p:sp>
      <p:sp>
        <p:nvSpPr>
          <p:cNvPr id="5" name=""/>
          <p:cNvSpPr/>
          <p:nvPr/>
        </p:nvSpPr>
        <p:spPr>
          <a:xfrm>
            <a:off x="1225296" y="4629912"/>
            <a:ext cx="6483096" cy="563880"/>
          </a:xfrm>
          <a:prstGeom prst="rect">
            <a:avLst/>
          </a:prstGeom>
        </p:spPr>
        <p:txBody>
          <a:bodyPr lIns="0" tIns="0" rIns="0" bIns="0">
            <a:noAutofit/>
          </a:bodyPr>
          <a:p>
            <a:pPr indent="0">
              <a:lnSpc>
                <a:spcPts val="2400"/>
              </a:lnSpc>
              <a:spcBef>
                <a:spcPts val="5670"/>
              </a:spcBef>
            </a:pPr>
            <a:r>
              <a:rPr lang="en-US" sz="2200">
                <a:latin typeface="Calibri"/>
              </a:rPr>
              <a:t>Note: After a deletion of 3 residues a </a:t>
            </a:r>
            <a:r>
              <a:rPr lang="en-US" sz="2200">
                <a:solidFill>
                  <a:srgbClr val="FF0000"/>
                </a:solidFill>
                <a:latin typeface="Calibri"/>
              </a:rPr>
              <a:t>big gap occurs in the RED structure, which was the best alignment</a:t>
            </a:r>
            <a:r>
              <a:rPr lang="en-US" sz="2200">
                <a:latin typeface="Calibri"/>
              </a:rPr>
              <a:t>.</a:t>
            </a:r>
          </a:p>
        </p:txBody>
      </p:sp>
    </p:spTree>
  </p:cSld>
  <p:clrMapOvr>
    <a:overrideClrMapping bg1="lt1" tx1="dk1" bg2="lt2" tx2="dk2" accent1="accent1" accent2="accent2" accent3="accent3" accent4="accent4" accent5="accent5" accent6="accent6" hlink="hlink" folHlink="folHlink"/>
  </p:clrMapOvr>
</p:sld>
</file>

<file path=ppt/slides/slide22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261616" y="1203960"/>
            <a:ext cx="4002024" cy="3054096"/>
          </a:xfrm>
          <a:prstGeom prst="rect">
            <a:avLst/>
          </a:prstGeom>
        </p:spPr>
      </p:pic>
      <p:sp>
        <p:nvSpPr>
          <p:cNvPr id="3" name=""/>
          <p:cNvSpPr/>
          <p:nvPr/>
        </p:nvSpPr>
        <p:spPr>
          <a:xfrm>
            <a:off x="1292352" y="542544"/>
            <a:ext cx="6641592" cy="323088"/>
          </a:xfrm>
          <a:prstGeom prst="rect">
            <a:avLst/>
          </a:prstGeom>
        </p:spPr>
        <p:txBody>
          <a:bodyPr lIns="0" tIns="0" rIns="0" bIns="0" wrap="none">
            <a:noAutofit/>
          </a:bodyPr>
          <a:p>
            <a:pPr indent="0"/>
            <a:r>
              <a:rPr lang="en-US" b="1" sz="2400">
                <a:solidFill>
                  <a:srgbClr val="000098"/>
                </a:solidFill>
                <a:latin typeface="Arial"/>
              </a:rPr>
              <a:t>Seven Steps to Homology Modelling - III</a:t>
            </a:r>
          </a:p>
        </p:txBody>
      </p:sp>
      <p:sp>
        <p:nvSpPr>
          <p:cNvPr id="4" name=""/>
          <p:cNvSpPr/>
          <p:nvPr/>
        </p:nvSpPr>
        <p:spPr>
          <a:xfrm>
            <a:off x="1219200" y="4514088"/>
            <a:ext cx="6455664" cy="1472184"/>
          </a:xfrm>
          <a:prstGeom prst="rect">
            <a:avLst/>
          </a:prstGeom>
        </p:spPr>
        <p:txBody>
          <a:bodyPr lIns="0" tIns="0" rIns="0" bIns="0">
            <a:noAutofit/>
          </a:bodyPr>
          <a:p>
            <a:pPr indent="0">
              <a:lnSpc>
                <a:spcPts val="2400"/>
              </a:lnSpc>
              <a:spcBef>
                <a:spcPts val="1470"/>
              </a:spcBef>
              <a:spcAft>
                <a:spcPts val="1470"/>
              </a:spcAft>
            </a:pPr>
            <a:r>
              <a:rPr lang="en-US" sz="2200">
                <a:latin typeface="Calibri"/>
              </a:rPr>
              <a:t>Remember that deletion of 3 residues left a </a:t>
            </a:r>
            <a:r>
              <a:rPr lang="en-US" sz="2200">
                <a:solidFill>
                  <a:srgbClr val="FF0000"/>
                </a:solidFill>
                <a:latin typeface="Calibri"/>
              </a:rPr>
              <a:t>big gap in the RED structure, which was the best alignment.</a:t>
            </a:r>
          </a:p>
          <a:p>
            <a:pPr marR="244856" indent="0">
              <a:lnSpc>
                <a:spcPts val="2400"/>
              </a:lnSpc>
            </a:pPr>
            <a:r>
              <a:rPr lang="en-US" sz="2200">
                <a:latin typeface="Calibri"/>
              </a:rPr>
              <a:t>After shifting several residues, the </a:t>
            </a:r>
            <a:r>
              <a:rPr lang="en-US" sz="2200">
                <a:solidFill>
                  <a:srgbClr val="006FC0"/>
                </a:solidFill>
                <a:latin typeface="Calibri"/>
              </a:rPr>
              <a:t>gap is much smaller (blue structure) </a:t>
            </a:r>
            <a:r>
              <a:rPr lang="en-US" sz="2200">
                <a:latin typeface="Calibri"/>
              </a:rPr>
              <a:t>and more likely to be correct.</a:t>
            </a:r>
          </a:p>
        </p:txBody>
      </p:sp>
    </p:spTree>
  </p:cSld>
  <p:clrMapOvr>
    <a:overrideClrMapping bg1="lt1" tx1="dk1" bg2="lt2" tx2="dk2" accent1="accent1" accent2="accent2" accent3="accent3" accent4="accent4" accent5="accent5" accent6="accent6" hlink="hlink" folHlink="folHlink"/>
  </p:clrMapOvr>
</p:sld>
</file>

<file path=ppt/slides/slide22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92352" y="542544"/>
            <a:ext cx="6641592" cy="323088"/>
          </a:xfrm>
          <a:prstGeom prst="rect">
            <a:avLst/>
          </a:prstGeom>
        </p:spPr>
        <p:txBody>
          <a:bodyPr lIns="0" tIns="0" rIns="0" bIns="0" wrap="none">
            <a:noAutofit/>
          </a:bodyPr>
          <a:p>
            <a:pPr indent="0"/>
            <a:r>
              <a:rPr lang="en-US" b="1" sz="2400">
                <a:solidFill>
                  <a:srgbClr val="000098"/>
                </a:solidFill>
                <a:latin typeface="Arial"/>
              </a:rPr>
              <a:t>Seven Steps to Homology Modelling - III</a:t>
            </a:r>
          </a:p>
        </p:txBody>
      </p:sp>
      <p:sp>
        <p:nvSpPr>
          <p:cNvPr id="3" name=""/>
          <p:cNvSpPr/>
          <p:nvPr/>
        </p:nvSpPr>
        <p:spPr>
          <a:xfrm>
            <a:off x="4843272" y="1249680"/>
            <a:ext cx="3349752" cy="3258312"/>
          </a:xfrm>
          <a:prstGeom prst="rect">
            <a:avLst/>
          </a:prstGeom>
          <a:solidFill>
            <a:srgbClr val="DCDBE6"/>
          </a:solidFill>
        </p:spPr>
        <p:txBody>
          <a:bodyPr lIns="0" tIns="0" rIns="0" bIns="0">
            <a:noAutofit/>
          </a:bodyPr>
          <a:p>
            <a:pPr marL="362712" indent="-342900">
              <a:spcAft>
                <a:spcPts val="630"/>
              </a:spcAft>
            </a:pPr>
            <a:r>
              <a:rPr lang="en-US" b="1" sz="2600">
                <a:solidFill>
                  <a:srgbClr val="FF0000"/>
                </a:solidFill>
                <a:latin typeface="Arial"/>
              </a:rPr>
              <a:t>Conclusions</a:t>
            </a:r>
          </a:p>
          <a:p>
            <a:pPr marL="362712" indent="-342900">
              <a:lnSpc>
                <a:spcPts val="2880"/>
              </a:lnSpc>
              <a:spcAft>
                <a:spcPts val="1890"/>
              </a:spcAft>
            </a:pPr>
            <a:r>
              <a:rPr lang="en-US" sz="2600" spc="-50">
                <a:solidFill>
                  <a:srgbClr val="747474"/>
                </a:solidFill>
                <a:latin typeface="Arial"/>
              </a:rPr>
              <a:t>•    </a:t>
            </a:r>
            <a:r>
              <a:rPr lang="en-US" sz="2600" spc="-50">
                <a:latin typeface="Arial"/>
              </a:rPr>
              <a:t>The alignment now stands fine tuned and corrected</a:t>
            </a:r>
          </a:p>
          <a:p>
            <a:pPr marL="362712" indent="-342900">
              <a:lnSpc>
                <a:spcPts val="2856"/>
              </a:lnSpc>
            </a:pPr>
            <a:r>
              <a:rPr lang="en-US" sz="2600" spc="-50">
                <a:solidFill>
                  <a:srgbClr val="747474"/>
                </a:solidFill>
                <a:latin typeface="Arial"/>
              </a:rPr>
              <a:t>•    </a:t>
            </a:r>
            <a:r>
              <a:rPr lang="en-US" sz="2600" spc="-50">
                <a:latin typeface="Arial"/>
              </a:rPr>
              <a:t>Gaps and mismatches have been evaluated and adjusted </a:t>
            </a:r>
            <a:r>
              <a:rPr lang="en-US" baseline="30000" sz="2600" spc="-50">
                <a:latin typeface="Arial"/>
              </a:rPr>
              <a:t>•</a:t>
            </a:r>
          </a:p>
        </p:txBody>
      </p:sp>
      <p:sp>
        <p:nvSpPr>
          <p:cNvPr id="4" name=""/>
          <p:cNvSpPr/>
          <p:nvPr/>
        </p:nvSpPr>
        <p:spPr>
          <a:xfrm>
            <a:off x="4843272" y="4953000"/>
            <a:ext cx="3349752" cy="966216"/>
          </a:xfrm>
          <a:prstGeom prst="rect">
            <a:avLst/>
          </a:prstGeom>
          <a:solidFill>
            <a:srgbClr val="DCDBE6"/>
          </a:solidFill>
        </p:spPr>
        <p:txBody>
          <a:bodyPr lIns="0" tIns="0" rIns="0" bIns="0">
            <a:noAutofit/>
          </a:bodyPr>
          <a:p>
            <a:pPr algn="just" marL="4254500" marR="114300" indent="-330200">
              <a:lnSpc>
                <a:spcPts val="2856"/>
              </a:lnSpc>
            </a:pPr>
            <a:r>
              <a:rPr lang="en-US" sz="2600" spc="-50">
                <a:solidFill>
                  <a:srgbClr val="747474"/>
                </a:solidFill>
                <a:latin typeface="Arial"/>
              </a:rPr>
              <a:t>•    </a:t>
            </a:r>
            <a:r>
              <a:rPr lang="en-US" sz="2600" spc="-50">
                <a:solidFill>
                  <a:srgbClr val="006FC0"/>
                </a:solidFill>
                <a:latin typeface="Arial"/>
              </a:rPr>
              <a:t>Next step, using this alignment, assemble the backbone</a:t>
            </a:r>
          </a:p>
        </p:txBody>
      </p:sp>
      <p:sp>
        <p:nvSpPr>
          <p:cNvPr id="5" name=""/>
          <p:cNvSpPr/>
          <p:nvPr/>
        </p:nvSpPr>
        <p:spPr>
          <a:xfrm>
            <a:off x="1874520" y="6632448"/>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22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512064"/>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087112" y="3054096"/>
            <a:ext cx="2932176" cy="1222248"/>
          </a:xfrm>
          <a:prstGeom prst="rect">
            <a:avLst/>
          </a:prstGeom>
          <a:solidFill>
            <a:srgbClr val="DCDBE6"/>
          </a:solidFill>
        </p:spPr>
        <p:txBody>
          <a:bodyPr lIns="0" tIns="0" rIns="0" bIns="0">
            <a:noAutofit/>
          </a:bodyPr>
          <a:p>
            <a:pPr algn="ctr" indent="0">
              <a:lnSpc>
                <a:spcPts val="3336"/>
              </a:lnSpc>
            </a:pPr>
            <a:r>
              <a:rPr lang="en-US" b="1" sz="2600">
                <a:solidFill>
                  <a:srgbClr val="006FC0"/>
                </a:solidFill>
                <a:latin typeface="Arial"/>
              </a:rPr>
              <a:t>Seven Steps to Homology Modelling - IV</a:t>
            </a:r>
          </a:p>
        </p:txBody>
      </p:sp>
    </p:spTree>
  </p:cSld>
  <p:clrMapOvr>
    <a:overrideClrMapping bg1="lt1" tx1="dk1" bg2="lt2" tx2="dk2" accent1="accent1" accent2="accent2" accent3="accent3" accent4="accent4" accent5="accent5" accent6="accent6" hlink="hlink" folHlink="folHlink"/>
  </p:clrMapOvr>
</p:sld>
</file>

<file path=ppt/slides/slide2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93264"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
        <p:nvSpPr>
          <p:cNvPr id="3" name=""/>
          <p:cNvSpPr/>
          <p:nvPr/>
        </p:nvSpPr>
        <p:spPr>
          <a:xfrm>
            <a:off x="4648200" y="1609344"/>
            <a:ext cx="3718560" cy="3971544"/>
          </a:xfrm>
          <a:prstGeom prst="rect">
            <a:avLst/>
          </a:prstGeom>
        </p:spPr>
        <p:txBody>
          <a:bodyPr lIns="0" tIns="0" rIns="0" bIns="0">
            <a:noAutofit/>
          </a:bodyPr>
          <a:p>
            <a:pPr indent="0">
              <a:spcAft>
                <a:spcPts val="1050"/>
              </a:spcAft>
            </a:pPr>
            <a:r>
              <a:rPr lang="en-US" b="1" sz="2600">
                <a:solidFill>
                  <a:srgbClr val="3265FF"/>
                </a:solidFill>
                <a:latin typeface="Arial"/>
              </a:rPr>
              <a:t>Dayhoff PAM matrices</a:t>
            </a:r>
          </a:p>
          <a:p>
            <a:pPr indent="0">
              <a:lnSpc>
                <a:spcPts val="3096"/>
              </a:lnSpc>
            </a:pPr>
            <a:r>
              <a:rPr lang="en-US" sz="2600">
                <a:latin typeface="Arial"/>
              </a:rPr>
              <a:t>Dayhoff, Schwartz and Orcutt (1978) presented their famous PAM (Point accepted mutations) using substitution data from similar proteins then extrapolating this information to longer evolutionary distances</a:t>
            </a:r>
          </a:p>
        </p:txBody>
      </p:sp>
    </p:spTree>
  </p:cSld>
  <p:clrMapOvr>
    <a:overrideClrMapping bg1="lt1" tx1="dk1" bg2="lt2" tx2="dk2" accent1="accent1" accent2="accent2" accent3="accent3" accent4="accent4" accent5="accent5" accent6="accent6" hlink="hlink" folHlink="folHlink"/>
  </p:clrMapOvr>
</p:sld>
</file>

<file path=ppt/slides/slide23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92352" y="521208"/>
            <a:ext cx="6669024" cy="323088"/>
          </a:xfrm>
          <a:prstGeom prst="rect">
            <a:avLst/>
          </a:prstGeom>
        </p:spPr>
        <p:txBody>
          <a:bodyPr lIns="0" tIns="0" rIns="0" bIns="0" wrap="none">
            <a:noAutofit/>
          </a:bodyPr>
          <a:p>
            <a:pPr indent="0"/>
            <a:r>
              <a:rPr lang="en-US" b="1" sz="2400">
                <a:solidFill>
                  <a:srgbClr val="000098"/>
                </a:solidFill>
                <a:latin typeface="Arial"/>
              </a:rPr>
              <a:t>Seven Steps to Homology Modelling - IV</a:t>
            </a:r>
          </a:p>
        </p:txBody>
      </p:sp>
      <p:sp>
        <p:nvSpPr>
          <p:cNvPr id="3" name=""/>
          <p:cNvSpPr/>
          <p:nvPr/>
        </p:nvSpPr>
        <p:spPr>
          <a:xfrm>
            <a:off x="4828032" y="1243584"/>
            <a:ext cx="3115056" cy="4867656"/>
          </a:xfrm>
          <a:prstGeom prst="rect">
            <a:avLst/>
          </a:prstGeom>
          <a:solidFill>
            <a:srgbClr val="DCDBE6"/>
          </a:solidFill>
        </p:spPr>
        <p:txBody>
          <a:bodyPr lIns="0" tIns="0" rIns="0" bIns="0">
            <a:noAutofit/>
          </a:bodyPr>
          <a:p>
            <a:pPr indent="0">
              <a:spcAft>
                <a:spcPts val="1680"/>
              </a:spcAft>
            </a:pPr>
            <a:r>
              <a:rPr lang="en-US" b="1" sz="2600">
                <a:solidFill>
                  <a:srgbClr val="FF0000"/>
                </a:solidFill>
                <a:latin typeface="Arial"/>
              </a:rPr>
              <a:t>Background</a:t>
            </a:r>
          </a:p>
          <a:p>
            <a:pPr indent="0">
              <a:lnSpc>
                <a:spcPts val="2880"/>
              </a:lnSpc>
              <a:spcAft>
                <a:spcPts val="1260"/>
              </a:spcAft>
            </a:pPr>
            <a:r>
              <a:rPr lang="en-US" sz="2600" spc="-50">
                <a:latin typeface="Arial"/>
              </a:rPr>
              <a:t>Template recognition and initial alignment</a:t>
            </a:r>
          </a:p>
          <a:p>
            <a:pPr indent="0">
              <a:lnSpc>
                <a:spcPts val="4800"/>
              </a:lnSpc>
            </a:pPr>
            <a:r>
              <a:rPr lang="en-US" sz="2600" spc="-50">
                <a:latin typeface="Arial"/>
              </a:rPr>
              <a:t>Alignment correction</a:t>
            </a:r>
          </a:p>
          <a:p>
            <a:pPr indent="0">
              <a:lnSpc>
                <a:spcPts val="4800"/>
              </a:lnSpc>
            </a:pPr>
            <a:r>
              <a:rPr lang="en-US" sz="2600" spc="-50">
                <a:solidFill>
                  <a:srgbClr val="006FC0"/>
                </a:solidFill>
                <a:latin typeface="Arial"/>
              </a:rPr>
              <a:t>Backbone generation</a:t>
            </a:r>
          </a:p>
          <a:p>
            <a:pPr indent="0">
              <a:lnSpc>
                <a:spcPts val="4800"/>
              </a:lnSpc>
            </a:pPr>
            <a:r>
              <a:rPr lang="en-US" sz="2600" spc="-50">
                <a:latin typeface="Arial"/>
              </a:rPr>
              <a:t>Loop modeling</a:t>
            </a:r>
          </a:p>
          <a:p>
            <a:pPr indent="0">
              <a:lnSpc>
                <a:spcPts val="4800"/>
              </a:lnSpc>
            </a:pPr>
            <a:r>
              <a:rPr lang="en-US" sz="2600" spc="-50">
                <a:latin typeface="Arial"/>
              </a:rPr>
              <a:t>Side-chain modeling</a:t>
            </a:r>
          </a:p>
          <a:p>
            <a:pPr indent="0">
              <a:lnSpc>
                <a:spcPts val="4800"/>
              </a:lnSpc>
            </a:pPr>
            <a:r>
              <a:rPr lang="en-US" sz="2600" spc="-50">
                <a:latin typeface="Arial"/>
              </a:rPr>
              <a:t>Model optimization</a:t>
            </a:r>
          </a:p>
          <a:p>
            <a:pPr indent="0">
              <a:lnSpc>
                <a:spcPts val="4800"/>
              </a:lnSpc>
            </a:pPr>
            <a:r>
              <a:rPr lang="en-US" sz="2600" spc="-50">
                <a:latin typeface="Arial"/>
              </a:rPr>
              <a:t>Model validation</a:t>
            </a:r>
          </a:p>
        </p:txBody>
      </p:sp>
    </p:spTree>
  </p:cSld>
  <p:clrMapOvr>
    <a:overrideClrMapping bg1="lt1" tx1="dk1" bg2="lt2" tx2="dk2" accent1="accent1" accent2="accent2" accent3="accent3" accent4="accent4" accent5="accent5" accent6="accent6" hlink="hlink" folHlink="folHlink"/>
  </p:clrMapOvr>
</p:sld>
</file>

<file path=ppt/slides/slide23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511808" y="1127760"/>
            <a:ext cx="6211824" cy="4892040"/>
          </a:xfrm>
          <a:prstGeom prst="rect">
            <a:avLst/>
          </a:prstGeom>
        </p:spPr>
      </p:pic>
      <p:sp>
        <p:nvSpPr>
          <p:cNvPr id="3" name=""/>
          <p:cNvSpPr/>
          <p:nvPr/>
        </p:nvSpPr>
        <p:spPr>
          <a:xfrm>
            <a:off x="1292352" y="521208"/>
            <a:ext cx="6669024" cy="323088"/>
          </a:xfrm>
          <a:prstGeom prst="rect">
            <a:avLst/>
          </a:prstGeom>
        </p:spPr>
        <p:txBody>
          <a:bodyPr lIns="0" tIns="0" rIns="0" bIns="0" wrap="none">
            <a:noAutofit/>
          </a:bodyPr>
          <a:p>
            <a:pPr indent="0"/>
            <a:r>
              <a:rPr lang="en-US" b="1" sz="2400">
                <a:solidFill>
                  <a:srgbClr val="000098"/>
                </a:solidFill>
                <a:latin typeface="Arial"/>
              </a:rPr>
              <a:t>Seven Steps to Homology Modelling - IV</a:t>
            </a:r>
          </a:p>
        </p:txBody>
      </p:sp>
    </p:spTree>
  </p:cSld>
  <p:clrMapOvr>
    <a:overrideClrMapping bg1="lt1" tx1="dk1" bg2="lt2" tx2="dk2" accent1="accent1" accent2="accent2" accent3="accent3" accent4="accent4" accent5="accent5" accent6="accent6" hlink="hlink" folHlink="folHlink"/>
  </p:clrMapOvr>
</p:sld>
</file>

<file path=ppt/slides/slide23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92352" y="521208"/>
            <a:ext cx="6669024" cy="323088"/>
          </a:xfrm>
          <a:prstGeom prst="rect">
            <a:avLst/>
          </a:prstGeom>
        </p:spPr>
        <p:txBody>
          <a:bodyPr lIns="0" tIns="0" rIns="0" bIns="0" wrap="none">
            <a:noAutofit/>
          </a:bodyPr>
          <a:p>
            <a:pPr indent="0"/>
            <a:r>
              <a:rPr lang="en-US" b="1" sz="2400">
                <a:solidFill>
                  <a:srgbClr val="000098"/>
                </a:solidFill>
                <a:latin typeface="Arial"/>
              </a:rPr>
              <a:t>Seven Steps to Homology Modelling - IV</a:t>
            </a:r>
          </a:p>
        </p:txBody>
      </p:sp>
      <p:sp>
        <p:nvSpPr>
          <p:cNvPr id="3" name=""/>
          <p:cNvSpPr/>
          <p:nvPr/>
        </p:nvSpPr>
        <p:spPr>
          <a:xfrm>
            <a:off x="4828032" y="1243584"/>
            <a:ext cx="3115056" cy="4867656"/>
          </a:xfrm>
          <a:prstGeom prst="rect">
            <a:avLst/>
          </a:prstGeom>
          <a:solidFill>
            <a:srgbClr val="DCDBE6"/>
          </a:solidFill>
        </p:spPr>
        <p:txBody>
          <a:bodyPr lIns="0" tIns="0" rIns="0" bIns="0">
            <a:noAutofit/>
          </a:bodyPr>
          <a:p>
            <a:pPr indent="0">
              <a:spcAft>
                <a:spcPts val="1680"/>
              </a:spcAft>
            </a:pPr>
            <a:r>
              <a:rPr lang="en-US" b="1" sz="2600">
                <a:solidFill>
                  <a:srgbClr val="FF0000"/>
                </a:solidFill>
                <a:latin typeface="Arial"/>
              </a:rPr>
              <a:t>Next....</a:t>
            </a:r>
          </a:p>
          <a:p>
            <a:pPr indent="0">
              <a:lnSpc>
                <a:spcPts val="2880"/>
              </a:lnSpc>
              <a:spcAft>
                <a:spcPts val="1260"/>
              </a:spcAft>
            </a:pPr>
            <a:r>
              <a:rPr lang="en-US" sz="2600" spc="-50">
                <a:latin typeface="Arial"/>
              </a:rPr>
              <a:t>Template recognition and initial alignment</a:t>
            </a:r>
          </a:p>
          <a:p>
            <a:pPr indent="0">
              <a:lnSpc>
                <a:spcPts val="4800"/>
              </a:lnSpc>
            </a:pPr>
            <a:r>
              <a:rPr lang="en-US" sz="2600" spc="-50">
                <a:latin typeface="Arial"/>
              </a:rPr>
              <a:t>Alignment correction</a:t>
            </a:r>
          </a:p>
          <a:p>
            <a:pPr indent="0">
              <a:lnSpc>
                <a:spcPts val="4800"/>
              </a:lnSpc>
            </a:pPr>
            <a:r>
              <a:rPr lang="en-US" sz="2600" spc="-50">
                <a:latin typeface="Arial"/>
              </a:rPr>
              <a:t>Backbone generation</a:t>
            </a:r>
          </a:p>
          <a:p>
            <a:pPr indent="0">
              <a:lnSpc>
                <a:spcPts val="4800"/>
              </a:lnSpc>
            </a:pPr>
            <a:r>
              <a:rPr lang="en-US" sz="2600" spc="-50">
                <a:solidFill>
                  <a:srgbClr val="006FC0"/>
                </a:solidFill>
                <a:latin typeface="Arial"/>
              </a:rPr>
              <a:t>Loop modeling</a:t>
            </a:r>
          </a:p>
          <a:p>
            <a:pPr indent="0">
              <a:lnSpc>
                <a:spcPts val="4800"/>
              </a:lnSpc>
            </a:pPr>
            <a:r>
              <a:rPr lang="en-US" sz="2600" spc="-50">
                <a:latin typeface="Arial"/>
              </a:rPr>
              <a:t>Side-chain modeling</a:t>
            </a:r>
          </a:p>
          <a:p>
            <a:pPr indent="0">
              <a:lnSpc>
                <a:spcPts val="4800"/>
              </a:lnSpc>
            </a:pPr>
            <a:r>
              <a:rPr lang="en-US" sz="2600" spc="-50">
                <a:latin typeface="Arial"/>
              </a:rPr>
              <a:t>Model optimization</a:t>
            </a:r>
          </a:p>
          <a:p>
            <a:pPr indent="0">
              <a:lnSpc>
                <a:spcPts val="4800"/>
              </a:lnSpc>
            </a:pPr>
            <a:r>
              <a:rPr lang="en-US" sz="2600" spc="-50">
                <a:latin typeface="Arial"/>
              </a:rPr>
              <a:t>Model validation</a:t>
            </a:r>
          </a:p>
        </p:txBody>
      </p:sp>
    </p:spTree>
  </p:cSld>
  <p:clrMapOvr>
    <a:overrideClrMapping bg1="lt1" tx1="dk1" bg2="lt2" tx2="dk2" accent1="accent1" accent2="accent2" accent3="accent3" accent4="accent4" accent5="accent5" accent6="accent6" hlink="hlink" folHlink="folHlink"/>
  </p:clrMapOvr>
</p:sld>
</file>

<file path=ppt/slides/slide23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4456176" y="2590800"/>
            <a:ext cx="323088" cy="57912"/>
          </a:xfrm>
          <a:prstGeom prst="rect">
            <a:avLst/>
          </a:prstGeom>
        </p:spPr>
      </p:pic>
      <p:pic>
        <p:nvPicPr>
          <p:cNvPr id="3" name=""/>
          <p:cNvPicPr>
            <a:picLocks noChangeAspect="1"/>
          </p:cNvPicPr>
          <p:nvPr/>
        </p:nvPicPr>
        <p:blipFill>
          <a:blip r:embed="rPictId1"/>
          <a:stretch>
            <a:fillRect/>
          </a:stretch>
        </p:blipFill>
        <p:spPr>
          <a:xfrm>
            <a:off x="1508760" y="4166616"/>
            <a:ext cx="6214872" cy="484632"/>
          </a:xfrm>
          <a:prstGeom prst="rect">
            <a:avLst/>
          </a:prstGeom>
        </p:spPr>
      </p:pic>
      <p:sp>
        <p:nvSpPr>
          <p:cNvPr id="4" name=""/>
          <p:cNvSpPr/>
          <p:nvPr/>
        </p:nvSpPr>
        <p:spPr>
          <a:xfrm>
            <a:off x="1292352" y="521208"/>
            <a:ext cx="6669024" cy="323088"/>
          </a:xfrm>
          <a:prstGeom prst="rect">
            <a:avLst/>
          </a:prstGeom>
        </p:spPr>
        <p:txBody>
          <a:bodyPr lIns="0" tIns="0" rIns="0" bIns="0" wrap="none">
            <a:noAutofit/>
          </a:bodyPr>
          <a:p>
            <a:pPr indent="0"/>
            <a:r>
              <a:rPr lang="en-US" b="1" sz="2400">
                <a:solidFill>
                  <a:srgbClr val="000098"/>
                </a:solidFill>
                <a:latin typeface="Arial"/>
              </a:rPr>
              <a:t>Seven Steps to Homology Modelling - IV</a:t>
            </a:r>
          </a:p>
        </p:txBody>
      </p:sp>
      <p:sp>
        <p:nvSpPr>
          <p:cNvPr id="5" name=""/>
          <p:cNvSpPr/>
          <p:nvPr/>
        </p:nvSpPr>
        <p:spPr>
          <a:xfrm>
            <a:off x="1624584" y="1438656"/>
            <a:ext cx="5940552" cy="201168"/>
          </a:xfrm>
          <a:prstGeom prst="rect">
            <a:avLst/>
          </a:prstGeom>
          <a:solidFill>
            <a:srgbClr val="4F80BB"/>
          </a:solidFill>
        </p:spPr>
        <p:txBody>
          <a:bodyPr lIns="0" tIns="0" rIns="0" bIns="0" wrap="none">
            <a:noAutofit/>
          </a:bodyPr>
          <a:p>
            <a:pPr indent="0">
              <a:spcAft>
                <a:spcPts val="840"/>
              </a:spcAft>
            </a:pPr>
            <a:r>
              <a:rPr lang="en-US" sz="1800">
                <a:solidFill>
                  <a:srgbClr val="FFFFFF"/>
                </a:solidFill>
                <a:latin typeface="Cambria"/>
              </a:rPr>
              <a:t>When the target (unknown structure) sequence contains a gap,</a:t>
            </a:r>
          </a:p>
        </p:txBody>
      </p:sp>
      <p:sp>
        <p:nvSpPr>
          <p:cNvPr id="6" name=""/>
          <p:cNvSpPr/>
          <p:nvPr/>
        </p:nvSpPr>
        <p:spPr>
          <a:xfrm>
            <a:off x="2042160" y="2225040"/>
            <a:ext cx="4230624" cy="201168"/>
          </a:xfrm>
          <a:prstGeom prst="rect">
            <a:avLst/>
          </a:prstGeom>
          <a:solidFill>
            <a:srgbClr val="4F80BB"/>
          </a:solidFill>
        </p:spPr>
        <p:txBody>
          <a:bodyPr lIns="0" tIns="0" rIns="0" bIns="0" wrap="none">
            <a:noAutofit/>
          </a:bodyPr>
          <a:p>
            <a:pPr indent="0">
              <a:spcBef>
                <a:spcPts val="1890"/>
              </a:spcBef>
            </a:pPr>
            <a:r>
              <a:rPr lang="en-US" sz="1800">
                <a:solidFill>
                  <a:srgbClr val="FFFFFF"/>
                </a:solidFill>
                <a:latin typeface="Calibri"/>
              </a:rPr>
              <a:t>• But this creates a fracture in the template!</a:t>
            </a:r>
          </a:p>
        </p:txBody>
      </p:sp>
      <p:sp>
        <p:nvSpPr>
          <p:cNvPr id="7" name=""/>
          <p:cNvSpPr/>
          <p:nvPr/>
        </p:nvSpPr>
        <p:spPr>
          <a:xfrm>
            <a:off x="1633728" y="1767840"/>
            <a:ext cx="341376" cy="109728"/>
          </a:xfrm>
          <a:prstGeom prst="rect">
            <a:avLst/>
          </a:prstGeom>
          <a:solidFill>
            <a:srgbClr val="4F80BB"/>
          </a:solidFill>
        </p:spPr>
        <p:txBody>
          <a:bodyPr lIns="0" tIns="0" rIns="0" bIns="0" wrap="none">
            <a:noAutofit/>
          </a:bodyPr>
          <a:p>
            <a:pPr indent="0">
              <a:spcBef>
                <a:spcPts val="840"/>
              </a:spcBef>
              <a:spcAft>
                <a:spcPts val="1890"/>
              </a:spcAft>
            </a:pPr>
            <a:r>
              <a:rPr lang="en-US" sz="1800">
                <a:latin typeface="Cambria"/>
              </a:rPr>
              <a:t>one</a:t>
            </a:r>
          </a:p>
        </p:txBody>
      </p:sp>
      <p:sp>
        <p:nvSpPr>
          <p:cNvPr id="8" name=""/>
          <p:cNvSpPr/>
          <p:nvPr/>
        </p:nvSpPr>
        <p:spPr>
          <a:xfrm>
            <a:off x="1780032" y="3124200"/>
            <a:ext cx="5660136" cy="1060704"/>
          </a:xfrm>
          <a:prstGeom prst="rect">
            <a:avLst/>
          </a:prstGeom>
          <a:solidFill>
            <a:srgbClr val="4F80BB"/>
          </a:solidFill>
        </p:spPr>
        <p:txBody>
          <a:bodyPr lIns="0" tIns="0" rIns="0" bIns="0">
            <a:noAutofit/>
          </a:bodyPr>
          <a:p>
            <a:pPr algn="ctr" indent="0">
              <a:lnSpc>
                <a:spcPts val="2160"/>
              </a:lnSpc>
            </a:pPr>
            <a:r>
              <a:rPr lang="en-US" sz="1800">
                <a:solidFill>
                  <a:srgbClr val="FFFFFF"/>
                </a:solidFill>
                <a:latin typeface="Cambria"/>
              </a:rPr>
              <a:t>When the template (known structure) sequence contains a gap, there are no backbone coordinates known for these</a:t>
            </a:r>
          </a:p>
          <a:p>
            <a:pPr algn="ctr" indent="0">
              <a:lnSpc>
                <a:spcPts val="2160"/>
              </a:lnSpc>
            </a:pPr>
            <a:r>
              <a:rPr lang="en-US" sz="1800">
                <a:solidFill>
                  <a:srgbClr val="FFFFFF"/>
                </a:solidFill>
                <a:latin typeface="Cambria"/>
              </a:rPr>
              <a:t>residues in model.</a:t>
            </a:r>
          </a:p>
          <a:p>
            <a:pPr indent="0">
              <a:lnSpc>
                <a:spcPts val="2160"/>
              </a:lnSpc>
            </a:pPr>
            <a:r>
              <a:rPr lang="en-US" u="sng" sz="1800">
                <a:solidFill>
                  <a:srgbClr val="FFFFFF"/>
                </a:solidFill>
                <a:latin typeface="Cambria"/>
              </a:rPr>
              <a:t>The target backbone has to be cut to insert newer residues.</a:t>
            </a:r>
          </a:p>
        </p:txBody>
      </p:sp>
      <p:sp>
        <p:nvSpPr>
          <p:cNvPr id="9" name=""/>
          <p:cNvSpPr/>
          <p:nvPr/>
        </p:nvSpPr>
        <p:spPr>
          <a:xfrm>
            <a:off x="1776984" y="4681728"/>
            <a:ext cx="5669280" cy="1057656"/>
          </a:xfrm>
          <a:prstGeom prst="rect">
            <a:avLst/>
          </a:prstGeom>
          <a:solidFill>
            <a:srgbClr val="4F80BB"/>
          </a:solidFill>
        </p:spPr>
        <p:txBody>
          <a:bodyPr lIns="0" tIns="0" rIns="0" bIns="0">
            <a:noAutofit/>
          </a:bodyPr>
          <a:p>
            <a:pPr marL="279400" indent="0">
              <a:lnSpc>
                <a:spcPts val="2160"/>
              </a:lnSpc>
            </a:pPr>
            <a:r>
              <a:rPr lang="en-US" sz="1800">
                <a:solidFill>
                  <a:srgbClr val="FFFFFF"/>
                </a:solidFill>
                <a:latin typeface="Cambria"/>
              </a:rPr>
              <a:t>These major changes cannot be modeled in secondary</a:t>
            </a:r>
          </a:p>
          <a:p>
            <a:pPr algn="ctr" indent="0">
              <a:lnSpc>
                <a:spcPts val="2160"/>
              </a:lnSpc>
            </a:pPr>
            <a:r>
              <a:rPr lang="en-US" sz="1800">
                <a:solidFill>
                  <a:srgbClr val="FFFFFF"/>
                </a:solidFill>
                <a:latin typeface="Cambria"/>
              </a:rPr>
              <a:t>structure elements</a:t>
            </a:r>
          </a:p>
          <a:p>
            <a:pPr algn="ctr" indent="0">
              <a:lnSpc>
                <a:spcPts val="2160"/>
              </a:lnSpc>
            </a:pPr>
            <a:r>
              <a:rPr lang="en-US" sz="1800">
                <a:solidFill>
                  <a:srgbClr val="FFFFFF"/>
                </a:solidFill>
                <a:latin typeface="Cambria"/>
              </a:rPr>
              <a:t>Hence, </a:t>
            </a:r>
            <a:r>
              <a:rPr lang="en-US" u="sng" sz="1800">
                <a:solidFill>
                  <a:srgbClr val="FFFFFF"/>
                </a:solidFill>
                <a:latin typeface="Cambria"/>
              </a:rPr>
              <a:t>place them in loops and strands</a:t>
            </a:r>
            <a:r>
              <a:rPr lang="en-US" sz="1800">
                <a:solidFill>
                  <a:srgbClr val="FF0000"/>
                </a:solidFill>
                <a:latin typeface="Cambria"/>
              </a:rPr>
              <a:t>. </a:t>
            </a:r>
            <a:r>
              <a:rPr lang="en-US" sz="1800">
                <a:solidFill>
                  <a:srgbClr val="FFFFFF"/>
                </a:solidFill>
                <a:latin typeface="Cambria"/>
              </a:rPr>
              <a:t>Therefore, surface loops are flexible and difficult to predict.</a:t>
            </a:r>
          </a:p>
        </p:txBody>
      </p:sp>
    </p:spTree>
  </p:cSld>
  <p:clrMapOvr>
    <a:overrideClrMapping bg1="lt1" tx1="dk1" bg2="lt2" tx2="dk2" accent1="accent1" accent2="accent2" accent3="accent3" accent4="accent4" accent5="accent5" accent6="accent6" hlink="hlink" folHlink="folHlink"/>
  </p:clrMapOvr>
</p:sld>
</file>

<file path=ppt/slides/slide23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057400" y="1039368"/>
            <a:ext cx="4492752" cy="3377184"/>
          </a:xfrm>
          <a:prstGeom prst="rect">
            <a:avLst/>
          </a:prstGeom>
        </p:spPr>
      </p:pic>
      <p:sp>
        <p:nvSpPr>
          <p:cNvPr id="3" name=""/>
          <p:cNvSpPr/>
          <p:nvPr/>
        </p:nvSpPr>
        <p:spPr>
          <a:xfrm>
            <a:off x="1292352" y="521208"/>
            <a:ext cx="6669024" cy="323088"/>
          </a:xfrm>
          <a:prstGeom prst="rect">
            <a:avLst/>
          </a:prstGeom>
        </p:spPr>
        <p:txBody>
          <a:bodyPr lIns="0" tIns="0" rIns="0" bIns="0" wrap="none">
            <a:noAutofit/>
          </a:bodyPr>
          <a:p>
            <a:pPr indent="0"/>
            <a:r>
              <a:rPr lang="en-US" b="1" sz="2400">
                <a:solidFill>
                  <a:srgbClr val="000098"/>
                </a:solidFill>
                <a:latin typeface="Arial"/>
              </a:rPr>
              <a:t>Seven Steps to Homology Modelling - IV</a:t>
            </a:r>
          </a:p>
        </p:txBody>
      </p:sp>
      <p:sp>
        <p:nvSpPr>
          <p:cNvPr id="4" name=""/>
          <p:cNvSpPr/>
          <p:nvPr/>
        </p:nvSpPr>
        <p:spPr>
          <a:xfrm>
            <a:off x="1219200" y="4602480"/>
            <a:ext cx="6510528" cy="1164336"/>
          </a:xfrm>
          <a:prstGeom prst="rect">
            <a:avLst/>
          </a:prstGeom>
        </p:spPr>
        <p:txBody>
          <a:bodyPr lIns="0" tIns="0" rIns="0" bIns="0">
            <a:noAutofit/>
          </a:bodyPr>
          <a:p>
            <a:pPr indent="0">
              <a:lnSpc>
                <a:spcPts val="2400"/>
              </a:lnSpc>
              <a:spcBef>
                <a:spcPts val="840"/>
              </a:spcBef>
            </a:pPr>
            <a:r>
              <a:rPr lang="en-US" sz="2200">
                <a:latin typeface="Calibri"/>
              </a:rPr>
              <a:t>One way to handle loops is to take some residues before and after the insertion as "anchor" residues and </a:t>
            </a:r>
            <a:r>
              <a:rPr lang="en-US" sz="2200">
                <a:solidFill>
                  <a:srgbClr val="FF0000"/>
                </a:solidFill>
                <a:latin typeface="Calibri"/>
              </a:rPr>
              <a:t>search the PDB for loops with the same anchor-residues.</a:t>
            </a:r>
          </a:p>
          <a:p>
            <a:pPr indent="0">
              <a:lnSpc>
                <a:spcPts val="2400"/>
              </a:lnSpc>
            </a:pPr>
            <a:r>
              <a:rPr lang="en-US" sz="2200">
                <a:latin typeface="Calibri"/>
              </a:rPr>
              <a:t>The best loop is simply copied in the model.</a:t>
            </a:r>
          </a:p>
        </p:txBody>
      </p:sp>
    </p:spTree>
  </p:cSld>
  <p:clrMapOvr>
    <a:overrideClrMapping bg1="lt1" tx1="dk1" bg2="lt2" tx2="dk2" accent1="accent1" accent2="accent2" accent3="accent3" accent4="accent4" accent5="accent5" accent6="accent6" hlink="hlink" folHlink="folHlink"/>
  </p:clrMapOvr>
</p:sld>
</file>

<file path=ppt/slides/slide23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92352" y="521208"/>
            <a:ext cx="6669024" cy="323088"/>
          </a:xfrm>
          <a:prstGeom prst="rect">
            <a:avLst/>
          </a:prstGeom>
        </p:spPr>
        <p:txBody>
          <a:bodyPr lIns="0" tIns="0" rIns="0" bIns="0" wrap="none">
            <a:noAutofit/>
          </a:bodyPr>
          <a:p>
            <a:pPr indent="0"/>
            <a:r>
              <a:rPr lang="en-US" b="1" sz="2400">
                <a:solidFill>
                  <a:srgbClr val="000098"/>
                </a:solidFill>
                <a:latin typeface="Arial"/>
              </a:rPr>
              <a:t>Seven Steps to Homology Modelling - IV</a:t>
            </a:r>
          </a:p>
        </p:txBody>
      </p:sp>
      <p:sp>
        <p:nvSpPr>
          <p:cNvPr id="3" name=""/>
          <p:cNvSpPr/>
          <p:nvPr/>
        </p:nvSpPr>
        <p:spPr>
          <a:xfrm>
            <a:off x="4843272" y="1249680"/>
            <a:ext cx="3325368" cy="2526792"/>
          </a:xfrm>
          <a:prstGeom prst="rect">
            <a:avLst/>
          </a:prstGeom>
          <a:solidFill>
            <a:srgbClr val="DCDBE6"/>
          </a:solidFill>
        </p:spPr>
        <p:txBody>
          <a:bodyPr lIns="0" tIns="0" rIns="0" bIns="0">
            <a:noAutofit/>
          </a:bodyPr>
          <a:p>
            <a:pPr marL="358140" indent="-342900">
              <a:spcAft>
                <a:spcPts val="630"/>
              </a:spcAft>
            </a:pPr>
            <a:r>
              <a:rPr lang="en-US" b="1" sz="2600">
                <a:solidFill>
                  <a:srgbClr val="FF0000"/>
                </a:solidFill>
                <a:latin typeface="Arial"/>
              </a:rPr>
              <a:t>Conclusions</a:t>
            </a:r>
          </a:p>
          <a:p>
            <a:pPr marL="358140" indent="-342900">
              <a:lnSpc>
                <a:spcPts val="2928"/>
              </a:lnSpc>
              <a:spcAft>
                <a:spcPts val="1890"/>
              </a:spcAft>
            </a:pPr>
            <a:r>
              <a:rPr lang="en-US" sz="2600" spc="-50">
                <a:solidFill>
                  <a:srgbClr val="747474"/>
                </a:solidFill>
                <a:latin typeface="Arial"/>
              </a:rPr>
              <a:t>•    </a:t>
            </a:r>
            <a:r>
              <a:rPr lang="en-US" sz="2600" spc="-50">
                <a:latin typeface="Arial"/>
              </a:rPr>
              <a:t>The protein backbone is ready!</a:t>
            </a:r>
          </a:p>
          <a:p>
            <a:pPr marL="358140" indent="-342900">
              <a:lnSpc>
                <a:spcPts val="2880"/>
              </a:lnSpc>
            </a:pPr>
            <a:r>
              <a:rPr lang="en-US" sz="2600" spc="-50">
                <a:solidFill>
                  <a:srgbClr val="747474"/>
                </a:solidFill>
                <a:latin typeface="Arial"/>
              </a:rPr>
              <a:t>•    </a:t>
            </a:r>
            <a:r>
              <a:rPr lang="en-US" sz="2600" spc="-50">
                <a:latin typeface="Arial"/>
              </a:rPr>
              <a:t>Next, loops were modelled and used to bridge gaps </a:t>
            </a:r>
            <a:r>
              <a:rPr lang="en-US" baseline="30000" sz="2600" spc="-50">
                <a:latin typeface="Arial"/>
              </a:rPr>
              <a:t>•</a:t>
            </a:r>
          </a:p>
        </p:txBody>
      </p:sp>
      <p:sp>
        <p:nvSpPr>
          <p:cNvPr id="4" name=""/>
          <p:cNvSpPr/>
          <p:nvPr/>
        </p:nvSpPr>
        <p:spPr>
          <a:xfrm>
            <a:off x="4843272" y="4215384"/>
            <a:ext cx="3325368" cy="1331976"/>
          </a:xfrm>
          <a:prstGeom prst="rect">
            <a:avLst/>
          </a:prstGeom>
          <a:solidFill>
            <a:srgbClr val="DCDBE6"/>
          </a:solidFill>
        </p:spPr>
        <p:txBody>
          <a:bodyPr lIns="0" tIns="0" rIns="0" bIns="0">
            <a:noAutofit/>
          </a:bodyPr>
          <a:p>
            <a:pPr marL="3543300" indent="-342900">
              <a:lnSpc>
                <a:spcPts val="2856"/>
              </a:lnSpc>
            </a:pPr>
            <a:r>
              <a:rPr lang="en-US" sz="2600" spc="-50">
                <a:solidFill>
                  <a:srgbClr val="747474"/>
                </a:solidFill>
                <a:latin typeface="Arial"/>
              </a:rPr>
              <a:t>•    </a:t>
            </a:r>
            <a:r>
              <a:rPr lang="en-US" sz="2600" spc="-50">
                <a:solidFill>
                  <a:srgbClr val="006FC0"/>
                </a:solidFill>
                <a:latin typeface="Arial"/>
              </a:rPr>
              <a:t>Next step, using this backbone and loop choices, place the side-chains</a:t>
            </a:r>
          </a:p>
        </p:txBody>
      </p:sp>
      <p:sp>
        <p:nvSpPr>
          <p:cNvPr id="5" name=""/>
          <p:cNvSpPr/>
          <p:nvPr/>
        </p:nvSpPr>
        <p:spPr>
          <a:xfrm>
            <a:off x="1874520" y="6629400"/>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23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087112" y="3054096"/>
            <a:ext cx="2932176" cy="1222248"/>
          </a:xfrm>
          <a:prstGeom prst="rect">
            <a:avLst/>
          </a:prstGeom>
          <a:solidFill>
            <a:srgbClr val="DCDBE6"/>
          </a:solidFill>
        </p:spPr>
        <p:txBody>
          <a:bodyPr lIns="0" tIns="0" rIns="0" bIns="0">
            <a:noAutofit/>
          </a:bodyPr>
          <a:p>
            <a:pPr algn="ctr" indent="0">
              <a:lnSpc>
                <a:spcPts val="3336"/>
              </a:lnSpc>
            </a:pPr>
            <a:r>
              <a:rPr lang="en-US" b="1" sz="2600">
                <a:solidFill>
                  <a:srgbClr val="006FC0"/>
                </a:solidFill>
                <a:latin typeface="Arial"/>
              </a:rPr>
              <a:t>Seven Steps to Homology Modelling - V</a:t>
            </a:r>
          </a:p>
        </p:txBody>
      </p:sp>
    </p:spTree>
  </p:cSld>
  <p:clrMapOvr>
    <a:overrideClrMapping bg1="lt1" tx1="dk1" bg2="lt2" tx2="dk2" accent1="accent1" accent2="accent2" accent3="accent3" accent4="accent4" accent5="accent5" accent6="accent6" hlink="hlink" folHlink="folHlink"/>
  </p:clrMapOvr>
</p:sld>
</file>

<file path=ppt/slides/slide23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353312" y="533400"/>
            <a:ext cx="6547104" cy="323088"/>
          </a:xfrm>
          <a:prstGeom prst="rect">
            <a:avLst/>
          </a:prstGeom>
        </p:spPr>
        <p:txBody>
          <a:bodyPr lIns="0" tIns="0" rIns="0" bIns="0" wrap="none">
            <a:noAutofit/>
          </a:bodyPr>
          <a:p>
            <a:pPr indent="0"/>
            <a:r>
              <a:rPr lang="en-US" b="1" sz="2400">
                <a:solidFill>
                  <a:srgbClr val="000098"/>
                </a:solidFill>
                <a:latin typeface="Arial"/>
              </a:rPr>
              <a:t>Seven Steps to Homology Modelling - V</a:t>
            </a:r>
          </a:p>
        </p:txBody>
      </p:sp>
      <p:sp>
        <p:nvSpPr>
          <p:cNvPr id="3" name=""/>
          <p:cNvSpPr/>
          <p:nvPr/>
        </p:nvSpPr>
        <p:spPr>
          <a:xfrm>
            <a:off x="4828032" y="1246632"/>
            <a:ext cx="3115056" cy="4867656"/>
          </a:xfrm>
          <a:prstGeom prst="rect">
            <a:avLst/>
          </a:prstGeom>
          <a:solidFill>
            <a:srgbClr val="DCDBE6"/>
          </a:solidFill>
        </p:spPr>
        <p:txBody>
          <a:bodyPr lIns="0" tIns="0" rIns="0" bIns="0">
            <a:noAutofit/>
          </a:bodyPr>
          <a:p>
            <a:pPr indent="0">
              <a:spcAft>
                <a:spcPts val="1680"/>
              </a:spcAft>
            </a:pPr>
            <a:r>
              <a:rPr lang="en-US" b="1" sz="2600">
                <a:solidFill>
                  <a:srgbClr val="FF0000"/>
                </a:solidFill>
                <a:latin typeface="Arial"/>
              </a:rPr>
              <a:t>Background</a:t>
            </a:r>
          </a:p>
          <a:p>
            <a:pPr indent="0">
              <a:lnSpc>
                <a:spcPts val="2880"/>
              </a:lnSpc>
              <a:spcAft>
                <a:spcPts val="1260"/>
              </a:spcAft>
            </a:pPr>
            <a:r>
              <a:rPr lang="en-US" sz="2600" spc="-50">
                <a:latin typeface="Arial"/>
              </a:rPr>
              <a:t>Template recognition and initial alignment</a:t>
            </a:r>
          </a:p>
          <a:p>
            <a:pPr indent="0">
              <a:lnSpc>
                <a:spcPts val="4800"/>
              </a:lnSpc>
            </a:pPr>
            <a:r>
              <a:rPr lang="en-US" sz="2600" spc="-50">
                <a:latin typeface="Arial"/>
              </a:rPr>
              <a:t>Alignment correction</a:t>
            </a:r>
          </a:p>
          <a:p>
            <a:pPr indent="0">
              <a:lnSpc>
                <a:spcPts val="4800"/>
              </a:lnSpc>
            </a:pPr>
            <a:r>
              <a:rPr lang="en-US" sz="2600" spc="-50">
                <a:latin typeface="Arial"/>
              </a:rPr>
              <a:t>Backbone generation</a:t>
            </a:r>
          </a:p>
          <a:p>
            <a:pPr indent="0">
              <a:lnSpc>
                <a:spcPts val="4800"/>
              </a:lnSpc>
            </a:pPr>
            <a:r>
              <a:rPr lang="en-US" sz="2600" spc="-50">
                <a:latin typeface="Arial"/>
              </a:rPr>
              <a:t>Loop modeling</a:t>
            </a:r>
          </a:p>
          <a:p>
            <a:pPr indent="0">
              <a:lnSpc>
                <a:spcPts val="4800"/>
              </a:lnSpc>
            </a:pPr>
            <a:r>
              <a:rPr lang="en-US" sz="2600" spc="-50">
                <a:solidFill>
                  <a:srgbClr val="006FC0"/>
                </a:solidFill>
                <a:latin typeface="Arial"/>
              </a:rPr>
              <a:t>Side-chain modeling</a:t>
            </a:r>
          </a:p>
          <a:p>
            <a:pPr indent="0">
              <a:lnSpc>
                <a:spcPts val="4800"/>
              </a:lnSpc>
            </a:pPr>
            <a:r>
              <a:rPr lang="en-US" sz="2600" spc="-50">
                <a:latin typeface="Arial"/>
              </a:rPr>
              <a:t>Model optimization</a:t>
            </a:r>
          </a:p>
          <a:p>
            <a:pPr indent="0">
              <a:lnSpc>
                <a:spcPts val="4800"/>
              </a:lnSpc>
            </a:pPr>
            <a:r>
              <a:rPr lang="en-US" sz="2600" spc="-50">
                <a:latin typeface="Arial"/>
              </a:rPr>
              <a:t>Model validation</a:t>
            </a:r>
          </a:p>
        </p:txBody>
      </p:sp>
    </p:spTree>
  </p:cSld>
  <p:clrMapOvr>
    <a:overrideClrMapping bg1="lt1" tx1="dk1" bg2="lt2" tx2="dk2" accent1="accent1" accent2="accent2" accent3="accent3" accent4="accent4" accent5="accent5" accent6="accent6" hlink="hlink" folHlink="folHlink"/>
  </p:clrMapOvr>
</p:sld>
</file>

<file path=ppt/slides/slide23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499616" y="2414016"/>
            <a:ext cx="6224016" cy="432816"/>
          </a:xfrm>
          <a:prstGeom prst="rect">
            <a:avLst/>
          </a:prstGeom>
        </p:spPr>
      </p:pic>
      <p:pic>
        <p:nvPicPr>
          <p:cNvPr id="3" name=""/>
          <p:cNvPicPr>
            <a:picLocks noChangeAspect="1"/>
          </p:cNvPicPr>
          <p:nvPr/>
        </p:nvPicPr>
        <p:blipFill>
          <a:blip r:embed="rPictId1"/>
          <a:stretch>
            <a:fillRect/>
          </a:stretch>
        </p:blipFill>
        <p:spPr>
          <a:xfrm>
            <a:off x="1499616" y="4221480"/>
            <a:ext cx="6224016" cy="414528"/>
          </a:xfrm>
          <a:prstGeom prst="rect">
            <a:avLst/>
          </a:prstGeom>
        </p:spPr>
      </p:pic>
      <p:sp>
        <p:nvSpPr>
          <p:cNvPr id="4" name=""/>
          <p:cNvSpPr/>
          <p:nvPr/>
        </p:nvSpPr>
        <p:spPr>
          <a:xfrm>
            <a:off x="1353312" y="533400"/>
            <a:ext cx="6547104" cy="323088"/>
          </a:xfrm>
          <a:prstGeom prst="rect">
            <a:avLst/>
          </a:prstGeom>
        </p:spPr>
        <p:txBody>
          <a:bodyPr lIns="0" tIns="0" rIns="0" bIns="0" wrap="none">
            <a:noAutofit/>
          </a:bodyPr>
          <a:p>
            <a:pPr indent="0"/>
            <a:r>
              <a:rPr lang="en-US" b="1" sz="2400">
                <a:solidFill>
                  <a:srgbClr val="000098"/>
                </a:solidFill>
                <a:latin typeface="Arial"/>
              </a:rPr>
              <a:t>Seven Steps to Homology Modelling - V</a:t>
            </a:r>
          </a:p>
        </p:txBody>
      </p:sp>
      <p:sp>
        <p:nvSpPr>
          <p:cNvPr id="5" name=""/>
          <p:cNvSpPr/>
          <p:nvPr/>
        </p:nvSpPr>
        <p:spPr>
          <a:xfrm>
            <a:off x="2051304" y="1670304"/>
            <a:ext cx="5099304" cy="515112"/>
          </a:xfrm>
          <a:prstGeom prst="rect">
            <a:avLst/>
          </a:prstGeom>
          <a:solidFill>
            <a:srgbClr val="4F80BB"/>
          </a:solidFill>
        </p:spPr>
        <p:txBody>
          <a:bodyPr lIns="0" tIns="0" rIns="0" bIns="0">
            <a:noAutofit/>
          </a:bodyPr>
          <a:p>
            <a:pPr algn="ctr" indent="0">
              <a:lnSpc>
                <a:spcPts val="2208"/>
              </a:lnSpc>
              <a:spcAft>
                <a:spcPts val="1470"/>
              </a:spcAft>
            </a:pPr>
            <a:r>
              <a:rPr lang="en-US" sz="1800">
                <a:solidFill>
                  <a:srgbClr val="FFFFFF"/>
                </a:solidFill>
                <a:latin typeface="Calibri"/>
              </a:rPr>
              <a:t>Note that the conserved residues were already copied! Now, we just need to place the side chains</a:t>
            </a:r>
          </a:p>
        </p:txBody>
      </p:sp>
      <p:sp>
        <p:nvSpPr>
          <p:cNvPr id="6" name=""/>
          <p:cNvSpPr/>
          <p:nvPr/>
        </p:nvSpPr>
        <p:spPr>
          <a:xfrm>
            <a:off x="1734312" y="2883408"/>
            <a:ext cx="5751576" cy="1060704"/>
          </a:xfrm>
          <a:prstGeom prst="rect">
            <a:avLst/>
          </a:prstGeom>
          <a:solidFill>
            <a:srgbClr val="4F80BB"/>
          </a:solidFill>
        </p:spPr>
        <p:txBody>
          <a:bodyPr lIns="0" tIns="0" rIns="0" bIns="0">
            <a:noAutofit/>
          </a:bodyPr>
          <a:p>
            <a:pPr algn="ctr" indent="0">
              <a:lnSpc>
                <a:spcPts val="2136"/>
              </a:lnSpc>
            </a:pPr>
            <a:r>
              <a:rPr lang="en-US" sz="1800">
                <a:solidFill>
                  <a:srgbClr val="FFFFFF"/>
                </a:solidFill>
                <a:latin typeface="Calibri"/>
              </a:rPr>
              <a:t>Copy the torsion angles C-alpha/beta to the target! Rotamers tend to be conserved in homologous proteins and can be predicted as backbone configurations strongly prefer a</a:t>
            </a:r>
          </a:p>
          <a:p>
            <a:pPr algn="ctr" indent="0">
              <a:lnSpc>
                <a:spcPts val="2136"/>
              </a:lnSpc>
            </a:pPr>
            <a:r>
              <a:rPr lang="en-US" sz="1800">
                <a:solidFill>
                  <a:srgbClr val="FFFFFF"/>
                </a:solidFill>
                <a:latin typeface="Calibri"/>
              </a:rPr>
              <a:t>specific rotamer.</a:t>
            </a:r>
          </a:p>
        </p:txBody>
      </p:sp>
      <p:sp>
        <p:nvSpPr>
          <p:cNvPr id="7" name=""/>
          <p:cNvSpPr/>
          <p:nvPr/>
        </p:nvSpPr>
        <p:spPr>
          <a:xfrm>
            <a:off x="1746504" y="5068824"/>
            <a:ext cx="5775960" cy="512064"/>
          </a:xfrm>
          <a:prstGeom prst="rect">
            <a:avLst/>
          </a:prstGeom>
          <a:solidFill>
            <a:srgbClr val="4F80BB"/>
          </a:solidFill>
        </p:spPr>
        <p:txBody>
          <a:bodyPr lIns="0" tIns="0" rIns="0" bIns="0">
            <a:noAutofit/>
          </a:bodyPr>
          <a:p>
            <a:pPr algn="ctr" indent="0">
              <a:spcBef>
                <a:spcPts val="2310"/>
              </a:spcBef>
              <a:spcAft>
                <a:spcPts val="420"/>
              </a:spcAft>
            </a:pPr>
            <a:r>
              <a:rPr lang="en-US" sz="1800">
                <a:solidFill>
                  <a:srgbClr val="FFFFFF"/>
                </a:solidFill>
                <a:latin typeface="Calibri"/>
              </a:rPr>
              <a:t>Moreover, libraries of flanking residues can also help estimate</a:t>
            </a:r>
          </a:p>
          <a:p>
            <a:pPr algn="ctr" indent="0"/>
            <a:r>
              <a:rPr lang="en-US" sz="1800">
                <a:solidFill>
                  <a:srgbClr val="FFFFFF"/>
                </a:solidFill>
                <a:latin typeface="Calibri"/>
              </a:rPr>
              <a:t>the side chain positioning.</a:t>
            </a:r>
          </a:p>
        </p:txBody>
      </p:sp>
    </p:spTree>
  </p:cSld>
  <p:clrMapOvr>
    <a:overrideClrMapping bg1="lt1" tx1="dk1" bg2="lt2" tx2="dk2" accent1="accent1" accent2="accent2" accent3="accent3" accent4="accent4" accent5="accent5" accent6="accent6" hlink="hlink" folHlink="folHlink"/>
  </p:clrMapOvr>
</p:sld>
</file>

<file path=ppt/slides/slide23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090928" y="2499360"/>
            <a:ext cx="5291328" cy="3614928"/>
          </a:xfrm>
          <a:prstGeom prst="rect">
            <a:avLst/>
          </a:prstGeom>
        </p:spPr>
      </p:pic>
      <p:sp>
        <p:nvSpPr>
          <p:cNvPr id="3" name=""/>
          <p:cNvSpPr/>
          <p:nvPr/>
        </p:nvSpPr>
        <p:spPr>
          <a:xfrm>
            <a:off x="1353312" y="533400"/>
            <a:ext cx="6547104" cy="323088"/>
          </a:xfrm>
          <a:prstGeom prst="rect">
            <a:avLst/>
          </a:prstGeom>
        </p:spPr>
        <p:txBody>
          <a:bodyPr lIns="0" tIns="0" rIns="0" bIns="0" wrap="none">
            <a:noAutofit/>
          </a:bodyPr>
          <a:p>
            <a:pPr indent="0"/>
            <a:r>
              <a:rPr lang="en-US" b="1" sz="2400">
                <a:solidFill>
                  <a:srgbClr val="000098"/>
                </a:solidFill>
                <a:latin typeface="Arial"/>
              </a:rPr>
              <a:t>Seven Steps to Homology Modelling - V</a:t>
            </a:r>
          </a:p>
        </p:txBody>
      </p:sp>
      <p:sp>
        <p:nvSpPr>
          <p:cNvPr id="4" name=""/>
          <p:cNvSpPr/>
          <p:nvPr/>
        </p:nvSpPr>
        <p:spPr>
          <a:xfrm>
            <a:off x="1033272" y="1725168"/>
            <a:ext cx="6937248" cy="655320"/>
          </a:xfrm>
          <a:prstGeom prst="rect">
            <a:avLst/>
          </a:prstGeom>
        </p:spPr>
        <p:txBody>
          <a:bodyPr lIns="0" tIns="0" rIns="0" bIns="0">
            <a:noAutofit/>
          </a:bodyPr>
          <a:p>
            <a:pPr algn="just" indent="0">
              <a:lnSpc>
                <a:spcPts val="2832"/>
              </a:lnSpc>
            </a:pPr>
            <a:r>
              <a:rPr lang="en-US" sz="2400">
                <a:latin typeface="Calibri"/>
              </a:rPr>
              <a:t>The backbone of </a:t>
            </a:r>
            <a:r>
              <a:rPr lang="en-US" sz="2400">
                <a:solidFill>
                  <a:srgbClr val="FF0000"/>
                </a:solidFill>
                <a:latin typeface="Calibri"/>
              </a:rPr>
              <a:t>tyrosine </a:t>
            </a:r>
            <a:r>
              <a:rPr lang="en-US" sz="2400">
                <a:latin typeface="Calibri"/>
              </a:rPr>
              <a:t>strongly prefers two rotamers and the real side-chain may fit one of them!</a:t>
            </a:r>
          </a:p>
        </p:txBody>
      </p:sp>
    </p:spTree>
  </p:cSld>
  <p:clrMapOvr>
    <a:overrideClrMapping bg1="lt1" tx1="dk1" bg2="lt2" tx2="dk2" accent1="accent1" accent2="accent2" accent3="accent3" accent4="accent4" accent5="accent5" accent6="accent6" hlink="hlink" folHlink="folHlink"/>
  </p:clrMapOvr>
</p:sld>
</file>

<file path=ppt/slides/slide2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93264"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
        <p:nvSpPr>
          <p:cNvPr id="3" name=""/>
          <p:cNvSpPr/>
          <p:nvPr/>
        </p:nvSpPr>
        <p:spPr>
          <a:xfrm>
            <a:off x="4657344" y="1609344"/>
            <a:ext cx="3517392" cy="2569464"/>
          </a:xfrm>
          <a:prstGeom prst="rect">
            <a:avLst/>
          </a:prstGeom>
        </p:spPr>
        <p:txBody>
          <a:bodyPr lIns="0" tIns="0" rIns="0" bIns="0">
            <a:noAutofit/>
          </a:bodyPr>
          <a:p>
            <a:pPr indent="0">
              <a:lnSpc>
                <a:spcPts val="3768"/>
              </a:lnSpc>
            </a:pPr>
            <a:r>
              <a:rPr lang="en-US" b="1" sz="2600">
                <a:solidFill>
                  <a:srgbClr val="3265FF"/>
                </a:solidFill>
                <a:latin typeface="Arial"/>
              </a:rPr>
              <a:t>Dayhoff PAM matrices </a:t>
            </a:r>
            <a:r>
              <a:rPr lang="en-US" b="1" sz="2600">
                <a:latin typeface="Arial"/>
              </a:rPr>
              <a:t>S(a,b) = log(Pab/qaqb)</a:t>
            </a:r>
          </a:p>
          <a:p>
            <a:pPr algn="just" marR="1027176" indent="0">
              <a:lnSpc>
                <a:spcPts val="3336"/>
              </a:lnSpc>
            </a:pPr>
            <a:r>
              <a:rPr lang="en-US" sz="2600">
                <a:latin typeface="Arial"/>
              </a:rPr>
              <a:t>Incorporating the evolutionary time S(a,b|t) = log P(b|a,t)/q</a:t>
            </a:r>
            <a:r>
              <a:rPr lang="en-US" b="1" sz="1600">
                <a:latin typeface="Arial"/>
              </a:rPr>
              <a:t>b</a:t>
            </a:r>
          </a:p>
          <a:p>
            <a:pPr indent="0"/>
            <a:r>
              <a:rPr lang="en-US" sz="2600">
                <a:latin typeface="Arial"/>
              </a:rPr>
              <a:t>Since Pa</a:t>
            </a:r>
            <a:r>
              <a:rPr lang="en-US" baseline="-25000" sz="2600">
                <a:latin typeface="Arial"/>
              </a:rPr>
              <a:t>b</a:t>
            </a:r>
            <a:r>
              <a:rPr lang="en-US" sz="2600">
                <a:latin typeface="Arial"/>
              </a:rPr>
              <a:t>/qa = P(b|a)</a:t>
            </a:r>
          </a:p>
        </p:txBody>
      </p:sp>
    </p:spTree>
  </p:cSld>
  <p:clrMapOvr>
    <a:overrideClrMapping bg1="lt1" tx1="dk1" bg2="lt2" tx2="dk2" accent1="accent1" accent2="accent2" accent3="accent3" accent4="accent4" accent5="accent5" accent6="accent6" hlink="hlink" folHlink="folHlink"/>
  </p:clrMapOvr>
</p:sld>
</file>

<file path=ppt/slides/slide24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353312" y="533400"/>
            <a:ext cx="6547104" cy="323088"/>
          </a:xfrm>
          <a:prstGeom prst="rect">
            <a:avLst/>
          </a:prstGeom>
        </p:spPr>
        <p:txBody>
          <a:bodyPr lIns="0" tIns="0" rIns="0" bIns="0" wrap="none">
            <a:noAutofit/>
          </a:bodyPr>
          <a:p>
            <a:pPr indent="0"/>
            <a:r>
              <a:rPr lang="en-US" b="1" sz="2400">
                <a:solidFill>
                  <a:srgbClr val="000098"/>
                </a:solidFill>
                <a:latin typeface="Arial"/>
              </a:rPr>
              <a:t>Seven Steps to Homology Modelling - V</a:t>
            </a:r>
          </a:p>
        </p:txBody>
      </p:sp>
      <p:sp>
        <p:nvSpPr>
          <p:cNvPr id="3" name=""/>
          <p:cNvSpPr/>
          <p:nvPr/>
        </p:nvSpPr>
        <p:spPr>
          <a:xfrm>
            <a:off x="4828032" y="1246632"/>
            <a:ext cx="3115056" cy="4867656"/>
          </a:xfrm>
          <a:prstGeom prst="rect">
            <a:avLst/>
          </a:prstGeom>
          <a:solidFill>
            <a:srgbClr val="DCDBE6"/>
          </a:solidFill>
        </p:spPr>
        <p:txBody>
          <a:bodyPr lIns="0" tIns="0" rIns="0" bIns="0">
            <a:noAutofit/>
          </a:bodyPr>
          <a:p>
            <a:pPr algn="just" indent="0">
              <a:spcAft>
                <a:spcPts val="1680"/>
              </a:spcAft>
            </a:pPr>
            <a:r>
              <a:rPr lang="en-US" b="1" sz="2600">
                <a:solidFill>
                  <a:srgbClr val="FF0000"/>
                </a:solidFill>
                <a:latin typeface="Arial"/>
              </a:rPr>
              <a:t>Next....</a:t>
            </a:r>
          </a:p>
          <a:p>
            <a:pPr algn="just" indent="0">
              <a:lnSpc>
                <a:spcPts val="2880"/>
              </a:lnSpc>
              <a:spcAft>
                <a:spcPts val="1260"/>
              </a:spcAft>
            </a:pPr>
            <a:r>
              <a:rPr lang="en-US" sz="2600" spc="-50">
                <a:latin typeface="Arial"/>
              </a:rPr>
              <a:t>Template recognition and initial alignment</a:t>
            </a:r>
          </a:p>
          <a:p>
            <a:pPr algn="just" indent="0">
              <a:lnSpc>
                <a:spcPts val="4800"/>
              </a:lnSpc>
            </a:pPr>
            <a:r>
              <a:rPr lang="en-US" sz="2600" spc="-50">
                <a:latin typeface="Arial"/>
              </a:rPr>
              <a:t>Alignment correction</a:t>
            </a:r>
          </a:p>
          <a:p>
            <a:pPr algn="just" indent="0">
              <a:lnSpc>
                <a:spcPts val="4800"/>
              </a:lnSpc>
            </a:pPr>
            <a:r>
              <a:rPr lang="en-US" sz="2600" spc="-50">
                <a:latin typeface="Arial"/>
              </a:rPr>
              <a:t>Backbone generation</a:t>
            </a:r>
          </a:p>
          <a:p>
            <a:pPr algn="just" indent="0">
              <a:lnSpc>
                <a:spcPts val="4800"/>
              </a:lnSpc>
            </a:pPr>
            <a:r>
              <a:rPr lang="en-US" sz="2600" spc="-50">
                <a:latin typeface="Arial"/>
              </a:rPr>
              <a:t>Loop modeling</a:t>
            </a:r>
          </a:p>
          <a:p>
            <a:pPr algn="just" indent="0">
              <a:lnSpc>
                <a:spcPts val="4800"/>
              </a:lnSpc>
            </a:pPr>
            <a:r>
              <a:rPr lang="en-US" sz="2600" spc="-50">
                <a:latin typeface="Arial"/>
              </a:rPr>
              <a:t>Side-chain modeling</a:t>
            </a:r>
          </a:p>
          <a:p>
            <a:pPr algn="just" indent="0">
              <a:lnSpc>
                <a:spcPts val="4800"/>
              </a:lnSpc>
            </a:pPr>
            <a:r>
              <a:rPr lang="en-US" sz="2600" spc="-50">
                <a:solidFill>
                  <a:srgbClr val="006FC0"/>
                </a:solidFill>
                <a:latin typeface="Arial"/>
              </a:rPr>
              <a:t>Model optimization</a:t>
            </a:r>
          </a:p>
          <a:p>
            <a:pPr algn="just" indent="0">
              <a:lnSpc>
                <a:spcPts val="4800"/>
              </a:lnSpc>
            </a:pPr>
            <a:r>
              <a:rPr lang="en-US" sz="2600" spc="-50">
                <a:latin typeface="Arial"/>
              </a:rPr>
              <a:t>Model validation</a:t>
            </a:r>
          </a:p>
        </p:txBody>
      </p:sp>
    </p:spTree>
  </p:cSld>
  <p:clrMapOvr>
    <a:overrideClrMapping bg1="lt1" tx1="dk1" bg2="lt2" tx2="dk2" accent1="accent1" accent2="accent2" accent3="accent3" accent4="accent4" accent5="accent5" accent6="accent6" hlink="hlink" folHlink="folHlink"/>
  </p:clrMapOvr>
</p:sld>
</file>

<file path=ppt/slides/slide24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508760" y="2593848"/>
            <a:ext cx="6214872" cy="539496"/>
          </a:xfrm>
          <a:prstGeom prst="rect">
            <a:avLst/>
          </a:prstGeom>
        </p:spPr>
      </p:pic>
      <p:pic>
        <p:nvPicPr>
          <p:cNvPr id="3" name=""/>
          <p:cNvPicPr>
            <a:picLocks noChangeAspect="1"/>
          </p:cNvPicPr>
          <p:nvPr/>
        </p:nvPicPr>
        <p:blipFill>
          <a:blip r:embed="rPictId1"/>
          <a:stretch>
            <a:fillRect/>
          </a:stretch>
        </p:blipFill>
        <p:spPr>
          <a:xfrm>
            <a:off x="1508760" y="4166616"/>
            <a:ext cx="6214872" cy="484632"/>
          </a:xfrm>
          <a:prstGeom prst="rect">
            <a:avLst/>
          </a:prstGeom>
        </p:spPr>
      </p:pic>
      <p:sp>
        <p:nvSpPr>
          <p:cNvPr id="4" name=""/>
          <p:cNvSpPr/>
          <p:nvPr/>
        </p:nvSpPr>
        <p:spPr>
          <a:xfrm>
            <a:off x="1353312" y="533400"/>
            <a:ext cx="6547104" cy="323088"/>
          </a:xfrm>
          <a:prstGeom prst="rect">
            <a:avLst/>
          </a:prstGeom>
        </p:spPr>
        <p:txBody>
          <a:bodyPr lIns="0" tIns="0" rIns="0" bIns="0" wrap="none">
            <a:noAutofit/>
          </a:bodyPr>
          <a:p>
            <a:pPr indent="0"/>
            <a:r>
              <a:rPr lang="en-US" b="1" sz="2400">
                <a:solidFill>
                  <a:srgbClr val="000098"/>
                </a:solidFill>
                <a:latin typeface="Arial"/>
              </a:rPr>
              <a:t>Seven Steps to Homology Modelling - V</a:t>
            </a:r>
          </a:p>
        </p:txBody>
      </p:sp>
      <p:sp>
        <p:nvSpPr>
          <p:cNvPr id="5" name=""/>
          <p:cNvSpPr/>
          <p:nvPr/>
        </p:nvSpPr>
        <p:spPr>
          <a:xfrm>
            <a:off x="1612392" y="1420368"/>
            <a:ext cx="5513832" cy="783336"/>
          </a:xfrm>
          <a:prstGeom prst="rect">
            <a:avLst/>
          </a:prstGeom>
          <a:solidFill>
            <a:srgbClr val="4F80BB"/>
          </a:solidFill>
        </p:spPr>
        <p:txBody>
          <a:bodyPr lIns="0" tIns="0" rIns="0" bIns="0">
            <a:noAutofit/>
          </a:bodyPr>
          <a:p>
            <a:pPr indent="927100">
              <a:lnSpc>
                <a:spcPts val="2136"/>
              </a:lnSpc>
              <a:spcAft>
                <a:spcPts val="2310"/>
              </a:spcAft>
            </a:pPr>
            <a:r>
              <a:rPr lang="en-US" u="sng" sz="1800">
                <a:solidFill>
                  <a:srgbClr val="FFFFFF"/>
                </a:solidFill>
                <a:latin typeface="Cambria"/>
              </a:rPr>
              <a:t>What is the need for further optimization? </a:t>
            </a:r>
            <a:r>
              <a:rPr lang="en-US" sz="1800">
                <a:solidFill>
                  <a:srgbClr val="FFFFFF"/>
                </a:solidFill>
                <a:latin typeface="Cambria"/>
              </a:rPr>
              <a:t>Because the updated side-chains can effect the backbone, and this can effect the structure prediction.</a:t>
            </a:r>
          </a:p>
        </p:txBody>
      </p:sp>
      <p:sp>
        <p:nvSpPr>
          <p:cNvPr id="6" name=""/>
          <p:cNvSpPr/>
          <p:nvPr/>
        </p:nvSpPr>
        <p:spPr>
          <a:xfrm>
            <a:off x="1816608" y="3398520"/>
            <a:ext cx="5596128" cy="509016"/>
          </a:xfrm>
          <a:prstGeom prst="rect">
            <a:avLst/>
          </a:prstGeom>
          <a:solidFill>
            <a:srgbClr val="4F80BB"/>
          </a:solidFill>
        </p:spPr>
        <p:txBody>
          <a:bodyPr lIns="0" tIns="0" rIns="0" bIns="0">
            <a:noAutofit/>
          </a:bodyPr>
          <a:p>
            <a:pPr algn="ctr" indent="0">
              <a:lnSpc>
                <a:spcPts val="2136"/>
              </a:lnSpc>
              <a:spcBef>
                <a:spcPts val="1470"/>
              </a:spcBef>
              <a:spcAft>
                <a:spcPts val="1470"/>
              </a:spcAft>
            </a:pPr>
            <a:r>
              <a:rPr lang="en-US" sz="1800">
                <a:solidFill>
                  <a:srgbClr val="FFFFFF"/>
                </a:solidFill>
                <a:latin typeface="Cambria"/>
              </a:rPr>
              <a:t>Optimization can be done by performing refinements using Molecular Dynamics simulations of the model.</a:t>
            </a:r>
          </a:p>
        </p:txBody>
      </p:sp>
      <p:sp>
        <p:nvSpPr>
          <p:cNvPr id="7" name=""/>
          <p:cNvSpPr/>
          <p:nvPr/>
        </p:nvSpPr>
        <p:spPr>
          <a:xfrm>
            <a:off x="1676400" y="4946904"/>
            <a:ext cx="5870448" cy="783336"/>
          </a:xfrm>
          <a:prstGeom prst="rect">
            <a:avLst/>
          </a:prstGeom>
          <a:solidFill>
            <a:srgbClr val="4F80BB"/>
          </a:solidFill>
        </p:spPr>
        <p:txBody>
          <a:bodyPr lIns="0" tIns="0" rIns="0" bIns="0">
            <a:noAutofit/>
          </a:bodyPr>
          <a:p>
            <a:pPr algn="ctr" indent="0">
              <a:lnSpc>
                <a:spcPts val="2136"/>
              </a:lnSpc>
              <a:spcBef>
                <a:spcPts val="1470"/>
              </a:spcBef>
            </a:pPr>
            <a:r>
              <a:rPr lang="en-US" sz="1800">
                <a:solidFill>
                  <a:srgbClr val="FFFFFF"/>
                </a:solidFill>
                <a:latin typeface="Cambria"/>
              </a:rPr>
              <a:t>The model is placed in a force-field and the movements of the molecules are followed in time, this mimics the folding of the</a:t>
            </a:r>
          </a:p>
          <a:p>
            <a:pPr algn="ctr" indent="0">
              <a:lnSpc>
                <a:spcPts val="2136"/>
              </a:lnSpc>
            </a:pPr>
            <a:r>
              <a:rPr lang="en-US" sz="1800">
                <a:solidFill>
                  <a:srgbClr val="FFFFFF"/>
                </a:solidFill>
                <a:latin typeface="Cambria"/>
              </a:rPr>
              <a:t>protein.</a:t>
            </a:r>
          </a:p>
        </p:txBody>
      </p:sp>
    </p:spTree>
  </p:cSld>
  <p:clrMapOvr>
    <a:overrideClrMapping bg1="lt1" tx1="dk1" bg2="lt2" tx2="dk2" accent1="accent1" accent2="accent2" accent3="accent3" accent4="accent4" accent5="accent5" accent6="accent6" hlink="hlink" folHlink="folHlink"/>
  </p:clrMapOvr>
</p:sld>
</file>

<file path=ppt/slides/slide24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517904" y="2676144"/>
            <a:ext cx="6193536" cy="2255520"/>
          </a:xfrm>
          <a:prstGeom prst="rect">
            <a:avLst/>
          </a:prstGeom>
        </p:spPr>
      </p:pic>
      <p:sp>
        <p:nvSpPr>
          <p:cNvPr id="3" name=""/>
          <p:cNvSpPr/>
          <p:nvPr/>
        </p:nvSpPr>
        <p:spPr>
          <a:xfrm>
            <a:off x="1353312" y="533400"/>
            <a:ext cx="6547104" cy="323088"/>
          </a:xfrm>
          <a:prstGeom prst="rect">
            <a:avLst/>
          </a:prstGeom>
        </p:spPr>
        <p:txBody>
          <a:bodyPr lIns="0" tIns="0" rIns="0" bIns="0" wrap="none">
            <a:noAutofit/>
          </a:bodyPr>
          <a:p>
            <a:pPr indent="0"/>
            <a:r>
              <a:rPr lang="en-US" b="1" sz="2400">
                <a:solidFill>
                  <a:srgbClr val="000098"/>
                </a:solidFill>
                <a:latin typeface="Arial"/>
              </a:rPr>
              <a:t>Seven Steps to Homology Modelling - V</a:t>
            </a:r>
          </a:p>
        </p:txBody>
      </p:sp>
      <p:sp>
        <p:nvSpPr>
          <p:cNvPr id="4" name=""/>
          <p:cNvSpPr/>
          <p:nvPr/>
        </p:nvSpPr>
        <p:spPr>
          <a:xfrm>
            <a:off x="4431792" y="1322832"/>
            <a:ext cx="213360" cy="682752"/>
          </a:xfrm>
          <a:prstGeom prst="rect">
            <a:avLst/>
          </a:prstGeom>
        </p:spPr>
        <p:txBody>
          <a:bodyPr lIns="0" tIns="0" rIns="0" bIns="0" wrap="none">
            <a:noAutofit/>
          </a:bodyPr>
          <a:p>
            <a:pPr indent="0"/>
            <a:r>
              <a:rPr lang="en-US" sz="6800">
                <a:solidFill>
                  <a:srgbClr val="497DB9"/>
                </a:solidFill>
                <a:latin typeface="Calibri"/>
              </a:rPr>
              <a:t>J</a:t>
            </a:r>
          </a:p>
        </p:txBody>
      </p:sp>
      <p:sp>
        <p:nvSpPr>
          <p:cNvPr id="5" name=""/>
          <p:cNvSpPr/>
          <p:nvPr/>
        </p:nvSpPr>
        <p:spPr>
          <a:xfrm>
            <a:off x="1883664" y="2450592"/>
            <a:ext cx="5492496" cy="195072"/>
          </a:xfrm>
          <a:prstGeom prst="rect">
            <a:avLst/>
          </a:prstGeom>
          <a:solidFill>
            <a:srgbClr val="4F80BB"/>
          </a:solidFill>
        </p:spPr>
        <p:txBody>
          <a:bodyPr lIns="0" tIns="0" rIns="0" bIns="0" wrap="none">
            <a:noAutofit/>
          </a:bodyPr>
          <a:p>
            <a:pPr indent="0"/>
            <a:r>
              <a:rPr lang="en-US" sz="1800">
                <a:solidFill>
                  <a:srgbClr val="FFFFFF"/>
                </a:solidFill>
                <a:latin typeface="Cambria"/>
              </a:rPr>
              <a:t>The large anomalies like bumos will be removed but new</a:t>
            </a:r>
          </a:p>
        </p:txBody>
      </p:sp>
    </p:spTree>
  </p:cSld>
  <p:clrMapOvr>
    <a:overrideClrMapping bg1="lt1" tx1="dk1" bg2="lt2" tx2="dk2" accent1="accent1" accent2="accent2" accent3="accent3" accent4="accent4" accent5="accent5" accent6="accent6" hlink="hlink" folHlink="folHlink"/>
  </p:clrMapOvr>
</p:sld>
</file>

<file path=ppt/slides/slide24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633728" y="1746504"/>
            <a:ext cx="5663184" cy="4773168"/>
          </a:xfrm>
          <a:prstGeom prst="rect">
            <a:avLst/>
          </a:prstGeom>
        </p:spPr>
      </p:pic>
      <p:sp>
        <p:nvSpPr>
          <p:cNvPr id="3" name=""/>
          <p:cNvSpPr/>
          <p:nvPr/>
        </p:nvSpPr>
        <p:spPr>
          <a:xfrm>
            <a:off x="1347216" y="533400"/>
            <a:ext cx="6547104" cy="323088"/>
          </a:xfrm>
          <a:prstGeom prst="rect">
            <a:avLst/>
          </a:prstGeom>
        </p:spPr>
        <p:txBody>
          <a:bodyPr lIns="0" tIns="0" rIns="0" bIns="0" wrap="none">
            <a:noAutofit/>
          </a:bodyPr>
          <a:p>
            <a:pPr indent="0"/>
            <a:r>
              <a:rPr lang="en-US" b="1" sz="2400">
                <a:solidFill>
                  <a:srgbClr val="000098"/>
                </a:solidFill>
                <a:latin typeface="Arial"/>
              </a:rPr>
              <a:t>Seven Steps to Homology Modelling - V</a:t>
            </a:r>
          </a:p>
        </p:txBody>
      </p:sp>
      <p:sp>
        <p:nvSpPr>
          <p:cNvPr id="4" name=""/>
          <p:cNvSpPr/>
          <p:nvPr/>
        </p:nvSpPr>
        <p:spPr>
          <a:xfrm>
            <a:off x="2721864" y="1063752"/>
            <a:ext cx="3819144" cy="585216"/>
          </a:xfrm>
          <a:prstGeom prst="rect">
            <a:avLst/>
          </a:prstGeom>
        </p:spPr>
        <p:txBody>
          <a:bodyPr lIns="0" tIns="0" rIns="0" bIns="0">
            <a:noAutofit/>
          </a:bodyPr>
          <a:p>
            <a:pPr indent="0">
              <a:spcAft>
                <a:spcPts val="630"/>
              </a:spcAft>
            </a:pPr>
            <a:r>
              <a:rPr lang="en-US" b="1" sz="2100">
                <a:latin typeface="Arial"/>
              </a:rPr>
              <a:t>MD Example Sim: Crambin</a:t>
            </a:r>
          </a:p>
          <a:p>
            <a:pPr algn="ctr" indent="0"/>
            <a:r>
              <a:rPr lang="en-US" b="1" sz="2100">
                <a:latin typeface="Arial"/>
              </a:rPr>
              <a:t>(Ethiopian Cabbage Protein)</a:t>
            </a:r>
          </a:p>
        </p:txBody>
      </p:sp>
    </p:spTree>
  </p:cSld>
  <p:clrMapOvr>
    <a:overrideClrMapping bg1="lt1" tx1="dk1" bg2="lt2" tx2="dk2" accent1="accent1" accent2="accent2" accent3="accent3" accent4="accent4" accent5="accent5" accent6="accent6" hlink="hlink" folHlink="folHlink"/>
  </p:clrMapOvr>
</p:sld>
</file>

<file path=ppt/slides/slide24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353312" y="533400"/>
            <a:ext cx="6547104" cy="323088"/>
          </a:xfrm>
          <a:prstGeom prst="rect">
            <a:avLst/>
          </a:prstGeom>
        </p:spPr>
        <p:txBody>
          <a:bodyPr lIns="0" tIns="0" rIns="0" bIns="0" wrap="none">
            <a:noAutofit/>
          </a:bodyPr>
          <a:p>
            <a:pPr indent="0"/>
            <a:r>
              <a:rPr lang="en-US" b="1" sz="2400">
                <a:solidFill>
                  <a:srgbClr val="000098"/>
                </a:solidFill>
                <a:latin typeface="Arial"/>
              </a:rPr>
              <a:t>Seven Steps to Homology Modelling - V</a:t>
            </a:r>
          </a:p>
        </p:txBody>
      </p:sp>
      <p:sp>
        <p:nvSpPr>
          <p:cNvPr id="3" name=""/>
          <p:cNvSpPr/>
          <p:nvPr/>
        </p:nvSpPr>
        <p:spPr>
          <a:xfrm>
            <a:off x="4843272" y="1249680"/>
            <a:ext cx="3325368" cy="2526792"/>
          </a:xfrm>
          <a:prstGeom prst="rect">
            <a:avLst/>
          </a:prstGeom>
          <a:solidFill>
            <a:srgbClr val="DCDBE6"/>
          </a:solidFill>
        </p:spPr>
        <p:txBody>
          <a:bodyPr lIns="0" tIns="0" rIns="0" bIns="0">
            <a:noAutofit/>
          </a:bodyPr>
          <a:p>
            <a:pPr marL="361696" indent="-342900">
              <a:spcAft>
                <a:spcPts val="630"/>
              </a:spcAft>
            </a:pPr>
            <a:r>
              <a:rPr lang="en-US" b="1" sz="2600">
                <a:solidFill>
                  <a:srgbClr val="FF0000"/>
                </a:solidFill>
                <a:latin typeface="Arial"/>
              </a:rPr>
              <a:t>Conclusions</a:t>
            </a:r>
          </a:p>
          <a:p>
            <a:pPr marL="361696" indent="-342900">
              <a:lnSpc>
                <a:spcPts val="2856"/>
              </a:lnSpc>
              <a:spcAft>
                <a:spcPts val="1890"/>
              </a:spcAft>
            </a:pPr>
            <a:r>
              <a:rPr lang="en-US" sz="2600" spc="-50">
                <a:solidFill>
                  <a:srgbClr val="747474"/>
                </a:solidFill>
                <a:latin typeface="Arial"/>
              </a:rPr>
              <a:t>•    </a:t>
            </a:r>
            <a:r>
              <a:rPr lang="en-US" sz="2600" spc="-50">
                <a:latin typeface="Arial"/>
              </a:rPr>
              <a:t>Now we have minimized large errors</a:t>
            </a:r>
          </a:p>
          <a:p>
            <a:pPr marL="361696" indent="-342900">
              <a:lnSpc>
                <a:spcPts val="2880"/>
              </a:lnSpc>
            </a:pPr>
            <a:r>
              <a:rPr lang="en-US" sz="2600" spc="-50">
                <a:solidFill>
                  <a:srgbClr val="747474"/>
                </a:solidFill>
                <a:latin typeface="Arial"/>
              </a:rPr>
              <a:t>•    </a:t>
            </a:r>
            <a:r>
              <a:rPr lang="en-US" sz="2600" spc="-50">
                <a:latin typeface="Arial"/>
              </a:rPr>
              <a:t>However, smaller errors may still exist </a:t>
            </a:r>
            <a:r>
              <a:rPr lang="en-US" baseline="30000" sz="2600" spc="-50">
                <a:latin typeface="Arial"/>
              </a:rPr>
              <a:t>•</a:t>
            </a:r>
          </a:p>
        </p:txBody>
      </p:sp>
      <p:sp>
        <p:nvSpPr>
          <p:cNvPr id="4" name=""/>
          <p:cNvSpPr/>
          <p:nvPr/>
        </p:nvSpPr>
        <p:spPr>
          <a:xfrm>
            <a:off x="4843272" y="4221480"/>
            <a:ext cx="3325368" cy="969264"/>
          </a:xfrm>
          <a:prstGeom prst="rect">
            <a:avLst/>
          </a:prstGeom>
          <a:solidFill>
            <a:srgbClr val="DCDBE6"/>
          </a:solidFill>
        </p:spPr>
        <p:txBody>
          <a:bodyPr lIns="0" tIns="0" rIns="0" bIns="0">
            <a:noAutofit/>
          </a:bodyPr>
          <a:p>
            <a:pPr algn="just" marL="3251200" marR="368300" indent="-342900">
              <a:lnSpc>
                <a:spcPts val="2880"/>
              </a:lnSpc>
            </a:pPr>
            <a:r>
              <a:rPr lang="en-US" sz="2600" spc="-50">
                <a:solidFill>
                  <a:srgbClr val="747474"/>
                </a:solidFill>
                <a:latin typeface="Arial"/>
              </a:rPr>
              <a:t>•    </a:t>
            </a:r>
            <a:r>
              <a:rPr lang="en-US" sz="2600" spc="-50">
                <a:solidFill>
                  <a:srgbClr val="006FC0"/>
                </a:solidFill>
                <a:latin typeface="Arial"/>
              </a:rPr>
              <a:t>Next step, validate the model that we have constructed!</a:t>
            </a:r>
          </a:p>
        </p:txBody>
      </p:sp>
      <p:sp>
        <p:nvSpPr>
          <p:cNvPr id="5" name=""/>
          <p:cNvSpPr/>
          <p:nvPr/>
        </p:nvSpPr>
        <p:spPr>
          <a:xfrm>
            <a:off x="1874520" y="6635496"/>
            <a:ext cx="405384" cy="179832"/>
          </a:xfrm>
          <a:prstGeom prst="rect">
            <a:avLst/>
          </a:prstGeom>
        </p:spPr>
        <p:txBody>
          <a:bodyPr lIns="0" tIns="0" rIns="0" bIns="0" wrap="none">
            <a:noAutofit/>
          </a:bodyPr>
          <a:p>
            <a:pPr indent="0"/>
            <a:r>
              <a:rPr lang="en-US" sz="18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24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087112" y="3054096"/>
            <a:ext cx="2932176" cy="1222248"/>
          </a:xfrm>
          <a:prstGeom prst="rect">
            <a:avLst/>
          </a:prstGeom>
          <a:solidFill>
            <a:srgbClr val="DCDBE6"/>
          </a:solidFill>
        </p:spPr>
        <p:txBody>
          <a:bodyPr lIns="0" tIns="0" rIns="0" bIns="0">
            <a:noAutofit/>
          </a:bodyPr>
          <a:p>
            <a:pPr algn="ctr" marR="79248" indent="0">
              <a:lnSpc>
                <a:spcPts val="3336"/>
              </a:lnSpc>
            </a:pPr>
            <a:r>
              <a:rPr lang="en-US" b="1" sz="2600">
                <a:solidFill>
                  <a:srgbClr val="006FC0"/>
                </a:solidFill>
                <a:latin typeface="Arial"/>
              </a:rPr>
              <a:t>Seven Steps to Homology Modelling - VI</a:t>
            </a:r>
          </a:p>
        </p:txBody>
      </p:sp>
    </p:spTree>
  </p:cSld>
  <p:clrMapOvr>
    <a:overrideClrMapping bg1="lt1" tx1="dk1" bg2="lt2" tx2="dk2" accent1="accent1" accent2="accent2" accent3="accent3" accent4="accent4" accent5="accent5" accent6="accent6" hlink="hlink" folHlink="folHlink"/>
  </p:clrMapOvr>
</p:sld>
</file>

<file path=ppt/slides/slide24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92352" y="533400"/>
            <a:ext cx="6641592" cy="323088"/>
          </a:xfrm>
          <a:prstGeom prst="rect">
            <a:avLst/>
          </a:prstGeom>
        </p:spPr>
        <p:txBody>
          <a:bodyPr lIns="0" tIns="0" rIns="0" bIns="0" wrap="none">
            <a:noAutofit/>
          </a:bodyPr>
          <a:p>
            <a:pPr indent="0"/>
            <a:r>
              <a:rPr lang="en-US" b="1" sz="2400">
                <a:solidFill>
                  <a:srgbClr val="000098"/>
                </a:solidFill>
                <a:latin typeface="Arial"/>
              </a:rPr>
              <a:t>Seven Steps to Homology Modelling - VI</a:t>
            </a:r>
          </a:p>
        </p:txBody>
      </p:sp>
      <p:sp>
        <p:nvSpPr>
          <p:cNvPr id="3" name=""/>
          <p:cNvSpPr/>
          <p:nvPr/>
        </p:nvSpPr>
        <p:spPr>
          <a:xfrm>
            <a:off x="4828032" y="1246632"/>
            <a:ext cx="3115056" cy="4867656"/>
          </a:xfrm>
          <a:prstGeom prst="rect">
            <a:avLst/>
          </a:prstGeom>
          <a:solidFill>
            <a:srgbClr val="DCDBE6"/>
          </a:solidFill>
        </p:spPr>
        <p:txBody>
          <a:bodyPr lIns="0" tIns="0" rIns="0" bIns="0">
            <a:noAutofit/>
          </a:bodyPr>
          <a:p>
            <a:pPr indent="0">
              <a:spcAft>
                <a:spcPts val="1680"/>
              </a:spcAft>
            </a:pPr>
            <a:r>
              <a:rPr lang="en-US" b="1" sz="2600">
                <a:solidFill>
                  <a:srgbClr val="FF0000"/>
                </a:solidFill>
                <a:latin typeface="Arial"/>
              </a:rPr>
              <a:t>Background</a:t>
            </a:r>
          </a:p>
          <a:p>
            <a:pPr indent="0">
              <a:lnSpc>
                <a:spcPts val="2880"/>
              </a:lnSpc>
              <a:spcAft>
                <a:spcPts val="1260"/>
              </a:spcAft>
            </a:pPr>
            <a:r>
              <a:rPr lang="en-US" sz="2600" spc="-50">
                <a:latin typeface="Arial"/>
              </a:rPr>
              <a:t>Template recognition and initial alignment</a:t>
            </a:r>
          </a:p>
          <a:p>
            <a:pPr indent="0">
              <a:lnSpc>
                <a:spcPts val="4800"/>
              </a:lnSpc>
            </a:pPr>
            <a:r>
              <a:rPr lang="en-US" sz="2600" spc="-50">
                <a:latin typeface="Arial"/>
              </a:rPr>
              <a:t>Alignment correction</a:t>
            </a:r>
          </a:p>
          <a:p>
            <a:pPr indent="0">
              <a:lnSpc>
                <a:spcPts val="4800"/>
              </a:lnSpc>
            </a:pPr>
            <a:r>
              <a:rPr lang="en-US" sz="2600" spc="-50">
                <a:latin typeface="Arial"/>
              </a:rPr>
              <a:t>Backbone generation</a:t>
            </a:r>
          </a:p>
          <a:p>
            <a:pPr indent="0">
              <a:lnSpc>
                <a:spcPts val="4800"/>
              </a:lnSpc>
            </a:pPr>
            <a:r>
              <a:rPr lang="en-US" sz="2600" spc="-50">
                <a:latin typeface="Arial"/>
              </a:rPr>
              <a:t>Loop modeling</a:t>
            </a:r>
          </a:p>
          <a:p>
            <a:pPr indent="0">
              <a:lnSpc>
                <a:spcPts val="4800"/>
              </a:lnSpc>
            </a:pPr>
            <a:r>
              <a:rPr lang="en-US" sz="2600" spc="-50">
                <a:latin typeface="Arial"/>
              </a:rPr>
              <a:t>Side-chain modeling</a:t>
            </a:r>
          </a:p>
          <a:p>
            <a:pPr indent="0">
              <a:lnSpc>
                <a:spcPts val="4800"/>
              </a:lnSpc>
            </a:pPr>
            <a:r>
              <a:rPr lang="en-US" sz="2600" spc="-50">
                <a:latin typeface="Arial"/>
              </a:rPr>
              <a:t>Model optimization</a:t>
            </a:r>
          </a:p>
          <a:p>
            <a:pPr indent="0">
              <a:lnSpc>
                <a:spcPts val="4800"/>
              </a:lnSpc>
            </a:pPr>
            <a:r>
              <a:rPr lang="en-US" sz="2600" spc="-50">
                <a:solidFill>
                  <a:srgbClr val="006FC0"/>
                </a:solidFill>
                <a:latin typeface="Arial"/>
              </a:rPr>
              <a:t>Model validation</a:t>
            </a:r>
          </a:p>
        </p:txBody>
      </p:sp>
    </p:spTree>
  </p:cSld>
  <p:clrMapOvr>
    <a:overrideClrMapping bg1="lt1" tx1="dk1" bg2="lt2" tx2="dk2" accent1="accent1" accent2="accent2" accent3="accent3" accent4="accent4" accent5="accent5" accent6="accent6" hlink="hlink" folHlink="folHlink"/>
  </p:clrMapOvr>
</p:sld>
</file>

<file path=ppt/slides/slide24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499616" y="2414016"/>
            <a:ext cx="6224016" cy="432816"/>
          </a:xfrm>
          <a:prstGeom prst="rect">
            <a:avLst/>
          </a:prstGeom>
        </p:spPr>
      </p:pic>
      <p:pic>
        <p:nvPicPr>
          <p:cNvPr id="3" name=""/>
          <p:cNvPicPr>
            <a:picLocks noChangeAspect="1"/>
          </p:cNvPicPr>
          <p:nvPr/>
        </p:nvPicPr>
        <p:blipFill>
          <a:blip r:embed="rPictId1"/>
          <a:stretch>
            <a:fillRect/>
          </a:stretch>
        </p:blipFill>
        <p:spPr>
          <a:xfrm>
            <a:off x="1499616" y="4367784"/>
            <a:ext cx="6224016" cy="557784"/>
          </a:xfrm>
          <a:prstGeom prst="rect">
            <a:avLst/>
          </a:prstGeom>
        </p:spPr>
      </p:pic>
      <p:sp>
        <p:nvSpPr>
          <p:cNvPr id="4" name=""/>
          <p:cNvSpPr/>
          <p:nvPr/>
        </p:nvSpPr>
        <p:spPr>
          <a:xfrm>
            <a:off x="1292352" y="533400"/>
            <a:ext cx="6641592" cy="323088"/>
          </a:xfrm>
          <a:prstGeom prst="rect">
            <a:avLst/>
          </a:prstGeom>
        </p:spPr>
        <p:txBody>
          <a:bodyPr lIns="0" tIns="0" rIns="0" bIns="0" wrap="none">
            <a:noAutofit/>
          </a:bodyPr>
          <a:p>
            <a:pPr indent="0"/>
            <a:r>
              <a:rPr lang="en-US" b="1" sz="2400">
                <a:solidFill>
                  <a:srgbClr val="000098"/>
                </a:solidFill>
                <a:latin typeface="Arial"/>
              </a:rPr>
              <a:t>Seven Steps to Homology Modelling - VI</a:t>
            </a:r>
          </a:p>
        </p:txBody>
      </p:sp>
      <p:sp>
        <p:nvSpPr>
          <p:cNvPr id="5" name=""/>
          <p:cNvSpPr/>
          <p:nvPr/>
        </p:nvSpPr>
        <p:spPr>
          <a:xfrm>
            <a:off x="2054352" y="1664208"/>
            <a:ext cx="5090160" cy="512064"/>
          </a:xfrm>
          <a:prstGeom prst="rect">
            <a:avLst/>
          </a:prstGeom>
          <a:solidFill>
            <a:srgbClr val="4F80BB"/>
          </a:solidFill>
        </p:spPr>
        <p:txBody>
          <a:bodyPr lIns="0" tIns="0" rIns="0" bIns="0">
            <a:noAutofit/>
          </a:bodyPr>
          <a:p>
            <a:pPr algn="ctr" indent="0">
              <a:spcAft>
                <a:spcPts val="420"/>
              </a:spcAft>
            </a:pPr>
            <a:r>
              <a:rPr lang="en-US" sz="1800">
                <a:solidFill>
                  <a:srgbClr val="FFFFFF"/>
                </a:solidFill>
                <a:latin typeface="Calibri"/>
              </a:rPr>
              <a:t>The model with the lowest energy might still be folded</a:t>
            </a:r>
          </a:p>
          <a:p>
            <a:pPr algn="ctr" indent="0">
              <a:spcAft>
                <a:spcPts val="1260"/>
              </a:spcAft>
            </a:pPr>
            <a:r>
              <a:rPr lang="en-US" sz="1800">
                <a:solidFill>
                  <a:srgbClr val="FFFFFF"/>
                </a:solidFill>
                <a:latin typeface="Calibri"/>
              </a:rPr>
              <a:t>completely wrong.</a:t>
            </a:r>
          </a:p>
        </p:txBody>
      </p:sp>
      <p:sp>
        <p:nvSpPr>
          <p:cNvPr id="6" name=""/>
          <p:cNvSpPr/>
          <p:nvPr/>
        </p:nvSpPr>
        <p:spPr>
          <a:xfrm>
            <a:off x="1697736" y="3096768"/>
            <a:ext cx="5833872" cy="1057656"/>
          </a:xfrm>
          <a:prstGeom prst="rect">
            <a:avLst/>
          </a:prstGeom>
          <a:solidFill>
            <a:srgbClr val="4F80BB"/>
          </a:solidFill>
        </p:spPr>
        <p:txBody>
          <a:bodyPr lIns="0" tIns="0" rIns="0" bIns="0">
            <a:noAutofit/>
          </a:bodyPr>
          <a:p>
            <a:pPr algn="ctr" indent="0">
              <a:lnSpc>
                <a:spcPts val="2136"/>
              </a:lnSpc>
              <a:spcBef>
                <a:spcPts val="1260"/>
              </a:spcBef>
              <a:spcAft>
                <a:spcPts val="1260"/>
              </a:spcAft>
            </a:pPr>
            <a:r>
              <a:rPr lang="en-US" sz="1800">
                <a:solidFill>
                  <a:srgbClr val="FFFFFF"/>
                </a:solidFill>
                <a:latin typeface="Calibri"/>
              </a:rPr>
              <a:t>So, the model should be checked again for normal ranges of: Bumps, Bond angles, Torsion angles, Bond lengths Other properties, like the distribution of polar/apolar residues, can be compared with real structures.</a:t>
            </a:r>
          </a:p>
        </p:txBody>
      </p:sp>
      <p:sp>
        <p:nvSpPr>
          <p:cNvPr id="7" name=""/>
          <p:cNvSpPr/>
          <p:nvPr/>
        </p:nvSpPr>
        <p:spPr>
          <a:xfrm>
            <a:off x="2136648" y="4959096"/>
            <a:ext cx="4949952" cy="996696"/>
          </a:xfrm>
          <a:prstGeom prst="rect">
            <a:avLst/>
          </a:prstGeom>
          <a:solidFill>
            <a:srgbClr val="4F80BB"/>
          </a:solidFill>
        </p:spPr>
        <p:txBody>
          <a:bodyPr lIns="0" tIns="0" rIns="0" bIns="0">
            <a:noAutofit/>
          </a:bodyPr>
          <a:p>
            <a:pPr algn="ctr" indent="0">
              <a:lnSpc>
                <a:spcPts val="2136"/>
              </a:lnSpc>
            </a:pPr>
            <a:r>
              <a:rPr lang="en-US" sz="1800">
                <a:solidFill>
                  <a:srgbClr val="FFFFFF"/>
                </a:solidFill>
                <a:latin typeface="Calibri"/>
              </a:rPr>
              <a:t>Important Points:</a:t>
            </a:r>
          </a:p>
          <a:p>
            <a:pPr algn="ctr" indent="0">
              <a:lnSpc>
                <a:spcPts val="2136"/>
              </a:lnSpc>
            </a:pPr>
            <a:r>
              <a:rPr lang="en-US" sz="1800">
                <a:solidFill>
                  <a:srgbClr val="FFFFFF"/>
                </a:solidFill>
                <a:latin typeface="Calibri"/>
              </a:rPr>
              <a:t>An error occurs far away from the active site, is tolerable. But when an error occurs in the active site,</a:t>
            </a:r>
          </a:p>
          <a:p>
            <a:pPr algn="ctr" indent="0">
              <a:lnSpc>
                <a:spcPts val="2136"/>
              </a:lnSpc>
            </a:pPr>
            <a:r>
              <a:rPr lang="en-US" sz="1800">
                <a:solidFill>
                  <a:srgbClr val="FFFFFF"/>
                </a:solidFill>
                <a:latin typeface="Calibri"/>
              </a:rPr>
              <a:t>one should</a:t>
            </a:r>
          </a:p>
        </p:txBody>
      </p:sp>
    </p:spTree>
  </p:cSld>
  <p:clrMapOvr>
    <a:overrideClrMapping bg1="lt1" tx1="dk1" bg2="lt2" tx2="dk2" accent1="accent1" accent2="accent2" accent3="accent3" accent4="accent4" accent5="accent5" accent6="accent6" hlink="hlink" folHlink="folHlink"/>
  </p:clrMapOvr>
</p:sld>
</file>

<file path=ppt/slides/slide24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92352" y="533400"/>
            <a:ext cx="6641592" cy="323088"/>
          </a:xfrm>
          <a:prstGeom prst="rect">
            <a:avLst/>
          </a:prstGeom>
        </p:spPr>
        <p:txBody>
          <a:bodyPr lIns="0" tIns="0" rIns="0" bIns="0" wrap="none">
            <a:noAutofit/>
          </a:bodyPr>
          <a:p>
            <a:pPr indent="0"/>
            <a:r>
              <a:rPr lang="en-US" b="1" sz="2400">
                <a:solidFill>
                  <a:srgbClr val="000098"/>
                </a:solidFill>
                <a:latin typeface="Arial"/>
              </a:rPr>
              <a:t>Seven Steps to Homology Modelling - VI</a:t>
            </a:r>
          </a:p>
        </p:txBody>
      </p:sp>
      <p:sp>
        <p:nvSpPr>
          <p:cNvPr id="3" name=""/>
          <p:cNvSpPr/>
          <p:nvPr/>
        </p:nvSpPr>
        <p:spPr>
          <a:xfrm>
            <a:off x="4831080" y="1255776"/>
            <a:ext cx="3203448" cy="4593336"/>
          </a:xfrm>
          <a:prstGeom prst="rect">
            <a:avLst/>
          </a:prstGeom>
          <a:solidFill>
            <a:srgbClr val="DCDBE6"/>
          </a:solidFill>
        </p:spPr>
        <p:txBody>
          <a:bodyPr lIns="0" tIns="0" rIns="0" bIns="0">
            <a:noAutofit/>
          </a:bodyPr>
          <a:p>
            <a:pPr indent="0">
              <a:lnSpc>
                <a:spcPts val="3096"/>
              </a:lnSpc>
            </a:pPr>
            <a:r>
              <a:rPr lang="en-US" b="1" sz="2600">
                <a:solidFill>
                  <a:srgbClr val="FF0000"/>
                </a:solidFill>
                <a:latin typeface="Arial"/>
              </a:rPr>
              <a:t>Limitations of</a:t>
            </a:r>
          </a:p>
          <a:p>
            <a:pPr indent="0">
              <a:lnSpc>
                <a:spcPts val="3096"/>
              </a:lnSpc>
            </a:pPr>
            <a:r>
              <a:rPr lang="en-US" b="1" sz="2600">
                <a:solidFill>
                  <a:srgbClr val="FF0000"/>
                </a:solidFill>
                <a:latin typeface="Arial"/>
              </a:rPr>
              <a:t>Homology</a:t>
            </a:r>
          </a:p>
          <a:p>
            <a:pPr indent="0">
              <a:lnSpc>
                <a:spcPts val="3096"/>
              </a:lnSpc>
              <a:spcAft>
                <a:spcPts val="630"/>
              </a:spcAft>
            </a:pPr>
            <a:r>
              <a:rPr lang="en-US" b="1" sz="2600">
                <a:solidFill>
                  <a:srgbClr val="FF0000"/>
                </a:solidFill>
                <a:latin typeface="Arial"/>
              </a:rPr>
              <a:t>Modelling</a:t>
            </a:r>
          </a:p>
          <a:p>
            <a:pPr indent="0">
              <a:lnSpc>
                <a:spcPts val="2856"/>
              </a:lnSpc>
              <a:spcAft>
                <a:spcPts val="1890"/>
              </a:spcAft>
            </a:pPr>
            <a:r>
              <a:rPr lang="en-US" sz="2600" spc="-50">
                <a:latin typeface="Arial"/>
              </a:rPr>
              <a:t>Large Bias towards structure of template</a:t>
            </a:r>
          </a:p>
          <a:p>
            <a:pPr indent="0">
              <a:lnSpc>
                <a:spcPts val="2856"/>
              </a:lnSpc>
            </a:pPr>
            <a:r>
              <a:rPr lang="en-US" sz="2600" spc="-50">
                <a:latin typeface="Arial"/>
              </a:rPr>
              <a:t>Cannot study</a:t>
            </a:r>
          </a:p>
          <a:p>
            <a:pPr indent="0">
              <a:lnSpc>
                <a:spcPts val="2856"/>
              </a:lnSpc>
            </a:pPr>
            <a:r>
              <a:rPr lang="en-US" sz="2600" spc="-50">
                <a:latin typeface="Arial"/>
              </a:rPr>
              <a:t>conformational</a:t>
            </a:r>
          </a:p>
          <a:p>
            <a:pPr indent="0">
              <a:lnSpc>
                <a:spcPts val="2856"/>
              </a:lnSpc>
              <a:spcAft>
                <a:spcPts val="1890"/>
              </a:spcAft>
            </a:pPr>
            <a:r>
              <a:rPr lang="en-US" sz="2600" spc="-50">
                <a:latin typeface="Arial"/>
              </a:rPr>
              <a:t>changes</a:t>
            </a:r>
          </a:p>
          <a:p>
            <a:pPr indent="0">
              <a:lnSpc>
                <a:spcPts val="2856"/>
              </a:lnSpc>
            </a:pPr>
            <a:r>
              <a:rPr lang="en-US" sz="2600" spc="-50">
                <a:latin typeface="Arial"/>
              </a:rPr>
              <a:t>Cannot elicit new catalytic/binding sites</a:t>
            </a:r>
          </a:p>
        </p:txBody>
      </p:sp>
    </p:spTree>
  </p:cSld>
  <p:clrMapOvr>
    <a:overrideClrMapping bg1="lt1" tx1="dk1" bg2="lt2" tx2="dk2" accent1="accent1" accent2="accent2" accent3="accent3" accent4="accent4" accent5="accent5" accent6="accent6" hlink="hlink" folHlink="folHlink"/>
  </p:clrMapOvr>
</p:sld>
</file>

<file path=ppt/slides/slide24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292352" y="533400"/>
            <a:ext cx="6641592" cy="323088"/>
          </a:xfrm>
          <a:prstGeom prst="rect">
            <a:avLst/>
          </a:prstGeom>
        </p:spPr>
        <p:txBody>
          <a:bodyPr lIns="0" tIns="0" rIns="0" bIns="0" wrap="none">
            <a:noAutofit/>
          </a:bodyPr>
          <a:p>
            <a:pPr indent="0"/>
            <a:r>
              <a:rPr lang="en-US" b="1" sz="2400">
                <a:solidFill>
                  <a:srgbClr val="000098"/>
                </a:solidFill>
                <a:latin typeface="Arial"/>
              </a:rPr>
              <a:t>Seven Steps to Homology Modelling - VI</a:t>
            </a:r>
          </a:p>
        </p:txBody>
      </p:sp>
      <p:sp>
        <p:nvSpPr>
          <p:cNvPr id="3" name=""/>
          <p:cNvSpPr/>
          <p:nvPr/>
        </p:nvSpPr>
        <p:spPr>
          <a:xfrm>
            <a:off x="4843272" y="1249680"/>
            <a:ext cx="3374136" cy="3258312"/>
          </a:xfrm>
          <a:prstGeom prst="rect">
            <a:avLst/>
          </a:prstGeom>
          <a:solidFill>
            <a:srgbClr val="DCDBE6"/>
          </a:solidFill>
        </p:spPr>
        <p:txBody>
          <a:bodyPr lIns="0" tIns="0" rIns="0" bIns="0">
            <a:noAutofit/>
          </a:bodyPr>
          <a:p>
            <a:pPr marL="363220" indent="-342900">
              <a:spcAft>
                <a:spcPts val="630"/>
              </a:spcAft>
            </a:pPr>
            <a:r>
              <a:rPr lang="en-US" b="1" sz="2600">
                <a:solidFill>
                  <a:srgbClr val="FF0000"/>
                </a:solidFill>
                <a:latin typeface="Arial"/>
              </a:rPr>
              <a:t>Conclusions</a:t>
            </a:r>
          </a:p>
          <a:p>
            <a:pPr marL="363220" indent="-342900">
              <a:lnSpc>
                <a:spcPts val="2832"/>
              </a:lnSpc>
              <a:spcAft>
                <a:spcPts val="1890"/>
              </a:spcAft>
            </a:pPr>
            <a:r>
              <a:rPr lang="en-US" sz="2600" spc="-50">
                <a:solidFill>
                  <a:srgbClr val="747474"/>
                </a:solidFill>
                <a:latin typeface="Arial"/>
              </a:rPr>
              <a:t>•    </a:t>
            </a:r>
            <a:r>
              <a:rPr lang="en-US" sz="2600" spc="-50">
                <a:latin typeface="Arial"/>
              </a:rPr>
              <a:t>So how can we overcome such limitations?</a:t>
            </a:r>
          </a:p>
          <a:p>
            <a:pPr marL="363220" indent="-342900">
              <a:lnSpc>
                <a:spcPts val="2856"/>
              </a:lnSpc>
            </a:pPr>
            <a:r>
              <a:rPr lang="en-US" sz="2600" spc="-50">
                <a:solidFill>
                  <a:srgbClr val="747474"/>
                </a:solidFill>
                <a:latin typeface="Arial"/>
              </a:rPr>
              <a:t>•    </a:t>
            </a:r>
            <a:r>
              <a:rPr lang="en-US" sz="2600" spc="-50">
                <a:solidFill>
                  <a:srgbClr val="006FC0"/>
                </a:solidFill>
                <a:latin typeface="Arial"/>
              </a:rPr>
              <a:t>Other strategies include: Threading, and Ab Initio Modelling </a:t>
            </a:r>
            <a:r>
              <a:rPr lang="en-US" baseline="30000" sz="2600" spc="-50">
                <a:solidFill>
                  <a:srgbClr val="006FC0"/>
                </a:solidFill>
                <a:latin typeface="Arial"/>
              </a:rPr>
              <a:t>•</a:t>
            </a:r>
          </a:p>
        </p:txBody>
      </p:sp>
      <p:sp>
        <p:nvSpPr>
          <p:cNvPr id="4" name=""/>
          <p:cNvSpPr/>
          <p:nvPr/>
        </p:nvSpPr>
        <p:spPr>
          <a:xfrm>
            <a:off x="4843272" y="4946904"/>
            <a:ext cx="3374136" cy="606552"/>
          </a:xfrm>
          <a:prstGeom prst="rect">
            <a:avLst/>
          </a:prstGeom>
          <a:solidFill>
            <a:srgbClr val="DCDBE6"/>
          </a:solidFill>
        </p:spPr>
        <p:txBody>
          <a:bodyPr lIns="0" tIns="0" rIns="0" bIns="0">
            <a:noAutofit/>
          </a:bodyPr>
          <a:p>
            <a:pPr marL="3213100" indent="-342900">
              <a:lnSpc>
                <a:spcPts val="2880"/>
              </a:lnSpc>
            </a:pPr>
            <a:r>
              <a:rPr lang="en-US" sz="2600" spc="-50">
                <a:solidFill>
                  <a:srgbClr val="747474"/>
                </a:solidFill>
                <a:latin typeface="Arial"/>
              </a:rPr>
              <a:t>•    </a:t>
            </a:r>
            <a:r>
              <a:rPr lang="en-US" sz="2600" spc="-50">
                <a:solidFill>
                  <a:srgbClr val="006FC0"/>
                </a:solidFill>
                <a:latin typeface="Arial"/>
              </a:rPr>
              <a:t>We will also examine online tools for each</a:t>
            </a:r>
          </a:p>
        </p:txBody>
      </p:sp>
      <p:sp>
        <p:nvSpPr>
          <p:cNvPr id="5" name=""/>
          <p:cNvSpPr/>
          <p:nvPr/>
        </p:nvSpPr>
        <p:spPr>
          <a:xfrm>
            <a:off x="1874520" y="6635496"/>
            <a:ext cx="405384" cy="179832"/>
          </a:xfrm>
          <a:prstGeom prst="rect">
            <a:avLst/>
          </a:prstGeom>
        </p:spPr>
        <p:txBody>
          <a:bodyPr lIns="0" tIns="0" rIns="0" bIns="0" wrap="none">
            <a:noAutofit/>
          </a:bodyPr>
          <a:p>
            <a:pPr indent="0"/>
            <a:r>
              <a:rPr lang="en-US" sz="18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2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93264"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
        <p:nvSpPr>
          <p:cNvPr id="3" name=""/>
          <p:cNvSpPr/>
          <p:nvPr/>
        </p:nvSpPr>
        <p:spPr>
          <a:xfrm>
            <a:off x="4645152" y="1609344"/>
            <a:ext cx="3733800" cy="3197352"/>
          </a:xfrm>
          <a:prstGeom prst="rect">
            <a:avLst/>
          </a:prstGeom>
        </p:spPr>
        <p:txBody>
          <a:bodyPr lIns="0" tIns="0" rIns="0" bIns="0">
            <a:noAutofit/>
          </a:bodyPr>
          <a:p>
            <a:pPr marL="370332" indent="-330200">
              <a:spcAft>
                <a:spcPts val="1050"/>
              </a:spcAft>
            </a:pPr>
            <a:r>
              <a:rPr lang="en-US" b="1" sz="2600">
                <a:solidFill>
                  <a:srgbClr val="3265FF"/>
                </a:solidFill>
                <a:latin typeface="Arial"/>
              </a:rPr>
              <a:t>Dayhoff PAM matrices</a:t>
            </a:r>
          </a:p>
          <a:p>
            <a:pPr indent="0">
              <a:lnSpc>
                <a:spcPts val="3096"/>
              </a:lnSpc>
              <a:spcAft>
                <a:spcPts val="210"/>
              </a:spcAft>
            </a:pPr>
            <a:r>
              <a:rPr lang="en-US" sz="2600">
                <a:latin typeface="Arial"/>
              </a:rPr>
              <a:t>Values are rounded to near integer for computational convenience</a:t>
            </a:r>
          </a:p>
          <a:p>
            <a:pPr marL="370332" indent="-330200">
              <a:lnSpc>
                <a:spcPts val="3096"/>
              </a:lnSpc>
            </a:pPr>
            <a:r>
              <a:rPr lang="en-US" sz="2600">
                <a:solidFill>
                  <a:srgbClr val="622422"/>
                </a:solidFill>
                <a:latin typeface="Arial"/>
              </a:rPr>
              <a:t>• </a:t>
            </a:r>
            <a:r>
              <a:rPr lang="en-US" sz="2600">
                <a:latin typeface="Arial"/>
              </a:rPr>
              <a:t>PAM250 is scaled by 3/log2 to give scores in third-bits</a:t>
            </a:r>
          </a:p>
        </p:txBody>
      </p:sp>
    </p:spTree>
  </p:cSld>
  <p:clrMapOvr>
    <a:overrideClrMapping bg1="lt1" tx1="dk1" bg2="lt2" tx2="dk2" accent1="accent1" accent2="accent2" accent3="accent3" accent4="accent4" accent5="accent5" accent6="accent6" hlink="hlink" folHlink="folHlink"/>
  </p:clrMapOvr>
</p:sld>
</file>

<file path=ppt/slides/slide25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148072" y="3017520"/>
            <a:ext cx="2840736" cy="1258824"/>
          </a:xfrm>
          <a:prstGeom prst="rect">
            <a:avLst/>
          </a:prstGeom>
          <a:solidFill>
            <a:srgbClr val="DCDBE6"/>
          </a:solidFill>
        </p:spPr>
        <p:txBody>
          <a:bodyPr lIns="0" tIns="0" rIns="0" bIns="0">
            <a:noAutofit/>
          </a:bodyPr>
          <a:p>
            <a:pPr marL="477520" indent="-457200">
              <a:lnSpc>
                <a:spcPts val="3504"/>
              </a:lnSpc>
            </a:pPr>
            <a:r>
              <a:rPr lang="en-US" b="1" sz="2600">
                <a:solidFill>
                  <a:srgbClr val="006FC0"/>
                </a:solidFill>
                <a:latin typeface="Arial"/>
              </a:rPr>
              <a:t>MODELLER for Homology Modelling</a:t>
            </a:r>
          </a:p>
        </p:txBody>
      </p:sp>
    </p:spTree>
  </p:cSld>
  <p:clrMapOvr>
    <a:overrideClrMapping bg1="lt1" tx1="dk1" bg2="lt2" tx2="dk2" accent1="accent1" accent2="accent2" accent3="accent3" accent4="accent4" accent5="accent5" accent6="accent6" hlink="hlink" folHlink="folHlink"/>
  </p:clrMapOvr>
</p:sld>
</file>

<file path=ppt/slides/slide25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73352" y="533400"/>
            <a:ext cx="5888736" cy="323088"/>
          </a:xfrm>
          <a:prstGeom prst="rect">
            <a:avLst/>
          </a:prstGeom>
        </p:spPr>
        <p:txBody>
          <a:bodyPr lIns="0" tIns="0" rIns="0" bIns="0" wrap="none">
            <a:noAutofit/>
          </a:bodyPr>
          <a:p>
            <a:pPr indent="0"/>
            <a:r>
              <a:rPr lang="en-US" b="1" sz="2400">
                <a:solidFill>
                  <a:srgbClr val="000098"/>
                </a:solidFill>
                <a:latin typeface="Arial"/>
              </a:rPr>
              <a:t>MODELLER for Homology Modelling</a:t>
            </a:r>
          </a:p>
        </p:txBody>
      </p:sp>
      <p:sp>
        <p:nvSpPr>
          <p:cNvPr id="3" name=""/>
          <p:cNvSpPr/>
          <p:nvPr/>
        </p:nvSpPr>
        <p:spPr>
          <a:xfrm>
            <a:off x="4828032" y="1246632"/>
            <a:ext cx="3115056" cy="4867656"/>
          </a:xfrm>
          <a:prstGeom prst="rect">
            <a:avLst/>
          </a:prstGeom>
          <a:solidFill>
            <a:srgbClr val="DCDBE6"/>
          </a:solidFill>
        </p:spPr>
        <p:txBody>
          <a:bodyPr lIns="0" tIns="0" rIns="0" bIns="0">
            <a:noAutofit/>
          </a:bodyPr>
          <a:p>
            <a:pPr indent="0">
              <a:spcAft>
                <a:spcPts val="1680"/>
              </a:spcAft>
            </a:pPr>
            <a:r>
              <a:rPr lang="en-US" b="1" sz="2600">
                <a:solidFill>
                  <a:srgbClr val="FF0000"/>
                </a:solidFill>
                <a:latin typeface="Arial"/>
              </a:rPr>
              <a:t>Background</a:t>
            </a:r>
          </a:p>
          <a:p>
            <a:pPr indent="0">
              <a:lnSpc>
                <a:spcPts val="2880"/>
              </a:lnSpc>
              <a:spcAft>
                <a:spcPts val="1260"/>
              </a:spcAft>
            </a:pPr>
            <a:r>
              <a:rPr lang="en-US" sz="2600" spc="-50">
                <a:latin typeface="Arial"/>
              </a:rPr>
              <a:t>Template recognition and initial alignment</a:t>
            </a:r>
          </a:p>
          <a:p>
            <a:pPr indent="0">
              <a:lnSpc>
                <a:spcPts val="4800"/>
              </a:lnSpc>
            </a:pPr>
            <a:r>
              <a:rPr lang="en-US" sz="2600" spc="-50">
                <a:latin typeface="Arial"/>
              </a:rPr>
              <a:t>Alignment correction</a:t>
            </a:r>
          </a:p>
          <a:p>
            <a:pPr indent="0">
              <a:lnSpc>
                <a:spcPts val="4800"/>
              </a:lnSpc>
            </a:pPr>
            <a:r>
              <a:rPr lang="en-US" sz="2600" spc="-50">
                <a:latin typeface="Arial"/>
              </a:rPr>
              <a:t>Backbone generation</a:t>
            </a:r>
          </a:p>
          <a:p>
            <a:pPr indent="0">
              <a:lnSpc>
                <a:spcPts val="4800"/>
              </a:lnSpc>
            </a:pPr>
            <a:r>
              <a:rPr lang="en-US" sz="2600" spc="-50">
                <a:latin typeface="Arial"/>
              </a:rPr>
              <a:t>Loop modeling</a:t>
            </a:r>
          </a:p>
          <a:p>
            <a:pPr indent="0">
              <a:lnSpc>
                <a:spcPts val="4800"/>
              </a:lnSpc>
            </a:pPr>
            <a:r>
              <a:rPr lang="en-US" sz="2600" spc="-50">
                <a:latin typeface="Arial"/>
              </a:rPr>
              <a:t>Side-chain modeling</a:t>
            </a:r>
          </a:p>
          <a:p>
            <a:pPr indent="0">
              <a:lnSpc>
                <a:spcPts val="4800"/>
              </a:lnSpc>
            </a:pPr>
            <a:r>
              <a:rPr lang="en-US" sz="2600" spc="-50">
                <a:latin typeface="Arial"/>
              </a:rPr>
              <a:t>Model optimization</a:t>
            </a:r>
          </a:p>
          <a:p>
            <a:pPr indent="0">
              <a:lnSpc>
                <a:spcPts val="4800"/>
              </a:lnSpc>
            </a:pPr>
            <a:r>
              <a:rPr lang="en-US" sz="2600" spc="-50">
                <a:latin typeface="Arial"/>
              </a:rPr>
              <a:t>Model validation</a:t>
            </a:r>
          </a:p>
        </p:txBody>
      </p:sp>
    </p:spTree>
  </p:cSld>
  <p:clrMapOvr>
    <a:overrideClrMapping bg1="lt1" tx1="dk1" bg2="lt2" tx2="dk2" accent1="accent1" accent2="accent2" accent3="accent3" accent4="accent4" accent5="accent5" accent6="accent6" hlink="hlink" folHlink="folHlink"/>
  </p:clrMapOvr>
</p:sld>
</file>

<file path=ppt/slides/slide25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73352" y="533400"/>
            <a:ext cx="5888736" cy="323088"/>
          </a:xfrm>
          <a:prstGeom prst="rect">
            <a:avLst/>
          </a:prstGeom>
        </p:spPr>
        <p:txBody>
          <a:bodyPr lIns="0" tIns="0" rIns="0" bIns="0" wrap="none">
            <a:noAutofit/>
          </a:bodyPr>
          <a:p>
            <a:pPr indent="0"/>
            <a:r>
              <a:rPr lang="en-US" b="1" sz="2400">
                <a:solidFill>
                  <a:srgbClr val="000098"/>
                </a:solidFill>
                <a:latin typeface="Arial"/>
              </a:rPr>
              <a:t>MODELLER for Homology Modelling</a:t>
            </a:r>
          </a:p>
        </p:txBody>
      </p:sp>
      <p:sp>
        <p:nvSpPr>
          <p:cNvPr id="3" name=""/>
          <p:cNvSpPr/>
          <p:nvPr/>
        </p:nvSpPr>
        <p:spPr>
          <a:xfrm>
            <a:off x="4846320" y="1246632"/>
            <a:ext cx="3328416" cy="4178808"/>
          </a:xfrm>
          <a:prstGeom prst="rect">
            <a:avLst/>
          </a:prstGeom>
          <a:solidFill>
            <a:srgbClr val="DCDBE6"/>
          </a:solidFill>
        </p:spPr>
        <p:txBody>
          <a:bodyPr lIns="0" tIns="0" rIns="0" bIns="0">
            <a:noAutofit/>
          </a:bodyPr>
          <a:p>
            <a:pPr algn="just" marL="360172" indent="-342900">
              <a:spcAft>
                <a:spcPts val="1680"/>
              </a:spcAft>
            </a:pPr>
            <a:r>
              <a:rPr lang="en-US" b="1" sz="2600">
                <a:solidFill>
                  <a:srgbClr val="FF0000"/>
                </a:solidFill>
                <a:latin typeface="Arial"/>
              </a:rPr>
              <a:t>Background</a:t>
            </a:r>
          </a:p>
          <a:p>
            <a:pPr algn="just" marL="360172" marR="1189228" indent="-342900">
              <a:lnSpc>
                <a:spcPts val="2856"/>
              </a:lnSpc>
              <a:spcAft>
                <a:spcPts val="1680"/>
              </a:spcAft>
            </a:pPr>
            <a:r>
              <a:rPr lang="en-US" sz="2600" spc="-50">
                <a:solidFill>
                  <a:srgbClr val="747474"/>
                </a:solidFill>
                <a:latin typeface="Arial"/>
              </a:rPr>
              <a:t>•    </a:t>
            </a:r>
            <a:r>
              <a:rPr lang="en-US" sz="2600" spc="-50">
                <a:latin typeface="Arial"/>
              </a:rPr>
              <a:t>Modeller is a software for homology modelling</a:t>
            </a:r>
          </a:p>
          <a:p>
            <a:pPr algn="just" indent="0">
              <a:spcAft>
                <a:spcPts val="2730"/>
              </a:spcAft>
            </a:pPr>
            <a:r>
              <a:rPr lang="en-US" sz="2600" spc="-50">
                <a:solidFill>
                  <a:srgbClr val="747474"/>
                </a:solidFill>
                <a:latin typeface="Arial"/>
              </a:rPr>
              <a:t>•    </a:t>
            </a:r>
            <a:r>
              <a:rPr lang="en-US" sz="2600" spc="-50">
                <a:latin typeface="Arial"/>
              </a:rPr>
              <a:t>salilab.org/modeller</a:t>
            </a:r>
          </a:p>
          <a:p>
            <a:pPr algn="just" marL="360172" indent="-342900">
              <a:lnSpc>
                <a:spcPts val="2856"/>
              </a:lnSpc>
            </a:pPr>
            <a:r>
              <a:rPr lang="en-US" sz="2600" spc="-50">
                <a:solidFill>
                  <a:srgbClr val="747474"/>
                </a:solidFill>
                <a:latin typeface="Arial"/>
              </a:rPr>
              <a:t>•    </a:t>
            </a:r>
            <a:r>
              <a:rPr lang="en-US" sz="2600" spc="-50">
                <a:latin typeface="Arial"/>
              </a:rPr>
              <a:t>Inputs:</a:t>
            </a:r>
          </a:p>
          <a:p>
            <a:pPr marL="360172" indent="0">
              <a:lnSpc>
                <a:spcPts val="2856"/>
              </a:lnSpc>
            </a:pPr>
            <a:r>
              <a:rPr lang="en-US" sz="2600" spc="-50">
                <a:latin typeface="Arial"/>
              </a:rPr>
              <a:t>Python script file, Sequence alignment &amp; Template (PDB)</a:t>
            </a:r>
          </a:p>
        </p:txBody>
      </p:sp>
    </p:spTree>
  </p:cSld>
  <p:clrMapOvr>
    <a:overrideClrMapping bg1="lt1" tx1="dk1" bg2="lt2" tx2="dk2" accent1="accent1" accent2="accent2" accent3="accent3" accent4="accent4" accent5="accent5" accent6="accent6" hlink="hlink" folHlink="folHlink"/>
  </p:clrMapOvr>
</p:sld>
</file>

<file path=ppt/slides/slide25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73352" y="533400"/>
            <a:ext cx="5888736" cy="323088"/>
          </a:xfrm>
          <a:prstGeom prst="rect">
            <a:avLst/>
          </a:prstGeom>
        </p:spPr>
        <p:txBody>
          <a:bodyPr lIns="0" tIns="0" rIns="0" bIns="0" wrap="none">
            <a:noAutofit/>
          </a:bodyPr>
          <a:p>
            <a:pPr indent="0"/>
            <a:r>
              <a:rPr lang="en-US" b="1" sz="2400">
                <a:solidFill>
                  <a:srgbClr val="000098"/>
                </a:solidFill>
                <a:latin typeface="Arial"/>
              </a:rPr>
              <a:t>MODELLER for Homology Modelling</a:t>
            </a:r>
          </a:p>
        </p:txBody>
      </p:sp>
      <p:graphicFrame>
        <p:nvGraphicFramePr>
          <p:cNvPr id="3" name=""/>
          <p:cNvGraphicFramePr>
            <a:graphicFrameLocks noGrp="1"/>
          </p:cNvGraphicFramePr>
          <p:nvPr/>
        </p:nvGraphicFramePr>
        <p:xfrm>
          <a:off x="914400" y="1386840"/>
          <a:ext cx="7580376" cy="4319016"/>
        </p:xfrm>
        <a:graphic>
          <a:graphicData uri="http://schemas.openxmlformats.org/drawingml/2006/table">
            <a:tbl>
              <a:tblPr/>
              <a:tblGrid>
                <a:gridCol w="2660904"/>
                <a:gridCol w="451104"/>
                <a:gridCol w="4468368"/>
              </a:tblGrid>
              <a:tr h="207264">
                <a:tc gridSpan="2">
                  <a:txBody>
                    <a:bodyPr lIns="0" tIns="0" rIns="0" bIns="0">
                      <a:noAutofit/>
                    </a:bodyPr>
                    <a:p>
                      <a:pPr marL="139700" indent="0"/>
                      <a:r>
                        <a:rPr lang="en-US" sz="950" spc="100">
                          <a:latin typeface="Cambria"/>
                        </a:rPr>
                        <a:t>from modeller import *</a:t>
                      </a:r>
                    </a:p>
                  </a:txBody>
                  <a:tcPr marL="0" marR="0" marT="0" marB="0" anchor="b"/>
                </a:tc>
                <a:tc hMerge="1">
                  <a:txBody>
                    <a:bodyPr lIns="0" tIns="0" rIns="0" bIns="0">
                      <a:noAutofit/>
                    </a:bodyPr>
                    <a:p>
                      <a:endParaRPr sz="1000"/>
                    </a:p>
                  </a:txBody>
                  <a:tcPr marL="0" marR="0" marT="0" marB="0"/>
                </a:tc>
                <a:tc>
                  <a:txBody>
                    <a:bodyPr lIns="0" tIns="0" rIns="0" bIns="0">
                      <a:noAutofit/>
                    </a:bodyPr>
                    <a:p>
                      <a:pPr marL="114300" indent="0"/>
                      <a:r>
                        <a:rPr lang="en-US" sz="950" spc="100">
                          <a:latin typeface="Cambria"/>
                        </a:rPr>
                        <a:t>&gt;P1;</a:t>
                      </a:r>
                      <a:r>
                        <a:rPr lang="en-US" b="1" sz="850">
                          <a:latin typeface="Courier New"/>
                        </a:rPr>
                        <a:t>1q5o</a:t>
                      </a:r>
                    </a:p>
                  </a:txBody>
                  <a:tcPr marL="0" marR="0" marT="0" marB="0" anchor="b"/>
                </a:tc>
              </a:tr>
              <a:tr h="219456">
                <a:tc gridSpan="2">
                  <a:txBody>
                    <a:bodyPr lIns="0" tIns="0" rIns="0" bIns="0">
                      <a:noAutofit/>
                    </a:bodyPr>
                    <a:p>
                      <a:pPr marL="139700" indent="0"/>
                      <a:r>
                        <a:rPr lang="en-US" sz="950" spc="100">
                          <a:latin typeface="Cambria"/>
                        </a:rPr>
                        <a:t>from modeller.automodel import *</a:t>
                      </a:r>
                    </a:p>
                  </a:txBody>
                  <a:tcPr marL="0" marR="0" marT="0" marB="0" anchor="b"/>
                </a:tc>
                <a:tc hMerge="1">
                  <a:txBody>
                    <a:bodyPr lIns="0" tIns="0" rIns="0" bIns="0">
                      <a:noAutofit/>
                    </a:bodyPr>
                    <a:p>
                      <a:endParaRPr sz="1100"/>
                    </a:p>
                  </a:txBody>
                  <a:tcPr marL="0" marR="0" marT="0" marB="0"/>
                </a:tc>
                <a:tc>
                  <a:txBody>
                    <a:bodyPr lIns="0" tIns="0" rIns="0" bIns="0">
                      <a:noAutofit/>
                    </a:bodyPr>
                    <a:p>
                      <a:pPr marL="114300" indent="0"/>
                      <a:r>
                        <a:rPr lang="en-US" sz="950" spc="100">
                          <a:latin typeface="Cambria"/>
                        </a:rPr>
                        <a:t>structureX: </a:t>
                      </a:r>
                      <a:r>
                        <a:rPr lang="en-US" b="1" sz="850">
                          <a:latin typeface="Courier New"/>
                        </a:rPr>
                        <a:t>1q5o </a:t>
                      </a:r>
                      <a:r>
                        <a:rPr lang="en-US" sz="950" spc="100">
                          <a:latin typeface="Cambria"/>
                        </a:rPr>
                        <a:t>: </a:t>
                      </a:r>
                      <a:r>
                        <a:rPr lang="en-US" b="1" sz="850">
                          <a:latin typeface="Courier New"/>
                        </a:rPr>
                        <a:t>443 </a:t>
                      </a:r>
                      <a:r>
                        <a:rPr lang="en-US" sz="950" spc="100">
                          <a:latin typeface="Cambria"/>
                        </a:rPr>
                        <a:t>: </a:t>
                      </a:r>
                      <a:r>
                        <a:rPr lang="en-US" b="1" sz="850">
                          <a:latin typeface="Courier New"/>
                        </a:rPr>
                        <a:t>A </a:t>
                      </a:r>
                      <a:r>
                        <a:rPr lang="en-US" sz="950" spc="100">
                          <a:latin typeface="Cambria"/>
                        </a:rPr>
                        <a:t>: </a:t>
                      </a:r>
                      <a:r>
                        <a:rPr lang="en-US" b="1" sz="850">
                          <a:latin typeface="Courier New"/>
                        </a:rPr>
                        <a:t>644 </a:t>
                      </a:r>
                      <a:r>
                        <a:rPr lang="en-US" sz="950" spc="100">
                          <a:latin typeface="Cambria"/>
                        </a:rPr>
                        <a:t>: </a:t>
                      </a:r>
                      <a:r>
                        <a:rPr lang="en-US" b="1" sz="850">
                          <a:latin typeface="Courier New"/>
                        </a:rPr>
                        <a:t>A </a:t>
                      </a:r>
                      <a:r>
                        <a:rPr lang="en-US" sz="950" spc="250">
                          <a:latin typeface="Cambria"/>
                        </a:rPr>
                        <a:t>::::</a:t>
                      </a:r>
                    </a:p>
                  </a:txBody>
                  <a:tcPr marL="0" marR="0" marT="0" marB="0" anchor="b"/>
                </a:tc>
              </a:tr>
              <a:tr h="182880">
                <a:tc gridSpan="2">
                  <a:txBody>
                    <a:bodyPr lIns="0" tIns="0" rIns="0" bIns="0">
                      <a:noAutofit/>
                    </a:bodyPr>
                    <a:p>
                      <a:pPr marL="139700" indent="0"/>
                      <a:r>
                        <a:rPr lang="en-US" sz="950" spc="100">
                          <a:latin typeface="Cambria"/>
                        </a:rPr>
                        <a:t>log.verbose()</a:t>
                      </a:r>
                    </a:p>
                  </a:txBody>
                  <a:tcPr marL="0" marR="0" marT="0" marB="0" anchor="b"/>
                </a:tc>
                <a:tc hMerge="1">
                  <a:txBody>
                    <a:bodyPr lIns="0" tIns="0" rIns="0" bIns="0">
                      <a:noAutofit/>
                    </a:bodyPr>
                    <a:p>
                      <a:endParaRPr sz="900"/>
                    </a:p>
                  </a:txBody>
                  <a:tcPr marL="0" marR="0" marT="0" marB="0"/>
                </a:tc>
                <a:tc>
                  <a:txBody>
                    <a:bodyPr lIns="0" tIns="0" rIns="0" bIns="0">
                      <a:noAutofit/>
                    </a:bodyPr>
                    <a:p>
                      <a:pPr marL="114300" indent="0"/>
                      <a:r>
                        <a:rPr lang="en-US" b="1" sz="850">
                          <a:latin typeface="Courier New"/>
                        </a:rPr>
                        <a:t>DSSRRQYQEKYKQVEQYMSFHKLPADFRQKIHDYYEHRYQ-GKMFDEDSILGELNGPLRE</a:t>
                      </a:r>
                    </a:p>
                  </a:txBody>
                  <a:tcPr marL="0" marR="0" marT="0" marB="0" anchor="b"/>
                </a:tc>
              </a:tr>
              <a:tr h="182880">
                <a:tc gridSpan="2">
                  <a:txBody>
                    <a:bodyPr lIns="0" tIns="0" rIns="0" bIns="0">
                      <a:noAutofit/>
                    </a:bodyPr>
                    <a:p>
                      <a:pPr marL="139700" indent="0"/>
                      <a:r>
                        <a:rPr lang="en-US" sz="950" spc="100">
                          <a:latin typeface="Cambria"/>
                        </a:rPr>
                        <a:t>env = environ()</a:t>
                      </a:r>
                    </a:p>
                  </a:txBody>
                  <a:tcPr marL="0" marR="0" marT="0" marB="0" anchor="b"/>
                </a:tc>
                <a:tc hMerge="1">
                  <a:txBody>
                    <a:bodyPr lIns="0" tIns="0" rIns="0" bIns="0">
                      <a:noAutofit/>
                    </a:bodyPr>
                    <a:p>
                      <a:endParaRPr sz="900"/>
                    </a:p>
                  </a:txBody>
                  <a:tcPr marL="0" marR="0" marT="0" marB="0"/>
                </a:tc>
                <a:tc>
                  <a:txBody>
                    <a:bodyPr lIns="0" tIns="0" rIns="0" bIns="0">
                      <a:noAutofit/>
                    </a:bodyPr>
                    <a:p>
                      <a:pPr marL="114300" indent="0"/>
                      <a:r>
                        <a:rPr lang="en-US" b="1" sz="850">
                          <a:latin typeface="Courier New"/>
                        </a:rPr>
                        <a:t>EIVNFNCRKLVASMPLFANADPNFVTAMLTKLKFEVFQPGDYIIREGTIGKKMYFIQHGV</a:t>
                      </a:r>
                    </a:p>
                  </a:txBody>
                  <a:tcPr marL="0" marR="0" marT="0" marB="0" anchor="b"/>
                </a:tc>
              </a:tr>
              <a:tr h="182880">
                <a:tc gridSpan="2" rowSpan="2">
                  <a:txBody>
                    <a:bodyPr lIns="0" tIns="0" rIns="0" bIns="0">
                      <a:noAutofit/>
                    </a:bodyPr>
                    <a:p>
                      <a:pPr marL="139700" indent="0"/>
                      <a:r>
                        <a:rPr lang="en-US" sz="950" spc="100">
                          <a:latin typeface="Cambria"/>
                        </a:rPr>
                        <a:t>env.io.atom files directory = </a:t>
                      </a:r>
                      <a:r>
                        <a:rPr lang="en-US" sz="950" spc="250">
                          <a:latin typeface="Cambria"/>
                        </a:rPr>
                        <a:t>'./'</a:t>
                      </a:r>
                    </a:p>
                  </a:txBody>
                  <a:tcPr marL="0" marR="0" marT="0" marB="0" anchor="ctr"/>
                </a:tc>
                <a:tc hMerge="1" rowSpan="2">
                  <a:txBody>
                    <a:bodyPr lIns="0" tIns="0" rIns="0" bIns="0">
                      <a:noAutofit/>
                    </a:bodyPr>
                    <a:p>
                      <a:endParaRPr sz="900"/>
                    </a:p>
                  </a:txBody>
                  <a:tcPr marL="0" marR="0" marT="0" marB="0"/>
                </a:tc>
                <a:tc>
                  <a:txBody>
                    <a:bodyPr lIns="0" tIns="0" rIns="0" bIns="0">
                      <a:noAutofit/>
                    </a:bodyPr>
                    <a:p>
                      <a:pPr marL="114300" indent="0"/>
                      <a:r>
                        <a:rPr lang="en-US" b="1" sz="850">
                          <a:latin typeface="Courier New"/>
                        </a:rPr>
                        <a:t>VSVLTKGNKEMKLSDGSYFGEICLL--TRGRRTASVRADTYCRLYSLSVDNFNEVLEEYP</a:t>
                      </a:r>
                    </a:p>
                  </a:txBody>
                  <a:tcPr marL="0" marR="0" marT="0" marB="0"/>
                </a:tc>
              </a:tr>
              <a:tr h="195072">
                <a:tc gridSpan="2" vMerge="1">
                  <a:txBody>
                    <a:bodyPr lIns="0" tIns="0" rIns="0" bIns="0">
                      <a:noAutofit/>
                    </a:bodyPr>
                    <a:p>
                      <a:endParaRPr sz="1000"/>
                    </a:p>
                  </a:txBody>
                  <a:tcPr marL="0" marR="0" marT="0" marB="0"/>
                </a:tc>
                <a:tc hMerge="1" vMerge="1">
                  <a:txBody>
                    <a:bodyPr lIns="0" tIns="0" rIns="0" bIns="0">
                      <a:noAutofit/>
                    </a:bodyPr>
                    <a:p>
                      <a:endParaRPr sz="1000"/>
                    </a:p>
                  </a:txBody>
                  <a:tcPr marL="0" marR="0" marT="0" marB="0"/>
                </a:tc>
                <a:tc>
                  <a:txBody>
                    <a:bodyPr lIns="0" tIns="0" rIns="0" bIns="0">
                      <a:noAutofit/>
                    </a:bodyPr>
                    <a:p>
                      <a:pPr marL="114300" indent="0"/>
                      <a:r>
                        <a:rPr lang="en-US" b="1" sz="850">
                          <a:latin typeface="Courier New"/>
                        </a:rPr>
                        <a:t>MMRRAFETVAIDRLDRIGKKNSIL.</a:t>
                      </a:r>
                      <a:r>
                        <a:rPr lang="en-US" sz="950" spc="250">
                          <a:latin typeface="Cambria"/>
                        </a:rPr>
                        <a:t>*</a:t>
                      </a:r>
                    </a:p>
                  </a:txBody>
                  <a:tcPr marL="0" marR="0" marT="0" marB="0"/>
                </a:tc>
              </a:tr>
              <a:tr h="173736">
                <a:tc gridSpan="2" rowSpan="2">
                  <a:txBody>
                    <a:bodyPr lIns="0" tIns="0" rIns="0" bIns="0">
                      <a:noAutofit/>
                    </a:bodyPr>
                    <a:p>
                      <a:pPr marL="139700" indent="0"/>
                      <a:r>
                        <a:rPr lang="en-US" sz="950" spc="100">
                          <a:latin typeface="Cambria"/>
                        </a:rPr>
                        <a:t>a = automodel(</a:t>
                      </a:r>
                    </a:p>
                  </a:txBody>
                  <a:tcPr marL="0" marR="0" marT="0" marB="0" anchor="ctr"/>
                </a:tc>
                <a:tc hMerge="1" rowSpan="2">
                  <a:txBody>
                    <a:bodyPr lIns="0" tIns="0" rIns="0" bIns="0">
                      <a:noAutofit/>
                    </a:bodyPr>
                    <a:p>
                      <a:endParaRPr sz="900"/>
                    </a:p>
                  </a:txBody>
                  <a:tcPr marL="0" marR="0" marT="0" marB="0"/>
                </a:tc>
                <a:tc>
                  <a:txBody>
                    <a:bodyPr lIns="0" tIns="0" rIns="0" bIns="0">
                      <a:noAutofit/>
                    </a:bodyPr>
                    <a:p>
                      <a:endParaRPr sz="900"/>
                    </a:p>
                  </a:txBody>
                  <a:tcPr marL="0" marR="0" marT="0" marB="0"/>
                </a:tc>
              </a:tr>
              <a:tr h="143256">
                <a:tc gridSpan="2" vMerge="1">
                  <a:txBody>
                    <a:bodyPr lIns="0" tIns="0" rIns="0" bIns="0">
                      <a:noAutofit/>
                    </a:bodyPr>
                    <a:p>
                      <a:endParaRPr sz="700"/>
                    </a:p>
                  </a:txBody>
                  <a:tcPr marL="0" marR="0" marT="0" marB="0"/>
                </a:tc>
                <a:tc hMerge="1" vMerge="1">
                  <a:txBody>
                    <a:bodyPr lIns="0" tIns="0" rIns="0" bIns="0">
                      <a:noAutofit/>
                    </a:bodyPr>
                    <a:p>
                      <a:endParaRPr sz="700"/>
                    </a:p>
                  </a:txBody>
                  <a:tcPr marL="0" marR="0" marT="0" marB="0"/>
                </a:tc>
                <a:tc>
                  <a:txBody>
                    <a:bodyPr lIns="0" tIns="0" rIns="0" bIns="0">
                      <a:noAutofit/>
                    </a:bodyPr>
                    <a:p>
                      <a:pPr marL="114300" indent="0"/>
                      <a:r>
                        <a:rPr lang="en-US" sz="950" spc="100">
                          <a:latin typeface="Cambria"/>
                        </a:rPr>
                        <a:t>&gt;P1;</a:t>
                      </a:r>
                      <a:r>
                        <a:rPr lang="en-US" b="1" sz="850">
                          <a:latin typeface="Courier New"/>
                        </a:rPr>
                        <a:t>herg</a:t>
                      </a:r>
                    </a:p>
                  </a:txBody>
                  <a:tcPr marL="0" marR="0" marT="0" marB="0" anchor="b"/>
                </a:tc>
              </a:tr>
              <a:tr h="222504">
                <a:tc gridSpan="2" rowSpan="3">
                  <a:txBody>
                    <a:bodyPr lIns="0" tIns="0" rIns="0" bIns="0">
                      <a:noAutofit/>
                    </a:bodyPr>
                    <a:p>
                      <a:pPr marL="304800" indent="0">
                        <a:lnSpc>
                          <a:spcPts val="1560"/>
                        </a:lnSpc>
                      </a:pPr>
                      <a:r>
                        <a:rPr lang="en-US" sz="950" spc="100">
                          <a:latin typeface="Cambria"/>
                        </a:rPr>
                        <a:t>env,</a:t>
                      </a:r>
                    </a:p>
                    <a:p>
                      <a:pPr marL="304800" marR="1092200" indent="0">
                        <a:lnSpc>
                          <a:spcPts val="1560"/>
                        </a:lnSpc>
                      </a:pPr>
                      <a:r>
                        <a:rPr lang="en-US" sz="950" spc="100">
                          <a:latin typeface="Cambria"/>
                        </a:rPr>
                        <a:t>alnfile = '</a:t>
                      </a:r>
                      <a:r>
                        <a:rPr lang="en-US" b="1" sz="850">
                          <a:latin typeface="Courier New"/>
                        </a:rPr>
                        <a:t>herg</a:t>
                      </a:r>
                      <a:r>
                        <a:rPr lang="en-US" sz="950" spc="100">
                          <a:latin typeface="Cambria"/>
                        </a:rPr>
                        <a:t>.ali', knowns = '</a:t>
                      </a:r>
                      <a:r>
                        <a:rPr lang="en-US" b="1" sz="850">
                          <a:latin typeface="Courier New"/>
                        </a:rPr>
                        <a:t>1q5o</a:t>
                      </a:r>
                      <a:r>
                        <a:rPr lang="en-US" sz="950" spc="100">
                          <a:latin typeface="Cambria"/>
                        </a:rPr>
                        <a:t>',</a:t>
                      </a:r>
                    </a:p>
                  </a:txBody>
                  <a:tcPr marL="0" marR="0" marT="0" marB="0"/>
                </a:tc>
                <a:tc hMerge="1" rowSpan="3">
                  <a:txBody>
                    <a:bodyPr lIns="0" tIns="0" rIns="0" bIns="0">
                      <a:noAutofit/>
                    </a:bodyPr>
                    <a:p>
                      <a:endParaRPr sz="1100"/>
                    </a:p>
                  </a:txBody>
                  <a:tcPr marL="0" marR="0" marT="0" marB="0"/>
                </a:tc>
                <a:tc>
                  <a:txBody>
                    <a:bodyPr lIns="0" tIns="0" rIns="0" bIns="0">
                      <a:noAutofit/>
                    </a:bodyPr>
                    <a:p>
                      <a:pPr marL="114300" indent="0"/>
                      <a:r>
                        <a:rPr lang="en-US" sz="950" spc="100">
                          <a:latin typeface="Cambria"/>
                        </a:rPr>
                        <a:t>sequence: </a:t>
                      </a:r>
                      <a:r>
                        <a:rPr lang="en-US" b="1" sz="850">
                          <a:latin typeface="Courier New"/>
                        </a:rPr>
                        <a:t>herg </a:t>
                      </a:r>
                      <a:r>
                        <a:rPr lang="en-US" sz="950" spc="100">
                          <a:latin typeface="Cambria"/>
                        </a:rPr>
                        <a:t>: 1 </a:t>
                      </a:r>
                      <a:r>
                        <a:rPr lang="en-US" sz="950" spc="250">
                          <a:latin typeface="Cambria"/>
                        </a:rPr>
                        <a:t>:::::::</a:t>
                      </a:r>
                    </a:p>
                  </a:txBody>
                  <a:tcPr marL="0" marR="0" marT="0" marB="0" anchor="b"/>
                </a:tc>
              </a:tr>
              <a:tr h="182880">
                <a:tc gridSpan="2" vMerge="1">
                  <a:txBody>
                    <a:bodyPr lIns="0" tIns="0" rIns="0" bIns="0">
                      <a:noAutofit/>
                    </a:bodyPr>
                    <a:p>
                      <a:endParaRPr sz="900"/>
                    </a:p>
                  </a:txBody>
                  <a:tcPr marL="0" marR="0" marT="0" marB="0"/>
                </a:tc>
                <a:tc hMerge="1" vMerge="1">
                  <a:txBody>
                    <a:bodyPr lIns="0" tIns="0" rIns="0" bIns="0">
                      <a:noAutofit/>
                    </a:bodyPr>
                    <a:p>
                      <a:endParaRPr sz="900"/>
                    </a:p>
                  </a:txBody>
                  <a:tcPr marL="0" marR="0" marT="0" marB="0"/>
                </a:tc>
                <a:tc>
                  <a:txBody>
                    <a:bodyPr lIns="0" tIns="0" rIns="0" bIns="0">
                      <a:noAutofit/>
                    </a:bodyPr>
                    <a:p>
                      <a:pPr marL="114300" indent="0"/>
                      <a:r>
                        <a:rPr lang="en-US" b="1" sz="850">
                          <a:latin typeface="Courier New"/>
                        </a:rPr>
                        <a:t>YSGTARYHTQMLRVREFIRFHQIPNPLRQRLEEYFQHAWSYTNGIDMNAVLKGFPECLQA</a:t>
                      </a:r>
                    </a:p>
                  </a:txBody>
                  <a:tcPr marL="0" marR="0" marT="0" marB="0"/>
                </a:tc>
              </a:tr>
              <a:tr h="179832">
                <a:tc gridSpan="2" vMerge="1">
                  <a:txBody>
                    <a:bodyPr lIns="0" tIns="0" rIns="0" bIns="0">
                      <a:noAutofit/>
                    </a:bodyPr>
                    <a:p>
                      <a:endParaRPr sz="900"/>
                    </a:p>
                  </a:txBody>
                  <a:tcPr marL="0" marR="0" marT="0" marB="0"/>
                </a:tc>
                <a:tc hMerge="1" vMerge="1">
                  <a:txBody>
                    <a:bodyPr lIns="0" tIns="0" rIns="0" bIns="0">
                      <a:noAutofit/>
                    </a:bodyPr>
                    <a:p>
                      <a:endParaRPr sz="900"/>
                    </a:p>
                  </a:txBody>
                  <a:tcPr marL="0" marR="0" marT="0" marB="0"/>
                </a:tc>
                <a:tc>
                  <a:txBody>
                    <a:bodyPr lIns="0" tIns="0" rIns="0" bIns="0">
                      <a:noAutofit/>
                    </a:bodyPr>
                    <a:p>
                      <a:pPr marL="114300" indent="0"/>
                      <a:r>
                        <a:rPr lang="en-US" b="1" sz="850">
                          <a:latin typeface="Courier New"/>
                        </a:rPr>
                        <a:t>DICLHLNRSLLQHCKPFRGATKGCLRALAMKFKTTHAPPGDTLVHAGDLLTALYFISRGS</a:t>
                      </a:r>
                    </a:p>
                  </a:txBody>
                  <a:tcPr marL="0" marR="0" marT="0" marB="0"/>
                </a:tc>
              </a:tr>
              <a:tr h="182880">
                <a:tc gridSpan="2">
                  <a:txBody>
                    <a:bodyPr lIns="0" tIns="0" rIns="0" bIns="0">
                      <a:noAutofit/>
                    </a:bodyPr>
                    <a:p>
                      <a:pPr marL="304800" indent="0"/>
                      <a:r>
                        <a:rPr lang="en-US" sz="950" spc="100">
                          <a:latin typeface="Cambria"/>
                        </a:rPr>
                        <a:t>sequence = '</a:t>
                      </a:r>
                      <a:r>
                        <a:rPr lang="en-US" b="1" sz="850">
                          <a:latin typeface="Courier New"/>
                        </a:rPr>
                        <a:t>herg</a:t>
                      </a:r>
                      <a:r>
                        <a:rPr lang="en-US" sz="950" spc="100">
                          <a:latin typeface="Cambria"/>
                        </a:rPr>
                        <a:t>'</a:t>
                      </a:r>
                    </a:p>
                  </a:txBody>
                  <a:tcPr marL="0" marR="0" marT="0" marB="0"/>
                </a:tc>
                <a:tc hMerge="1">
                  <a:txBody>
                    <a:bodyPr lIns="0" tIns="0" rIns="0" bIns="0">
                      <a:noAutofit/>
                    </a:bodyPr>
                    <a:p>
                      <a:endParaRPr sz="900"/>
                    </a:p>
                  </a:txBody>
                  <a:tcPr marL="0" marR="0" marT="0" marB="0"/>
                </a:tc>
                <a:tc>
                  <a:txBody>
                    <a:bodyPr lIns="0" tIns="0" rIns="0" bIns="0">
                      <a:noAutofit/>
                    </a:bodyPr>
                    <a:p>
                      <a:pPr marL="114300" indent="0"/>
                      <a:r>
                        <a:rPr lang="en-US" b="1" sz="850">
                          <a:latin typeface="Courier New"/>
                        </a:rPr>
                        <a:t>IEILRGDVVVAILGKNDIFGEPLNLYARPGKSNGDVRALTYCDLHKIHRDDLLEVLDMYP</a:t>
                      </a:r>
                    </a:p>
                  </a:txBody>
                  <a:tcPr marL="0" marR="0" marT="0" marB="0"/>
                </a:tc>
              </a:tr>
              <a:tr h="185928">
                <a:tc gridSpan="2">
                  <a:txBody>
                    <a:bodyPr lIns="0" tIns="0" rIns="0" bIns="0">
                      <a:noAutofit/>
                    </a:bodyPr>
                    <a:p>
                      <a:pPr marL="139700" indent="0"/>
                      <a:r>
                        <a:rPr lang="en-US" sz="950" spc="100">
                          <a:latin typeface="Cambria"/>
                        </a:rPr>
                        <a:t>)</a:t>
                      </a:r>
                    </a:p>
                  </a:txBody>
                  <a:tcPr marL="0" marR="0" marT="0" marB="0" anchor="ctr"/>
                </a:tc>
                <a:tc hMerge="1">
                  <a:txBody>
                    <a:bodyPr lIns="0" tIns="0" rIns="0" bIns="0">
                      <a:noAutofit/>
                    </a:bodyPr>
                    <a:p>
                      <a:endParaRPr sz="900"/>
                    </a:p>
                  </a:txBody>
                  <a:tcPr marL="0" marR="0" marT="0" marB="0"/>
                </a:tc>
                <a:tc>
                  <a:txBody>
                    <a:bodyPr lIns="0" tIns="0" rIns="0" bIns="0">
                      <a:noAutofit/>
                    </a:bodyPr>
                    <a:p>
                      <a:pPr marL="114300" indent="0"/>
                      <a:r>
                        <a:rPr lang="en-US" b="1" sz="850">
                          <a:latin typeface="Courier New"/>
                        </a:rPr>
                        <a:t>EFSDHFWSSLEITFNLRDTN-MIP.</a:t>
                      </a:r>
                      <a:r>
                        <a:rPr lang="en-US" sz="950" spc="100">
                          <a:latin typeface="Cambria"/>
                        </a:rPr>
                        <a:t>*</a:t>
                      </a:r>
                    </a:p>
                  </a:txBody>
                  <a:tcPr marL="0" marR="0" marT="0" marB="0" anchor="ctr"/>
                </a:tc>
              </a:tr>
              <a:tr h="88392">
                <a:tc gridSpan="2">
                  <a:txBody>
                    <a:bodyPr lIns="0" tIns="0" rIns="0" bIns="0">
                      <a:noAutofit/>
                    </a:bodyPr>
                    <a:p>
                      <a:endParaRPr sz="500"/>
                    </a:p>
                  </a:txBody>
                  <a:tcPr marL="0" marR="0" marT="0" marB="0"/>
                </a:tc>
                <a:tc hMerge="1">
                  <a:txBody>
                    <a:bodyPr lIns="0" tIns="0" rIns="0" bIns="0">
                      <a:noAutofit/>
                    </a:bodyPr>
                    <a:p>
                      <a:endParaRPr sz="500"/>
                    </a:p>
                  </a:txBody>
                  <a:tcPr marL="0" marR="0" marT="0" marB="0"/>
                </a:tc>
                <a:tc>
                  <a:txBody>
                    <a:bodyPr lIns="0" tIns="0" rIns="0" bIns="0">
                      <a:noAutofit/>
                    </a:bodyPr>
                    <a:p>
                      <a:endParaRPr sz="500"/>
                    </a:p>
                  </a:txBody>
                  <a:tcPr marL="0" marR="0" marT="0" marB="0"/>
                </a:tc>
              </a:tr>
              <a:tr h="155448">
                <a:tc gridSpan="2" rowSpan="2">
                  <a:txBody>
                    <a:bodyPr lIns="0" tIns="0" rIns="0" bIns="0">
                      <a:noAutofit/>
                    </a:bodyPr>
                    <a:p>
                      <a:pPr marL="139700" indent="0">
                        <a:lnSpc>
                          <a:spcPts val="1536"/>
                        </a:lnSpc>
                      </a:pPr>
                      <a:r>
                        <a:rPr lang="en-US" sz="950" spc="100">
                          <a:latin typeface="Cambria"/>
                        </a:rPr>
                        <a:t>a.starting model= 1 a.ending model = </a:t>
                      </a:r>
                      <a:r>
                        <a:rPr lang="en-US" b="1" sz="850">
                          <a:latin typeface="Courier New"/>
                        </a:rPr>
                        <a:t>1</a:t>
                      </a:r>
                    </a:p>
                  </a:txBody>
                  <a:tcPr marL="0" marR="0" marT="0" marB="0" anchor="ctr"/>
                </a:tc>
                <a:tc hMerge="1" rowSpan="2">
                  <a:txBody>
                    <a:bodyPr lIns="0" tIns="0" rIns="0" bIns="0">
                      <a:noAutofit/>
                    </a:bodyPr>
                    <a:p>
                      <a:endParaRPr sz="800"/>
                    </a:p>
                  </a:txBody>
                  <a:tcPr marL="0" marR="0" marT="0" marB="0"/>
                </a:tc>
                <a:tc>
                  <a:txBody>
                    <a:bodyPr lIns="0" tIns="0" rIns="0" bIns="0">
                      <a:noAutofit/>
                    </a:bodyPr>
                    <a:p>
                      <a:endParaRPr sz="800"/>
                    </a:p>
                  </a:txBody>
                  <a:tcPr marL="0" marR="0" marT="0" marB="0"/>
                </a:tc>
              </a:tr>
              <a:tr h="445008">
                <a:tc gridSpan="2" vMerge="1">
                  <a:txBody>
                    <a:bodyPr lIns="0" tIns="0" rIns="0" bIns="0">
                      <a:noAutofit/>
                    </a:bodyPr>
                    <a:p>
                      <a:endParaRPr sz="2200"/>
                    </a:p>
                  </a:txBody>
                  <a:tcPr marL="0" marR="0" marT="0" marB="0"/>
                </a:tc>
                <a:tc hMerge="1" vMerge="1">
                  <a:txBody>
                    <a:bodyPr lIns="0" tIns="0" rIns="0" bIns="0">
                      <a:noAutofit/>
                    </a:bodyPr>
                    <a:p>
                      <a:endParaRPr sz="2200"/>
                    </a:p>
                  </a:txBody>
                  <a:tcPr marL="0" marR="0" marT="0" marB="0"/>
                </a:tc>
                <a:tc>
                  <a:txBody>
                    <a:bodyPr lIns="0" tIns="0" rIns="0" bIns="0">
                      <a:noAutofit/>
                    </a:bodyPr>
                    <a:p>
                      <a:pPr marL="1193800" indent="0"/>
                      <a:r>
                        <a:rPr lang="en-US" b="1" sz="1600">
                          <a:solidFill>
                            <a:srgbClr val="FF0000"/>
                          </a:solidFill>
                          <a:latin typeface="Arial"/>
                        </a:rPr>
                        <a:t>Sequence Alignment (*.ali)</a:t>
                      </a:r>
                    </a:p>
                  </a:txBody>
                  <a:tcPr marL="0" marR="0" marT="0" marB="0" anchor="b"/>
                </a:tc>
              </a:tr>
              <a:tr h="201168">
                <a:tc>
                  <a:txBody>
                    <a:bodyPr lIns="0" tIns="0" rIns="0" bIns="0">
                      <a:noAutofit/>
                    </a:bodyPr>
                    <a:p>
                      <a:endParaRPr sz="1000"/>
                    </a:p>
                  </a:txBody>
                  <a:tcPr marL="0" marR="0" marT="0" marB="0"/>
                </a:tc>
                <a:tc>
                  <a:txBody>
                    <a:bodyPr lIns="0" tIns="0" rIns="0" bIns="0">
                      <a:noAutofit/>
                    </a:bodyPr>
                    <a:p>
                      <a:pPr marL="114300" indent="0"/>
                      <a:r>
                        <a:rPr lang="en-US" sz="950" spc="100">
                          <a:latin typeface="Cambria"/>
                        </a:rPr>
                        <a:t>ATOM</a:t>
                      </a:r>
                    </a:p>
                  </a:txBody>
                  <a:tcPr marL="0" marR="0" marT="0" marB="0" anchor="b"/>
                </a:tc>
                <a:tc>
                  <a:txBody>
                    <a:bodyPr lIns="0" tIns="0" rIns="0" bIns="0">
                      <a:noAutofit/>
                    </a:bodyPr>
                    <a:p>
                      <a:pPr marL="114300" indent="0"/>
                      <a:r>
                        <a:rPr lang="en-US" sz="950" spc="100">
                          <a:latin typeface="Cambria"/>
                        </a:rPr>
                        <a:t>1 N ASP A 443 -15.943 41.425 44.702 1.00 44.68</a:t>
                      </a:r>
                    </a:p>
                  </a:txBody>
                  <a:tcPr marL="0" marR="0" marT="0" marB="0" anchor="b"/>
                </a:tc>
              </a:tr>
              <a:tr h="152400">
                <a:tc>
                  <a:txBody>
                    <a:bodyPr lIns="0" tIns="0" rIns="0" bIns="0">
                      <a:noAutofit/>
                    </a:bodyPr>
                    <a:p>
                      <a:endParaRPr sz="800"/>
                    </a:p>
                  </a:txBody>
                  <a:tcPr marL="0" marR="0" marT="0" marB="0"/>
                </a:tc>
                <a:tc>
                  <a:txBody>
                    <a:bodyPr lIns="0" tIns="0" rIns="0" bIns="0">
                      <a:noAutofit/>
                    </a:bodyPr>
                    <a:p>
                      <a:pPr marL="114300" indent="0"/>
                      <a:r>
                        <a:rPr lang="en-US" sz="950">
                          <a:latin typeface="Cambria"/>
                        </a:rPr>
                        <a:t>ATOM</a:t>
                      </a:r>
                    </a:p>
                  </a:txBody>
                  <a:tcPr marL="0" marR="0" marT="0" marB="0"/>
                </a:tc>
                <a:tc>
                  <a:txBody>
                    <a:bodyPr lIns="0" tIns="0" rIns="0" bIns="0">
                      <a:noAutofit/>
                    </a:bodyPr>
                    <a:p>
                      <a:pPr marL="114300" indent="0"/>
                      <a:r>
                        <a:rPr lang="en-US" sz="950" spc="100">
                          <a:latin typeface="Cambria"/>
                        </a:rPr>
                        <a:t>2 </a:t>
                      </a:r>
                      <a:r>
                        <a:rPr lang="en-US" sz="950">
                          <a:latin typeface="Cambria"/>
                        </a:rPr>
                        <a:t>CA</a:t>
                      </a:r>
                      <a:r>
                        <a:rPr lang="en-US" sz="950" spc="100">
                          <a:latin typeface="Cambria"/>
                        </a:rPr>
                        <a:t> ASP A 443 -15.424 42.618 45.447 1.00 43.15</a:t>
                      </a:r>
                    </a:p>
                  </a:txBody>
                  <a:tcPr marL="0" marR="0" marT="0" marB="0"/>
                </a:tc>
              </a:tr>
              <a:tr h="152400">
                <a:tc>
                  <a:txBody>
                    <a:bodyPr lIns="0" tIns="0" rIns="0" bIns="0">
                      <a:noAutofit/>
                    </a:bodyPr>
                    <a:p>
                      <a:endParaRPr sz="800"/>
                    </a:p>
                  </a:txBody>
                  <a:tcPr marL="0" marR="0" marT="0" marB="0"/>
                </a:tc>
                <a:tc>
                  <a:txBody>
                    <a:bodyPr lIns="0" tIns="0" rIns="0" bIns="0">
                      <a:noAutofit/>
                    </a:bodyPr>
                    <a:p>
                      <a:pPr marL="114300" indent="0"/>
                      <a:r>
                        <a:rPr lang="en-US" sz="950">
                          <a:latin typeface="Cambria"/>
                        </a:rPr>
                        <a:t>ATOM</a:t>
                      </a:r>
                    </a:p>
                  </a:txBody>
                  <a:tcPr marL="0" marR="0" marT="0" marB="0"/>
                </a:tc>
                <a:tc>
                  <a:txBody>
                    <a:bodyPr lIns="0" tIns="0" rIns="0" bIns="0">
                      <a:noAutofit/>
                    </a:bodyPr>
                    <a:p>
                      <a:pPr marL="114300" indent="0"/>
                      <a:r>
                        <a:rPr lang="en-US" sz="950" spc="100">
                          <a:latin typeface="Cambria"/>
                        </a:rPr>
                        <a:t>3 C ASP A 443 -14.310 43.306 44.686 1.00 41.81</a:t>
                      </a:r>
                    </a:p>
                  </a:txBody>
                  <a:tcPr marL="0" marR="0" marT="0" marB="0"/>
                </a:tc>
              </a:tr>
              <a:tr h="149352">
                <a:tc>
                  <a:txBody>
                    <a:bodyPr lIns="0" tIns="0" rIns="0" bIns="0">
                      <a:noAutofit/>
                    </a:bodyPr>
                    <a:p>
                      <a:endParaRPr sz="800"/>
                    </a:p>
                  </a:txBody>
                  <a:tcPr marL="0" marR="0" marT="0" marB="0"/>
                </a:tc>
                <a:tc>
                  <a:txBody>
                    <a:bodyPr lIns="0" tIns="0" rIns="0" bIns="0">
                      <a:noAutofit/>
                    </a:bodyPr>
                    <a:p>
                      <a:pPr marL="114300" indent="0"/>
                      <a:r>
                        <a:rPr lang="en-US" sz="950">
                          <a:latin typeface="Cambria"/>
                        </a:rPr>
                        <a:t>ATOM</a:t>
                      </a:r>
                    </a:p>
                  </a:txBody>
                  <a:tcPr marL="0" marR="0" marT="0" marB="0"/>
                </a:tc>
                <a:tc>
                  <a:txBody>
                    <a:bodyPr lIns="0" tIns="0" rIns="0" bIns="0">
                      <a:noAutofit/>
                    </a:bodyPr>
                    <a:p>
                      <a:pPr marL="114300" indent="0"/>
                      <a:r>
                        <a:rPr lang="en-US" sz="950" spc="100">
                          <a:latin typeface="Cambria"/>
                        </a:rPr>
                        <a:t>4 O ASP A 443 -14.298 44.528 44.539 1.00 42.61</a:t>
                      </a:r>
                    </a:p>
                  </a:txBody>
                  <a:tcPr marL="0" marR="0" marT="0" marB="0"/>
                </a:tc>
              </a:tr>
              <a:tr h="170688">
                <a:tc>
                  <a:txBody>
                    <a:bodyPr lIns="0" tIns="0" rIns="0" bIns="0">
                      <a:noAutofit/>
                    </a:bodyPr>
                    <a:p>
                      <a:endParaRPr sz="900"/>
                    </a:p>
                  </a:txBody>
                  <a:tcPr marL="0" marR="0" marT="0" marB="0"/>
                </a:tc>
                <a:tc>
                  <a:txBody>
                    <a:bodyPr lIns="0" tIns="0" rIns="0" bIns="0">
                      <a:noAutofit/>
                    </a:bodyPr>
                    <a:p>
                      <a:endParaRPr sz="900"/>
                    </a:p>
                  </a:txBody>
                  <a:tcPr marL="0" marR="0" marT="0" marB="0"/>
                </a:tc>
                <a:tc>
                  <a:txBody>
                    <a:bodyPr lIns="0" tIns="0" rIns="0" bIns="0">
                      <a:noAutofit/>
                    </a:bodyPr>
                    <a:p>
                      <a:pPr marL="1790700" indent="0"/>
                      <a:r>
                        <a:rPr lang="en-US" sz="950" spc="250">
                          <a:latin typeface="Cambria"/>
                        </a:rPr>
                        <a:t>etc...</a:t>
                      </a:r>
                    </a:p>
                  </a:txBody>
                  <a:tcPr marL="0" marR="0" marT="0" marB="0"/>
                </a:tc>
              </a:tr>
              <a:tr h="362712">
                <a:tc>
                  <a:txBody>
                    <a:bodyPr lIns="0" tIns="0" rIns="0" bIns="0">
                      <a:noAutofit/>
                    </a:bodyPr>
                    <a:p>
                      <a:pPr algn="r" marR="139700" indent="0"/>
                      <a:r>
                        <a:rPr lang="en-US" sz="450" spc="-50">
                          <a:solidFill>
                            <a:srgbClr val="FF0000"/>
                          </a:solidFill>
                          <a:latin typeface="Courier New"/>
                        </a:rPr>
                        <a:t>■ ■ ■ iv ■ w ■ ■w ■ ■ ■ ■ iv w</a:t>
                      </a:r>
                    </a:p>
                  </a:txBody>
                  <a:tcPr marL="0" marR="0" marT="0" marB="0" anchor="b"/>
                </a:tc>
                <a:tc gridSpan="2">
                  <a:txBody>
                    <a:bodyPr lIns="0" tIns="0" rIns="0" bIns="0">
                      <a:noAutofit/>
                    </a:bodyPr>
                    <a:p>
                      <a:endParaRPr sz="1800"/>
                    </a:p>
                  </a:txBody>
                  <a:tcPr marL="0" marR="0" marT="0" marB="0"/>
                </a:tc>
                <a:tc hMerge="1">
                  <a:txBody>
                    <a:bodyPr lIns="0" tIns="0" rIns="0" bIns="0">
                      <a:noAutofit/>
                    </a:bodyPr>
                    <a:p>
                      <a:endParaRPr sz="1800"/>
                    </a:p>
                  </a:txBody>
                  <a:tcPr marL="0" marR="0" marT="0" marB="0"/>
                </a:tc>
              </a:tr>
            </a:tbl>
          </a:graphicData>
        </a:graphic>
      </p:graphicFrame>
      <p:sp>
        <p:nvSpPr>
          <p:cNvPr id="4" name=""/>
          <p:cNvSpPr/>
          <p:nvPr/>
        </p:nvSpPr>
        <p:spPr>
          <a:xfrm>
            <a:off x="2218944" y="5760720"/>
            <a:ext cx="579120" cy="225552"/>
          </a:xfrm>
          <a:prstGeom prst="rect">
            <a:avLst/>
          </a:prstGeom>
        </p:spPr>
        <p:txBody>
          <a:bodyPr lIns="0" tIns="0" rIns="0" bIns="0" wrap="none">
            <a:noAutofit/>
          </a:bodyPr>
          <a:p>
            <a:pPr indent="0"/>
            <a:r>
              <a:rPr lang="en-US" b="1" sz="1600">
                <a:solidFill>
                  <a:srgbClr val="FF0000"/>
                </a:solidFill>
                <a:latin typeface="Arial"/>
              </a:rPr>
              <a:t>(*py)</a:t>
            </a:r>
          </a:p>
        </p:txBody>
      </p:sp>
      <p:sp>
        <p:nvSpPr>
          <p:cNvPr id="5" name=""/>
          <p:cNvSpPr/>
          <p:nvPr/>
        </p:nvSpPr>
        <p:spPr>
          <a:xfrm>
            <a:off x="4553712" y="5766816"/>
            <a:ext cx="2557272" cy="225552"/>
          </a:xfrm>
          <a:prstGeom prst="rect">
            <a:avLst/>
          </a:prstGeom>
        </p:spPr>
        <p:txBody>
          <a:bodyPr lIns="0" tIns="0" rIns="0" bIns="0" wrap="none">
            <a:noAutofit/>
          </a:bodyPr>
          <a:p>
            <a:pPr indent="0"/>
            <a:r>
              <a:rPr lang="en-US" b="1" sz="1600">
                <a:solidFill>
                  <a:srgbClr val="FF0000"/>
                </a:solidFill>
                <a:latin typeface="Arial"/>
              </a:rPr>
              <a:t>Template Structure (*.pdb)</a:t>
            </a:r>
          </a:p>
        </p:txBody>
      </p:sp>
    </p:spTree>
  </p:cSld>
  <p:clrMapOvr>
    <a:overrideClrMapping bg1="lt1" tx1="dk1" bg2="lt2" tx2="dk2" accent1="accent1" accent2="accent2" accent3="accent3" accent4="accent4" accent5="accent5" accent6="accent6" hlink="hlink" folHlink="folHlink"/>
  </p:clrMapOvr>
</p:sld>
</file>

<file path=ppt/slides/slide25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115568" y="1219200"/>
            <a:ext cx="1743456" cy="4541520"/>
          </a:xfrm>
          <a:prstGeom prst="rect">
            <a:avLst/>
          </a:prstGeom>
        </p:spPr>
      </p:pic>
      <p:pic>
        <p:nvPicPr>
          <p:cNvPr id="3" name=""/>
          <p:cNvPicPr>
            <a:picLocks noChangeAspect="1"/>
          </p:cNvPicPr>
          <p:nvPr/>
        </p:nvPicPr>
        <p:blipFill>
          <a:blip r:embed="rPictId1"/>
          <a:stretch>
            <a:fillRect/>
          </a:stretch>
        </p:blipFill>
        <p:spPr>
          <a:xfrm>
            <a:off x="3730752" y="1548384"/>
            <a:ext cx="1292352" cy="4126992"/>
          </a:xfrm>
          <a:prstGeom prst="rect">
            <a:avLst/>
          </a:prstGeom>
        </p:spPr>
      </p:pic>
      <p:pic>
        <p:nvPicPr>
          <p:cNvPr id="4" name=""/>
          <p:cNvPicPr>
            <a:picLocks noChangeAspect="1"/>
          </p:cNvPicPr>
          <p:nvPr/>
        </p:nvPicPr>
        <p:blipFill>
          <a:blip r:embed="rPictId2"/>
          <a:stretch>
            <a:fillRect/>
          </a:stretch>
        </p:blipFill>
        <p:spPr>
          <a:xfrm>
            <a:off x="6181344" y="1530096"/>
            <a:ext cx="1237488" cy="4108704"/>
          </a:xfrm>
          <a:prstGeom prst="rect">
            <a:avLst/>
          </a:prstGeom>
        </p:spPr>
      </p:pic>
      <p:sp>
        <p:nvSpPr>
          <p:cNvPr id="5" name=""/>
          <p:cNvSpPr/>
          <p:nvPr/>
        </p:nvSpPr>
        <p:spPr>
          <a:xfrm>
            <a:off x="1673352" y="533400"/>
            <a:ext cx="5888736" cy="323088"/>
          </a:xfrm>
          <a:prstGeom prst="rect">
            <a:avLst/>
          </a:prstGeom>
        </p:spPr>
        <p:txBody>
          <a:bodyPr lIns="0" tIns="0" rIns="0" bIns="0" wrap="none">
            <a:noAutofit/>
          </a:bodyPr>
          <a:p>
            <a:pPr indent="0"/>
            <a:r>
              <a:rPr lang="en-US" b="1" sz="2400">
                <a:solidFill>
                  <a:srgbClr val="000098"/>
                </a:solidFill>
                <a:latin typeface="Arial"/>
              </a:rPr>
              <a:t>MODELLER for Homology Modelling</a:t>
            </a:r>
          </a:p>
        </p:txBody>
      </p:sp>
      <p:sp>
        <p:nvSpPr>
          <p:cNvPr id="6" name=""/>
          <p:cNvSpPr/>
          <p:nvPr/>
        </p:nvSpPr>
        <p:spPr>
          <a:xfrm>
            <a:off x="2810256" y="2462784"/>
            <a:ext cx="499872" cy="146304"/>
          </a:xfrm>
          <a:prstGeom prst="rect">
            <a:avLst/>
          </a:prstGeom>
        </p:spPr>
        <p:txBody>
          <a:bodyPr lIns="0" tIns="0" rIns="0" bIns="0" wrap="none">
            <a:noAutofit/>
          </a:bodyPr>
          <a:p>
            <a:pPr indent="-215900">
              <a:spcAft>
                <a:spcPts val="1890"/>
              </a:spcAft>
            </a:pPr>
            <a:r>
              <a:rPr lang="en-US" b="1" sz="1300" spc="-50">
                <a:solidFill>
                  <a:srgbClr val="000065"/>
                </a:solidFill>
                <a:latin typeface="Arial"/>
              </a:rPr>
              <a:t>Valine</a:t>
            </a:r>
          </a:p>
        </p:txBody>
      </p:sp>
      <p:sp>
        <p:nvSpPr>
          <p:cNvPr id="7" name=""/>
          <p:cNvSpPr/>
          <p:nvPr/>
        </p:nvSpPr>
        <p:spPr>
          <a:xfrm>
            <a:off x="2788920" y="2987040"/>
            <a:ext cx="908304" cy="149352"/>
          </a:xfrm>
          <a:prstGeom prst="rect">
            <a:avLst/>
          </a:prstGeom>
        </p:spPr>
        <p:txBody>
          <a:bodyPr lIns="0" tIns="0" rIns="0" bIns="0" wrap="none">
            <a:noAutofit/>
          </a:bodyPr>
          <a:p>
            <a:pPr indent="-215900">
              <a:spcAft>
                <a:spcPts val="210"/>
              </a:spcAft>
            </a:pPr>
            <a:r>
              <a:rPr lang="en-US" b="1" sz="1300" spc="-50">
                <a:solidFill>
                  <a:srgbClr val="FF0000"/>
                </a:solidFill>
                <a:latin typeface="Arial"/>
              </a:rPr>
              <a:t>Amino acid</a:t>
            </a:r>
          </a:p>
        </p:txBody>
      </p:sp>
      <p:sp>
        <p:nvSpPr>
          <p:cNvPr id="8" name=""/>
          <p:cNvSpPr/>
          <p:nvPr/>
        </p:nvSpPr>
        <p:spPr>
          <a:xfrm>
            <a:off x="2764536" y="3215640"/>
            <a:ext cx="1036320" cy="146304"/>
          </a:xfrm>
          <a:prstGeom prst="rect">
            <a:avLst/>
          </a:prstGeom>
        </p:spPr>
        <p:txBody>
          <a:bodyPr lIns="0" tIns="0" rIns="0" bIns="0" wrap="none">
            <a:noAutofit/>
          </a:bodyPr>
          <a:p>
            <a:pPr indent="-215900">
              <a:lnSpc>
                <a:spcPts val="1248"/>
              </a:lnSpc>
            </a:pPr>
            <a:r>
              <a:rPr lang="en-US" b="1" sz="1300" spc="-50">
                <a:solidFill>
                  <a:srgbClr val="FF0000"/>
                </a:solidFill>
                <a:latin typeface="Arial"/>
              </a:rPr>
              <a:t>Substitution </a:t>
            </a:r>
          </a:p>
        </p:txBody>
      </p:sp>
      <p:sp>
        <p:nvSpPr>
          <p:cNvPr id="9" name=""/>
          <p:cNvSpPr/>
          <p:nvPr/>
        </p:nvSpPr>
        <p:spPr>
          <a:xfrm>
            <a:off x="2968752" y="3441192"/>
            <a:ext cx="795528" cy="79248"/>
          </a:xfrm>
          <a:prstGeom prst="rect">
            <a:avLst/>
          </a:prstGeom>
        </p:spPr>
        <p:txBody>
          <a:bodyPr lIns="0" tIns="0" rIns="0" bIns="0" wrap="none">
            <a:noAutofit/>
          </a:bodyPr>
          <a:p>
            <a:pPr indent="-215900">
              <a:lnSpc>
                <a:spcPts val="1248"/>
              </a:lnSpc>
            </a:pPr>
            <a:r>
              <a:rPr lang="en-US" b="1" sz="1300" spc="-50">
                <a:latin typeface="Arial"/>
              </a:rPr>
              <a:t>-►</a:t>
            </a:r>
          </a:p>
        </p:txBody>
      </p:sp>
      <p:sp>
        <p:nvSpPr>
          <p:cNvPr id="10" name=""/>
          <p:cNvSpPr/>
          <p:nvPr/>
        </p:nvSpPr>
        <p:spPr>
          <a:xfrm>
            <a:off x="4791456" y="2328672"/>
            <a:ext cx="1322832" cy="237744"/>
          </a:xfrm>
          <a:prstGeom prst="rect">
            <a:avLst/>
          </a:prstGeom>
        </p:spPr>
        <p:txBody>
          <a:bodyPr lIns="0" tIns="0" rIns="0" bIns="0" wrap="none">
            <a:noAutofit/>
          </a:bodyPr>
          <a:p>
            <a:pPr marL="127000" indent="0"/>
            <a:r>
              <a:rPr lang="en-US" i="1" sz="800">
                <a:latin typeface="Arial"/>
              </a:rPr>
              <a:t>*</a:t>
            </a:r>
            <a:r>
              <a:rPr lang="en-US" b="1" sz="1300" spc="-50">
                <a:latin typeface="Arial"/>
              </a:rPr>
              <a:t> </a:t>
            </a:r>
            <a:r>
              <a:rPr lang="en-US" b="1" sz="1300" spc="-50">
                <a:solidFill>
                  <a:srgbClr val="000065"/>
                </a:solidFill>
                <a:latin typeface="Arial"/>
              </a:rPr>
              <a:t>Glutamine</a:t>
            </a:r>
          </a:p>
        </p:txBody>
      </p:sp>
      <p:sp>
        <p:nvSpPr>
          <p:cNvPr id="11" name=""/>
          <p:cNvSpPr/>
          <p:nvPr/>
        </p:nvSpPr>
        <p:spPr>
          <a:xfrm>
            <a:off x="5010912" y="2993136"/>
            <a:ext cx="1091184" cy="402336"/>
          </a:xfrm>
          <a:prstGeom prst="rect">
            <a:avLst/>
          </a:prstGeom>
        </p:spPr>
        <p:txBody>
          <a:bodyPr lIns="0" tIns="0" rIns="0" bIns="0">
            <a:noAutofit/>
          </a:bodyPr>
          <a:p>
            <a:pPr marL="241300" indent="0">
              <a:spcAft>
                <a:spcPts val="210"/>
              </a:spcAft>
            </a:pPr>
            <a:r>
              <a:rPr lang="en-US" b="1" sz="1300" spc="-50">
                <a:solidFill>
                  <a:srgbClr val="FF0000"/>
                </a:solidFill>
                <a:latin typeface="Arial"/>
              </a:rPr>
              <a:t>Energy</a:t>
            </a:r>
          </a:p>
          <a:p>
            <a:pPr indent="0"/>
            <a:r>
              <a:rPr lang="en-US" b="1" sz="1300" spc="-50">
                <a:solidFill>
                  <a:srgbClr val="FF0000"/>
                </a:solidFill>
                <a:latin typeface="Arial"/>
              </a:rPr>
              <a:t>Minimisation</a:t>
            </a:r>
          </a:p>
        </p:txBody>
      </p:sp>
      <p:sp>
        <p:nvSpPr>
          <p:cNvPr id="12" name=""/>
          <p:cNvSpPr/>
          <p:nvPr/>
        </p:nvSpPr>
        <p:spPr>
          <a:xfrm>
            <a:off x="7174992" y="2462784"/>
            <a:ext cx="1088136" cy="188976"/>
          </a:xfrm>
          <a:prstGeom prst="rect">
            <a:avLst/>
          </a:prstGeom>
        </p:spPr>
        <p:txBody>
          <a:bodyPr lIns="0" tIns="0" rIns="0" bIns="0" wrap="none">
            <a:noAutofit/>
          </a:bodyPr>
          <a:p>
            <a:pPr algn="just" indent="0">
              <a:spcAft>
                <a:spcPts val="210"/>
              </a:spcAft>
            </a:pPr>
            <a:r>
              <a:rPr lang="en-US" i="1" baseline="-25000" sz="800">
                <a:latin typeface="Arial"/>
              </a:rPr>
              <a:t>A</a:t>
            </a:r>
            <a:r>
              <a:rPr lang="en-US" b="1" sz="1300" spc="-50">
                <a:latin typeface="Arial"/>
              </a:rPr>
              <a:t>_</a:t>
            </a:r>
            <a:r>
              <a:rPr lang="en-US" b="1" sz="1300" spc="-50">
                <a:solidFill>
                  <a:srgbClr val="000065"/>
                </a:solidFill>
                <a:latin typeface="Arial"/>
              </a:rPr>
              <a:t>Change in</a:t>
            </a:r>
          </a:p>
        </p:txBody>
      </p:sp>
      <p:sp>
        <p:nvSpPr>
          <p:cNvPr id="13" name=""/>
          <p:cNvSpPr/>
          <p:nvPr/>
        </p:nvSpPr>
        <p:spPr>
          <a:xfrm>
            <a:off x="7568184" y="2679192"/>
            <a:ext cx="694944" cy="146304"/>
          </a:xfrm>
          <a:prstGeom prst="rect">
            <a:avLst/>
          </a:prstGeom>
        </p:spPr>
        <p:txBody>
          <a:bodyPr lIns="0" tIns="0" rIns="0" bIns="0" wrap="none">
            <a:noAutofit/>
          </a:bodyPr>
          <a:p>
            <a:pPr algn="r" indent="0"/>
            <a:r>
              <a:rPr lang="en-US" b="1" sz="1300" spc="-50">
                <a:solidFill>
                  <a:srgbClr val="000065"/>
                </a:solidFill>
                <a:latin typeface="Arial"/>
              </a:rPr>
              <a:t>Rotamer</a:t>
            </a:r>
          </a:p>
        </p:txBody>
      </p:sp>
      <p:sp>
        <p:nvSpPr>
          <p:cNvPr id="14" name=""/>
          <p:cNvSpPr/>
          <p:nvPr/>
        </p:nvSpPr>
        <p:spPr>
          <a:xfrm>
            <a:off x="1194816" y="5748528"/>
            <a:ext cx="1792224" cy="213360"/>
          </a:xfrm>
          <a:prstGeom prst="rect">
            <a:avLst/>
          </a:prstGeom>
        </p:spPr>
        <p:txBody>
          <a:bodyPr lIns="0" tIns="0" rIns="0" bIns="0" wrap="none">
            <a:noAutofit/>
          </a:bodyPr>
          <a:p>
            <a:pPr indent="0"/>
            <a:r>
              <a:rPr lang="en-US" b="1" sz="1300" spc="-50">
                <a:solidFill>
                  <a:srgbClr val="000065"/>
                </a:solidFill>
                <a:latin typeface="Arial"/>
              </a:rPr>
              <a:t>Template Structure</a:t>
            </a:r>
          </a:p>
        </p:txBody>
      </p:sp>
      <p:sp>
        <p:nvSpPr>
          <p:cNvPr id="15" name=""/>
          <p:cNvSpPr/>
          <p:nvPr/>
        </p:nvSpPr>
        <p:spPr>
          <a:xfrm>
            <a:off x="3755136" y="5718048"/>
            <a:ext cx="4456176" cy="243840"/>
          </a:xfrm>
          <a:prstGeom prst="rect">
            <a:avLst/>
          </a:prstGeom>
        </p:spPr>
        <p:txBody>
          <a:bodyPr lIns="0" tIns="0" rIns="0" bIns="0" wrap="none">
            <a:noAutofit/>
          </a:bodyPr>
          <a:p>
            <a:pPr indent="0"/>
            <a:r>
              <a:rPr lang="en-US" b="1" sz="1300" spc="-50">
                <a:solidFill>
                  <a:srgbClr val="000065"/>
                </a:solidFill>
                <a:latin typeface="Arial"/>
              </a:rPr>
              <a:t>Initial Model (*.ini) Output Model(s) (*.B999*)</a:t>
            </a:r>
          </a:p>
        </p:txBody>
      </p:sp>
    </p:spTree>
  </p:cSld>
  <p:clrMapOvr>
    <a:overrideClrMapping bg1="lt1" tx1="dk1" bg2="lt2" tx2="dk2" accent1="accent1" accent2="accent2" accent3="accent3" accent4="accent4" accent5="accent5" accent6="accent6" hlink="hlink" folHlink="folHlink"/>
  </p:clrMapOvr>
</p:sld>
</file>

<file path=ppt/slides/slide25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73352" y="533400"/>
            <a:ext cx="5888736" cy="323088"/>
          </a:xfrm>
          <a:prstGeom prst="rect">
            <a:avLst/>
          </a:prstGeom>
        </p:spPr>
        <p:txBody>
          <a:bodyPr lIns="0" tIns="0" rIns="0" bIns="0" wrap="none">
            <a:noAutofit/>
          </a:bodyPr>
          <a:p>
            <a:pPr indent="0"/>
            <a:r>
              <a:rPr lang="en-US" b="1" sz="2400">
                <a:solidFill>
                  <a:srgbClr val="000098"/>
                </a:solidFill>
                <a:latin typeface="Arial"/>
              </a:rPr>
              <a:t>MODELLER for Homology Modelling</a:t>
            </a:r>
          </a:p>
        </p:txBody>
      </p:sp>
      <p:sp>
        <p:nvSpPr>
          <p:cNvPr id="3" name=""/>
          <p:cNvSpPr/>
          <p:nvPr/>
        </p:nvSpPr>
        <p:spPr>
          <a:xfrm>
            <a:off x="1341120" y="1688592"/>
            <a:ext cx="5745480" cy="3898392"/>
          </a:xfrm>
          <a:prstGeom prst="rect">
            <a:avLst/>
          </a:prstGeom>
        </p:spPr>
        <p:txBody>
          <a:bodyPr lIns="0" tIns="0" rIns="0" bIns="0">
            <a:noAutofit/>
          </a:bodyPr>
          <a:p>
            <a:pPr algn="just" indent="0">
              <a:lnSpc>
                <a:spcPts val="4728"/>
              </a:lnSpc>
            </a:pPr>
            <a:r>
              <a:rPr lang="en-US" sz="2200">
                <a:latin typeface="Calibri"/>
              </a:rPr>
              <a:t>•    .log : log output from the run.</a:t>
            </a:r>
          </a:p>
          <a:p>
            <a:pPr algn="just" indent="0">
              <a:lnSpc>
                <a:spcPts val="4728"/>
              </a:lnSpc>
            </a:pPr>
            <a:r>
              <a:rPr lang="en-US" sz="2200">
                <a:latin typeface="Calibri"/>
              </a:rPr>
              <a:t>•    .B* : model generated in the PDB format.</a:t>
            </a:r>
          </a:p>
          <a:p>
            <a:pPr algn="just" indent="0">
              <a:lnSpc>
                <a:spcPts val="4728"/>
              </a:lnSpc>
            </a:pPr>
            <a:r>
              <a:rPr lang="en-US" sz="2200">
                <a:latin typeface="Calibri"/>
              </a:rPr>
              <a:t>•    .D* : progress of optimisation.</a:t>
            </a:r>
          </a:p>
          <a:p>
            <a:pPr algn="just" indent="0">
              <a:lnSpc>
                <a:spcPts val="4728"/>
              </a:lnSpc>
            </a:pPr>
            <a:r>
              <a:rPr lang="en-US" sz="2200">
                <a:latin typeface="Calibri"/>
              </a:rPr>
              <a:t>•    .V* : violation profile.</a:t>
            </a:r>
          </a:p>
          <a:p>
            <a:pPr algn="just" indent="0">
              <a:lnSpc>
                <a:spcPts val="4728"/>
              </a:lnSpc>
            </a:pPr>
            <a:r>
              <a:rPr lang="en-US" sz="2200">
                <a:latin typeface="Calibri"/>
              </a:rPr>
              <a:t>•    .ini : initial model that is generated.</a:t>
            </a:r>
          </a:p>
          <a:p>
            <a:pPr algn="just" indent="0">
              <a:lnSpc>
                <a:spcPts val="4728"/>
              </a:lnSpc>
            </a:pPr>
            <a:r>
              <a:rPr lang="en-US" sz="2200">
                <a:latin typeface="Calibri"/>
              </a:rPr>
              <a:t>•    .rsr : restraints in user format.</a:t>
            </a:r>
          </a:p>
          <a:p>
            <a:pPr algn="just" indent="0">
              <a:lnSpc>
                <a:spcPts val="4728"/>
              </a:lnSpc>
            </a:pPr>
            <a:r>
              <a:rPr lang="en-US" sz="2200">
                <a:latin typeface="Calibri"/>
              </a:rPr>
              <a:t>•    .sch : schedule file for the optimisation process.</a:t>
            </a:r>
          </a:p>
        </p:txBody>
      </p:sp>
    </p:spTree>
  </p:cSld>
  <p:clrMapOvr>
    <a:overrideClrMapping bg1="lt1" tx1="dk1" bg2="lt2" tx2="dk2" accent1="accent1" accent2="accent2" accent3="accent3" accent4="accent4" accent5="accent5" accent6="accent6" hlink="hlink" folHlink="folHlink"/>
  </p:clrMapOvr>
</p:sld>
</file>

<file path=ppt/slides/slide25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73352" y="533400"/>
            <a:ext cx="5888736" cy="323088"/>
          </a:xfrm>
          <a:prstGeom prst="rect">
            <a:avLst/>
          </a:prstGeom>
        </p:spPr>
        <p:txBody>
          <a:bodyPr lIns="0" tIns="0" rIns="0" bIns="0" wrap="none">
            <a:noAutofit/>
          </a:bodyPr>
          <a:p>
            <a:pPr indent="0"/>
            <a:r>
              <a:rPr lang="en-US" b="1" sz="2400">
                <a:solidFill>
                  <a:srgbClr val="000098"/>
                </a:solidFill>
                <a:latin typeface="Arial"/>
              </a:rPr>
              <a:t>MODELLER for Homology Modelling</a:t>
            </a:r>
          </a:p>
        </p:txBody>
      </p:sp>
      <p:sp>
        <p:nvSpPr>
          <p:cNvPr id="3" name=""/>
          <p:cNvSpPr/>
          <p:nvPr/>
        </p:nvSpPr>
        <p:spPr>
          <a:xfrm>
            <a:off x="1149096" y="1176528"/>
            <a:ext cx="6949440" cy="2240280"/>
          </a:xfrm>
          <a:prstGeom prst="rect">
            <a:avLst/>
          </a:prstGeom>
        </p:spPr>
        <p:txBody>
          <a:bodyPr lIns="0" tIns="0" rIns="0" bIns="0">
            <a:noAutofit/>
          </a:bodyPr>
          <a:p>
            <a:pPr marR="1828800" indent="1536700">
              <a:lnSpc>
                <a:spcPts val="3600"/>
              </a:lnSpc>
            </a:pPr>
            <a:r>
              <a:rPr lang="en-US" b="1" sz="2100">
                <a:solidFill>
                  <a:srgbClr val="FF0000"/>
                </a:solidFill>
                <a:latin typeface="Arial"/>
              </a:rPr>
              <a:t>Automated Modelling Servers </a:t>
            </a:r>
            <a:r>
              <a:rPr lang="en-US" b="1" sz="2100">
                <a:latin typeface="Arial"/>
              </a:rPr>
              <a:t>Swiss Model</a:t>
            </a:r>
          </a:p>
          <a:p>
            <a:pPr marL="406400" indent="0">
              <a:spcAft>
                <a:spcPts val="3360"/>
              </a:spcAft>
            </a:pPr>
            <a:r>
              <a:rPr lang="en-US" b="1" u="sng" sz="2100">
                <a:solidFill>
                  <a:srgbClr val="0000FF"/>
                </a:solidFill>
                <a:latin typeface="Arial"/>
                <a:hlinkClick r:id="rLinkId0"/>
              </a:rPr>
              <a:t>httP://swissmodel.expasv.org//SWISS-MODEL.html</a:t>
            </a:r>
          </a:p>
          <a:p>
            <a:pPr indent="0">
              <a:spcAft>
                <a:spcPts val="420"/>
              </a:spcAft>
            </a:pPr>
            <a:r>
              <a:rPr lang="en-US" b="1" sz="2100">
                <a:latin typeface="Arial"/>
              </a:rPr>
              <a:t>Robetta</a:t>
            </a:r>
          </a:p>
          <a:p>
            <a:pPr algn="ctr" marR="368300" indent="0">
              <a:spcAft>
                <a:spcPts val="3360"/>
              </a:spcAft>
            </a:pPr>
            <a:r>
              <a:rPr lang="en-US" b="1" u="sng" sz="2100">
                <a:solidFill>
                  <a:srgbClr val="0000FF"/>
                </a:solidFill>
                <a:latin typeface="Arial"/>
                <a:hlinkClick r:id="rLinkId1"/>
              </a:rPr>
              <a:t>http://robetta.bakerlab.org/</a:t>
            </a:r>
          </a:p>
        </p:txBody>
      </p:sp>
      <p:sp>
        <p:nvSpPr>
          <p:cNvPr id="4" name=""/>
          <p:cNvSpPr/>
          <p:nvPr/>
        </p:nvSpPr>
        <p:spPr>
          <a:xfrm>
            <a:off x="1152144" y="3962400"/>
            <a:ext cx="6589776" cy="624840"/>
          </a:xfrm>
          <a:prstGeom prst="rect">
            <a:avLst/>
          </a:prstGeom>
        </p:spPr>
        <p:txBody>
          <a:bodyPr lIns="0" tIns="0" rIns="0" bIns="0">
            <a:noAutofit/>
          </a:bodyPr>
          <a:p>
            <a:pPr indent="0">
              <a:spcBef>
                <a:spcPts val="3360"/>
              </a:spcBef>
              <a:spcAft>
                <a:spcPts val="420"/>
              </a:spcAft>
            </a:pPr>
            <a:r>
              <a:rPr lang="en-US" b="1" sz="2100">
                <a:latin typeface="Arial"/>
              </a:rPr>
              <a:t>3D Jigsaw</a:t>
            </a:r>
          </a:p>
          <a:p>
            <a:pPr algn="ctr" indent="0">
              <a:spcAft>
                <a:spcPts val="3360"/>
              </a:spcAft>
            </a:pPr>
            <a:r>
              <a:rPr lang="en-US" b="1" u="sng" sz="2100">
                <a:solidFill>
                  <a:srgbClr val="0000FF"/>
                </a:solidFill>
                <a:latin typeface="Arial"/>
                <a:hlinkClick r:id="rLinkId2"/>
              </a:rPr>
              <a:t>http://www.bmm.icnet.uk/servers/3diigsaw/</a:t>
            </a:r>
          </a:p>
        </p:txBody>
      </p:sp>
      <p:sp>
        <p:nvSpPr>
          <p:cNvPr id="5" name=""/>
          <p:cNvSpPr/>
          <p:nvPr/>
        </p:nvSpPr>
        <p:spPr>
          <a:xfrm>
            <a:off x="1161288" y="5126736"/>
            <a:ext cx="734568" cy="298704"/>
          </a:xfrm>
          <a:prstGeom prst="rect">
            <a:avLst/>
          </a:prstGeom>
        </p:spPr>
        <p:txBody>
          <a:bodyPr lIns="0" tIns="0" rIns="0" bIns="0" wrap="none">
            <a:noAutofit/>
          </a:bodyPr>
          <a:p>
            <a:pPr indent="0">
              <a:spcBef>
                <a:spcPts val="3360"/>
              </a:spcBef>
              <a:spcAft>
                <a:spcPts val="420"/>
              </a:spcAft>
            </a:pPr>
            <a:r>
              <a:rPr lang="en-US" b="1" sz="2100">
                <a:latin typeface="Arial"/>
              </a:rPr>
              <a:t>Phyre</a:t>
            </a:r>
          </a:p>
        </p:txBody>
      </p:sp>
      <p:sp>
        <p:nvSpPr>
          <p:cNvPr id="6" name=""/>
          <p:cNvSpPr/>
          <p:nvPr/>
        </p:nvSpPr>
        <p:spPr>
          <a:xfrm>
            <a:off x="2523744" y="5443728"/>
            <a:ext cx="4599432" cy="313944"/>
          </a:xfrm>
          <a:prstGeom prst="rect">
            <a:avLst/>
          </a:prstGeom>
        </p:spPr>
        <p:txBody>
          <a:bodyPr lIns="0" tIns="0" rIns="0" bIns="0" wrap="none">
            <a:noAutofit/>
          </a:bodyPr>
          <a:p>
            <a:pPr algn="ctr" indent="0">
              <a:spcBef>
                <a:spcPts val="420"/>
              </a:spcBef>
            </a:pPr>
            <a:r>
              <a:rPr lang="en-US" b="1" u="sng" sz="2100">
                <a:solidFill>
                  <a:srgbClr val="0000FF"/>
                </a:solidFill>
                <a:latin typeface="Arial"/>
                <a:hlinkClick r:id="rLinkId3"/>
              </a:rPr>
              <a:t>http://www.sbg.bio.ic.ac.uk/phvre/</a:t>
            </a:r>
          </a:p>
        </p:txBody>
      </p:sp>
    </p:spTree>
  </p:cSld>
  <p:clrMapOvr>
    <a:overrideClrMapping bg1="lt1" tx1="dk1" bg2="lt2" tx2="dk2" accent1="accent1" accent2="accent2" accent3="accent3" accent4="accent4" accent5="accent5" accent6="accent6" hlink="hlink" folHlink="folHlink"/>
  </p:clrMapOvr>
</p:sld>
</file>

<file path=ppt/slides/slide25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73352" y="533400"/>
            <a:ext cx="5888736" cy="323088"/>
          </a:xfrm>
          <a:prstGeom prst="rect">
            <a:avLst/>
          </a:prstGeom>
        </p:spPr>
        <p:txBody>
          <a:bodyPr lIns="0" tIns="0" rIns="0" bIns="0" wrap="none">
            <a:noAutofit/>
          </a:bodyPr>
          <a:p>
            <a:pPr indent="0"/>
            <a:r>
              <a:rPr lang="en-US" b="1" sz="2400" spc="-50">
                <a:solidFill>
                  <a:srgbClr val="000098"/>
                </a:solidFill>
                <a:latin typeface="Arial"/>
              </a:rPr>
              <a:t>MODELLER for Homology Modelling</a:t>
            </a:r>
          </a:p>
        </p:txBody>
      </p:sp>
      <p:sp>
        <p:nvSpPr>
          <p:cNvPr id="3" name=""/>
          <p:cNvSpPr/>
          <p:nvPr/>
        </p:nvSpPr>
        <p:spPr>
          <a:xfrm>
            <a:off x="4843272" y="1249680"/>
            <a:ext cx="3352800" cy="2093976"/>
          </a:xfrm>
          <a:prstGeom prst="rect">
            <a:avLst/>
          </a:prstGeom>
          <a:solidFill>
            <a:srgbClr val="DCDBE6"/>
          </a:solidFill>
        </p:spPr>
        <p:txBody>
          <a:bodyPr lIns="0" tIns="0" rIns="0" bIns="0">
            <a:noAutofit/>
          </a:bodyPr>
          <a:p>
            <a:pPr marL="365760" indent="-342900">
              <a:spcAft>
                <a:spcPts val="630"/>
              </a:spcAft>
            </a:pPr>
            <a:r>
              <a:rPr lang="en-US" b="1" sz="2600">
                <a:solidFill>
                  <a:srgbClr val="FF0000"/>
                </a:solidFill>
                <a:latin typeface="Arial"/>
              </a:rPr>
              <a:t>Conclusions</a:t>
            </a:r>
          </a:p>
          <a:p>
            <a:pPr marL="365760" indent="-342900">
              <a:lnSpc>
                <a:spcPts val="2856"/>
              </a:lnSpc>
            </a:pPr>
            <a:r>
              <a:rPr lang="en-US" sz="2600" spc="-50">
                <a:solidFill>
                  <a:srgbClr val="747474"/>
                </a:solidFill>
                <a:latin typeface="Arial"/>
              </a:rPr>
              <a:t>•    </a:t>
            </a:r>
            <a:r>
              <a:rPr lang="en-US" sz="2600" spc="-50">
                <a:latin typeface="Arial"/>
              </a:rPr>
              <a:t>Homology modelling helps predict protein structures by using prior structural information </a:t>
            </a:r>
            <a:r>
              <a:rPr lang="en-US" baseline="30000" sz="2600" spc="-50">
                <a:latin typeface="Arial"/>
              </a:rPr>
              <a:t>•</a:t>
            </a:r>
          </a:p>
        </p:txBody>
      </p:sp>
      <p:sp>
        <p:nvSpPr>
          <p:cNvPr id="4" name=""/>
          <p:cNvSpPr/>
          <p:nvPr/>
        </p:nvSpPr>
        <p:spPr>
          <a:xfrm>
            <a:off x="4843272" y="3849624"/>
            <a:ext cx="3352800" cy="1761744"/>
          </a:xfrm>
          <a:prstGeom prst="rect">
            <a:avLst/>
          </a:prstGeom>
          <a:solidFill>
            <a:srgbClr val="DCDBE6"/>
          </a:solidFill>
        </p:spPr>
        <p:txBody>
          <a:bodyPr lIns="0" tIns="0" rIns="0" bIns="0">
            <a:noAutofit/>
          </a:bodyPr>
          <a:p>
            <a:pPr marL="3962400" indent="-342900">
              <a:lnSpc>
                <a:spcPts val="2856"/>
              </a:lnSpc>
            </a:pPr>
            <a:r>
              <a:rPr lang="en-US" sz="2600" spc="-50">
                <a:solidFill>
                  <a:srgbClr val="747474"/>
                </a:solidFill>
                <a:latin typeface="Arial"/>
              </a:rPr>
              <a:t>•    </a:t>
            </a:r>
            <a:r>
              <a:rPr lang="en-US" sz="2600" spc="-50">
                <a:solidFill>
                  <a:srgbClr val="006FC0"/>
                </a:solidFill>
                <a:latin typeface="Arial"/>
              </a:rPr>
              <a:t>Several tools are available to perform homology modelling in a programmatic or automated way!</a:t>
            </a:r>
          </a:p>
        </p:txBody>
      </p:sp>
      <p:sp>
        <p:nvSpPr>
          <p:cNvPr id="5" name=""/>
          <p:cNvSpPr/>
          <p:nvPr/>
        </p:nvSpPr>
        <p:spPr>
          <a:xfrm>
            <a:off x="1874520" y="6632448"/>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25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spc="-50">
                <a:solidFill>
                  <a:srgbClr val="000098"/>
                </a:solidFill>
                <a:latin typeface="Arial"/>
              </a:rPr>
              <a:t>Homology Modelling</a:t>
            </a:r>
          </a:p>
        </p:txBody>
      </p:sp>
      <p:sp>
        <p:nvSpPr>
          <p:cNvPr id="3" name=""/>
          <p:cNvSpPr/>
          <p:nvPr/>
        </p:nvSpPr>
        <p:spPr>
          <a:xfrm>
            <a:off x="4937760" y="3020568"/>
            <a:ext cx="3264408" cy="829056"/>
          </a:xfrm>
          <a:prstGeom prst="rect">
            <a:avLst/>
          </a:prstGeom>
          <a:solidFill>
            <a:srgbClr val="DCDBE6"/>
          </a:solidFill>
        </p:spPr>
        <p:txBody>
          <a:bodyPr lIns="0" tIns="0" rIns="0" bIns="0">
            <a:noAutofit/>
          </a:bodyPr>
          <a:p>
            <a:pPr algn="ctr" indent="0">
              <a:lnSpc>
                <a:spcPts val="3672"/>
              </a:lnSpc>
            </a:pPr>
            <a:r>
              <a:rPr lang="en-US" b="1" sz="2600">
                <a:solidFill>
                  <a:srgbClr val="006FC0"/>
                </a:solidFill>
                <a:latin typeface="Arial"/>
              </a:rPr>
              <a:t>Fold Recognition - Threading I</a:t>
            </a:r>
          </a:p>
        </p:txBody>
      </p:sp>
    </p:spTree>
  </p:cSld>
  <p:clrMapOvr>
    <a:overrideClrMapping bg1="lt1" tx1="dk1" bg2="lt2" tx2="dk2" accent1="accent1" accent2="accent2" accent3="accent3" accent4="accent4" accent5="accent5" accent6="accent6" hlink="hlink" folHlink="folHlink"/>
  </p:clrMapOvr>
</p:sld>
</file>

<file path=ppt/slides/slide25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90928" y="536448"/>
            <a:ext cx="5050536" cy="320040"/>
          </a:xfrm>
          <a:prstGeom prst="rect">
            <a:avLst/>
          </a:prstGeom>
        </p:spPr>
        <p:txBody>
          <a:bodyPr lIns="0" tIns="0" rIns="0" bIns="0" wrap="none">
            <a:noAutofit/>
          </a:bodyPr>
          <a:p>
            <a:pPr indent="0"/>
            <a:r>
              <a:rPr lang="en-US" b="1" sz="2400" spc="-50">
                <a:solidFill>
                  <a:srgbClr val="000098"/>
                </a:solidFill>
                <a:latin typeface="Arial"/>
              </a:rPr>
              <a:t>Fold Recognition - Threading I</a:t>
            </a:r>
          </a:p>
        </p:txBody>
      </p:sp>
      <p:sp>
        <p:nvSpPr>
          <p:cNvPr id="3" name=""/>
          <p:cNvSpPr/>
          <p:nvPr/>
        </p:nvSpPr>
        <p:spPr>
          <a:xfrm>
            <a:off x="4828032" y="1246632"/>
            <a:ext cx="3115056" cy="4867656"/>
          </a:xfrm>
          <a:prstGeom prst="rect">
            <a:avLst/>
          </a:prstGeom>
          <a:solidFill>
            <a:srgbClr val="DCDBE6"/>
          </a:solidFill>
        </p:spPr>
        <p:txBody>
          <a:bodyPr lIns="0" tIns="0" rIns="0" bIns="0">
            <a:noAutofit/>
          </a:bodyPr>
          <a:p>
            <a:pPr indent="0">
              <a:spcAft>
                <a:spcPts val="1680"/>
              </a:spcAft>
            </a:pPr>
            <a:r>
              <a:rPr lang="en-US" b="1" sz="2600">
                <a:solidFill>
                  <a:srgbClr val="FF0000"/>
                </a:solidFill>
                <a:latin typeface="Arial"/>
              </a:rPr>
              <a:t>Background</a:t>
            </a:r>
          </a:p>
          <a:p>
            <a:pPr indent="0">
              <a:lnSpc>
                <a:spcPts val="2880"/>
              </a:lnSpc>
              <a:spcAft>
                <a:spcPts val="1260"/>
              </a:spcAft>
            </a:pPr>
            <a:r>
              <a:rPr lang="en-US" sz="2600" spc="-50">
                <a:latin typeface="Arial"/>
              </a:rPr>
              <a:t>Template recognition and initial alignment</a:t>
            </a:r>
          </a:p>
          <a:p>
            <a:pPr indent="0">
              <a:lnSpc>
                <a:spcPts val="4800"/>
              </a:lnSpc>
            </a:pPr>
            <a:r>
              <a:rPr lang="en-US" sz="2600" spc="-50">
                <a:latin typeface="Arial"/>
              </a:rPr>
              <a:t>Alignment correction</a:t>
            </a:r>
          </a:p>
          <a:p>
            <a:pPr indent="0">
              <a:lnSpc>
                <a:spcPts val="4800"/>
              </a:lnSpc>
            </a:pPr>
            <a:r>
              <a:rPr lang="en-US" sz="2600" spc="-50">
                <a:latin typeface="Arial"/>
              </a:rPr>
              <a:t>Backbone generation</a:t>
            </a:r>
          </a:p>
          <a:p>
            <a:pPr indent="0">
              <a:lnSpc>
                <a:spcPts val="4800"/>
              </a:lnSpc>
            </a:pPr>
            <a:r>
              <a:rPr lang="en-US" sz="2600" spc="-50">
                <a:latin typeface="Arial"/>
              </a:rPr>
              <a:t>Loop modeling</a:t>
            </a:r>
          </a:p>
          <a:p>
            <a:pPr indent="0">
              <a:lnSpc>
                <a:spcPts val="4800"/>
              </a:lnSpc>
            </a:pPr>
            <a:r>
              <a:rPr lang="en-US" sz="2600" spc="-50">
                <a:latin typeface="Arial"/>
              </a:rPr>
              <a:t>Side-chain modeling</a:t>
            </a:r>
          </a:p>
          <a:p>
            <a:pPr indent="0">
              <a:lnSpc>
                <a:spcPts val="4800"/>
              </a:lnSpc>
            </a:pPr>
            <a:r>
              <a:rPr lang="en-US" sz="2600" spc="-50">
                <a:latin typeface="Arial"/>
              </a:rPr>
              <a:t>Model optimization</a:t>
            </a:r>
          </a:p>
          <a:p>
            <a:pPr indent="0">
              <a:lnSpc>
                <a:spcPts val="4800"/>
              </a:lnSpc>
            </a:pPr>
            <a:r>
              <a:rPr lang="en-US" sz="2600" spc="-50">
                <a:latin typeface="Arial"/>
              </a:rPr>
              <a:t>Model validation</a:t>
            </a:r>
          </a:p>
        </p:txBody>
      </p:sp>
    </p:spTree>
  </p:cSld>
  <p:clrMapOvr>
    <a:overrideClrMapping bg1="lt1" tx1="dk1" bg2="lt2" tx2="dk2" accent1="accent1" accent2="accent2" accent3="accent3" accent4="accent4" accent5="accent5" accent6="accent6" hlink="hlink" folHlink="folHlink"/>
  </p:clrMapOvr>
</p:sld>
</file>

<file path=ppt/slides/slide2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93264"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
        <p:nvSpPr>
          <p:cNvPr id="3" name=""/>
          <p:cNvSpPr/>
          <p:nvPr/>
        </p:nvSpPr>
        <p:spPr>
          <a:xfrm>
            <a:off x="4651248" y="1609344"/>
            <a:ext cx="3599688" cy="3660648"/>
          </a:xfrm>
          <a:prstGeom prst="rect">
            <a:avLst/>
          </a:prstGeom>
        </p:spPr>
        <p:txBody>
          <a:bodyPr lIns="0" tIns="0" rIns="0" bIns="0">
            <a:noAutofit/>
          </a:bodyPr>
          <a:p>
            <a:pPr indent="0">
              <a:spcAft>
                <a:spcPts val="1050"/>
              </a:spcAft>
            </a:pPr>
            <a:r>
              <a:rPr lang="en-US" b="1" sz="2600">
                <a:solidFill>
                  <a:srgbClr val="3265FF"/>
                </a:solidFill>
                <a:latin typeface="Arial"/>
              </a:rPr>
              <a:t>BLOSUM matrices</a:t>
            </a:r>
          </a:p>
          <a:p>
            <a:pPr indent="0">
              <a:lnSpc>
                <a:spcPts val="3096"/>
              </a:lnSpc>
              <a:spcAft>
                <a:spcPts val="210"/>
              </a:spcAft>
            </a:pPr>
            <a:r>
              <a:rPr lang="en-US" sz="2600">
                <a:latin typeface="Arial"/>
              </a:rPr>
              <a:t>Dayhoff matrices do not capture true difference between short time substitutions and long term ones</a:t>
            </a:r>
          </a:p>
          <a:p>
            <a:pPr indent="0">
              <a:lnSpc>
                <a:spcPts val="3096"/>
              </a:lnSpc>
            </a:pPr>
            <a:r>
              <a:rPr lang="en-US" sz="2600">
                <a:latin typeface="Arial"/>
              </a:rPr>
              <a:t>PAM matrices, Do not perform well in case of distantly related proteins</a:t>
            </a:r>
          </a:p>
        </p:txBody>
      </p:sp>
    </p:spTree>
  </p:cSld>
  <p:clrMapOvr>
    <a:overrideClrMapping bg1="lt1" tx1="dk1" bg2="lt2" tx2="dk2" accent1="accent1" accent2="accent2" accent3="accent3" accent4="accent4" accent5="accent5" accent6="accent6" hlink="hlink" folHlink="folHlink"/>
  </p:clrMapOvr>
</p:sld>
</file>

<file path=ppt/slides/slide26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5288280" y="3852672"/>
            <a:ext cx="1039368" cy="341376"/>
          </a:xfrm>
          <a:prstGeom prst="rect">
            <a:avLst/>
          </a:prstGeom>
        </p:spPr>
      </p:pic>
      <p:sp>
        <p:nvSpPr>
          <p:cNvPr id="3" name=""/>
          <p:cNvSpPr/>
          <p:nvPr/>
        </p:nvSpPr>
        <p:spPr>
          <a:xfrm>
            <a:off x="2090928" y="545592"/>
            <a:ext cx="5050536" cy="320040"/>
          </a:xfrm>
          <a:prstGeom prst="rect">
            <a:avLst/>
          </a:prstGeom>
        </p:spPr>
        <p:txBody>
          <a:bodyPr lIns="0" tIns="0" rIns="0" bIns="0" wrap="none">
            <a:noAutofit/>
          </a:bodyPr>
          <a:p>
            <a:pPr indent="0"/>
            <a:r>
              <a:rPr lang="en-US" b="1" sz="2400" spc="-50">
                <a:solidFill>
                  <a:srgbClr val="000098"/>
                </a:solidFill>
                <a:latin typeface="Arial"/>
              </a:rPr>
              <a:t>Fold Recognition - Threading I</a:t>
            </a:r>
          </a:p>
        </p:txBody>
      </p:sp>
      <p:sp>
        <p:nvSpPr>
          <p:cNvPr id="4" name=""/>
          <p:cNvSpPr/>
          <p:nvPr/>
        </p:nvSpPr>
        <p:spPr>
          <a:xfrm>
            <a:off x="1210056" y="1124712"/>
            <a:ext cx="3797808" cy="2505456"/>
          </a:xfrm>
          <a:prstGeom prst="rect">
            <a:avLst/>
          </a:prstGeom>
        </p:spPr>
        <p:txBody>
          <a:bodyPr lIns="0" tIns="0" rIns="0" bIns="0">
            <a:noAutofit/>
          </a:bodyPr>
          <a:p>
            <a:pPr marL="609600" indent="0">
              <a:spcAft>
                <a:spcPts val="630"/>
              </a:spcAft>
            </a:pPr>
            <a:r>
              <a:rPr lang="en-US" b="1" sz="2100" spc="-50">
                <a:latin typeface="Arial"/>
              </a:rPr>
              <a:t>Obtain DNA sequence</a:t>
            </a:r>
          </a:p>
          <a:p>
            <a:pPr marL="609600" indent="0">
              <a:spcAft>
                <a:spcPts val="1050"/>
              </a:spcAft>
            </a:pPr>
            <a:r>
              <a:rPr lang="en-US" sz="1800" spc="-50">
                <a:latin typeface="Arial"/>
              </a:rPr>
              <a:t>Translation J3L-</a:t>
            </a:r>
          </a:p>
          <a:p>
            <a:pPr algn="r" indent="0">
              <a:spcAft>
                <a:spcPts val="2940"/>
              </a:spcAft>
            </a:pPr>
            <a:r>
              <a:rPr lang="en-US" b="1" sz="2100" spc="-50">
                <a:latin typeface="Arial"/>
              </a:rPr>
              <a:t>Amino acid primary sequence</a:t>
            </a:r>
          </a:p>
          <a:p>
            <a:pPr algn="r" indent="0">
              <a:lnSpc>
                <a:spcPts val="2400"/>
              </a:lnSpc>
              <a:spcAft>
                <a:spcPts val="630"/>
              </a:spcAft>
            </a:pPr>
            <a:r>
              <a:rPr lang="en-US" b="1" sz="2100" spc="-50">
                <a:latin typeface="Arial"/>
              </a:rPr>
              <a:t>Search for sequence homologs and construct an alignment</a:t>
            </a:r>
          </a:p>
          <a:p>
            <a:pPr algn="ctr" indent="0"/>
            <a:r>
              <a:rPr lang="en-US" sz="3700">
                <a:latin typeface="Arial"/>
              </a:rPr>
              <a:t>3</a:t>
            </a:r>
          </a:p>
        </p:txBody>
      </p:sp>
      <p:sp>
        <p:nvSpPr>
          <p:cNvPr id="5" name=""/>
          <p:cNvSpPr/>
          <p:nvPr/>
        </p:nvSpPr>
        <p:spPr>
          <a:xfrm>
            <a:off x="5269992" y="1847088"/>
            <a:ext cx="2938272" cy="338328"/>
          </a:xfrm>
          <a:prstGeom prst="rect">
            <a:avLst/>
          </a:prstGeom>
        </p:spPr>
        <p:txBody>
          <a:bodyPr lIns="0" tIns="0" rIns="0" bIns="0" wrap="none">
            <a:noAutofit/>
          </a:bodyPr>
          <a:p>
            <a:pPr indent="0"/>
            <a:r>
              <a:rPr lang="en-US" sz="2000" spc="-300">
                <a:latin typeface="Arial"/>
              </a:rPr>
              <a:t>n:^&gt; </a:t>
            </a:r>
            <a:r>
              <a:rPr lang="en-US" b="1" i="1" sz="2000">
                <a:solidFill>
                  <a:srgbClr val="00AF50"/>
                </a:solidFill>
                <a:latin typeface="Arial"/>
              </a:rPr>
              <a:t>Mass Spectrometry</a:t>
            </a:r>
          </a:p>
        </p:txBody>
      </p:sp>
      <p:sp>
        <p:nvSpPr>
          <p:cNvPr id="6" name=""/>
          <p:cNvSpPr/>
          <p:nvPr/>
        </p:nvSpPr>
        <p:spPr>
          <a:xfrm>
            <a:off x="5669280" y="2663952"/>
            <a:ext cx="2545080" cy="725424"/>
          </a:xfrm>
          <a:prstGeom prst="rect">
            <a:avLst/>
          </a:prstGeom>
        </p:spPr>
        <p:txBody>
          <a:bodyPr lIns="0" tIns="0" rIns="0" bIns="0">
            <a:noAutofit/>
          </a:bodyPr>
          <a:p>
            <a:pPr algn="just" indent="0">
              <a:lnSpc>
                <a:spcPts val="3600"/>
              </a:lnSpc>
            </a:pPr>
            <a:r>
              <a:rPr lang="en-US" b="1" i="1" sz="2000">
                <a:solidFill>
                  <a:srgbClr val="00AF50"/>
                </a:solidFill>
                <a:latin typeface="Arial"/>
              </a:rPr>
              <a:t>Sequence DB search FASTA, BLAST</a:t>
            </a:r>
          </a:p>
        </p:txBody>
      </p:sp>
      <p:sp>
        <p:nvSpPr>
          <p:cNvPr id="7" name=""/>
          <p:cNvSpPr/>
          <p:nvPr/>
        </p:nvSpPr>
        <p:spPr>
          <a:xfrm>
            <a:off x="1478280" y="3822192"/>
            <a:ext cx="3267456" cy="530352"/>
          </a:xfrm>
          <a:prstGeom prst="rect">
            <a:avLst/>
          </a:prstGeom>
        </p:spPr>
        <p:txBody>
          <a:bodyPr lIns="0" tIns="0" rIns="0" bIns="0">
            <a:noAutofit/>
          </a:bodyPr>
          <a:p>
            <a:pPr algn="ctr" indent="0">
              <a:lnSpc>
                <a:spcPts val="2424"/>
              </a:lnSpc>
            </a:pPr>
            <a:r>
              <a:rPr lang="en-US" b="1" sz="2100" spc="-50">
                <a:latin typeface="Arial"/>
              </a:rPr>
              <a:t>Homolog(s) with known 3D structure?</a:t>
            </a:r>
          </a:p>
        </p:txBody>
      </p:sp>
      <p:sp>
        <p:nvSpPr>
          <p:cNvPr id="8" name=""/>
          <p:cNvSpPr/>
          <p:nvPr/>
        </p:nvSpPr>
        <p:spPr>
          <a:xfrm>
            <a:off x="5431536" y="4227576"/>
            <a:ext cx="871728" cy="185928"/>
          </a:xfrm>
          <a:prstGeom prst="rect">
            <a:avLst/>
          </a:prstGeom>
        </p:spPr>
        <p:txBody>
          <a:bodyPr lIns="0" tIns="0" rIns="0" bIns="0" wrap="none">
            <a:noAutofit/>
          </a:bodyPr>
          <a:p>
            <a:pPr indent="0"/>
            <a:r>
              <a:rPr lang="en-US" b="1" sz="1600">
                <a:latin typeface="Arial"/>
              </a:rPr>
              <a:t>available</a:t>
            </a:r>
          </a:p>
        </p:txBody>
      </p:sp>
      <p:sp>
        <p:nvSpPr>
          <p:cNvPr id="9" name=""/>
          <p:cNvSpPr/>
          <p:nvPr/>
        </p:nvSpPr>
        <p:spPr>
          <a:xfrm>
            <a:off x="6565392" y="3733800"/>
            <a:ext cx="1536192" cy="685800"/>
          </a:xfrm>
          <a:prstGeom prst="rect">
            <a:avLst/>
          </a:prstGeom>
        </p:spPr>
        <p:txBody>
          <a:bodyPr lIns="0" tIns="0" rIns="0" bIns="0">
            <a:noAutofit/>
          </a:bodyPr>
          <a:p>
            <a:pPr indent="0">
              <a:spcAft>
                <a:spcPts val="630"/>
              </a:spcAft>
            </a:pPr>
            <a:r>
              <a:rPr lang="en-US" i="1" sz="2600" spc="-50">
                <a:solidFill>
                  <a:srgbClr val="00AF50"/>
                </a:solidFill>
                <a:latin typeface="Arial"/>
              </a:rPr>
              <a:t>Homology</a:t>
            </a:r>
          </a:p>
          <a:p>
            <a:pPr indent="0"/>
            <a:r>
              <a:rPr lang="en-US" i="1" sz="2600" spc="-50">
                <a:solidFill>
                  <a:srgbClr val="00AF50"/>
                </a:solidFill>
                <a:latin typeface="Arial"/>
              </a:rPr>
              <a:t>modelling</a:t>
            </a:r>
          </a:p>
        </p:txBody>
      </p:sp>
      <p:sp>
        <p:nvSpPr>
          <p:cNvPr id="10" name=""/>
          <p:cNvSpPr/>
          <p:nvPr/>
        </p:nvSpPr>
        <p:spPr>
          <a:xfrm>
            <a:off x="1581912" y="4544568"/>
            <a:ext cx="3291840" cy="1615440"/>
          </a:xfrm>
          <a:prstGeom prst="rect">
            <a:avLst/>
          </a:prstGeom>
        </p:spPr>
        <p:txBody>
          <a:bodyPr lIns="0" tIns="0" rIns="0" bIns="0">
            <a:noAutofit/>
          </a:bodyPr>
          <a:p>
            <a:pPr algn="r" indent="0">
              <a:spcAft>
                <a:spcPts val="1260"/>
              </a:spcAft>
            </a:pPr>
            <a:r>
              <a:rPr lang="en-US" b="1" sz="1600">
                <a:latin typeface="Arial"/>
              </a:rPr>
              <a:t>_PL Not available</a:t>
            </a:r>
          </a:p>
          <a:p>
            <a:pPr indent="0">
              <a:spcAft>
                <a:spcPts val="420"/>
              </a:spcAft>
            </a:pPr>
            <a:r>
              <a:rPr lang="en-US" b="1" sz="2100" spc="-50">
                <a:solidFill>
                  <a:srgbClr val="FF0000"/>
                </a:solidFill>
                <a:latin typeface="Arial"/>
              </a:rPr>
              <a:t>Motif recognition: Search</a:t>
            </a:r>
          </a:p>
          <a:p>
            <a:pPr marL="1587500" marR="469900" indent="-1346200">
              <a:lnSpc>
                <a:spcPts val="1464"/>
              </a:lnSpc>
            </a:pPr>
            <a:r>
              <a:rPr lang="en-US" b="1" sz="2100" spc="-50">
                <a:solidFill>
                  <a:srgbClr val="FF0000"/>
                </a:solidFill>
                <a:latin typeface="Arial"/>
              </a:rPr>
              <a:t>secondary databases </a:t>
            </a:r>
            <a:r>
              <a:rPr lang="en-US" b="1" sz="2100" spc="-50">
                <a:latin typeface="Arial"/>
              </a:rPr>
              <a:t>■</a:t>
            </a:r>
          </a:p>
          <a:p>
            <a:pPr algn="ctr" indent="0">
              <a:spcAft>
                <a:spcPts val="210"/>
              </a:spcAft>
            </a:pPr>
            <a:r>
              <a:rPr lang="en-US" b="1" sz="2100">
                <a:latin typeface="Arial"/>
              </a:rPr>
              <a:t>»</a:t>
            </a:r>
          </a:p>
          <a:p>
            <a:pPr algn="ctr" indent="0"/>
            <a:r>
              <a:rPr lang="en-US" b="1" sz="2100" spc="-50">
                <a:latin typeface="Arial"/>
              </a:rPr>
              <a:t>Fold assignment</a:t>
            </a:r>
          </a:p>
        </p:txBody>
      </p:sp>
    </p:spTree>
  </p:cSld>
  <p:clrMapOvr>
    <a:overrideClrMapping bg1="lt1" tx1="dk1" bg2="lt2" tx2="dk2" accent1="accent1" accent2="accent2" accent3="accent3" accent4="accent4" accent5="accent5" accent6="accent6" hlink="hlink" folHlink="folHlink"/>
  </p:clrMapOvr>
</p:sld>
</file>

<file path=ppt/slides/slide26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252472" y="1822704"/>
            <a:ext cx="4596384" cy="4114800"/>
          </a:xfrm>
          <a:prstGeom prst="rect">
            <a:avLst/>
          </a:prstGeom>
        </p:spPr>
      </p:pic>
      <p:sp>
        <p:nvSpPr>
          <p:cNvPr id="3" name=""/>
          <p:cNvSpPr/>
          <p:nvPr/>
        </p:nvSpPr>
        <p:spPr>
          <a:xfrm>
            <a:off x="1923288" y="2575560"/>
            <a:ext cx="298704" cy="2298192"/>
          </a:xfrm>
          <a:prstGeom prst="rect">
            <a:avLst/>
          </a:prstGeom>
        </p:spPr>
        <p:txBody>
          <a:bodyPr lIns="0" tIns="0" rIns="0" bIns="0" vert="vert270" wrap="none">
            <a:noAutofit/>
          </a:bodyPr>
          <a:p>
            <a:pPr indent="0"/>
            <a:r>
              <a:rPr lang="en-US" b="1" sz="2100" spc="-50">
                <a:latin typeface="Arial"/>
              </a:rPr>
              <a:t>Sequence Identity</a:t>
            </a:r>
          </a:p>
        </p:txBody>
      </p:sp>
      <p:sp>
        <p:nvSpPr>
          <p:cNvPr id="4" name=""/>
          <p:cNvSpPr/>
          <p:nvPr/>
        </p:nvSpPr>
        <p:spPr>
          <a:xfrm>
            <a:off x="2090928" y="545592"/>
            <a:ext cx="5050536" cy="320040"/>
          </a:xfrm>
          <a:prstGeom prst="rect">
            <a:avLst/>
          </a:prstGeom>
        </p:spPr>
        <p:txBody>
          <a:bodyPr lIns="0" tIns="0" rIns="0" bIns="0" wrap="none">
            <a:noAutofit/>
          </a:bodyPr>
          <a:p>
            <a:pPr indent="0"/>
            <a:r>
              <a:rPr lang="en-US" b="1" sz="2400" spc="-50">
                <a:solidFill>
                  <a:srgbClr val="000098"/>
                </a:solidFill>
                <a:latin typeface="Arial"/>
              </a:rPr>
              <a:t>Fold Recognition - Threading I</a:t>
            </a:r>
          </a:p>
        </p:txBody>
      </p:sp>
      <p:sp>
        <p:nvSpPr>
          <p:cNvPr id="5" name=""/>
          <p:cNvSpPr/>
          <p:nvPr/>
        </p:nvSpPr>
        <p:spPr>
          <a:xfrm>
            <a:off x="1002792" y="1188720"/>
            <a:ext cx="6528816" cy="566928"/>
          </a:xfrm>
          <a:prstGeom prst="rect">
            <a:avLst/>
          </a:prstGeom>
        </p:spPr>
        <p:txBody>
          <a:bodyPr lIns="0" tIns="0" rIns="0" bIns="0">
            <a:noAutofit/>
          </a:bodyPr>
          <a:p>
            <a:pPr indent="0">
              <a:spcAft>
                <a:spcPts val="630"/>
              </a:spcAft>
            </a:pPr>
            <a:r>
              <a:rPr lang="en-US" b="1" sz="2400">
                <a:solidFill>
                  <a:srgbClr val="FF0000"/>
                </a:solidFill>
                <a:latin typeface="Arial"/>
              </a:rPr>
              <a:t>When should we use Fold Recognition?</a:t>
            </a:r>
          </a:p>
          <a:p>
            <a:pPr marL="1828800" indent="0"/>
            <a:r>
              <a:rPr lang="en-US" b="1" sz="1600">
                <a:latin typeface="Arial"/>
              </a:rPr>
              <a:t>Threshold for structural homology</a:t>
            </a:r>
          </a:p>
        </p:txBody>
      </p:sp>
      <p:sp>
        <p:nvSpPr>
          <p:cNvPr id="6" name=""/>
          <p:cNvSpPr/>
          <p:nvPr/>
        </p:nvSpPr>
        <p:spPr>
          <a:xfrm>
            <a:off x="2225040" y="6013704"/>
            <a:ext cx="4337304" cy="176784"/>
          </a:xfrm>
          <a:prstGeom prst="rect">
            <a:avLst/>
          </a:prstGeom>
        </p:spPr>
        <p:txBody>
          <a:bodyPr lIns="0" tIns="0" rIns="0" bIns="0" wrap="none">
            <a:noAutofit/>
          </a:bodyPr>
          <a:p>
            <a:pPr indent="0"/>
            <a:r>
              <a:rPr lang="en-US" i="1" sz="1100" spc="-50">
                <a:latin typeface="Constantia"/>
                <a:hlinkClick r:id="rLinkId0"/>
              </a:rPr>
              <a:t>http://www.cmbi.ru.nl/gvteach/astra/lectures/homology_modelling.ppt</a:t>
            </a:r>
          </a:p>
        </p:txBody>
      </p:sp>
    </p:spTree>
  </p:cSld>
  <p:clrMapOvr>
    <a:overrideClrMapping bg1="lt1" tx1="dk1" bg2="lt2" tx2="dk2" accent1="accent1" accent2="accent2" accent3="accent3" accent4="accent4" accent5="accent5" accent6="accent6" hlink="hlink" folHlink="folHlink"/>
  </p:clrMapOvr>
</p:sld>
</file>

<file path=ppt/slides/slide26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90928" y="536448"/>
            <a:ext cx="5050536" cy="320040"/>
          </a:xfrm>
          <a:prstGeom prst="rect">
            <a:avLst/>
          </a:prstGeom>
        </p:spPr>
        <p:txBody>
          <a:bodyPr lIns="0" tIns="0" rIns="0" bIns="0" wrap="none">
            <a:noAutofit/>
          </a:bodyPr>
          <a:p>
            <a:pPr indent="0"/>
            <a:r>
              <a:rPr lang="en-US" b="1" sz="2400" spc="-50">
                <a:solidFill>
                  <a:srgbClr val="000098"/>
                </a:solidFill>
                <a:latin typeface="Arial"/>
              </a:rPr>
              <a:t>Fold Recognition - Threading I</a:t>
            </a:r>
          </a:p>
        </p:txBody>
      </p:sp>
      <p:sp>
        <p:nvSpPr>
          <p:cNvPr id="3" name=""/>
          <p:cNvSpPr/>
          <p:nvPr/>
        </p:nvSpPr>
        <p:spPr>
          <a:xfrm>
            <a:off x="4846320" y="1246632"/>
            <a:ext cx="3352800" cy="2944368"/>
          </a:xfrm>
          <a:prstGeom prst="rect">
            <a:avLst/>
          </a:prstGeom>
          <a:solidFill>
            <a:srgbClr val="E6F3F9"/>
          </a:solidFill>
        </p:spPr>
        <p:txBody>
          <a:bodyPr lIns="0" tIns="0" rIns="0" bIns="0">
            <a:noAutofit/>
          </a:bodyPr>
          <a:p>
            <a:pPr marL="241300" indent="-241300">
              <a:spcAft>
                <a:spcPts val="2310"/>
              </a:spcAft>
            </a:pPr>
            <a:r>
              <a:rPr lang="en-US" b="1" sz="2600">
                <a:solidFill>
                  <a:srgbClr val="FF0000"/>
                </a:solidFill>
                <a:latin typeface="Arial"/>
              </a:rPr>
              <a:t>Introduction</a:t>
            </a:r>
          </a:p>
          <a:p>
            <a:pPr marL="241300" indent="-241300">
              <a:lnSpc>
                <a:spcPts val="2568"/>
              </a:lnSpc>
            </a:pPr>
            <a:r>
              <a:rPr lang="en-US" sz="2600" spc="-50">
                <a:latin typeface="Arial"/>
              </a:rPr>
              <a:t>•    A protein fold is defined by </a:t>
            </a:r>
            <a:r>
              <a:rPr lang="en-US" sz="2600" spc="-50">
                <a:solidFill>
                  <a:srgbClr val="006FC0"/>
                </a:solidFill>
                <a:latin typeface="Arial"/>
              </a:rPr>
              <a:t>the way the secondary structure elements of the structure are arranged </a:t>
            </a:r>
            <a:r>
              <a:rPr lang="en-US" sz="2600" spc="-50">
                <a:latin typeface="Arial"/>
              </a:rPr>
              <a:t>relative to each other in space. </a:t>
            </a:r>
            <a:r>
              <a:rPr lang="en-US" baseline="30000" sz="2600" spc="-50">
                <a:latin typeface="Arial"/>
              </a:rPr>
              <a:t>•</a:t>
            </a:r>
          </a:p>
        </p:txBody>
      </p:sp>
      <p:sp>
        <p:nvSpPr>
          <p:cNvPr id="4" name=""/>
          <p:cNvSpPr/>
          <p:nvPr/>
        </p:nvSpPr>
        <p:spPr>
          <a:xfrm>
            <a:off x="4846320" y="4818888"/>
            <a:ext cx="3352800" cy="1231392"/>
          </a:xfrm>
          <a:prstGeom prst="rect">
            <a:avLst/>
          </a:prstGeom>
          <a:solidFill>
            <a:srgbClr val="E6F3F9"/>
          </a:solidFill>
        </p:spPr>
        <p:txBody>
          <a:bodyPr lIns="0" tIns="0" rIns="0" bIns="0">
            <a:noAutofit/>
          </a:bodyPr>
          <a:p>
            <a:pPr marL="254000" indent="-254000">
              <a:lnSpc>
                <a:spcPts val="2592"/>
              </a:lnSpc>
            </a:pPr>
            <a:r>
              <a:rPr lang="en-US" sz="2600" spc="-50">
                <a:latin typeface="Arial"/>
              </a:rPr>
              <a:t>•    Common folds include 4-helix bundle and the TIM barrel.</a:t>
            </a:r>
          </a:p>
        </p:txBody>
      </p:sp>
    </p:spTree>
  </p:cSld>
  <p:clrMapOvr>
    <a:overrideClrMapping bg1="lt1" tx1="dk1" bg2="lt2" tx2="dk2" accent1="accent1" accent2="accent2" accent3="accent3" accent4="accent4" accent5="accent5" accent6="accent6" hlink="hlink" folHlink="folHlink"/>
  </p:clrMapOvr>
</p:sld>
</file>

<file path=ppt/slides/slide26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90928" y="536448"/>
            <a:ext cx="5050536" cy="320040"/>
          </a:xfrm>
          <a:prstGeom prst="rect">
            <a:avLst/>
          </a:prstGeom>
        </p:spPr>
        <p:txBody>
          <a:bodyPr lIns="0" tIns="0" rIns="0" bIns="0" wrap="none">
            <a:noAutofit/>
          </a:bodyPr>
          <a:p>
            <a:pPr indent="0"/>
            <a:r>
              <a:rPr lang="en-US" b="1" sz="2400" spc="-50">
                <a:solidFill>
                  <a:srgbClr val="000098"/>
                </a:solidFill>
                <a:latin typeface="Arial"/>
              </a:rPr>
              <a:t>Fold Recognition - Threading I</a:t>
            </a:r>
          </a:p>
        </p:txBody>
      </p:sp>
      <p:sp>
        <p:nvSpPr>
          <p:cNvPr id="3" name=""/>
          <p:cNvSpPr/>
          <p:nvPr/>
        </p:nvSpPr>
        <p:spPr>
          <a:xfrm>
            <a:off x="4846320" y="1246632"/>
            <a:ext cx="3118104" cy="1255776"/>
          </a:xfrm>
          <a:prstGeom prst="rect">
            <a:avLst/>
          </a:prstGeom>
          <a:solidFill>
            <a:srgbClr val="E6F3F9"/>
          </a:solidFill>
        </p:spPr>
        <p:txBody>
          <a:bodyPr lIns="0" tIns="0" rIns="0" bIns="0">
            <a:noAutofit/>
          </a:bodyPr>
          <a:p>
            <a:pPr marL="254000" indent="-254000">
              <a:spcAft>
                <a:spcPts val="2100"/>
              </a:spcAft>
            </a:pPr>
            <a:r>
              <a:rPr lang="en-US" b="1" sz="2600">
                <a:solidFill>
                  <a:srgbClr val="FF0000"/>
                </a:solidFill>
                <a:latin typeface="Arial"/>
              </a:rPr>
              <a:t>Introduction</a:t>
            </a:r>
          </a:p>
          <a:p>
            <a:pPr marL="254000" indent="-254000">
              <a:lnSpc>
                <a:spcPts val="2664"/>
              </a:lnSpc>
            </a:pPr>
            <a:r>
              <a:rPr lang="en-US" sz="2600" spc="-50">
                <a:latin typeface="Arial"/>
              </a:rPr>
              <a:t>• 5,000 stable folds in nature </a:t>
            </a:r>
            <a:r>
              <a:rPr lang="en-US" baseline="30000" sz="2600" spc="-50">
                <a:latin typeface="Arial"/>
              </a:rPr>
              <a:t>•</a:t>
            </a:r>
          </a:p>
        </p:txBody>
      </p:sp>
      <p:sp>
        <p:nvSpPr>
          <p:cNvPr id="4" name=""/>
          <p:cNvSpPr/>
          <p:nvPr/>
        </p:nvSpPr>
        <p:spPr>
          <a:xfrm>
            <a:off x="4846320" y="3163824"/>
            <a:ext cx="3349752" cy="1234440"/>
          </a:xfrm>
          <a:prstGeom prst="rect">
            <a:avLst/>
          </a:prstGeom>
          <a:solidFill>
            <a:srgbClr val="DCDBE6"/>
          </a:solidFill>
        </p:spPr>
        <p:txBody>
          <a:bodyPr lIns="0" tIns="0" rIns="0" bIns="0">
            <a:noAutofit/>
          </a:bodyPr>
          <a:p>
            <a:pPr marL="241300" indent="-241300">
              <a:lnSpc>
                <a:spcPts val="2544"/>
              </a:lnSpc>
            </a:pPr>
            <a:r>
              <a:rPr lang="en-US" sz="2600" spc="-50">
                <a:latin typeface="Arial"/>
              </a:rPr>
              <a:t>• Fold recognition: </a:t>
            </a:r>
            <a:r>
              <a:rPr lang="en-US" sz="2600" spc="-50">
                <a:solidFill>
                  <a:srgbClr val="3178CC"/>
                </a:solidFill>
                <a:latin typeface="Arial"/>
              </a:rPr>
              <a:t>Finding the best fit of a sequence to a set of candidate folds</a:t>
            </a:r>
          </a:p>
        </p:txBody>
      </p:sp>
    </p:spTree>
  </p:cSld>
  <p:clrMapOvr>
    <a:overrideClrMapping bg1="lt1" tx1="dk1" bg2="lt2" tx2="dk2" accent1="accent1" accent2="accent2" accent3="accent3" accent4="accent4" accent5="accent5" accent6="accent6" hlink="hlink" folHlink="folHlink"/>
  </p:clrMapOvr>
</p:sld>
</file>

<file path=ppt/slides/slide26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90928" y="536448"/>
            <a:ext cx="5050536" cy="320040"/>
          </a:xfrm>
          <a:prstGeom prst="rect">
            <a:avLst/>
          </a:prstGeom>
        </p:spPr>
        <p:txBody>
          <a:bodyPr lIns="0" tIns="0" rIns="0" bIns="0" wrap="none">
            <a:noAutofit/>
          </a:bodyPr>
          <a:p>
            <a:pPr indent="0"/>
            <a:r>
              <a:rPr lang="en-US" b="1" sz="2400" spc="-50">
                <a:solidFill>
                  <a:srgbClr val="000098"/>
                </a:solidFill>
                <a:latin typeface="Arial"/>
              </a:rPr>
              <a:t>Fold Recognition - Threading I</a:t>
            </a:r>
          </a:p>
        </p:txBody>
      </p:sp>
      <p:sp>
        <p:nvSpPr>
          <p:cNvPr id="3" name=""/>
          <p:cNvSpPr/>
          <p:nvPr/>
        </p:nvSpPr>
        <p:spPr>
          <a:xfrm>
            <a:off x="4843272" y="1243584"/>
            <a:ext cx="3139440" cy="2465832"/>
          </a:xfrm>
          <a:prstGeom prst="rect">
            <a:avLst/>
          </a:prstGeom>
          <a:solidFill>
            <a:srgbClr val="DCDBE6"/>
          </a:solidFill>
        </p:spPr>
        <p:txBody>
          <a:bodyPr lIns="0" tIns="0" rIns="0" bIns="0">
            <a:noAutofit/>
          </a:bodyPr>
          <a:p>
            <a:pPr marL="355600" indent="-355600">
              <a:spcAft>
                <a:spcPts val="2730"/>
              </a:spcAft>
            </a:pPr>
            <a:r>
              <a:rPr lang="en-US" b="1" sz="2600">
                <a:solidFill>
                  <a:srgbClr val="FF0000"/>
                </a:solidFill>
                <a:latin typeface="Arial"/>
              </a:rPr>
              <a:t>Conclusions</a:t>
            </a:r>
          </a:p>
          <a:p>
            <a:pPr marL="355600" indent="-355600">
              <a:lnSpc>
                <a:spcPts val="2856"/>
              </a:lnSpc>
            </a:pPr>
            <a:r>
              <a:rPr lang="en-US" sz="2600" spc="-50">
                <a:solidFill>
                  <a:srgbClr val="747474"/>
                </a:solidFill>
                <a:latin typeface="Arial"/>
              </a:rPr>
              <a:t>•    </a:t>
            </a:r>
            <a:r>
              <a:rPr lang="en-US" sz="2600" spc="-50">
                <a:latin typeface="Arial"/>
              </a:rPr>
              <a:t>Fold recognition or Threading is a technique for predicting protein structures </a:t>
            </a:r>
            <a:r>
              <a:rPr lang="en-US" baseline="30000" sz="2600" spc="-50">
                <a:latin typeface="Arial"/>
              </a:rPr>
              <a:t>•</a:t>
            </a:r>
          </a:p>
        </p:txBody>
      </p:sp>
      <p:sp>
        <p:nvSpPr>
          <p:cNvPr id="4" name=""/>
          <p:cNvSpPr/>
          <p:nvPr/>
        </p:nvSpPr>
        <p:spPr>
          <a:xfrm>
            <a:off x="4843272" y="4209288"/>
            <a:ext cx="3139440" cy="1697736"/>
          </a:xfrm>
          <a:prstGeom prst="rect">
            <a:avLst/>
          </a:prstGeom>
          <a:solidFill>
            <a:srgbClr val="DCDBE6"/>
          </a:solidFill>
        </p:spPr>
        <p:txBody>
          <a:bodyPr lIns="0" tIns="0" rIns="0" bIns="0">
            <a:noAutofit/>
          </a:bodyPr>
          <a:p>
            <a:pPr marL="355600" indent="-355600">
              <a:lnSpc>
                <a:spcPts val="2856"/>
              </a:lnSpc>
            </a:pPr>
            <a:r>
              <a:rPr lang="en-US" sz="2600" spc="-50">
                <a:solidFill>
                  <a:srgbClr val="747474"/>
                </a:solidFill>
                <a:latin typeface="Arial"/>
              </a:rPr>
              <a:t>•    </a:t>
            </a:r>
            <a:r>
              <a:rPr lang="en-US" sz="2600" spc="-50">
                <a:solidFill>
                  <a:srgbClr val="006FC0"/>
                </a:solidFill>
                <a:latin typeface="Arial"/>
              </a:rPr>
              <a:t>It is useful in cases where homology modelling fails to predict quality structures</a:t>
            </a:r>
          </a:p>
        </p:txBody>
      </p:sp>
      <p:sp>
        <p:nvSpPr>
          <p:cNvPr id="5" name=""/>
          <p:cNvSpPr/>
          <p:nvPr/>
        </p:nvSpPr>
        <p:spPr>
          <a:xfrm>
            <a:off x="1874520" y="6623304"/>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26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spc="-50">
                <a:solidFill>
                  <a:srgbClr val="000098"/>
                </a:solidFill>
                <a:latin typeface="Arial"/>
              </a:rPr>
              <a:t>Homology Modelling</a:t>
            </a:r>
          </a:p>
        </p:txBody>
      </p:sp>
      <p:sp>
        <p:nvSpPr>
          <p:cNvPr id="3" name=""/>
          <p:cNvSpPr/>
          <p:nvPr/>
        </p:nvSpPr>
        <p:spPr>
          <a:xfrm>
            <a:off x="4937760" y="3020568"/>
            <a:ext cx="3264408" cy="829056"/>
          </a:xfrm>
          <a:prstGeom prst="rect">
            <a:avLst/>
          </a:prstGeom>
          <a:solidFill>
            <a:srgbClr val="DCDBE6"/>
          </a:solidFill>
        </p:spPr>
        <p:txBody>
          <a:bodyPr lIns="0" tIns="0" rIns="0" bIns="0">
            <a:noAutofit/>
          </a:bodyPr>
          <a:p>
            <a:pPr algn="ctr" indent="0">
              <a:lnSpc>
                <a:spcPts val="3672"/>
              </a:lnSpc>
            </a:pPr>
            <a:r>
              <a:rPr lang="en-US" b="1" sz="2600">
                <a:solidFill>
                  <a:srgbClr val="006FC0"/>
                </a:solidFill>
                <a:latin typeface="Arial"/>
              </a:rPr>
              <a:t>Fold Recognition - Threading II</a:t>
            </a:r>
          </a:p>
        </p:txBody>
      </p:sp>
    </p:spTree>
  </p:cSld>
  <p:clrMapOvr>
    <a:overrideClrMapping bg1="lt1" tx1="dk1" bg2="lt2" tx2="dk2" accent1="accent1" accent2="accent2" accent3="accent3" accent4="accent4" accent5="accent5" accent6="accent6" hlink="hlink" folHlink="folHlink"/>
  </p:clrMapOvr>
</p:sld>
</file>

<file path=ppt/slides/slide26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29968" y="536448"/>
            <a:ext cx="5172456" cy="320040"/>
          </a:xfrm>
          <a:prstGeom prst="rect">
            <a:avLst/>
          </a:prstGeom>
        </p:spPr>
        <p:txBody>
          <a:bodyPr lIns="0" tIns="0" rIns="0" bIns="0" wrap="none">
            <a:noAutofit/>
          </a:bodyPr>
          <a:p>
            <a:pPr indent="0"/>
            <a:r>
              <a:rPr lang="en-US" b="1" sz="2400" spc="-50">
                <a:solidFill>
                  <a:srgbClr val="000098"/>
                </a:solidFill>
                <a:latin typeface="Arial"/>
              </a:rPr>
              <a:t>Fold Recognition - Threading II</a:t>
            </a:r>
          </a:p>
        </p:txBody>
      </p:sp>
      <p:sp>
        <p:nvSpPr>
          <p:cNvPr id="3" name=""/>
          <p:cNvSpPr/>
          <p:nvPr/>
        </p:nvSpPr>
        <p:spPr>
          <a:xfrm>
            <a:off x="4846320" y="1246632"/>
            <a:ext cx="3316224" cy="3011424"/>
          </a:xfrm>
          <a:prstGeom prst="rect">
            <a:avLst/>
          </a:prstGeom>
          <a:solidFill>
            <a:srgbClr val="DCDBE6"/>
          </a:solidFill>
        </p:spPr>
        <p:txBody>
          <a:bodyPr lIns="0" tIns="0" rIns="0" bIns="0">
            <a:noAutofit/>
          </a:bodyPr>
          <a:p>
            <a:pPr marL="355600" indent="-355600">
              <a:spcAft>
                <a:spcPts val="1680"/>
              </a:spcAft>
            </a:pPr>
            <a:r>
              <a:rPr lang="en-US" b="1" sz="2600">
                <a:solidFill>
                  <a:srgbClr val="FF0000"/>
                </a:solidFill>
                <a:latin typeface="Arial"/>
              </a:rPr>
              <a:t>Background</a:t>
            </a:r>
          </a:p>
          <a:p>
            <a:pPr marL="355600" indent="-355600">
              <a:lnSpc>
                <a:spcPts val="2856"/>
              </a:lnSpc>
              <a:spcAft>
                <a:spcPts val="1680"/>
              </a:spcAft>
            </a:pPr>
            <a:r>
              <a:rPr lang="en-US" sz="2600" spc="-50">
                <a:solidFill>
                  <a:srgbClr val="747474"/>
                </a:solidFill>
                <a:latin typeface="Arial"/>
              </a:rPr>
              <a:t>•    </a:t>
            </a:r>
            <a:r>
              <a:rPr lang="en-US" sz="2600" spc="-50">
                <a:latin typeface="Arial"/>
              </a:rPr>
              <a:t>Fold recognition is also called Threading</a:t>
            </a:r>
          </a:p>
          <a:p>
            <a:pPr marL="355600" indent="-355600">
              <a:lnSpc>
                <a:spcPts val="2880"/>
              </a:lnSpc>
            </a:pPr>
            <a:r>
              <a:rPr lang="en-US" sz="2600" spc="-50">
                <a:solidFill>
                  <a:srgbClr val="747474"/>
                </a:solidFill>
                <a:latin typeface="Arial"/>
              </a:rPr>
              <a:t>•    </a:t>
            </a:r>
            <a:r>
              <a:rPr lang="en-US" sz="2600" spc="-50">
                <a:latin typeface="Arial"/>
              </a:rPr>
              <a:t>Technique for predicting protein structures </a:t>
            </a:r>
            <a:r>
              <a:rPr lang="en-US" baseline="30000" sz="2600" spc="-50">
                <a:latin typeface="Arial"/>
              </a:rPr>
              <a:t>•</a:t>
            </a:r>
          </a:p>
        </p:txBody>
      </p:sp>
      <p:sp>
        <p:nvSpPr>
          <p:cNvPr id="4" name=""/>
          <p:cNvSpPr/>
          <p:nvPr/>
        </p:nvSpPr>
        <p:spPr>
          <a:xfrm>
            <a:off x="4846320" y="4757928"/>
            <a:ext cx="3316224" cy="1395984"/>
          </a:xfrm>
          <a:prstGeom prst="rect">
            <a:avLst/>
          </a:prstGeom>
          <a:solidFill>
            <a:srgbClr val="DCDBE6"/>
          </a:solidFill>
        </p:spPr>
        <p:txBody>
          <a:bodyPr lIns="0" tIns="0" rIns="0" bIns="0">
            <a:noAutofit/>
          </a:bodyPr>
          <a:p>
            <a:pPr marL="355600" indent="-355600">
              <a:lnSpc>
                <a:spcPts val="2856"/>
              </a:lnSpc>
            </a:pPr>
            <a:r>
              <a:rPr lang="en-US" sz="2600" spc="-50">
                <a:solidFill>
                  <a:srgbClr val="747474"/>
                </a:solidFill>
                <a:latin typeface="Arial"/>
              </a:rPr>
              <a:t>•    </a:t>
            </a:r>
            <a:r>
              <a:rPr lang="en-US" sz="2600" spc="-50">
                <a:latin typeface="Arial"/>
              </a:rPr>
              <a:t>Employed when homology modelling cannot predict quality structures</a:t>
            </a:r>
          </a:p>
        </p:txBody>
      </p:sp>
    </p:spTree>
  </p:cSld>
  <p:clrMapOvr>
    <a:overrideClrMapping bg1="lt1" tx1="dk1" bg2="lt2" tx2="dk2" accent1="accent1" accent2="accent2" accent3="accent3" accent4="accent4" accent5="accent5" accent6="accent6" hlink="hlink" folHlink="folHlink"/>
  </p:clrMapOvr>
</p:sld>
</file>

<file path=ppt/slides/slide26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417320" y="3547872"/>
            <a:ext cx="6281928" cy="1636776"/>
          </a:xfrm>
          <a:prstGeom prst="rect">
            <a:avLst/>
          </a:prstGeom>
        </p:spPr>
      </p:pic>
      <p:sp>
        <p:nvSpPr>
          <p:cNvPr id="3" name=""/>
          <p:cNvSpPr/>
          <p:nvPr/>
        </p:nvSpPr>
        <p:spPr>
          <a:xfrm>
            <a:off x="2026920" y="545592"/>
            <a:ext cx="5169408" cy="320040"/>
          </a:xfrm>
          <a:prstGeom prst="rect">
            <a:avLst/>
          </a:prstGeom>
        </p:spPr>
        <p:txBody>
          <a:bodyPr lIns="0" tIns="0" rIns="0" bIns="0" wrap="none">
            <a:noAutofit/>
          </a:bodyPr>
          <a:p>
            <a:pPr indent="0"/>
            <a:r>
              <a:rPr lang="en-US" b="1" sz="2400" spc="-50">
                <a:solidFill>
                  <a:srgbClr val="000098"/>
                </a:solidFill>
                <a:latin typeface="Arial"/>
              </a:rPr>
              <a:t>Fold Recognition - Threading II</a:t>
            </a:r>
          </a:p>
        </p:txBody>
      </p:sp>
      <p:sp>
        <p:nvSpPr>
          <p:cNvPr id="4" name=""/>
          <p:cNvSpPr/>
          <p:nvPr/>
        </p:nvSpPr>
        <p:spPr>
          <a:xfrm>
            <a:off x="1435608" y="1475232"/>
            <a:ext cx="6547104" cy="1780032"/>
          </a:xfrm>
          <a:prstGeom prst="rect">
            <a:avLst/>
          </a:prstGeom>
        </p:spPr>
        <p:txBody>
          <a:bodyPr lIns="0" tIns="0" rIns="0" bIns="0">
            <a:noAutofit/>
          </a:bodyPr>
          <a:p>
            <a:pPr algn="ctr" indent="0">
              <a:lnSpc>
                <a:spcPts val="5736"/>
              </a:lnSpc>
            </a:pPr>
            <a:r>
              <a:rPr lang="en-US" sz="2600" spc="-50">
                <a:latin typeface="Arial"/>
              </a:rPr>
              <a:t>Find the best way to</a:t>
            </a:r>
          </a:p>
          <a:p>
            <a:pPr algn="ctr" indent="0">
              <a:lnSpc>
                <a:spcPts val="5736"/>
              </a:lnSpc>
              <a:spcAft>
                <a:spcPts val="1890"/>
              </a:spcAft>
            </a:pPr>
            <a:r>
              <a:rPr lang="en-US" sz="2600" spc="-50">
                <a:solidFill>
                  <a:srgbClr val="00AF50"/>
                </a:solidFill>
                <a:latin typeface="Arial"/>
              </a:rPr>
              <a:t>“mount” the residue sequence of one protein </a:t>
            </a:r>
            <a:r>
              <a:rPr lang="en-US" sz="2600" spc="-50">
                <a:solidFill>
                  <a:srgbClr val="006FC0"/>
                </a:solidFill>
                <a:latin typeface="Arial"/>
              </a:rPr>
              <a:t>onto a known protein structure!</a:t>
            </a:r>
          </a:p>
        </p:txBody>
      </p:sp>
    </p:spTree>
  </p:cSld>
  <p:clrMapOvr>
    <a:overrideClrMapping bg1="lt1" tx1="dk1" bg2="lt2" tx2="dk2" accent1="accent1" accent2="accent2" accent3="accent3" accent4="accent4" accent5="accent5" accent6="accent6" hlink="hlink" folHlink="folHlink"/>
  </p:clrMapOvr>
</p:sld>
</file>

<file path=ppt/slides/slide26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29968" y="545592"/>
            <a:ext cx="5172456" cy="320040"/>
          </a:xfrm>
          <a:prstGeom prst="rect">
            <a:avLst/>
          </a:prstGeom>
        </p:spPr>
        <p:txBody>
          <a:bodyPr lIns="0" tIns="0" rIns="0" bIns="0" wrap="none">
            <a:noAutofit/>
          </a:bodyPr>
          <a:p>
            <a:pPr indent="0"/>
            <a:r>
              <a:rPr lang="en-US" b="1" sz="2400" spc="-50">
                <a:solidFill>
                  <a:srgbClr val="000098"/>
                </a:solidFill>
                <a:latin typeface="Arial"/>
              </a:rPr>
              <a:t>Fold Recognition - Threading II</a:t>
            </a:r>
          </a:p>
        </p:txBody>
      </p:sp>
      <p:sp>
        <p:nvSpPr>
          <p:cNvPr id="3" name=""/>
          <p:cNvSpPr/>
          <p:nvPr/>
        </p:nvSpPr>
        <p:spPr>
          <a:xfrm>
            <a:off x="938784" y="1188720"/>
            <a:ext cx="7098792" cy="1636776"/>
          </a:xfrm>
          <a:prstGeom prst="rect">
            <a:avLst/>
          </a:prstGeom>
        </p:spPr>
        <p:txBody>
          <a:bodyPr lIns="0" tIns="0" rIns="0" bIns="0">
            <a:noAutofit/>
          </a:bodyPr>
          <a:p>
            <a:pPr algn="ctr" marL="76200" indent="0">
              <a:spcAft>
                <a:spcPts val="1890"/>
              </a:spcAft>
            </a:pPr>
            <a:r>
              <a:rPr lang="en-US" b="1" sz="2400">
                <a:solidFill>
                  <a:srgbClr val="FF0000"/>
                </a:solidFill>
                <a:latin typeface="Arial"/>
              </a:rPr>
              <a:t>The process of threading</a:t>
            </a:r>
          </a:p>
          <a:p>
            <a:pPr marL="355600" indent="-355600">
              <a:lnSpc>
                <a:spcPts val="2856"/>
              </a:lnSpc>
              <a:spcAft>
                <a:spcPts val="1890"/>
              </a:spcAft>
            </a:pPr>
            <a:r>
              <a:rPr lang="en-US" sz="2600" spc="-50">
                <a:latin typeface="Arial"/>
              </a:rPr>
              <a:t>• In the process of “Threading”, we </a:t>
            </a:r>
            <a:r>
              <a:rPr lang="en-US" sz="2600" spc="-50">
                <a:solidFill>
                  <a:srgbClr val="006FC0"/>
                </a:solidFill>
                <a:latin typeface="Arial"/>
              </a:rPr>
              <a:t>mount an amino acid sequence on to the backbone of template structures in a folds library</a:t>
            </a:r>
          </a:p>
        </p:txBody>
      </p:sp>
      <p:sp>
        <p:nvSpPr>
          <p:cNvPr id="4" name=""/>
          <p:cNvSpPr/>
          <p:nvPr/>
        </p:nvSpPr>
        <p:spPr>
          <a:xfrm>
            <a:off x="938784" y="3230880"/>
            <a:ext cx="7275576" cy="1033272"/>
          </a:xfrm>
          <a:prstGeom prst="rect">
            <a:avLst/>
          </a:prstGeom>
        </p:spPr>
        <p:txBody>
          <a:bodyPr lIns="0" tIns="0" rIns="0" bIns="0">
            <a:noAutofit/>
          </a:bodyPr>
          <a:p>
            <a:pPr marL="355600" indent="-355600">
              <a:lnSpc>
                <a:spcPts val="2856"/>
              </a:lnSpc>
              <a:spcBef>
                <a:spcPts val="1890"/>
              </a:spcBef>
            </a:pPr>
            <a:r>
              <a:rPr lang="en-US" sz="2600" spc="-50">
                <a:latin typeface="Arial"/>
              </a:rPr>
              <a:t>•    Each step is </a:t>
            </a:r>
            <a:r>
              <a:rPr lang="en-US" sz="2600" spc="-50">
                <a:solidFill>
                  <a:srgbClr val="006FC0"/>
                </a:solidFill>
                <a:latin typeface="Arial"/>
              </a:rPr>
              <a:t>“drag” along the sequence (MQVKLFTY...) through each location of each template </a:t>
            </a:r>
            <a:r>
              <a:rPr lang="en-US" sz="2600" spc="-50">
                <a:latin typeface="Arial"/>
              </a:rPr>
              <a:t>fold </a:t>
            </a:r>
            <a:r>
              <a:rPr lang="en-US" baseline="30000" sz="2600" spc="-50">
                <a:latin typeface="Arial"/>
              </a:rPr>
              <a:t>•</a:t>
            </a:r>
          </a:p>
        </p:txBody>
      </p:sp>
      <p:sp>
        <p:nvSpPr>
          <p:cNvPr id="5" name=""/>
          <p:cNvSpPr/>
          <p:nvPr/>
        </p:nvSpPr>
        <p:spPr>
          <a:xfrm>
            <a:off x="938784" y="4709160"/>
            <a:ext cx="7275576" cy="670560"/>
          </a:xfrm>
          <a:prstGeom prst="rect">
            <a:avLst/>
          </a:prstGeom>
        </p:spPr>
        <p:txBody>
          <a:bodyPr lIns="0" tIns="0" rIns="0" bIns="0">
            <a:noAutofit/>
          </a:bodyPr>
          <a:p>
            <a:pPr marL="355600" indent="-355600">
              <a:lnSpc>
                <a:spcPts val="2904"/>
              </a:lnSpc>
            </a:pPr>
            <a:r>
              <a:rPr lang="en-US" sz="2600" spc="-50">
                <a:latin typeface="Arial"/>
              </a:rPr>
              <a:t>•    Then, for each fold, we must </a:t>
            </a:r>
            <a:r>
              <a:rPr lang="en-US" sz="2600" spc="-50">
                <a:solidFill>
                  <a:srgbClr val="006FC0"/>
                </a:solidFill>
                <a:latin typeface="Arial"/>
              </a:rPr>
              <a:t>compute the fitness </a:t>
            </a:r>
            <a:r>
              <a:rPr lang="en-US" sz="2600" spc="-50">
                <a:latin typeface="Arial"/>
              </a:rPr>
              <a:t>of sequence matching that fold!</a:t>
            </a:r>
          </a:p>
        </p:txBody>
      </p:sp>
    </p:spTree>
  </p:cSld>
  <p:clrMapOvr>
    <a:overrideClrMapping bg1="lt1" tx1="dk1" bg2="lt2" tx2="dk2" accent1="accent1" accent2="accent2" accent3="accent3" accent4="accent4" accent5="accent5" accent6="accent6" hlink="hlink" folHlink="folHlink"/>
  </p:clrMapOvr>
</p:sld>
</file>

<file path=ppt/slides/slide26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947416" y="2645664"/>
            <a:ext cx="883920" cy="813816"/>
          </a:xfrm>
          <a:prstGeom prst="rect">
            <a:avLst/>
          </a:prstGeom>
        </p:spPr>
      </p:pic>
      <p:pic>
        <p:nvPicPr>
          <p:cNvPr id="3" name=""/>
          <p:cNvPicPr>
            <a:picLocks noChangeAspect="1"/>
          </p:cNvPicPr>
          <p:nvPr/>
        </p:nvPicPr>
        <p:blipFill>
          <a:blip r:embed="rPictId1"/>
          <a:stretch>
            <a:fillRect/>
          </a:stretch>
        </p:blipFill>
        <p:spPr>
          <a:xfrm>
            <a:off x="4416552" y="2511552"/>
            <a:ext cx="1530096" cy="2980944"/>
          </a:xfrm>
          <a:prstGeom prst="rect">
            <a:avLst/>
          </a:prstGeom>
        </p:spPr>
      </p:pic>
      <p:sp>
        <p:nvSpPr>
          <p:cNvPr id="4" name=""/>
          <p:cNvSpPr/>
          <p:nvPr/>
        </p:nvSpPr>
        <p:spPr>
          <a:xfrm>
            <a:off x="2029968" y="545592"/>
            <a:ext cx="5172456" cy="320040"/>
          </a:xfrm>
          <a:prstGeom prst="rect">
            <a:avLst/>
          </a:prstGeom>
        </p:spPr>
        <p:txBody>
          <a:bodyPr lIns="0" tIns="0" rIns="0" bIns="0" wrap="none">
            <a:noAutofit/>
          </a:bodyPr>
          <a:p>
            <a:pPr indent="0"/>
            <a:r>
              <a:rPr lang="en-US" b="1" sz="2400" spc="-50">
                <a:solidFill>
                  <a:srgbClr val="000098"/>
                </a:solidFill>
                <a:latin typeface="Arial"/>
              </a:rPr>
              <a:t>Fold Recognition - Threading II</a:t>
            </a:r>
          </a:p>
        </p:txBody>
      </p:sp>
      <p:sp>
        <p:nvSpPr>
          <p:cNvPr id="5" name=""/>
          <p:cNvSpPr/>
          <p:nvPr/>
        </p:nvSpPr>
        <p:spPr>
          <a:xfrm>
            <a:off x="1972056" y="1188720"/>
            <a:ext cx="5242560" cy="323088"/>
          </a:xfrm>
          <a:prstGeom prst="rect">
            <a:avLst/>
          </a:prstGeom>
        </p:spPr>
        <p:txBody>
          <a:bodyPr lIns="0" tIns="0" rIns="0" bIns="0" wrap="none">
            <a:noAutofit/>
          </a:bodyPr>
          <a:p>
            <a:pPr algn="ctr" indent="0">
              <a:spcAft>
                <a:spcPts val="6510"/>
              </a:spcAft>
            </a:pPr>
            <a:r>
              <a:rPr lang="en-US" b="1" sz="2400">
                <a:solidFill>
                  <a:srgbClr val="FF0000"/>
                </a:solidFill>
                <a:latin typeface="Arial"/>
              </a:rPr>
              <a:t>Inputs and outputs of threading</a:t>
            </a:r>
          </a:p>
        </p:txBody>
      </p:sp>
      <p:sp>
        <p:nvSpPr>
          <p:cNvPr id="6" name=""/>
          <p:cNvSpPr/>
          <p:nvPr/>
        </p:nvSpPr>
        <p:spPr>
          <a:xfrm>
            <a:off x="1380744" y="2657856"/>
            <a:ext cx="1350264" cy="530352"/>
          </a:xfrm>
          <a:prstGeom prst="rect">
            <a:avLst/>
          </a:prstGeom>
        </p:spPr>
        <p:txBody>
          <a:bodyPr lIns="0" tIns="0" rIns="0" bIns="0">
            <a:noAutofit/>
          </a:bodyPr>
          <a:p>
            <a:pPr algn="ctr" indent="0">
              <a:spcAft>
                <a:spcPts val="420"/>
              </a:spcAft>
            </a:pPr>
            <a:r>
              <a:rPr lang="en-US" sz="2200">
                <a:latin typeface="Calibri"/>
              </a:rPr>
              <a:t>Folds</a:t>
            </a:r>
          </a:p>
          <a:p>
            <a:pPr indent="0"/>
            <a:r>
              <a:rPr lang="en-US" sz="2200">
                <a:latin typeface="Calibri"/>
              </a:rPr>
              <a:t>(from library)</a:t>
            </a:r>
          </a:p>
        </p:txBody>
      </p:sp>
      <p:sp>
        <p:nvSpPr>
          <p:cNvPr id="7" name=""/>
          <p:cNvSpPr/>
          <p:nvPr/>
        </p:nvSpPr>
        <p:spPr>
          <a:xfrm>
            <a:off x="1249680" y="3557016"/>
            <a:ext cx="1127760" cy="539496"/>
          </a:xfrm>
          <a:prstGeom prst="rect">
            <a:avLst/>
          </a:prstGeom>
        </p:spPr>
        <p:txBody>
          <a:bodyPr lIns="0" tIns="0" rIns="0" bIns="0">
            <a:noAutofit/>
          </a:bodyPr>
          <a:p>
            <a:pPr algn="r" indent="0">
              <a:lnSpc>
                <a:spcPts val="2256"/>
              </a:lnSpc>
              <a:spcBef>
                <a:spcPts val="420"/>
              </a:spcBef>
              <a:spcAft>
                <a:spcPts val="2310"/>
              </a:spcAft>
            </a:pPr>
            <a:r>
              <a:rPr lang="en-US" sz="2200">
                <a:latin typeface="Calibri"/>
              </a:rPr>
              <a:t>Amino acid sequence</a:t>
            </a:r>
          </a:p>
        </p:txBody>
      </p:sp>
      <p:sp>
        <p:nvSpPr>
          <p:cNvPr id="8" name=""/>
          <p:cNvSpPr/>
          <p:nvPr/>
        </p:nvSpPr>
        <p:spPr>
          <a:xfrm>
            <a:off x="1048512" y="4520184"/>
            <a:ext cx="2676144" cy="335280"/>
          </a:xfrm>
          <a:prstGeom prst="rect">
            <a:avLst/>
          </a:prstGeom>
        </p:spPr>
        <p:txBody>
          <a:bodyPr lIns="0" tIns="0" rIns="0" bIns="0" wrap="none">
            <a:noAutofit/>
          </a:bodyPr>
          <a:p>
            <a:pPr indent="0">
              <a:spcBef>
                <a:spcPts val="2310"/>
              </a:spcBef>
            </a:pPr>
            <a:r>
              <a:rPr lang="en-US" sz="2200">
                <a:latin typeface="Calibri"/>
              </a:rPr>
              <a:t>Scoring function </a:t>
            </a:r>
            <a:r>
              <a:rPr lang="en-US" b="1" sz="1800">
                <a:latin typeface="Arial"/>
              </a:rPr>
              <a:t>9</a:t>
            </a:r>
            <a:r>
              <a:rPr lang="en-US" b="1" sz="1600" spc="150">
                <a:latin typeface="Calibri"/>
              </a:rPr>
              <a:t>(---)</a:t>
            </a:r>
          </a:p>
        </p:txBody>
      </p:sp>
    </p:spTree>
  </p:cSld>
  <p:clrMapOvr>
    <a:overrideClrMapping bg1="lt1" tx1="dk1" bg2="lt2" tx2="dk2" accent1="accent1" accent2="accent2" accent3="accent3" accent4="accent4" accent5="accent5" accent6="accent6" hlink="hlink" folHlink="folHlink"/>
  </p:clrMapOvr>
</p:sld>
</file>

<file path=ppt/slides/slide2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93264"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
        <p:nvSpPr>
          <p:cNvPr id="3" name=""/>
          <p:cNvSpPr/>
          <p:nvPr/>
        </p:nvSpPr>
        <p:spPr>
          <a:xfrm>
            <a:off x="4648200" y="1609344"/>
            <a:ext cx="3526536" cy="3182112"/>
          </a:xfrm>
          <a:prstGeom prst="rect">
            <a:avLst/>
          </a:prstGeom>
        </p:spPr>
        <p:txBody>
          <a:bodyPr lIns="0" tIns="0" rIns="0" bIns="0">
            <a:noAutofit/>
          </a:bodyPr>
          <a:p>
            <a:pPr indent="0">
              <a:spcAft>
                <a:spcPts val="1050"/>
              </a:spcAft>
            </a:pPr>
            <a:r>
              <a:rPr lang="en-US" b="1" sz="2600">
                <a:solidFill>
                  <a:srgbClr val="3265FF"/>
                </a:solidFill>
                <a:latin typeface="Arial"/>
              </a:rPr>
              <a:t>BLOSUM matrices</a:t>
            </a:r>
          </a:p>
          <a:p>
            <a:pPr indent="0">
              <a:lnSpc>
                <a:spcPts val="3096"/>
              </a:lnSpc>
            </a:pPr>
            <a:r>
              <a:rPr lang="en-US" sz="2600">
                <a:latin typeface="Arial"/>
              </a:rPr>
              <a:t>BLOSUM matrices are derived from set of aligned, ungapped regions from protein families called BLOCKS database (Henikoff &amp; Henikoff 1992)</a:t>
            </a:r>
          </a:p>
        </p:txBody>
      </p:sp>
    </p:spTree>
  </p:cSld>
  <p:clrMapOvr>
    <a:overrideClrMapping bg1="lt1" tx1="dk1" bg2="lt2" tx2="dk2" accent1="accent1" accent2="accent2" accent3="accent3" accent4="accent4" accent5="accent5" accent6="accent6" hlink="hlink" folHlink="folHlink"/>
  </p:clrMapOvr>
</p:sld>
</file>

<file path=ppt/slides/slide27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29968" y="536448"/>
            <a:ext cx="5172456" cy="320040"/>
          </a:xfrm>
          <a:prstGeom prst="rect">
            <a:avLst/>
          </a:prstGeom>
        </p:spPr>
        <p:txBody>
          <a:bodyPr lIns="0" tIns="0" rIns="0" bIns="0" wrap="none">
            <a:noAutofit/>
          </a:bodyPr>
          <a:p>
            <a:pPr indent="0"/>
            <a:r>
              <a:rPr lang="en-US" b="1" sz="2400" spc="-50">
                <a:solidFill>
                  <a:srgbClr val="000098"/>
                </a:solidFill>
                <a:latin typeface="Arial"/>
              </a:rPr>
              <a:t>Fold Recognition - Threading II</a:t>
            </a:r>
          </a:p>
        </p:txBody>
      </p:sp>
      <p:sp>
        <p:nvSpPr>
          <p:cNvPr id="3" name=""/>
          <p:cNvSpPr/>
          <p:nvPr/>
        </p:nvSpPr>
        <p:spPr>
          <a:xfrm>
            <a:off x="4843272" y="1243584"/>
            <a:ext cx="3325368" cy="2465832"/>
          </a:xfrm>
          <a:prstGeom prst="rect">
            <a:avLst/>
          </a:prstGeom>
          <a:solidFill>
            <a:srgbClr val="DCDBE6"/>
          </a:solidFill>
        </p:spPr>
        <p:txBody>
          <a:bodyPr lIns="0" tIns="0" rIns="0" bIns="0">
            <a:noAutofit/>
          </a:bodyPr>
          <a:p>
            <a:pPr marL="362712" indent="-342900">
              <a:spcAft>
                <a:spcPts val="2730"/>
              </a:spcAft>
            </a:pPr>
            <a:r>
              <a:rPr lang="en-US" b="1" sz="2600">
                <a:solidFill>
                  <a:srgbClr val="FF0000"/>
                </a:solidFill>
                <a:latin typeface="Arial"/>
              </a:rPr>
              <a:t>Conclusions</a:t>
            </a:r>
          </a:p>
          <a:p>
            <a:pPr marL="362712" indent="-342900">
              <a:lnSpc>
                <a:spcPts val="2856"/>
              </a:lnSpc>
            </a:pPr>
            <a:r>
              <a:rPr lang="en-US" sz="2600" spc="-50">
                <a:solidFill>
                  <a:srgbClr val="747474"/>
                </a:solidFill>
                <a:latin typeface="Arial"/>
              </a:rPr>
              <a:t>•    </a:t>
            </a:r>
            <a:r>
              <a:rPr lang="en-US" sz="2600" spc="-50">
                <a:latin typeface="Arial"/>
              </a:rPr>
              <a:t>Threading involves “passing” the amino acid sequence through each fold in the database </a:t>
            </a:r>
            <a:r>
              <a:rPr lang="en-US" baseline="30000" sz="2600" spc="-50">
                <a:latin typeface="Arial"/>
              </a:rPr>
              <a:t>•</a:t>
            </a:r>
          </a:p>
        </p:txBody>
      </p:sp>
      <p:sp>
        <p:nvSpPr>
          <p:cNvPr id="4" name=""/>
          <p:cNvSpPr/>
          <p:nvPr/>
        </p:nvSpPr>
        <p:spPr>
          <a:xfrm>
            <a:off x="4843272" y="4209288"/>
            <a:ext cx="3325368" cy="1033272"/>
          </a:xfrm>
          <a:prstGeom prst="rect">
            <a:avLst/>
          </a:prstGeom>
          <a:solidFill>
            <a:srgbClr val="DCDBE6"/>
          </a:solidFill>
        </p:spPr>
        <p:txBody>
          <a:bodyPr lIns="0" tIns="0" rIns="0" bIns="0">
            <a:noAutofit/>
          </a:bodyPr>
          <a:p>
            <a:pPr algn="just" marL="4267200" marR="431800" indent="-342900">
              <a:lnSpc>
                <a:spcPts val="2880"/>
              </a:lnSpc>
            </a:pPr>
            <a:r>
              <a:rPr lang="en-US" sz="2600" spc="-50">
                <a:solidFill>
                  <a:srgbClr val="747474"/>
                </a:solidFill>
                <a:latin typeface="Arial"/>
              </a:rPr>
              <a:t>•    </a:t>
            </a:r>
            <a:r>
              <a:rPr lang="en-US" sz="2600" spc="-50">
                <a:solidFill>
                  <a:srgbClr val="006FC0"/>
                </a:solidFill>
                <a:latin typeface="Arial"/>
              </a:rPr>
              <a:t>The best match is computed using a scoring function</a:t>
            </a:r>
          </a:p>
        </p:txBody>
      </p:sp>
      <p:sp>
        <p:nvSpPr>
          <p:cNvPr id="5" name=""/>
          <p:cNvSpPr/>
          <p:nvPr/>
        </p:nvSpPr>
        <p:spPr>
          <a:xfrm>
            <a:off x="1874520" y="6629400"/>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27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spc="-50">
                <a:solidFill>
                  <a:srgbClr val="000098"/>
                </a:solidFill>
                <a:latin typeface="Arial"/>
              </a:rPr>
              <a:t>Homology Modelling</a:t>
            </a:r>
          </a:p>
        </p:txBody>
      </p:sp>
      <p:sp>
        <p:nvSpPr>
          <p:cNvPr id="3" name=""/>
          <p:cNvSpPr/>
          <p:nvPr/>
        </p:nvSpPr>
        <p:spPr>
          <a:xfrm>
            <a:off x="4937760" y="3020568"/>
            <a:ext cx="3264408" cy="829056"/>
          </a:xfrm>
          <a:prstGeom prst="rect">
            <a:avLst/>
          </a:prstGeom>
          <a:solidFill>
            <a:srgbClr val="DCDBE6"/>
          </a:solidFill>
        </p:spPr>
        <p:txBody>
          <a:bodyPr lIns="0" tIns="0" rIns="0" bIns="0">
            <a:noAutofit/>
          </a:bodyPr>
          <a:p>
            <a:pPr algn="ctr" indent="0">
              <a:lnSpc>
                <a:spcPts val="3672"/>
              </a:lnSpc>
            </a:pPr>
            <a:r>
              <a:rPr lang="en-US" b="1" sz="2600">
                <a:solidFill>
                  <a:srgbClr val="006FC0"/>
                </a:solidFill>
                <a:latin typeface="Arial"/>
              </a:rPr>
              <a:t>Fold Recognition - Threading III</a:t>
            </a:r>
          </a:p>
        </p:txBody>
      </p:sp>
    </p:spTree>
  </p:cSld>
  <p:clrMapOvr>
    <a:overrideClrMapping bg1="lt1" tx1="dk1" bg2="lt2" tx2="dk2" accent1="accent1" accent2="accent2" accent3="accent3" accent4="accent4" accent5="accent5" accent6="accent6" hlink="hlink" folHlink="folHlink"/>
  </p:clrMapOvr>
</p:sld>
</file>

<file path=ppt/slides/slide27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972056" y="536448"/>
            <a:ext cx="5288280" cy="320040"/>
          </a:xfrm>
          <a:prstGeom prst="rect">
            <a:avLst/>
          </a:prstGeom>
        </p:spPr>
        <p:txBody>
          <a:bodyPr lIns="0" tIns="0" rIns="0" bIns="0" wrap="none">
            <a:noAutofit/>
          </a:bodyPr>
          <a:p>
            <a:pPr indent="0"/>
            <a:r>
              <a:rPr lang="en-US" b="1" sz="2400" spc="-50">
                <a:solidFill>
                  <a:srgbClr val="000098"/>
                </a:solidFill>
                <a:latin typeface="Arial"/>
              </a:rPr>
              <a:t>Fold Recognition - Threading III</a:t>
            </a:r>
          </a:p>
        </p:txBody>
      </p:sp>
      <p:sp>
        <p:nvSpPr>
          <p:cNvPr id="3" name=""/>
          <p:cNvSpPr/>
          <p:nvPr/>
        </p:nvSpPr>
        <p:spPr>
          <a:xfrm>
            <a:off x="4846320" y="1246632"/>
            <a:ext cx="3322320" cy="3813048"/>
          </a:xfrm>
          <a:prstGeom prst="rect">
            <a:avLst/>
          </a:prstGeom>
          <a:solidFill>
            <a:srgbClr val="DCDBE6"/>
          </a:solidFill>
        </p:spPr>
        <p:txBody>
          <a:bodyPr lIns="0" tIns="0" rIns="0" bIns="0">
            <a:noAutofit/>
          </a:bodyPr>
          <a:p>
            <a:pPr marL="359664" indent="-330200">
              <a:spcAft>
                <a:spcPts val="1890"/>
              </a:spcAft>
            </a:pPr>
            <a:r>
              <a:rPr lang="en-US" b="1" sz="2600">
                <a:solidFill>
                  <a:srgbClr val="FF0000"/>
                </a:solidFill>
                <a:latin typeface="Arial"/>
              </a:rPr>
              <a:t>Background</a:t>
            </a:r>
          </a:p>
          <a:p>
            <a:pPr marL="359664" indent="-330200">
              <a:lnSpc>
                <a:spcPts val="2856"/>
              </a:lnSpc>
              <a:spcAft>
                <a:spcPts val="1890"/>
              </a:spcAft>
            </a:pPr>
            <a:r>
              <a:rPr lang="en-US" sz="2600" spc="-50">
                <a:solidFill>
                  <a:srgbClr val="747474"/>
                </a:solidFill>
                <a:latin typeface="Arial"/>
              </a:rPr>
              <a:t>•    </a:t>
            </a:r>
            <a:r>
              <a:rPr lang="en-US" sz="2600" spc="-50">
                <a:latin typeface="Arial"/>
              </a:rPr>
              <a:t>Threading involves “passing” the amino acid sequence through each fold in the database</a:t>
            </a:r>
          </a:p>
          <a:p>
            <a:pPr algn="just" marL="359664" marR="386080" indent="-330200">
              <a:lnSpc>
                <a:spcPts val="2880"/>
              </a:lnSpc>
              <a:spcAft>
                <a:spcPts val="1890"/>
              </a:spcAft>
            </a:pPr>
            <a:r>
              <a:rPr lang="en-US" sz="2600" spc="-50">
                <a:solidFill>
                  <a:srgbClr val="747474"/>
                </a:solidFill>
                <a:latin typeface="Arial"/>
              </a:rPr>
              <a:t>•    </a:t>
            </a:r>
            <a:r>
              <a:rPr lang="en-US" sz="2600" spc="-50">
                <a:solidFill>
                  <a:srgbClr val="006FC0"/>
                </a:solidFill>
                <a:latin typeface="Arial"/>
              </a:rPr>
              <a:t>The best match is computed using a scoring function</a:t>
            </a:r>
          </a:p>
        </p:txBody>
      </p:sp>
      <p:sp>
        <p:nvSpPr>
          <p:cNvPr id="4" name=""/>
          <p:cNvSpPr/>
          <p:nvPr/>
        </p:nvSpPr>
        <p:spPr>
          <a:xfrm>
            <a:off x="5193792" y="5471160"/>
            <a:ext cx="1456944" cy="259080"/>
          </a:xfrm>
          <a:prstGeom prst="rect">
            <a:avLst/>
          </a:prstGeom>
          <a:solidFill>
            <a:srgbClr val="E6F3F9"/>
          </a:solidFill>
        </p:spPr>
        <p:txBody>
          <a:bodyPr lIns="0" tIns="0" rIns="0" bIns="0" wrap="none">
            <a:noAutofit/>
          </a:bodyPr>
          <a:p>
            <a:pPr indent="0">
              <a:spcBef>
                <a:spcPts val="1890"/>
              </a:spcBef>
            </a:pPr>
            <a:r>
              <a:rPr lang="en-US" sz="2600" spc="-50">
                <a:solidFill>
                  <a:srgbClr val="006FC0"/>
                </a:solidFill>
                <a:latin typeface="Arial"/>
              </a:rPr>
              <a:t>Flowchart</a:t>
            </a:r>
          </a:p>
        </p:txBody>
      </p:sp>
    </p:spTree>
  </p:cSld>
  <p:clrMapOvr>
    <a:overrideClrMapping bg1="lt1" tx1="dk1" bg2="lt2" tx2="dk2" accent1="accent1" accent2="accent2" accent3="accent3" accent4="accent4" accent5="accent5" accent6="accent6" hlink="hlink" folHlink="folHlink"/>
  </p:clrMapOvr>
</p:sld>
</file>

<file path=ppt/slides/slide27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947416" y="2645664"/>
            <a:ext cx="883920" cy="813816"/>
          </a:xfrm>
          <a:prstGeom prst="rect">
            <a:avLst/>
          </a:prstGeom>
        </p:spPr>
      </p:pic>
      <p:pic>
        <p:nvPicPr>
          <p:cNvPr id="3" name=""/>
          <p:cNvPicPr>
            <a:picLocks noChangeAspect="1"/>
          </p:cNvPicPr>
          <p:nvPr/>
        </p:nvPicPr>
        <p:blipFill>
          <a:blip r:embed="rPictId1"/>
          <a:stretch>
            <a:fillRect/>
          </a:stretch>
        </p:blipFill>
        <p:spPr>
          <a:xfrm>
            <a:off x="4416552" y="2511552"/>
            <a:ext cx="1530096" cy="2980944"/>
          </a:xfrm>
          <a:prstGeom prst="rect">
            <a:avLst/>
          </a:prstGeom>
        </p:spPr>
      </p:pic>
      <p:sp>
        <p:nvSpPr>
          <p:cNvPr id="4" name=""/>
          <p:cNvSpPr/>
          <p:nvPr/>
        </p:nvSpPr>
        <p:spPr>
          <a:xfrm>
            <a:off x="1972056" y="545592"/>
            <a:ext cx="5288280" cy="320040"/>
          </a:xfrm>
          <a:prstGeom prst="rect">
            <a:avLst/>
          </a:prstGeom>
        </p:spPr>
        <p:txBody>
          <a:bodyPr lIns="0" tIns="0" rIns="0" bIns="0" wrap="none">
            <a:noAutofit/>
          </a:bodyPr>
          <a:p>
            <a:pPr indent="0"/>
            <a:r>
              <a:rPr lang="en-US" b="1" sz="2400" spc="-50">
                <a:solidFill>
                  <a:srgbClr val="000098"/>
                </a:solidFill>
                <a:latin typeface="Arial"/>
              </a:rPr>
              <a:t>Fold Recognition - Threading III</a:t>
            </a:r>
          </a:p>
        </p:txBody>
      </p:sp>
      <p:sp>
        <p:nvSpPr>
          <p:cNvPr id="5" name=""/>
          <p:cNvSpPr/>
          <p:nvPr/>
        </p:nvSpPr>
        <p:spPr>
          <a:xfrm>
            <a:off x="1972056" y="1188720"/>
            <a:ext cx="5242560" cy="323088"/>
          </a:xfrm>
          <a:prstGeom prst="rect">
            <a:avLst/>
          </a:prstGeom>
        </p:spPr>
        <p:txBody>
          <a:bodyPr lIns="0" tIns="0" rIns="0" bIns="0" wrap="none">
            <a:noAutofit/>
          </a:bodyPr>
          <a:p>
            <a:pPr algn="ctr" indent="0">
              <a:spcAft>
                <a:spcPts val="6510"/>
              </a:spcAft>
            </a:pPr>
            <a:r>
              <a:rPr lang="en-US" b="1" sz="2400">
                <a:solidFill>
                  <a:srgbClr val="FF0000"/>
                </a:solidFill>
                <a:latin typeface="Arial"/>
              </a:rPr>
              <a:t>Inputs and outputs of threading</a:t>
            </a:r>
          </a:p>
        </p:txBody>
      </p:sp>
      <p:sp>
        <p:nvSpPr>
          <p:cNvPr id="6" name=""/>
          <p:cNvSpPr/>
          <p:nvPr/>
        </p:nvSpPr>
        <p:spPr>
          <a:xfrm>
            <a:off x="1380744" y="2657856"/>
            <a:ext cx="1350264" cy="530352"/>
          </a:xfrm>
          <a:prstGeom prst="rect">
            <a:avLst/>
          </a:prstGeom>
        </p:spPr>
        <p:txBody>
          <a:bodyPr lIns="0" tIns="0" rIns="0" bIns="0">
            <a:noAutofit/>
          </a:bodyPr>
          <a:p>
            <a:pPr algn="ctr" indent="0">
              <a:spcAft>
                <a:spcPts val="420"/>
              </a:spcAft>
            </a:pPr>
            <a:r>
              <a:rPr lang="en-US" sz="2200">
                <a:latin typeface="Calibri"/>
              </a:rPr>
              <a:t>Folds</a:t>
            </a:r>
          </a:p>
          <a:p>
            <a:pPr indent="0"/>
            <a:r>
              <a:rPr lang="en-US" sz="2200">
                <a:latin typeface="Calibri"/>
              </a:rPr>
              <a:t>(from library)</a:t>
            </a:r>
          </a:p>
        </p:txBody>
      </p:sp>
      <p:sp>
        <p:nvSpPr>
          <p:cNvPr id="7" name=""/>
          <p:cNvSpPr/>
          <p:nvPr/>
        </p:nvSpPr>
        <p:spPr>
          <a:xfrm>
            <a:off x="1249680" y="3557016"/>
            <a:ext cx="1127760" cy="539496"/>
          </a:xfrm>
          <a:prstGeom prst="rect">
            <a:avLst/>
          </a:prstGeom>
        </p:spPr>
        <p:txBody>
          <a:bodyPr lIns="0" tIns="0" rIns="0" bIns="0">
            <a:noAutofit/>
          </a:bodyPr>
          <a:p>
            <a:pPr algn="r" indent="0">
              <a:lnSpc>
                <a:spcPts val="2256"/>
              </a:lnSpc>
              <a:spcBef>
                <a:spcPts val="420"/>
              </a:spcBef>
              <a:spcAft>
                <a:spcPts val="2310"/>
              </a:spcAft>
            </a:pPr>
            <a:r>
              <a:rPr lang="en-US" sz="2200">
                <a:latin typeface="Calibri"/>
              </a:rPr>
              <a:t>Amino acid sequence</a:t>
            </a:r>
          </a:p>
        </p:txBody>
      </p:sp>
      <p:sp>
        <p:nvSpPr>
          <p:cNvPr id="8" name=""/>
          <p:cNvSpPr/>
          <p:nvPr/>
        </p:nvSpPr>
        <p:spPr>
          <a:xfrm>
            <a:off x="1048512" y="4520184"/>
            <a:ext cx="2676144" cy="335280"/>
          </a:xfrm>
          <a:prstGeom prst="rect">
            <a:avLst/>
          </a:prstGeom>
        </p:spPr>
        <p:txBody>
          <a:bodyPr lIns="0" tIns="0" rIns="0" bIns="0" wrap="none">
            <a:noAutofit/>
          </a:bodyPr>
          <a:p>
            <a:pPr algn="just" indent="0">
              <a:spcBef>
                <a:spcPts val="2310"/>
              </a:spcBef>
            </a:pPr>
            <a:r>
              <a:rPr lang="en-US" sz="2200">
                <a:latin typeface="Calibri"/>
              </a:rPr>
              <a:t>Scoring function    </a:t>
            </a:r>
            <a:r>
              <a:rPr lang="en-US" b="1" sz="1800">
                <a:latin typeface="Arial"/>
              </a:rPr>
              <a:t>9</a:t>
            </a:r>
            <a:r>
              <a:rPr lang="en-US" b="1" sz="1600" spc="150">
                <a:latin typeface="Calibri"/>
              </a:rPr>
              <a:t>(---)</a:t>
            </a:r>
          </a:p>
        </p:txBody>
      </p:sp>
    </p:spTree>
  </p:cSld>
  <p:clrMapOvr>
    <a:overrideClrMapping bg1="lt1" tx1="dk1" bg2="lt2" tx2="dk2" accent1="accent1" accent2="accent2" accent3="accent3" accent4="accent4" accent5="accent5" accent6="accent6" hlink="hlink" folHlink="folHlink"/>
  </p:clrMapOvr>
</p:sld>
</file>

<file path=ppt/slides/slide27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691640" y="1563624"/>
            <a:ext cx="1389888" cy="682752"/>
          </a:xfrm>
          <a:prstGeom prst="rect">
            <a:avLst/>
          </a:prstGeom>
        </p:spPr>
      </p:pic>
      <p:pic>
        <p:nvPicPr>
          <p:cNvPr id="3" name=""/>
          <p:cNvPicPr>
            <a:picLocks noChangeAspect="1"/>
          </p:cNvPicPr>
          <p:nvPr/>
        </p:nvPicPr>
        <p:blipFill>
          <a:blip r:embed="rPictId1"/>
          <a:stretch>
            <a:fillRect/>
          </a:stretch>
        </p:blipFill>
        <p:spPr>
          <a:xfrm>
            <a:off x="3962400" y="1246632"/>
            <a:ext cx="652272" cy="1331976"/>
          </a:xfrm>
          <a:prstGeom prst="rect">
            <a:avLst/>
          </a:prstGeom>
        </p:spPr>
      </p:pic>
      <p:pic>
        <p:nvPicPr>
          <p:cNvPr id="4" name=""/>
          <p:cNvPicPr>
            <a:picLocks noChangeAspect="1"/>
          </p:cNvPicPr>
          <p:nvPr/>
        </p:nvPicPr>
        <p:blipFill>
          <a:blip r:embed="rPictId2"/>
          <a:stretch>
            <a:fillRect/>
          </a:stretch>
        </p:blipFill>
        <p:spPr>
          <a:xfrm>
            <a:off x="6626352" y="1249680"/>
            <a:ext cx="701040" cy="1331976"/>
          </a:xfrm>
          <a:prstGeom prst="rect">
            <a:avLst/>
          </a:prstGeom>
        </p:spPr>
      </p:pic>
      <p:pic>
        <p:nvPicPr>
          <p:cNvPr id="5" name=""/>
          <p:cNvPicPr>
            <a:picLocks noChangeAspect="1"/>
          </p:cNvPicPr>
          <p:nvPr/>
        </p:nvPicPr>
        <p:blipFill>
          <a:blip r:embed="rPictId3"/>
          <a:stretch>
            <a:fillRect/>
          </a:stretch>
        </p:blipFill>
        <p:spPr>
          <a:xfrm>
            <a:off x="5803392" y="3060192"/>
            <a:ext cx="128016" cy="219456"/>
          </a:xfrm>
          <a:prstGeom prst="rect">
            <a:avLst/>
          </a:prstGeom>
        </p:spPr>
      </p:pic>
      <p:pic>
        <p:nvPicPr>
          <p:cNvPr id="6" name=""/>
          <p:cNvPicPr>
            <a:picLocks noChangeAspect="1"/>
          </p:cNvPicPr>
          <p:nvPr/>
        </p:nvPicPr>
        <p:blipFill>
          <a:blip r:embed="rPictId4"/>
          <a:stretch>
            <a:fillRect/>
          </a:stretch>
        </p:blipFill>
        <p:spPr>
          <a:xfrm>
            <a:off x="5803392" y="3413760"/>
            <a:ext cx="128016" cy="323088"/>
          </a:xfrm>
          <a:prstGeom prst="rect">
            <a:avLst/>
          </a:prstGeom>
        </p:spPr>
      </p:pic>
      <p:pic>
        <p:nvPicPr>
          <p:cNvPr id="7" name=""/>
          <p:cNvPicPr>
            <a:picLocks noChangeAspect="1"/>
          </p:cNvPicPr>
          <p:nvPr/>
        </p:nvPicPr>
        <p:blipFill>
          <a:blip r:embed="rPictId5"/>
          <a:stretch>
            <a:fillRect/>
          </a:stretch>
        </p:blipFill>
        <p:spPr>
          <a:xfrm>
            <a:off x="1054608" y="4355592"/>
            <a:ext cx="7400544" cy="1499616"/>
          </a:xfrm>
          <a:prstGeom prst="rect">
            <a:avLst/>
          </a:prstGeom>
        </p:spPr>
      </p:pic>
      <p:sp>
        <p:nvSpPr>
          <p:cNvPr id="8" name=""/>
          <p:cNvSpPr/>
          <p:nvPr/>
        </p:nvSpPr>
        <p:spPr>
          <a:xfrm>
            <a:off x="1972056" y="545592"/>
            <a:ext cx="5288280" cy="320040"/>
          </a:xfrm>
          <a:prstGeom prst="rect">
            <a:avLst/>
          </a:prstGeom>
        </p:spPr>
        <p:txBody>
          <a:bodyPr lIns="0" tIns="0" rIns="0" bIns="0" wrap="none">
            <a:noAutofit/>
          </a:bodyPr>
          <a:p>
            <a:pPr indent="0"/>
            <a:r>
              <a:rPr lang="en-US" b="1" sz="2400" spc="-50">
                <a:solidFill>
                  <a:srgbClr val="000098"/>
                </a:solidFill>
                <a:latin typeface="Arial"/>
              </a:rPr>
              <a:t>Fold Recognition - Threading III</a:t>
            </a:r>
          </a:p>
        </p:txBody>
      </p:sp>
      <p:sp>
        <p:nvSpPr>
          <p:cNvPr id="9" name=""/>
          <p:cNvSpPr/>
          <p:nvPr/>
        </p:nvSpPr>
        <p:spPr>
          <a:xfrm>
            <a:off x="1240536" y="2709672"/>
            <a:ext cx="1642872" cy="1249680"/>
          </a:xfrm>
          <a:prstGeom prst="rect">
            <a:avLst/>
          </a:prstGeom>
        </p:spPr>
        <p:txBody>
          <a:bodyPr lIns="0" tIns="0" rIns="0" bIns="0">
            <a:noAutofit/>
          </a:bodyPr>
          <a:p>
            <a:pPr algn="ctr" indent="0">
              <a:spcAft>
                <a:spcPts val="420"/>
              </a:spcAft>
            </a:pPr>
            <a:r>
              <a:rPr lang="en-US" u="sng" sz="4000">
                <a:latin typeface="Constantia"/>
              </a:rPr>
              <a:t>I</a:t>
            </a:r>
          </a:p>
          <a:p>
            <a:pPr algn="ctr" indent="0">
              <a:lnSpc>
                <a:spcPts val="2136"/>
              </a:lnSpc>
            </a:pPr>
            <a:r>
              <a:rPr lang="en-US" sz="1800">
                <a:latin typeface="Calibri"/>
              </a:rPr>
              <a:t>Blast sequence to obtain homologs (templates)</a:t>
            </a:r>
          </a:p>
        </p:txBody>
      </p:sp>
      <p:sp>
        <p:nvSpPr>
          <p:cNvPr id="10" name=""/>
          <p:cNvSpPr/>
          <p:nvPr/>
        </p:nvSpPr>
        <p:spPr>
          <a:xfrm>
            <a:off x="5044440" y="1499616"/>
            <a:ext cx="1133856" cy="798576"/>
          </a:xfrm>
          <a:prstGeom prst="rect">
            <a:avLst/>
          </a:prstGeom>
        </p:spPr>
        <p:txBody>
          <a:bodyPr lIns="0" tIns="0" rIns="0" bIns="0">
            <a:noAutofit/>
          </a:bodyPr>
          <a:p>
            <a:pPr algn="ctr" indent="0">
              <a:lnSpc>
                <a:spcPts val="2160"/>
              </a:lnSpc>
            </a:pPr>
            <a:r>
              <a:rPr lang="en-US" sz="1800">
                <a:latin typeface="Calibri"/>
              </a:rPr>
              <a:t>Amino acid sequence of proteins</a:t>
            </a:r>
          </a:p>
        </p:txBody>
      </p:sp>
      <p:sp>
        <p:nvSpPr>
          <p:cNvPr id="11" name=""/>
          <p:cNvSpPr/>
          <p:nvPr/>
        </p:nvSpPr>
        <p:spPr>
          <a:xfrm>
            <a:off x="3602736" y="3316224"/>
            <a:ext cx="1807464" cy="472440"/>
          </a:xfrm>
          <a:prstGeom prst="rect">
            <a:avLst/>
          </a:prstGeom>
        </p:spPr>
        <p:txBody>
          <a:bodyPr lIns="0" tIns="0" rIns="0" bIns="0">
            <a:noAutofit/>
          </a:bodyPr>
          <a:p>
            <a:pPr algn="just" indent="0">
              <a:lnSpc>
                <a:spcPts val="2160"/>
              </a:lnSpc>
            </a:pPr>
            <a:r>
              <a:rPr lang="en-US" sz="1800">
                <a:latin typeface="Calibri"/>
              </a:rPr>
              <a:t>Extract template's structure from PDB</a:t>
            </a:r>
          </a:p>
        </p:txBody>
      </p:sp>
      <p:sp>
        <p:nvSpPr>
          <p:cNvPr id="12" name=""/>
          <p:cNvSpPr/>
          <p:nvPr/>
        </p:nvSpPr>
        <p:spPr>
          <a:xfrm>
            <a:off x="6035040" y="3176016"/>
            <a:ext cx="1795272" cy="743712"/>
          </a:xfrm>
          <a:prstGeom prst="rect">
            <a:avLst/>
          </a:prstGeom>
        </p:spPr>
        <p:txBody>
          <a:bodyPr lIns="0" tIns="0" rIns="0" bIns="0">
            <a:noAutofit/>
          </a:bodyPr>
          <a:p>
            <a:pPr algn="just" indent="0">
              <a:lnSpc>
                <a:spcPts val="2160"/>
              </a:lnSpc>
            </a:pPr>
            <a:r>
              <a:rPr lang="en-US" sz="1800">
                <a:latin typeface="Calibri"/>
              </a:rPr>
              <a:t>Using fold DB (e.g SCOP), obtain folds for each</a:t>
            </a:r>
          </a:p>
        </p:txBody>
      </p:sp>
    </p:spTree>
  </p:cSld>
  <p:clrMapOvr>
    <a:overrideClrMapping bg1="lt1" tx1="dk1" bg2="lt2" tx2="dk2" accent1="accent1" accent2="accent2" accent3="accent3" accent4="accent4" accent5="accent5" accent6="accent6" hlink="hlink" folHlink="folHlink"/>
  </p:clrMapOvr>
</p:sld>
</file>

<file path=ppt/slides/slide27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99744" y="1289304"/>
            <a:ext cx="5824728" cy="4486656"/>
          </a:xfrm>
          <a:prstGeom prst="rect">
            <a:avLst/>
          </a:prstGeom>
        </p:spPr>
      </p:pic>
      <p:sp>
        <p:nvSpPr>
          <p:cNvPr id="3" name=""/>
          <p:cNvSpPr/>
          <p:nvPr/>
        </p:nvSpPr>
        <p:spPr>
          <a:xfrm>
            <a:off x="1972056" y="545592"/>
            <a:ext cx="5288280" cy="320040"/>
          </a:xfrm>
          <a:prstGeom prst="rect">
            <a:avLst/>
          </a:prstGeom>
        </p:spPr>
        <p:txBody>
          <a:bodyPr lIns="0" tIns="0" rIns="0" bIns="0" wrap="none">
            <a:noAutofit/>
          </a:bodyPr>
          <a:p>
            <a:pPr indent="0"/>
            <a:r>
              <a:rPr lang="en-US" b="1" sz="2400" spc="-50">
                <a:solidFill>
                  <a:srgbClr val="000098"/>
                </a:solidFill>
                <a:latin typeface="Arial"/>
              </a:rPr>
              <a:t>Fold Recognition - Threading III</a:t>
            </a:r>
          </a:p>
        </p:txBody>
      </p:sp>
      <p:sp>
        <p:nvSpPr>
          <p:cNvPr id="4" name=""/>
          <p:cNvSpPr/>
          <p:nvPr/>
        </p:nvSpPr>
        <p:spPr>
          <a:xfrm>
            <a:off x="6870192" y="1633728"/>
            <a:ext cx="1716024" cy="569976"/>
          </a:xfrm>
          <a:prstGeom prst="rect">
            <a:avLst/>
          </a:prstGeom>
        </p:spPr>
        <p:txBody>
          <a:bodyPr lIns="0" tIns="0" rIns="0" bIns="0">
            <a:noAutofit/>
          </a:bodyPr>
          <a:p>
            <a:pPr algn="just" indent="0">
              <a:lnSpc>
                <a:spcPts val="2736"/>
              </a:lnSpc>
            </a:pPr>
            <a:r>
              <a:rPr lang="en-US" b="1" sz="2000">
                <a:solidFill>
                  <a:srgbClr val="3232FF"/>
                </a:solidFill>
                <a:latin typeface="Calibri"/>
              </a:rPr>
              <a:t>Two structurally similar proteins</a:t>
            </a:r>
          </a:p>
        </p:txBody>
      </p:sp>
      <p:sp>
        <p:nvSpPr>
          <p:cNvPr id="5" name=""/>
          <p:cNvSpPr/>
          <p:nvPr/>
        </p:nvSpPr>
        <p:spPr>
          <a:xfrm>
            <a:off x="6876288" y="3102864"/>
            <a:ext cx="1463040" cy="938784"/>
          </a:xfrm>
          <a:prstGeom prst="rect">
            <a:avLst/>
          </a:prstGeom>
        </p:spPr>
        <p:txBody>
          <a:bodyPr lIns="0" tIns="0" rIns="0" bIns="0">
            <a:noAutofit/>
          </a:bodyPr>
          <a:p>
            <a:pPr indent="0">
              <a:lnSpc>
                <a:spcPts val="2592"/>
              </a:lnSpc>
            </a:pPr>
            <a:r>
              <a:rPr lang="en-US" b="1" sz="2000">
                <a:solidFill>
                  <a:srgbClr val="3232FF"/>
                </a:solidFill>
                <a:latin typeface="Calibri"/>
              </a:rPr>
              <a:t>Spatial</a:t>
            </a:r>
          </a:p>
          <a:p>
            <a:pPr indent="0">
              <a:lnSpc>
                <a:spcPts val="2592"/>
              </a:lnSpc>
            </a:pPr>
            <a:r>
              <a:rPr lang="en-US" b="1" sz="2000">
                <a:solidFill>
                  <a:srgbClr val="3232FF"/>
                </a:solidFill>
                <a:latin typeface="Calibri"/>
              </a:rPr>
              <a:t>adjacencies</a:t>
            </a:r>
          </a:p>
          <a:p>
            <a:pPr indent="0">
              <a:lnSpc>
                <a:spcPts val="2592"/>
              </a:lnSpc>
            </a:pPr>
            <a:r>
              <a:rPr lang="en-US" b="1" sz="2000">
                <a:solidFill>
                  <a:srgbClr val="3232FF"/>
                </a:solidFill>
                <a:latin typeface="Calibri"/>
              </a:rPr>
              <a:t>(interactions)</a:t>
            </a:r>
          </a:p>
        </p:txBody>
      </p:sp>
      <p:sp>
        <p:nvSpPr>
          <p:cNvPr id="6" name=""/>
          <p:cNvSpPr/>
          <p:nvPr/>
        </p:nvSpPr>
        <p:spPr>
          <a:xfrm>
            <a:off x="6879336" y="5135880"/>
            <a:ext cx="1542288" cy="874776"/>
          </a:xfrm>
          <a:prstGeom prst="rect">
            <a:avLst/>
          </a:prstGeom>
        </p:spPr>
        <p:txBody>
          <a:bodyPr lIns="0" tIns="0" rIns="0" bIns="0">
            <a:noAutofit/>
          </a:bodyPr>
          <a:p>
            <a:pPr indent="0">
              <a:lnSpc>
                <a:spcPts val="2568"/>
              </a:lnSpc>
            </a:pPr>
            <a:r>
              <a:rPr lang="en-US" b="1" sz="2000">
                <a:solidFill>
                  <a:srgbClr val="3232FF"/>
                </a:solidFill>
                <a:latin typeface="Calibri"/>
              </a:rPr>
              <a:t>Possible threading with a sequence</a:t>
            </a:r>
          </a:p>
        </p:txBody>
      </p:sp>
      <p:sp>
        <p:nvSpPr>
          <p:cNvPr id="7" name=""/>
          <p:cNvSpPr/>
          <p:nvPr/>
        </p:nvSpPr>
        <p:spPr>
          <a:xfrm>
            <a:off x="993648" y="6153912"/>
            <a:ext cx="1517904" cy="201168"/>
          </a:xfrm>
          <a:prstGeom prst="rect">
            <a:avLst/>
          </a:prstGeom>
        </p:spPr>
        <p:txBody>
          <a:bodyPr lIns="0" tIns="0" rIns="0" bIns="0" wrap="none">
            <a:noAutofit/>
          </a:bodyPr>
          <a:p>
            <a:pPr indent="0"/>
            <a:r>
              <a:rPr lang="en-US" b="1" sz="1300">
                <a:solidFill>
                  <a:srgbClr val="006520"/>
                </a:solidFill>
                <a:latin typeface="Arial"/>
                <a:hlinkClick r:id="rLinkId0"/>
              </a:rPr>
              <a:t>www.upch.edu.pe</a:t>
            </a:r>
          </a:p>
        </p:txBody>
      </p:sp>
    </p:spTree>
  </p:cSld>
  <p:clrMapOvr>
    <a:overrideClrMapping bg1="lt1" tx1="dk1" bg2="lt2" tx2="dk2" accent1="accent1" accent2="accent2" accent3="accent3" accent4="accent4" accent5="accent5" accent6="accent6" hlink="hlink" folHlink="folHlink"/>
  </p:clrMapOvr>
</p:sld>
</file>

<file path=ppt/slides/slide27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972056" y="536448"/>
            <a:ext cx="5288280" cy="320040"/>
          </a:xfrm>
          <a:prstGeom prst="rect">
            <a:avLst/>
          </a:prstGeom>
        </p:spPr>
        <p:txBody>
          <a:bodyPr lIns="0" tIns="0" rIns="0" bIns="0" wrap="none">
            <a:noAutofit/>
          </a:bodyPr>
          <a:p>
            <a:pPr indent="0"/>
            <a:r>
              <a:rPr lang="en-US" b="1" sz="2400" spc="-50">
                <a:solidFill>
                  <a:srgbClr val="000098"/>
                </a:solidFill>
                <a:latin typeface="Arial"/>
              </a:rPr>
              <a:t>Fold Recognition - Threading III</a:t>
            </a:r>
          </a:p>
        </p:txBody>
      </p:sp>
      <p:sp>
        <p:nvSpPr>
          <p:cNvPr id="3" name=""/>
          <p:cNvSpPr/>
          <p:nvPr/>
        </p:nvSpPr>
        <p:spPr>
          <a:xfrm>
            <a:off x="4843272" y="1243584"/>
            <a:ext cx="3240024" cy="2520696"/>
          </a:xfrm>
          <a:prstGeom prst="rect">
            <a:avLst/>
          </a:prstGeom>
          <a:solidFill>
            <a:srgbClr val="DCDBE6"/>
          </a:solidFill>
        </p:spPr>
        <p:txBody>
          <a:bodyPr lIns="0" tIns="0" rIns="0" bIns="0">
            <a:noAutofit/>
          </a:bodyPr>
          <a:p>
            <a:pPr marL="355600" indent="-355600">
              <a:spcAft>
                <a:spcPts val="2730"/>
              </a:spcAft>
            </a:pPr>
            <a:r>
              <a:rPr lang="en-US" b="1" sz="2600">
                <a:solidFill>
                  <a:srgbClr val="FF0000"/>
                </a:solidFill>
                <a:latin typeface="Arial"/>
              </a:rPr>
              <a:t>Conclusions</a:t>
            </a:r>
          </a:p>
          <a:p>
            <a:pPr marL="355600" indent="-355600">
              <a:lnSpc>
                <a:spcPts val="2856"/>
              </a:lnSpc>
            </a:pPr>
            <a:r>
              <a:rPr lang="en-US" sz="2600" spc="-50">
                <a:solidFill>
                  <a:srgbClr val="747474"/>
                </a:solidFill>
                <a:latin typeface="Arial"/>
              </a:rPr>
              <a:t>•    </a:t>
            </a:r>
            <a:r>
              <a:rPr lang="en-US" sz="2600" spc="-50">
                <a:latin typeface="Arial"/>
              </a:rPr>
              <a:t>Combinations of secondary structures come together to form the best prediction </a:t>
            </a:r>
            <a:r>
              <a:rPr lang="en-US" baseline="30000" sz="2600" spc="-50">
                <a:latin typeface="Arial"/>
              </a:rPr>
              <a:t>•</a:t>
            </a:r>
          </a:p>
        </p:txBody>
      </p:sp>
      <p:sp>
        <p:nvSpPr>
          <p:cNvPr id="4" name=""/>
          <p:cNvSpPr/>
          <p:nvPr/>
        </p:nvSpPr>
        <p:spPr>
          <a:xfrm>
            <a:off x="4843272" y="4209288"/>
            <a:ext cx="3240024" cy="1697736"/>
          </a:xfrm>
          <a:prstGeom prst="rect">
            <a:avLst/>
          </a:prstGeom>
          <a:solidFill>
            <a:srgbClr val="DCDBE6"/>
          </a:solidFill>
        </p:spPr>
        <p:txBody>
          <a:bodyPr lIns="0" tIns="0" rIns="0" bIns="0">
            <a:noAutofit/>
          </a:bodyPr>
          <a:p>
            <a:pPr marL="355600" indent="-355600">
              <a:lnSpc>
                <a:spcPts val="2856"/>
              </a:lnSpc>
            </a:pPr>
            <a:r>
              <a:rPr lang="en-US" sz="2600" spc="-50">
                <a:solidFill>
                  <a:srgbClr val="747474"/>
                </a:solidFill>
                <a:latin typeface="Arial"/>
              </a:rPr>
              <a:t>•    </a:t>
            </a:r>
            <a:r>
              <a:rPr lang="en-US" sz="2600" spc="-50">
                <a:solidFill>
                  <a:srgbClr val="006FC0"/>
                </a:solidFill>
                <a:latin typeface="Arial"/>
              </a:rPr>
              <a:t>Scoring typically involves using a Z-Score function based on energy of a molecule</a:t>
            </a:r>
          </a:p>
        </p:txBody>
      </p:sp>
      <p:sp>
        <p:nvSpPr>
          <p:cNvPr id="5" name=""/>
          <p:cNvSpPr/>
          <p:nvPr/>
        </p:nvSpPr>
        <p:spPr>
          <a:xfrm>
            <a:off x="1874520" y="6623304"/>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27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spc="-50">
                <a:solidFill>
                  <a:srgbClr val="000098"/>
                </a:solidFill>
                <a:latin typeface="Arial"/>
              </a:rPr>
              <a:t>Homology Modelling</a:t>
            </a:r>
          </a:p>
        </p:txBody>
      </p:sp>
      <p:sp>
        <p:nvSpPr>
          <p:cNvPr id="3" name=""/>
          <p:cNvSpPr/>
          <p:nvPr/>
        </p:nvSpPr>
        <p:spPr>
          <a:xfrm>
            <a:off x="5010912" y="3054096"/>
            <a:ext cx="3108960" cy="795528"/>
          </a:xfrm>
          <a:prstGeom prst="rect">
            <a:avLst/>
          </a:prstGeom>
          <a:solidFill>
            <a:srgbClr val="DCDBE6"/>
          </a:solidFill>
        </p:spPr>
        <p:txBody>
          <a:bodyPr lIns="0" tIns="0" rIns="0" bIns="0">
            <a:noAutofit/>
          </a:bodyPr>
          <a:p>
            <a:pPr algn="ctr" indent="0">
              <a:lnSpc>
                <a:spcPts val="3360"/>
              </a:lnSpc>
            </a:pPr>
            <a:r>
              <a:rPr lang="en-US" b="1" sz="2600">
                <a:solidFill>
                  <a:srgbClr val="006FC0"/>
                </a:solidFill>
                <a:latin typeface="Arial"/>
              </a:rPr>
              <a:t>Online Tools for Threading -</a:t>
            </a:r>
          </a:p>
        </p:txBody>
      </p:sp>
    </p:spTree>
  </p:cSld>
  <p:clrMapOvr>
    <a:overrideClrMapping bg1="lt1" tx1="dk1" bg2="lt2" tx2="dk2" accent1="accent1" accent2="accent2" accent3="accent3" accent4="accent4" accent5="accent5" accent6="accent6" hlink="hlink" folHlink="folHlink"/>
  </p:clrMapOvr>
</p:sld>
</file>

<file path=ppt/slides/slide27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45920" y="533400"/>
            <a:ext cx="5992368" cy="323088"/>
          </a:xfrm>
          <a:prstGeom prst="rect">
            <a:avLst/>
          </a:prstGeom>
        </p:spPr>
        <p:txBody>
          <a:bodyPr lIns="0" tIns="0" rIns="0" bIns="0" wrap="none">
            <a:noAutofit/>
          </a:bodyPr>
          <a:p>
            <a:pPr indent="0"/>
            <a:r>
              <a:rPr lang="en-US" b="1" sz="2400" spc="-50">
                <a:solidFill>
                  <a:srgbClr val="000098"/>
                </a:solidFill>
                <a:latin typeface="Arial"/>
              </a:rPr>
              <a:t>Online Tools for Threading - iTasser</a:t>
            </a:r>
          </a:p>
        </p:txBody>
      </p:sp>
      <p:sp>
        <p:nvSpPr>
          <p:cNvPr id="3" name=""/>
          <p:cNvSpPr/>
          <p:nvPr/>
        </p:nvSpPr>
        <p:spPr>
          <a:xfrm>
            <a:off x="4846320" y="1246632"/>
            <a:ext cx="3322320" cy="3813048"/>
          </a:xfrm>
          <a:prstGeom prst="rect">
            <a:avLst/>
          </a:prstGeom>
          <a:solidFill>
            <a:srgbClr val="DCDBE6"/>
          </a:solidFill>
        </p:spPr>
        <p:txBody>
          <a:bodyPr lIns="0" tIns="0" rIns="0" bIns="0">
            <a:noAutofit/>
          </a:bodyPr>
          <a:p>
            <a:pPr marL="355600" indent="-355600">
              <a:spcAft>
                <a:spcPts val="1890"/>
              </a:spcAft>
            </a:pPr>
            <a:r>
              <a:rPr lang="en-US" b="1" sz="2600">
                <a:solidFill>
                  <a:srgbClr val="FF0000"/>
                </a:solidFill>
                <a:latin typeface="Arial"/>
              </a:rPr>
              <a:t>Background</a:t>
            </a:r>
          </a:p>
          <a:p>
            <a:pPr marL="355600" indent="-355600">
              <a:lnSpc>
                <a:spcPts val="2856"/>
              </a:lnSpc>
              <a:spcAft>
                <a:spcPts val="1890"/>
              </a:spcAft>
            </a:pPr>
            <a:r>
              <a:rPr lang="en-US" sz="2600" spc="-50">
                <a:solidFill>
                  <a:srgbClr val="747474"/>
                </a:solidFill>
                <a:latin typeface="Arial"/>
              </a:rPr>
              <a:t>•    </a:t>
            </a:r>
            <a:r>
              <a:rPr lang="en-US" sz="2600" spc="-50">
                <a:latin typeface="Arial"/>
              </a:rPr>
              <a:t>Threading involves “passing” the amino acid sequence through each fold in the database</a:t>
            </a:r>
          </a:p>
          <a:p>
            <a:pPr algn="just" marL="355600" marR="381000" indent="-355600">
              <a:lnSpc>
                <a:spcPts val="2880"/>
              </a:lnSpc>
              <a:spcAft>
                <a:spcPts val="1890"/>
              </a:spcAft>
            </a:pPr>
            <a:r>
              <a:rPr lang="en-US" sz="2600" spc="-50">
                <a:solidFill>
                  <a:srgbClr val="747474"/>
                </a:solidFill>
                <a:latin typeface="Arial"/>
              </a:rPr>
              <a:t>•    </a:t>
            </a:r>
            <a:r>
              <a:rPr lang="en-US" sz="2600" spc="-50">
                <a:solidFill>
                  <a:srgbClr val="006FC0"/>
                </a:solidFill>
                <a:latin typeface="Arial"/>
              </a:rPr>
              <a:t>The best match is computed using a scoring function</a:t>
            </a:r>
          </a:p>
        </p:txBody>
      </p:sp>
      <p:sp>
        <p:nvSpPr>
          <p:cNvPr id="4" name=""/>
          <p:cNvSpPr/>
          <p:nvPr/>
        </p:nvSpPr>
        <p:spPr>
          <a:xfrm>
            <a:off x="5193792" y="5468112"/>
            <a:ext cx="1307592" cy="262128"/>
          </a:xfrm>
          <a:prstGeom prst="rect">
            <a:avLst/>
          </a:prstGeom>
          <a:solidFill>
            <a:srgbClr val="E6F3F9"/>
          </a:solidFill>
        </p:spPr>
        <p:txBody>
          <a:bodyPr lIns="0" tIns="0" rIns="0" bIns="0" wrap="none">
            <a:noAutofit/>
          </a:bodyPr>
          <a:p>
            <a:pPr indent="0">
              <a:spcBef>
                <a:spcPts val="1890"/>
              </a:spcBef>
            </a:pPr>
            <a:r>
              <a:rPr lang="en-US" sz="2600" spc="-50">
                <a:solidFill>
                  <a:srgbClr val="006FC0"/>
                </a:solidFill>
                <a:latin typeface="Arial"/>
              </a:rPr>
              <a:t>iTASSER</a:t>
            </a:r>
          </a:p>
        </p:txBody>
      </p:sp>
    </p:spTree>
  </p:cSld>
  <p:clrMapOvr>
    <a:overrideClrMapping bg1="lt1" tx1="dk1" bg2="lt2" tx2="dk2" accent1="accent1" accent2="accent2" accent3="accent3" accent4="accent4" accent5="accent5" accent6="accent6" hlink="hlink" folHlink="folHlink"/>
  </p:clrMapOvr>
</p:sld>
</file>

<file path=ppt/slides/slide27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947416" y="2645664"/>
            <a:ext cx="883920" cy="813816"/>
          </a:xfrm>
          <a:prstGeom prst="rect">
            <a:avLst/>
          </a:prstGeom>
        </p:spPr>
      </p:pic>
      <p:pic>
        <p:nvPicPr>
          <p:cNvPr id="3" name=""/>
          <p:cNvPicPr>
            <a:picLocks noChangeAspect="1"/>
          </p:cNvPicPr>
          <p:nvPr/>
        </p:nvPicPr>
        <p:blipFill>
          <a:blip r:embed="rPictId1"/>
          <a:stretch>
            <a:fillRect/>
          </a:stretch>
        </p:blipFill>
        <p:spPr>
          <a:xfrm>
            <a:off x="5062728" y="2505456"/>
            <a:ext cx="893064" cy="2993136"/>
          </a:xfrm>
          <a:prstGeom prst="rect">
            <a:avLst/>
          </a:prstGeom>
        </p:spPr>
      </p:pic>
      <p:pic>
        <p:nvPicPr>
          <p:cNvPr id="4" name=""/>
          <p:cNvPicPr>
            <a:picLocks noChangeAspect="1"/>
          </p:cNvPicPr>
          <p:nvPr/>
        </p:nvPicPr>
        <p:blipFill>
          <a:blip r:embed="rPictId2"/>
          <a:stretch>
            <a:fillRect/>
          </a:stretch>
        </p:blipFill>
        <p:spPr>
          <a:xfrm>
            <a:off x="6723888" y="3407664"/>
            <a:ext cx="1603248" cy="1024128"/>
          </a:xfrm>
          <a:prstGeom prst="rect">
            <a:avLst/>
          </a:prstGeom>
        </p:spPr>
      </p:pic>
      <p:sp>
        <p:nvSpPr>
          <p:cNvPr id="5" name=""/>
          <p:cNvSpPr/>
          <p:nvPr/>
        </p:nvSpPr>
        <p:spPr>
          <a:xfrm>
            <a:off x="1633728" y="542544"/>
            <a:ext cx="5989320" cy="323088"/>
          </a:xfrm>
          <a:prstGeom prst="rect">
            <a:avLst/>
          </a:prstGeom>
        </p:spPr>
        <p:txBody>
          <a:bodyPr lIns="0" tIns="0" rIns="0" bIns="0" wrap="none">
            <a:noAutofit/>
          </a:bodyPr>
          <a:p>
            <a:pPr indent="0"/>
            <a:r>
              <a:rPr lang="en-US" b="1" sz="2400" spc="-50">
                <a:solidFill>
                  <a:srgbClr val="000098"/>
                </a:solidFill>
                <a:latin typeface="Arial"/>
              </a:rPr>
              <a:t>Online Tools for Threading - iTasser</a:t>
            </a:r>
          </a:p>
        </p:txBody>
      </p:sp>
      <p:sp>
        <p:nvSpPr>
          <p:cNvPr id="6" name=""/>
          <p:cNvSpPr/>
          <p:nvPr/>
        </p:nvSpPr>
        <p:spPr>
          <a:xfrm>
            <a:off x="1981200" y="1188720"/>
            <a:ext cx="5242560" cy="323088"/>
          </a:xfrm>
          <a:prstGeom prst="rect">
            <a:avLst/>
          </a:prstGeom>
        </p:spPr>
        <p:txBody>
          <a:bodyPr lIns="0" tIns="0" rIns="0" bIns="0" wrap="none">
            <a:noAutofit/>
          </a:bodyPr>
          <a:p>
            <a:pPr algn="r" indent="0">
              <a:spcAft>
                <a:spcPts val="6510"/>
              </a:spcAft>
            </a:pPr>
            <a:r>
              <a:rPr lang="en-US" b="1" sz="2400">
                <a:solidFill>
                  <a:srgbClr val="FF0000"/>
                </a:solidFill>
                <a:latin typeface="Arial"/>
              </a:rPr>
              <a:t>Inputs and outputs of threading</a:t>
            </a:r>
          </a:p>
        </p:txBody>
      </p:sp>
      <p:sp>
        <p:nvSpPr>
          <p:cNvPr id="7" name=""/>
          <p:cNvSpPr/>
          <p:nvPr/>
        </p:nvSpPr>
        <p:spPr>
          <a:xfrm>
            <a:off x="1380744" y="2657856"/>
            <a:ext cx="1350264" cy="530352"/>
          </a:xfrm>
          <a:prstGeom prst="rect">
            <a:avLst/>
          </a:prstGeom>
        </p:spPr>
        <p:txBody>
          <a:bodyPr lIns="0" tIns="0" rIns="0" bIns="0">
            <a:noAutofit/>
          </a:bodyPr>
          <a:p>
            <a:pPr algn="ctr" indent="0">
              <a:spcAft>
                <a:spcPts val="420"/>
              </a:spcAft>
            </a:pPr>
            <a:r>
              <a:rPr lang="en-US" sz="2200">
                <a:latin typeface="Calibri"/>
              </a:rPr>
              <a:t>Folds</a:t>
            </a:r>
          </a:p>
          <a:p>
            <a:pPr indent="0"/>
            <a:r>
              <a:rPr lang="en-US" sz="2200">
                <a:latin typeface="Calibri"/>
              </a:rPr>
              <a:t>(from library)</a:t>
            </a:r>
          </a:p>
        </p:txBody>
      </p:sp>
      <p:sp>
        <p:nvSpPr>
          <p:cNvPr id="8" name=""/>
          <p:cNvSpPr/>
          <p:nvPr/>
        </p:nvSpPr>
        <p:spPr>
          <a:xfrm>
            <a:off x="1249680" y="3557016"/>
            <a:ext cx="1127760" cy="539496"/>
          </a:xfrm>
          <a:prstGeom prst="rect">
            <a:avLst/>
          </a:prstGeom>
        </p:spPr>
        <p:txBody>
          <a:bodyPr lIns="0" tIns="0" rIns="0" bIns="0">
            <a:noAutofit/>
          </a:bodyPr>
          <a:p>
            <a:pPr algn="r" indent="0">
              <a:lnSpc>
                <a:spcPts val="2256"/>
              </a:lnSpc>
              <a:spcBef>
                <a:spcPts val="420"/>
              </a:spcBef>
              <a:spcAft>
                <a:spcPts val="2310"/>
              </a:spcAft>
            </a:pPr>
            <a:r>
              <a:rPr lang="en-US" sz="2200">
                <a:latin typeface="Calibri"/>
              </a:rPr>
              <a:t>Amino acid sequence</a:t>
            </a:r>
          </a:p>
        </p:txBody>
      </p:sp>
      <p:sp>
        <p:nvSpPr>
          <p:cNvPr id="9" name=""/>
          <p:cNvSpPr/>
          <p:nvPr/>
        </p:nvSpPr>
        <p:spPr>
          <a:xfrm>
            <a:off x="1048512" y="4520184"/>
            <a:ext cx="2676144" cy="335280"/>
          </a:xfrm>
          <a:prstGeom prst="rect">
            <a:avLst/>
          </a:prstGeom>
        </p:spPr>
        <p:txBody>
          <a:bodyPr lIns="0" tIns="0" rIns="0" bIns="0" wrap="none">
            <a:noAutofit/>
          </a:bodyPr>
          <a:p>
            <a:pPr algn="just" indent="0">
              <a:spcBef>
                <a:spcPts val="2310"/>
              </a:spcBef>
            </a:pPr>
            <a:r>
              <a:rPr lang="en-US" sz="2200">
                <a:latin typeface="Calibri"/>
              </a:rPr>
              <a:t>Scoring function    </a:t>
            </a:r>
            <a:r>
              <a:rPr lang="en-US" b="1" sz="1800">
                <a:latin typeface="Arial"/>
              </a:rPr>
              <a:t>9</a:t>
            </a:r>
            <a:r>
              <a:rPr lang="en-US" b="1" sz="1600" spc="150">
                <a:latin typeface="Calibri"/>
              </a:rPr>
              <a:t>(---)</a:t>
            </a:r>
          </a:p>
        </p:txBody>
      </p:sp>
    </p:spTree>
  </p:cSld>
  <p:clrMapOvr>
    <a:overrideClrMapping bg1="lt1" tx1="dk1" bg2="lt2" tx2="dk2" accent1="accent1" accent2="accent2" accent3="accent3" accent4="accent4" accent5="accent5" accent6="accent6" hlink="hlink" folHlink="folHlink"/>
  </p:clrMapOvr>
</p:sld>
</file>

<file path=ppt/slides/slide2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93264"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
        <p:nvSpPr>
          <p:cNvPr id="3" name=""/>
          <p:cNvSpPr/>
          <p:nvPr/>
        </p:nvSpPr>
        <p:spPr>
          <a:xfrm>
            <a:off x="4648200" y="1609344"/>
            <a:ext cx="3694176" cy="4447032"/>
          </a:xfrm>
          <a:prstGeom prst="rect">
            <a:avLst/>
          </a:prstGeom>
        </p:spPr>
        <p:txBody>
          <a:bodyPr lIns="0" tIns="0" rIns="0" bIns="0">
            <a:noAutofit/>
          </a:bodyPr>
          <a:p>
            <a:pPr indent="0">
              <a:spcAft>
                <a:spcPts val="1050"/>
              </a:spcAft>
            </a:pPr>
            <a:r>
              <a:rPr lang="en-US" b="1" sz="2600">
                <a:solidFill>
                  <a:srgbClr val="3265FF"/>
                </a:solidFill>
                <a:latin typeface="Arial"/>
              </a:rPr>
              <a:t>BLOSUM matrices</a:t>
            </a:r>
          </a:p>
          <a:p>
            <a:pPr indent="0">
              <a:lnSpc>
                <a:spcPts val="3096"/>
              </a:lnSpc>
              <a:spcAft>
                <a:spcPts val="210"/>
              </a:spcAft>
            </a:pPr>
            <a:r>
              <a:rPr lang="en-US" sz="2600">
                <a:latin typeface="Arial"/>
              </a:rPr>
              <a:t>BLOSUM matrices are derived from set of aligned, ungapped regions from protein families called BLOCKS database (Henikoff &amp; Henikoff 1992)</a:t>
            </a:r>
          </a:p>
          <a:p>
            <a:pPr indent="0">
              <a:lnSpc>
                <a:spcPts val="3096"/>
              </a:lnSpc>
            </a:pPr>
            <a:r>
              <a:rPr lang="en-US" sz="2600">
                <a:latin typeface="Arial"/>
              </a:rPr>
              <a:t>Sequences from each block was clustered together with score &gt; </a:t>
            </a:r>
            <a:r>
              <a:rPr lang="en-US" i="1" sz="2600">
                <a:latin typeface="Arial"/>
              </a:rPr>
              <a:t>L%</a:t>
            </a:r>
          </a:p>
        </p:txBody>
      </p:sp>
    </p:spTree>
  </p:cSld>
  <p:clrMapOvr>
    <a:overrideClrMapping bg1="lt1" tx1="dk1" bg2="lt2" tx2="dk2" accent1="accent1" accent2="accent2" accent3="accent3" accent4="accent4" accent5="accent5" accent6="accent6" hlink="hlink" folHlink="folHlink"/>
  </p:clrMapOvr>
</p:sld>
</file>

<file path=ppt/slides/slide28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45920" y="542544"/>
            <a:ext cx="5992368" cy="323088"/>
          </a:xfrm>
          <a:prstGeom prst="rect">
            <a:avLst/>
          </a:prstGeom>
        </p:spPr>
        <p:txBody>
          <a:bodyPr lIns="0" tIns="0" rIns="0" bIns="0" wrap="none">
            <a:noAutofit/>
          </a:bodyPr>
          <a:p>
            <a:pPr indent="0"/>
            <a:r>
              <a:rPr lang="en-US" b="1" sz="2400" spc="-50">
                <a:solidFill>
                  <a:srgbClr val="000098"/>
                </a:solidFill>
                <a:latin typeface="Arial"/>
              </a:rPr>
              <a:t>Online Tools for Threading - iTasser</a:t>
            </a:r>
          </a:p>
        </p:txBody>
      </p:sp>
      <p:sp>
        <p:nvSpPr>
          <p:cNvPr id="3" name=""/>
          <p:cNvSpPr/>
          <p:nvPr/>
        </p:nvSpPr>
        <p:spPr>
          <a:xfrm>
            <a:off x="972312" y="1167384"/>
            <a:ext cx="7549896" cy="4629912"/>
          </a:xfrm>
          <a:prstGeom prst="rect">
            <a:avLst/>
          </a:prstGeom>
        </p:spPr>
        <p:txBody>
          <a:bodyPr lIns="0" tIns="0" rIns="0" bIns="0">
            <a:noAutofit/>
          </a:bodyPr>
          <a:p>
            <a:pPr algn="just" marL="482600" indent="0">
              <a:lnSpc>
                <a:spcPts val="2616"/>
              </a:lnSpc>
            </a:pPr>
            <a:r>
              <a:rPr lang="en-US" sz="2200">
                <a:solidFill>
                  <a:srgbClr val="FF0000"/>
                </a:solidFill>
                <a:latin typeface="Calibri"/>
              </a:rPr>
              <a:t>Iterative threading assembly refinement (I-TASSER) server</a:t>
            </a:r>
          </a:p>
          <a:p>
            <a:pPr marL="317500" indent="-317500">
              <a:lnSpc>
                <a:spcPts val="2616"/>
              </a:lnSpc>
            </a:pPr>
            <a:r>
              <a:rPr lang="en-US" sz="2200">
                <a:latin typeface="Calibri"/>
              </a:rPr>
              <a:t>•    Software for automated protein structure &amp;function prediction based on the sequence-to-structure-to-function.</a:t>
            </a:r>
          </a:p>
          <a:p>
            <a:pPr algn="just" indent="0">
              <a:lnSpc>
                <a:spcPts val="2616"/>
              </a:lnSpc>
            </a:pPr>
            <a:r>
              <a:rPr lang="en-US" sz="2200">
                <a:latin typeface="Calibri"/>
              </a:rPr>
              <a:t>•    Steps:</a:t>
            </a:r>
          </a:p>
          <a:p>
            <a:pPr algn="just" marL="482600" indent="0">
              <a:lnSpc>
                <a:spcPts val="2616"/>
              </a:lnSpc>
            </a:pPr>
            <a:r>
              <a:rPr lang="en-US" sz="2200">
                <a:solidFill>
                  <a:srgbClr val="3178CC"/>
                </a:solidFill>
                <a:latin typeface="Calibri"/>
              </a:rPr>
              <a:t>•    Starts from amino acid sequence</a:t>
            </a:r>
          </a:p>
          <a:p>
            <a:pPr marL="762000" indent="-279400">
              <a:lnSpc>
                <a:spcPts val="2616"/>
              </a:lnSpc>
            </a:pPr>
            <a:r>
              <a:rPr lang="en-US" sz="2200">
                <a:latin typeface="Calibri"/>
              </a:rPr>
              <a:t>•    i-TASSER first </a:t>
            </a:r>
            <a:r>
              <a:rPr lang="en-US" sz="2200">
                <a:solidFill>
                  <a:srgbClr val="3178CC"/>
                </a:solidFill>
                <a:latin typeface="Calibri"/>
              </a:rPr>
              <a:t>generates 3D atomic models from multiple threading alignments </a:t>
            </a:r>
            <a:r>
              <a:rPr lang="en-US" sz="2200">
                <a:latin typeface="Calibri"/>
              </a:rPr>
              <a:t>and </a:t>
            </a:r>
            <a:r>
              <a:rPr lang="en-US" sz="2200">
                <a:solidFill>
                  <a:srgbClr val="3178CC"/>
                </a:solidFill>
                <a:latin typeface="Calibri"/>
              </a:rPr>
              <a:t>iterative structural assembly simulations.</a:t>
            </a:r>
          </a:p>
          <a:p>
            <a:pPr marL="762000" indent="-279400">
              <a:lnSpc>
                <a:spcPts val="2616"/>
              </a:lnSpc>
            </a:pPr>
            <a:r>
              <a:rPr lang="en-US" sz="2200">
                <a:latin typeface="Calibri"/>
              </a:rPr>
              <a:t>•    The </a:t>
            </a:r>
            <a:r>
              <a:rPr lang="en-US" sz="2200">
                <a:solidFill>
                  <a:srgbClr val="3178CC"/>
                </a:solidFill>
                <a:latin typeface="Calibri"/>
              </a:rPr>
              <a:t>function of the protein </a:t>
            </a:r>
            <a:r>
              <a:rPr lang="en-US" sz="2200">
                <a:latin typeface="Calibri"/>
              </a:rPr>
              <a:t>is then inferred by </a:t>
            </a:r>
            <a:r>
              <a:rPr lang="en-US" sz="2200">
                <a:solidFill>
                  <a:srgbClr val="3178CC"/>
                </a:solidFill>
                <a:latin typeface="Calibri"/>
              </a:rPr>
              <a:t>structurally matching the 3D models with other known proteins</a:t>
            </a:r>
            <a:r>
              <a:rPr lang="en-US" sz="2200">
                <a:latin typeface="Calibri"/>
              </a:rPr>
              <a:t>.</a:t>
            </a:r>
          </a:p>
          <a:p>
            <a:pPr marL="762000" indent="-279400">
              <a:lnSpc>
                <a:spcPts val="2616"/>
              </a:lnSpc>
            </a:pPr>
            <a:r>
              <a:rPr lang="en-US" sz="2200">
                <a:solidFill>
                  <a:srgbClr val="3178CC"/>
                </a:solidFill>
                <a:latin typeface="Calibri"/>
              </a:rPr>
              <a:t>•    Outputs full-length secondary &amp; tertiary structures </a:t>
            </a:r>
            <a:r>
              <a:rPr lang="en-US" sz="2200">
                <a:latin typeface="Calibri"/>
              </a:rPr>
              <a:t>and functional annotations on ligand-binding sites</a:t>
            </a:r>
          </a:p>
          <a:p>
            <a:pPr marL="762000" indent="-279400">
              <a:lnSpc>
                <a:spcPts val="2616"/>
              </a:lnSpc>
            </a:pPr>
            <a:r>
              <a:rPr lang="en-US" sz="2200">
                <a:latin typeface="Calibri"/>
              </a:rPr>
              <a:t>•    An </a:t>
            </a:r>
            <a:r>
              <a:rPr lang="en-US" sz="2200">
                <a:solidFill>
                  <a:srgbClr val="3178CC"/>
                </a:solidFill>
                <a:latin typeface="Calibri"/>
              </a:rPr>
              <a:t>estimate of accuracy </a:t>
            </a:r>
            <a:r>
              <a:rPr lang="en-US" sz="2200">
                <a:latin typeface="Calibri"/>
              </a:rPr>
              <a:t>of the predictions is provided based on the confidence score of the modeling</a:t>
            </a:r>
          </a:p>
        </p:txBody>
      </p:sp>
    </p:spTree>
  </p:cSld>
  <p:clrMapOvr>
    <a:overrideClrMapping bg1="lt1" tx1="dk1" bg2="lt2" tx2="dk2" accent1="accent1" accent2="accent2" accent3="accent3" accent4="accent4" accent5="accent5" accent6="accent6" hlink="hlink" folHlink="folHlink"/>
  </p:clrMapOvr>
</p:sld>
</file>

<file path=ppt/slides/slide28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097280" y="1423416"/>
            <a:ext cx="6684264" cy="4779264"/>
          </a:xfrm>
          <a:prstGeom prst="rect">
            <a:avLst/>
          </a:prstGeom>
        </p:spPr>
      </p:pic>
      <p:sp>
        <p:nvSpPr>
          <p:cNvPr id="3" name=""/>
          <p:cNvSpPr/>
          <p:nvPr/>
        </p:nvSpPr>
        <p:spPr>
          <a:xfrm>
            <a:off x="1225296" y="2648712"/>
            <a:ext cx="853440" cy="128016"/>
          </a:xfrm>
          <a:prstGeom prst="rect">
            <a:avLst/>
          </a:prstGeom>
        </p:spPr>
        <p:txBody>
          <a:bodyPr lIns="0" tIns="0" rIns="0" bIns="0" wrap="none">
            <a:noAutofit/>
          </a:bodyPr>
          <a:p>
            <a:pPr indent="0"/>
            <a:r>
              <a:rPr lang="en-US" sz="900">
                <a:solidFill>
                  <a:srgbClr val="5E6672"/>
                </a:solidFill>
                <a:latin typeface="Arial"/>
              </a:rPr>
              <a:t>Online Services</a:t>
            </a:r>
          </a:p>
        </p:txBody>
      </p:sp>
      <p:sp>
        <p:nvSpPr>
          <p:cNvPr id="4" name=""/>
          <p:cNvSpPr/>
          <p:nvPr/>
        </p:nvSpPr>
        <p:spPr>
          <a:xfrm>
            <a:off x="1645920" y="542544"/>
            <a:ext cx="5992368" cy="323088"/>
          </a:xfrm>
          <a:prstGeom prst="rect">
            <a:avLst/>
          </a:prstGeom>
        </p:spPr>
        <p:txBody>
          <a:bodyPr lIns="0" tIns="0" rIns="0" bIns="0" wrap="none">
            <a:noAutofit/>
          </a:bodyPr>
          <a:p>
            <a:pPr indent="0"/>
            <a:r>
              <a:rPr lang="en-US" b="1" sz="2400" spc="-50">
                <a:solidFill>
                  <a:srgbClr val="000098"/>
                </a:solidFill>
                <a:latin typeface="Arial"/>
              </a:rPr>
              <a:t>Online Tools for Threading - iTasser</a:t>
            </a:r>
          </a:p>
        </p:txBody>
      </p:sp>
      <p:sp>
        <p:nvSpPr>
          <p:cNvPr id="5" name=""/>
          <p:cNvSpPr/>
          <p:nvPr/>
        </p:nvSpPr>
        <p:spPr>
          <a:xfrm>
            <a:off x="1246632" y="1109472"/>
            <a:ext cx="6135624" cy="289560"/>
          </a:xfrm>
          <a:prstGeom prst="rect">
            <a:avLst/>
          </a:prstGeom>
        </p:spPr>
        <p:txBody>
          <a:bodyPr lIns="0" tIns="0" rIns="0" bIns="0" wrap="none">
            <a:noAutofit/>
          </a:bodyPr>
          <a:p>
            <a:pPr indent="0"/>
            <a:r>
              <a:rPr lang="en-US" sz="2200">
                <a:solidFill>
                  <a:srgbClr val="0000FF"/>
                </a:solidFill>
                <a:latin typeface="Calibri"/>
              </a:rPr>
              <a:t>Link:</a:t>
            </a:r>
            <a:r>
              <a:rPr lang="en-US" sz="2200">
                <a:solidFill>
                  <a:srgbClr val="0000FF"/>
                </a:solidFill>
                <a:latin typeface="Calibri"/>
                <a:hlinkClick r:id="rLinkId0"/>
              </a:rPr>
              <a:t> http://zhanglab.ccmb.med.umich.edu/I-TASSER/</a:t>
            </a:r>
          </a:p>
        </p:txBody>
      </p:sp>
      <p:sp>
        <p:nvSpPr>
          <p:cNvPr id="6" name=""/>
          <p:cNvSpPr/>
          <p:nvPr/>
        </p:nvSpPr>
        <p:spPr>
          <a:xfrm>
            <a:off x="1511808" y="2292096"/>
            <a:ext cx="396240" cy="121920"/>
          </a:xfrm>
          <a:prstGeom prst="rect">
            <a:avLst/>
          </a:prstGeom>
        </p:spPr>
        <p:txBody>
          <a:bodyPr lIns="0" tIns="0" rIns="0" bIns="0" wrap="none">
            <a:noAutofit/>
          </a:bodyPr>
          <a:p>
            <a:pPr indent="0"/>
            <a:r>
              <a:rPr lang="en-US" sz="900">
                <a:solidFill>
                  <a:srgbClr val="5E6672"/>
                </a:solidFill>
                <a:latin typeface="Arial"/>
              </a:rPr>
              <a:t>Home</a:t>
            </a:r>
          </a:p>
        </p:txBody>
      </p:sp>
      <p:sp>
        <p:nvSpPr>
          <p:cNvPr id="7" name=""/>
          <p:cNvSpPr/>
          <p:nvPr/>
        </p:nvSpPr>
        <p:spPr>
          <a:xfrm>
            <a:off x="2298192" y="2292096"/>
            <a:ext cx="579120" cy="121920"/>
          </a:xfrm>
          <a:prstGeom prst="rect">
            <a:avLst/>
          </a:prstGeom>
        </p:spPr>
        <p:txBody>
          <a:bodyPr lIns="0" tIns="0" rIns="0" bIns="0" wrap="none">
            <a:noAutofit/>
          </a:bodyPr>
          <a:p>
            <a:pPr indent="0"/>
            <a:r>
              <a:rPr lang="en-US" sz="900">
                <a:solidFill>
                  <a:srgbClr val="5E6672"/>
                </a:solidFill>
                <a:latin typeface="Arial"/>
              </a:rPr>
              <a:t>Research</a:t>
            </a:r>
          </a:p>
        </p:txBody>
      </p:sp>
      <p:graphicFrame>
        <p:nvGraphicFramePr>
          <p:cNvPr id="8" name=""/>
          <p:cNvGraphicFramePr>
            <a:graphicFrameLocks noGrp="1"/>
          </p:cNvGraphicFramePr>
          <p:nvPr/>
        </p:nvGraphicFramePr>
        <p:xfrm>
          <a:off x="2968752" y="2240280"/>
          <a:ext cx="4447032" cy="237744"/>
        </p:xfrm>
        <a:graphic>
          <a:graphicData uri="http://schemas.openxmlformats.org/drawingml/2006/table">
            <a:tbl>
              <a:tblPr/>
              <a:tblGrid>
                <a:gridCol w="923544"/>
                <a:gridCol w="868680"/>
                <a:gridCol w="871728"/>
                <a:gridCol w="871728"/>
                <a:gridCol w="911352"/>
              </a:tblGrid>
              <a:tr h="237744">
                <a:tc>
                  <a:txBody>
                    <a:bodyPr lIns="0" tIns="0" rIns="0" bIns="0">
                      <a:noAutofit/>
                    </a:bodyPr>
                    <a:p>
                      <a:pPr algn="ctr" indent="0"/>
                      <a:r>
                        <a:rPr lang="en-US" sz="900">
                          <a:solidFill>
                            <a:srgbClr val="5E6672"/>
                          </a:solidFill>
                          <a:latin typeface="Arial"/>
                        </a:rPr>
                        <a:t>Services</a:t>
                      </a:r>
                    </a:p>
                  </a:txBody>
                  <a:tcPr marL="0" marR="0" marT="0" marB="0" anchor="ctr">
                    <a:solidFill>
                      <a:srgbClr val="E6F3F9"/>
                    </a:solidFill>
                  </a:tcPr>
                </a:tc>
                <a:tc>
                  <a:txBody>
                    <a:bodyPr lIns="0" tIns="0" rIns="0" bIns="0">
                      <a:noAutofit/>
                    </a:bodyPr>
                    <a:p>
                      <a:pPr marL="127000" indent="0"/>
                      <a:r>
                        <a:rPr lang="en-US" sz="900">
                          <a:solidFill>
                            <a:srgbClr val="5E6672"/>
                          </a:solidFill>
                          <a:latin typeface="Arial"/>
                        </a:rPr>
                        <a:t>Publications</a:t>
                      </a:r>
                    </a:p>
                  </a:txBody>
                  <a:tcPr marL="0" marR="0" marT="0" marB="0" anchor="ctr">
                    <a:solidFill>
                      <a:srgbClr val="E6F3F9"/>
                    </a:solidFill>
                  </a:tcPr>
                </a:tc>
                <a:tc>
                  <a:txBody>
                    <a:bodyPr lIns="0" tIns="0" rIns="0" bIns="0">
                      <a:noAutofit/>
                    </a:bodyPr>
                    <a:p>
                      <a:pPr indent="0"/>
                      <a:r>
                        <a:rPr lang="en-US" sz="900">
                          <a:solidFill>
                            <a:srgbClr val="C4C4C4"/>
                          </a:solidFill>
                          <a:latin typeface="Arial"/>
                        </a:rPr>
                        <a:t>■ • i</a:t>
                      </a:r>
                    </a:p>
                    <a:p>
                      <a:pPr algn="ctr" indent="0"/>
                      <a:r>
                        <a:rPr lang="en-US" sz="900">
                          <a:solidFill>
                            <a:srgbClr val="5E6672"/>
                          </a:solidFill>
                          <a:latin typeface="Arial"/>
                        </a:rPr>
                        <a:t>People</a:t>
                      </a:r>
                    </a:p>
                  </a:txBody>
                  <a:tcPr marL="0" marR="0" marT="0" marB="0">
                    <a:solidFill>
                      <a:srgbClr val="E6F3F9"/>
                    </a:solidFill>
                  </a:tcPr>
                </a:tc>
                <a:tc>
                  <a:txBody>
                    <a:bodyPr lIns="0" tIns="0" rIns="0" bIns="0">
                      <a:noAutofit/>
                    </a:bodyPr>
                    <a:p>
                      <a:pPr algn="ctr" indent="0"/>
                      <a:r>
                        <a:rPr lang="en-US" sz="900">
                          <a:solidFill>
                            <a:srgbClr val="5E6672"/>
                          </a:solidFill>
                          <a:latin typeface="Arial"/>
                        </a:rPr>
                        <a:t>Teaching</a:t>
                      </a:r>
                    </a:p>
                  </a:txBody>
                  <a:tcPr marL="0" marR="0" marT="0" marB="0" anchor="ctr">
                    <a:solidFill>
                      <a:srgbClr val="E6F3F9"/>
                    </a:solidFill>
                  </a:tcPr>
                </a:tc>
                <a:tc>
                  <a:txBody>
                    <a:bodyPr lIns="0" tIns="0" rIns="0" bIns="0">
                      <a:noAutofit/>
                    </a:bodyPr>
                    <a:p>
                      <a:pPr marL="114300" indent="0"/>
                      <a:r>
                        <a:rPr lang="en-US" sz="900">
                          <a:solidFill>
                            <a:srgbClr val="5E6672"/>
                          </a:solidFill>
                          <a:latin typeface="Arial"/>
                        </a:rPr>
                        <a:t>Job Opening</a:t>
                      </a:r>
                    </a:p>
                  </a:txBody>
                  <a:tcPr marL="0" marR="0" marT="0" marB="0" anchor="ctr">
                    <a:solidFill>
                      <a:srgbClr val="E6F3F9"/>
                    </a:solidFill>
                  </a:tcPr>
                </a:tc>
              </a:tr>
            </a:tbl>
          </a:graphicData>
        </a:graphic>
      </p:graphicFrame>
      <p:sp>
        <p:nvSpPr>
          <p:cNvPr id="9" name=""/>
          <p:cNvSpPr/>
          <p:nvPr/>
        </p:nvSpPr>
        <p:spPr>
          <a:xfrm>
            <a:off x="1243584" y="2883408"/>
            <a:ext cx="566928" cy="115824"/>
          </a:xfrm>
          <a:prstGeom prst="rect">
            <a:avLst/>
          </a:prstGeom>
        </p:spPr>
        <p:txBody>
          <a:bodyPr lIns="0" tIns="0" rIns="0" bIns="0" wrap="none">
            <a:noAutofit/>
          </a:bodyPr>
          <a:p>
            <a:pPr indent="0"/>
            <a:r>
              <a:rPr lang="en-US" sz="800">
                <a:solidFill>
                  <a:srgbClr val="5E6672"/>
                </a:solidFill>
                <a:latin typeface="Arial"/>
              </a:rPr>
              <a:t>l-TASSER</a:t>
            </a:r>
          </a:p>
        </p:txBody>
      </p:sp>
      <p:sp>
        <p:nvSpPr>
          <p:cNvPr id="10" name=""/>
          <p:cNvSpPr/>
          <p:nvPr/>
        </p:nvSpPr>
        <p:spPr>
          <a:xfrm>
            <a:off x="1237488" y="3108960"/>
            <a:ext cx="536448" cy="341376"/>
          </a:xfrm>
          <a:prstGeom prst="rect">
            <a:avLst/>
          </a:prstGeom>
        </p:spPr>
        <p:txBody>
          <a:bodyPr lIns="0" tIns="0" rIns="0" bIns="0">
            <a:noAutofit/>
          </a:bodyPr>
          <a:p>
            <a:pPr indent="0">
              <a:spcAft>
                <a:spcPts val="630"/>
              </a:spcAft>
            </a:pPr>
            <a:r>
              <a:rPr lang="en-US" sz="800">
                <a:solidFill>
                  <a:srgbClr val="5E6672"/>
                </a:solidFill>
                <a:latin typeface="Arial"/>
              </a:rPr>
              <a:t>QUARK</a:t>
            </a:r>
          </a:p>
          <a:p>
            <a:pPr indent="0"/>
            <a:r>
              <a:rPr lang="en-US" sz="900">
                <a:solidFill>
                  <a:srgbClr val="5E6672"/>
                </a:solidFill>
                <a:latin typeface="Arial"/>
              </a:rPr>
              <a:t>LOMETS</a:t>
            </a:r>
          </a:p>
        </p:txBody>
      </p:sp>
      <p:sp>
        <p:nvSpPr>
          <p:cNvPr id="11" name=""/>
          <p:cNvSpPr/>
          <p:nvPr/>
        </p:nvSpPr>
        <p:spPr>
          <a:xfrm>
            <a:off x="1243584" y="3553968"/>
            <a:ext cx="481584" cy="115824"/>
          </a:xfrm>
          <a:prstGeom prst="rect">
            <a:avLst/>
          </a:prstGeom>
        </p:spPr>
        <p:txBody>
          <a:bodyPr lIns="0" tIns="0" rIns="0" bIns="0" wrap="none">
            <a:noAutofit/>
          </a:bodyPr>
          <a:p>
            <a:pPr indent="0"/>
            <a:r>
              <a:rPr lang="en-US" sz="800">
                <a:solidFill>
                  <a:srgbClr val="5E6672"/>
                </a:solidFill>
                <a:latin typeface="Arial"/>
              </a:rPr>
              <a:t>COACH</a:t>
            </a:r>
          </a:p>
        </p:txBody>
      </p:sp>
      <p:sp>
        <p:nvSpPr>
          <p:cNvPr id="12" name=""/>
          <p:cNvSpPr/>
          <p:nvPr/>
        </p:nvSpPr>
        <p:spPr>
          <a:xfrm>
            <a:off x="1243584" y="3779520"/>
            <a:ext cx="676656" cy="341376"/>
          </a:xfrm>
          <a:prstGeom prst="rect">
            <a:avLst/>
          </a:prstGeom>
        </p:spPr>
        <p:txBody>
          <a:bodyPr lIns="0" tIns="0" rIns="0" bIns="0">
            <a:noAutofit/>
          </a:bodyPr>
          <a:p>
            <a:pPr indent="0">
              <a:spcAft>
                <a:spcPts val="630"/>
              </a:spcAft>
            </a:pPr>
            <a:r>
              <a:rPr lang="en-US" sz="800">
                <a:solidFill>
                  <a:srgbClr val="5E6672"/>
                </a:solidFill>
                <a:latin typeface="Arial"/>
              </a:rPr>
              <a:t>COFACTOR</a:t>
            </a:r>
          </a:p>
          <a:p>
            <a:pPr indent="0"/>
            <a:r>
              <a:rPr lang="en-US" sz="800">
                <a:solidFill>
                  <a:srgbClr val="5E6672"/>
                </a:solidFill>
                <a:latin typeface="Arial"/>
              </a:rPr>
              <a:t>MUSTER</a:t>
            </a:r>
          </a:p>
        </p:txBody>
      </p:sp>
      <p:sp>
        <p:nvSpPr>
          <p:cNvPr id="13" name=""/>
          <p:cNvSpPr/>
          <p:nvPr/>
        </p:nvSpPr>
        <p:spPr>
          <a:xfrm>
            <a:off x="1243584" y="4230624"/>
            <a:ext cx="548640" cy="115824"/>
          </a:xfrm>
          <a:prstGeom prst="rect">
            <a:avLst/>
          </a:prstGeom>
        </p:spPr>
        <p:txBody>
          <a:bodyPr lIns="0" tIns="0" rIns="0" bIns="0" wrap="none">
            <a:noAutofit/>
          </a:bodyPr>
          <a:p>
            <a:pPr indent="0"/>
            <a:r>
              <a:rPr lang="en-US" sz="800">
                <a:solidFill>
                  <a:srgbClr val="5E6672"/>
                </a:solidFill>
                <a:latin typeface="Arial"/>
              </a:rPr>
              <a:t>SEGMER</a:t>
            </a:r>
          </a:p>
        </p:txBody>
      </p:sp>
      <p:sp>
        <p:nvSpPr>
          <p:cNvPr id="14" name=""/>
          <p:cNvSpPr/>
          <p:nvPr/>
        </p:nvSpPr>
        <p:spPr>
          <a:xfrm>
            <a:off x="1243584" y="4456176"/>
            <a:ext cx="432816" cy="115824"/>
          </a:xfrm>
          <a:prstGeom prst="rect">
            <a:avLst/>
          </a:prstGeom>
        </p:spPr>
        <p:txBody>
          <a:bodyPr lIns="0" tIns="0" rIns="0" bIns="0" wrap="none">
            <a:noAutofit/>
          </a:bodyPr>
          <a:p>
            <a:pPr indent="0"/>
            <a:r>
              <a:rPr lang="en-US" sz="800">
                <a:solidFill>
                  <a:srgbClr val="5E6672"/>
                </a:solidFill>
                <a:latin typeface="Arial"/>
              </a:rPr>
              <a:t>FG-MD</a:t>
            </a:r>
          </a:p>
        </p:txBody>
      </p:sp>
      <p:sp>
        <p:nvSpPr>
          <p:cNvPr id="15" name=""/>
          <p:cNvSpPr/>
          <p:nvPr/>
        </p:nvSpPr>
        <p:spPr>
          <a:xfrm>
            <a:off x="1243584" y="4675632"/>
            <a:ext cx="670560" cy="121920"/>
          </a:xfrm>
          <a:prstGeom prst="rect">
            <a:avLst/>
          </a:prstGeom>
        </p:spPr>
        <p:txBody>
          <a:bodyPr lIns="0" tIns="0" rIns="0" bIns="0" wrap="none">
            <a:noAutofit/>
          </a:bodyPr>
          <a:p>
            <a:pPr indent="0"/>
            <a:r>
              <a:rPr lang="en-US" sz="800">
                <a:solidFill>
                  <a:srgbClr val="5E6672"/>
                </a:solidFill>
                <a:latin typeface="Arial"/>
              </a:rPr>
              <a:t>MpdRefiner</a:t>
            </a:r>
          </a:p>
        </p:txBody>
      </p:sp>
      <p:sp>
        <p:nvSpPr>
          <p:cNvPr id="16" name=""/>
          <p:cNvSpPr/>
          <p:nvPr/>
        </p:nvSpPr>
        <p:spPr>
          <a:xfrm>
            <a:off x="1243584" y="4907280"/>
            <a:ext cx="414528" cy="115824"/>
          </a:xfrm>
          <a:prstGeom prst="rect">
            <a:avLst/>
          </a:prstGeom>
        </p:spPr>
        <p:txBody>
          <a:bodyPr lIns="0" tIns="0" rIns="0" bIns="0" wrap="none">
            <a:noAutofit/>
          </a:bodyPr>
          <a:p>
            <a:pPr indent="0"/>
            <a:r>
              <a:rPr lang="en-US" sz="800">
                <a:solidFill>
                  <a:srgbClr val="5E6672"/>
                </a:solidFill>
                <a:latin typeface="Arial"/>
              </a:rPr>
              <a:t>REMO</a:t>
            </a:r>
          </a:p>
        </p:txBody>
      </p:sp>
      <p:sp>
        <p:nvSpPr>
          <p:cNvPr id="17" name=""/>
          <p:cNvSpPr/>
          <p:nvPr/>
        </p:nvSpPr>
        <p:spPr>
          <a:xfrm>
            <a:off x="1237488" y="5126736"/>
            <a:ext cx="512064" cy="115824"/>
          </a:xfrm>
          <a:prstGeom prst="rect">
            <a:avLst/>
          </a:prstGeom>
        </p:spPr>
        <p:txBody>
          <a:bodyPr lIns="0" tIns="0" rIns="0" bIns="0" wrap="none">
            <a:noAutofit/>
          </a:bodyPr>
          <a:p>
            <a:pPr indent="0"/>
            <a:r>
              <a:rPr lang="en-US" sz="800">
                <a:solidFill>
                  <a:srgbClr val="5E6672"/>
                </a:solidFill>
                <a:latin typeface="Arial"/>
              </a:rPr>
              <a:t>SPRING</a:t>
            </a:r>
          </a:p>
        </p:txBody>
      </p:sp>
      <p:sp>
        <p:nvSpPr>
          <p:cNvPr id="18" name=""/>
          <p:cNvSpPr/>
          <p:nvPr/>
        </p:nvSpPr>
        <p:spPr>
          <a:xfrm>
            <a:off x="1243584" y="5352288"/>
            <a:ext cx="390144" cy="115824"/>
          </a:xfrm>
          <a:prstGeom prst="rect">
            <a:avLst/>
          </a:prstGeom>
        </p:spPr>
        <p:txBody>
          <a:bodyPr lIns="0" tIns="0" rIns="0" bIns="0" wrap="none">
            <a:noAutofit/>
          </a:bodyPr>
          <a:p>
            <a:pPr indent="0"/>
            <a:r>
              <a:rPr lang="en-US" sz="800">
                <a:solidFill>
                  <a:srgbClr val="5E6672"/>
                </a:solidFill>
                <a:latin typeface="Arial"/>
              </a:rPr>
              <a:t>COTH</a:t>
            </a:r>
          </a:p>
        </p:txBody>
      </p:sp>
      <p:sp>
        <p:nvSpPr>
          <p:cNvPr id="19" name=""/>
          <p:cNvSpPr/>
          <p:nvPr/>
        </p:nvSpPr>
        <p:spPr>
          <a:xfrm>
            <a:off x="1243584" y="5571744"/>
            <a:ext cx="451104" cy="140208"/>
          </a:xfrm>
          <a:prstGeom prst="rect">
            <a:avLst/>
          </a:prstGeom>
        </p:spPr>
        <p:txBody>
          <a:bodyPr lIns="0" tIns="0" rIns="0" bIns="0" wrap="none">
            <a:noAutofit/>
          </a:bodyPr>
          <a:p>
            <a:pPr indent="0"/>
            <a:r>
              <a:rPr lang="en-US" sz="800">
                <a:solidFill>
                  <a:srgbClr val="5E6672"/>
                </a:solidFill>
                <a:latin typeface="Arial"/>
              </a:rPr>
              <a:t>BSpred</a:t>
            </a:r>
          </a:p>
        </p:txBody>
      </p:sp>
      <p:sp>
        <p:nvSpPr>
          <p:cNvPr id="20" name=""/>
          <p:cNvSpPr/>
          <p:nvPr/>
        </p:nvSpPr>
        <p:spPr>
          <a:xfrm>
            <a:off x="1243584" y="5803392"/>
            <a:ext cx="548640" cy="115824"/>
          </a:xfrm>
          <a:prstGeom prst="rect">
            <a:avLst/>
          </a:prstGeom>
        </p:spPr>
        <p:txBody>
          <a:bodyPr lIns="0" tIns="0" rIns="0" bIns="0" wrap="none">
            <a:noAutofit/>
          </a:bodyPr>
          <a:p>
            <a:pPr indent="0"/>
            <a:r>
              <a:rPr lang="en-US" sz="800">
                <a:solidFill>
                  <a:srgbClr val="5E6672"/>
                </a:solidFill>
                <a:latin typeface="Arial"/>
              </a:rPr>
              <a:t>SVMSEQ</a:t>
            </a:r>
          </a:p>
        </p:txBody>
      </p:sp>
      <p:sp>
        <p:nvSpPr>
          <p:cNvPr id="21" name=""/>
          <p:cNvSpPr/>
          <p:nvPr/>
        </p:nvSpPr>
        <p:spPr>
          <a:xfrm>
            <a:off x="1237488" y="6028944"/>
            <a:ext cx="548640" cy="115824"/>
          </a:xfrm>
          <a:prstGeom prst="rect">
            <a:avLst/>
          </a:prstGeom>
        </p:spPr>
        <p:txBody>
          <a:bodyPr lIns="0" tIns="0" rIns="0" bIns="0" wrap="none">
            <a:noAutofit/>
          </a:bodyPr>
          <a:p>
            <a:pPr indent="0"/>
            <a:r>
              <a:rPr lang="en-US" sz="800">
                <a:solidFill>
                  <a:srgbClr val="5E6672"/>
                </a:solidFill>
                <a:latin typeface="Arial"/>
              </a:rPr>
              <a:t>ANGLOR</a:t>
            </a:r>
          </a:p>
        </p:txBody>
      </p:sp>
      <p:sp>
        <p:nvSpPr>
          <p:cNvPr id="22" name=""/>
          <p:cNvSpPr/>
          <p:nvPr/>
        </p:nvSpPr>
        <p:spPr>
          <a:xfrm>
            <a:off x="4468368" y="2621280"/>
            <a:ext cx="2633472" cy="640080"/>
          </a:xfrm>
          <a:prstGeom prst="rect">
            <a:avLst/>
          </a:prstGeom>
        </p:spPr>
        <p:txBody>
          <a:bodyPr lIns="0" tIns="0" rIns="0" bIns="0">
            <a:noAutofit/>
          </a:bodyPr>
          <a:p>
            <a:pPr indent="0">
              <a:spcAft>
                <a:spcPts val="210"/>
              </a:spcAft>
            </a:pPr>
            <a:r>
              <a:rPr lang="en-US" b="1" sz="4500" spc="-50">
                <a:latin typeface="Times New Roman"/>
              </a:rPr>
              <a:t>l-TASSER</a:t>
            </a:r>
          </a:p>
          <a:p>
            <a:pPr indent="0"/>
            <a:r>
              <a:rPr lang="en-US" b="1" sz="850" spc="-50">
                <a:latin typeface="Verdana"/>
              </a:rPr>
              <a:t>Protein Structure &amp; Function Predictions</a:t>
            </a:r>
          </a:p>
        </p:txBody>
      </p:sp>
      <p:sp>
        <p:nvSpPr>
          <p:cNvPr id="23" name=""/>
          <p:cNvSpPr/>
          <p:nvPr/>
        </p:nvSpPr>
        <p:spPr>
          <a:xfrm>
            <a:off x="2359152" y="3346704"/>
            <a:ext cx="5443728" cy="2859024"/>
          </a:xfrm>
          <a:prstGeom prst="rect">
            <a:avLst/>
          </a:prstGeom>
        </p:spPr>
        <p:txBody>
          <a:bodyPr lIns="0" tIns="0" rIns="0" bIns="0">
            <a:noAutofit/>
          </a:bodyPr>
          <a:p>
            <a:pPr marL="2146300" indent="-1333500">
              <a:lnSpc>
                <a:spcPts val="1344"/>
              </a:lnSpc>
              <a:spcAft>
                <a:spcPts val="420"/>
              </a:spcAft>
            </a:pPr>
            <a:r>
              <a:rPr lang="en-US" sz="900">
                <a:solidFill>
                  <a:srgbClr val="595959"/>
                </a:solidFill>
                <a:latin typeface="Arial"/>
              </a:rPr>
              <a:t>(The </a:t>
            </a:r>
            <a:r>
              <a:rPr lang="en-US" sz="900">
                <a:solidFill>
                  <a:srgbClr val="414341"/>
                </a:solidFill>
                <a:latin typeface="Arial"/>
              </a:rPr>
              <a:t>server completed predictions for </a:t>
            </a:r>
            <a:r>
              <a:rPr lang="en-US" u="sng" sz="900">
                <a:solidFill>
                  <a:srgbClr val="414341"/>
                </a:solidFill>
                <a:latin typeface="Arial"/>
              </a:rPr>
              <a:t>275701 proteins</a:t>
            </a:r>
            <a:r>
              <a:rPr lang="en-US" sz="900">
                <a:solidFill>
                  <a:srgbClr val="414341"/>
                </a:solidFill>
                <a:latin typeface="Arial"/>
              </a:rPr>
              <a:t> submitted by </a:t>
            </a:r>
            <a:r>
              <a:rPr lang="en-US" u="sng" sz="900">
                <a:solidFill>
                  <a:srgbClr val="414341"/>
                </a:solidFill>
                <a:latin typeface="Arial"/>
              </a:rPr>
              <a:t>66550 users</a:t>
            </a:r>
            <a:r>
              <a:rPr lang="en-US" sz="900">
                <a:solidFill>
                  <a:srgbClr val="414341"/>
                </a:solidFill>
                <a:latin typeface="Arial"/>
              </a:rPr>
              <a:t> from 12 </a:t>
            </a:r>
            <a:r>
              <a:rPr lang="en-US" u="sng" sz="900">
                <a:solidFill>
                  <a:srgbClr val="414341"/>
                </a:solidFill>
                <a:latin typeface="Arial"/>
              </a:rPr>
              <a:t>fThe template library</a:t>
            </a:r>
            <a:r>
              <a:rPr lang="en-US" sz="900">
                <a:solidFill>
                  <a:srgbClr val="414341"/>
                </a:solidFill>
                <a:latin typeface="Arial"/>
              </a:rPr>
              <a:t> was updated on </a:t>
            </a:r>
            <a:r>
              <a:rPr lang="en-US" u="sng" sz="900">
                <a:solidFill>
                  <a:srgbClr val="414341"/>
                </a:solidFill>
                <a:latin typeface="Arial"/>
              </a:rPr>
              <a:t>2016/05/12)</a:t>
            </a:r>
          </a:p>
          <a:p>
            <a:pPr algn="just" indent="0">
              <a:lnSpc>
                <a:spcPts val="1344"/>
              </a:lnSpc>
              <a:spcAft>
                <a:spcPts val="420"/>
              </a:spcAft>
            </a:pPr>
            <a:r>
              <a:rPr lang="en-US" sz="900">
                <a:solidFill>
                  <a:srgbClr val="414341"/>
                </a:solidFill>
                <a:latin typeface="Arial"/>
              </a:rPr>
              <a:t>l-TASSER (iterative Threading ASSEmbly Refinement) is a hierarchical approach to protein structur Structural templates are first identified from the PDB by multiple threading approach </a:t>
            </a:r>
            <a:r>
              <a:rPr lang="en-US" u="sng" sz="900">
                <a:solidFill>
                  <a:srgbClr val="414341"/>
                </a:solidFill>
                <a:latin typeface="Arial"/>
              </a:rPr>
              <a:t>LOMETS</a:t>
            </a:r>
            <a:r>
              <a:rPr lang="en-US" sz="900">
                <a:solidFill>
                  <a:srgbClr val="414341"/>
                </a:solidFill>
                <a:latin typeface="Arial"/>
              </a:rPr>
              <a:t>: full-leng constructed by iterative template fragment assembly simulations. Finally, function inslights of the targi the 3D models through protein function database </a:t>
            </a:r>
            <a:r>
              <a:rPr lang="en-US" u="sng" sz="900">
                <a:solidFill>
                  <a:srgbClr val="414341"/>
                </a:solidFill>
                <a:latin typeface="Arial"/>
              </a:rPr>
              <a:t>BioLiP</a:t>
            </a:r>
            <a:r>
              <a:rPr lang="en-US" sz="900">
                <a:solidFill>
                  <a:srgbClr val="414341"/>
                </a:solidFill>
                <a:latin typeface="Arial"/>
              </a:rPr>
              <a:t> l-TASSER (as 'Zhang-Server') was ranked as structure prediction in recent community-wide </a:t>
            </a:r>
            <a:r>
              <a:rPr lang="en-US" u="sng" sz="900">
                <a:solidFill>
                  <a:srgbClr val="414341"/>
                </a:solidFill>
                <a:latin typeface="Arial"/>
              </a:rPr>
              <a:t>CASP7. CASP8, CASP9. CASP10.</a:t>
            </a:r>
            <a:r>
              <a:rPr lang="en-US" sz="900">
                <a:solidFill>
                  <a:srgbClr val="414341"/>
                </a:solidFill>
                <a:latin typeface="Arial"/>
              </a:rPr>
              <a:t> and </a:t>
            </a:r>
            <a:r>
              <a:rPr lang="en-US" u="sng" sz="900">
                <a:solidFill>
                  <a:srgbClr val="414341"/>
                </a:solidFill>
                <a:latin typeface="Arial"/>
              </a:rPr>
              <a:t>CASP11</a:t>
            </a:r>
            <a:r>
              <a:rPr lang="en-US" sz="900">
                <a:solidFill>
                  <a:srgbClr val="414341"/>
                </a:solidFill>
                <a:latin typeface="Arial"/>
              </a:rPr>
              <a:t> experi as the best for function prediction in </a:t>
            </a:r>
            <a:r>
              <a:rPr lang="en-US" u="sng" sz="900">
                <a:solidFill>
                  <a:srgbClr val="414341"/>
                </a:solidFill>
                <a:latin typeface="Arial"/>
              </a:rPr>
              <a:t>CASP9</a:t>
            </a:r>
            <a:r>
              <a:rPr lang="en-US" sz="900">
                <a:solidFill>
                  <a:srgbClr val="414341"/>
                </a:solidFill>
                <a:latin typeface="Arial"/>
              </a:rPr>
              <a:t>. The server is in active development with the goal to | structural and function predictions using state-of-the-art algorithms. The server is only for non-comr problems and questions at </a:t>
            </a:r>
            <a:r>
              <a:rPr lang="en-US" u="sng" sz="900">
                <a:solidFill>
                  <a:srgbClr val="414341"/>
                </a:solidFill>
                <a:latin typeface="Arial"/>
              </a:rPr>
              <a:t>l-TASSER message board</a:t>
            </a:r>
            <a:r>
              <a:rPr lang="en-US" sz="900">
                <a:solidFill>
                  <a:srgbClr val="414341"/>
                </a:solidFill>
                <a:latin typeface="Arial"/>
              </a:rPr>
              <a:t> and our members will study and answer the </a:t>
            </a:r>
            <a:r>
              <a:rPr lang="en-US" sz="900">
                <a:solidFill>
                  <a:srgbClr val="595959"/>
                </a:solidFill>
                <a:latin typeface="Arial"/>
              </a:rPr>
              <a:t>i </a:t>
            </a:r>
            <a:r>
              <a:rPr lang="en-US" u="sng" sz="900">
                <a:solidFill>
                  <a:srgbClr val="414341"/>
                </a:solidFill>
                <a:latin typeface="Arial"/>
              </a:rPr>
              <a:t>about the server</a:t>
            </a:r>
            <a:r>
              <a:rPr lang="en-US" i="1" u="sng" sz="550" spc="100">
                <a:solidFill>
                  <a:srgbClr val="414341"/>
                </a:solidFill>
                <a:latin typeface="Arial"/>
              </a:rPr>
              <a:t>...)</a:t>
            </a:r>
          </a:p>
          <a:p>
            <a:pPr algn="just" indent="0">
              <a:lnSpc>
                <a:spcPts val="1344"/>
              </a:lnSpc>
              <a:spcAft>
                <a:spcPts val="420"/>
              </a:spcAft>
            </a:pPr>
            <a:r>
              <a:rPr lang="en-US" sz="900">
                <a:solidFill>
                  <a:srgbClr val="414341"/>
                </a:solidFill>
                <a:latin typeface="Arial"/>
              </a:rPr>
              <a:t>For commercial users or those who want to submit a large number of jobs please go to </a:t>
            </a:r>
            <a:r>
              <a:rPr lang="en-US" u="sng" sz="900">
                <a:solidFill>
                  <a:srgbClr val="414341"/>
                </a:solidFill>
                <a:latin typeface="Arial"/>
              </a:rPr>
              <a:t>DNAStar</a:t>
            </a:r>
            <a:r>
              <a:rPr lang="en-US" sz="900">
                <a:solidFill>
                  <a:srgbClr val="414341"/>
                </a:solidFill>
                <a:latin typeface="Arial"/>
              </a:rPr>
              <a:t> whicf through cloud computing</a:t>
            </a:r>
          </a:p>
          <a:p>
            <a:pPr algn="just" indent="0">
              <a:spcAft>
                <a:spcPts val="420"/>
              </a:spcAft>
            </a:pPr>
            <a:r>
              <a:rPr lang="en-US" b="1" sz="900">
                <a:solidFill>
                  <a:srgbClr val="414341"/>
                </a:solidFill>
                <a:latin typeface="Arial"/>
              </a:rPr>
              <a:t>[</a:t>
            </a:r>
            <a:r>
              <a:rPr lang="en-US" b="1" u="sng" sz="900">
                <a:solidFill>
                  <a:srgbClr val="414341"/>
                </a:solidFill>
                <a:latin typeface="Arial"/>
              </a:rPr>
              <a:t>Queue]</a:t>
            </a:r>
            <a:r>
              <a:rPr lang="en-US" b="1" sz="900">
                <a:solidFill>
                  <a:srgbClr val="414341"/>
                </a:solidFill>
                <a:latin typeface="Arial"/>
              </a:rPr>
              <a:t> [Forum] [</a:t>
            </a:r>
            <a:r>
              <a:rPr lang="en-US" b="1" u="sng" sz="900">
                <a:solidFill>
                  <a:srgbClr val="414341"/>
                </a:solidFill>
                <a:latin typeface="Arial"/>
              </a:rPr>
              <a:t>Download]</a:t>
            </a:r>
            <a:r>
              <a:rPr lang="en-US" b="1" sz="900">
                <a:solidFill>
                  <a:srgbClr val="414341"/>
                </a:solidFill>
                <a:latin typeface="Arial"/>
              </a:rPr>
              <a:t> [</a:t>
            </a:r>
            <a:r>
              <a:rPr lang="en-US" b="1" u="sng" sz="900">
                <a:solidFill>
                  <a:srgbClr val="414341"/>
                </a:solidFill>
                <a:latin typeface="Arial"/>
              </a:rPr>
              <a:t>Search]</a:t>
            </a:r>
            <a:r>
              <a:rPr lang="en-US" b="1" sz="900">
                <a:solidFill>
                  <a:srgbClr val="414341"/>
                </a:solidFill>
                <a:latin typeface="Arial"/>
              </a:rPr>
              <a:t> [</a:t>
            </a:r>
            <a:r>
              <a:rPr lang="en-US" b="1" u="sng" sz="900">
                <a:solidFill>
                  <a:srgbClr val="414341"/>
                </a:solidFill>
                <a:latin typeface="Arial"/>
              </a:rPr>
              <a:t>Registration] [Statistics]</a:t>
            </a:r>
            <a:r>
              <a:rPr lang="en-US" b="1" sz="900">
                <a:solidFill>
                  <a:srgbClr val="414341"/>
                </a:solidFill>
                <a:latin typeface="Arial"/>
              </a:rPr>
              <a:t> [</a:t>
            </a:r>
            <a:r>
              <a:rPr lang="en-US" b="1" u="sng" sz="900">
                <a:solidFill>
                  <a:srgbClr val="414341"/>
                </a:solidFill>
                <a:latin typeface="Arial"/>
              </a:rPr>
              <a:t>Remove]</a:t>
            </a:r>
            <a:r>
              <a:rPr lang="en-US" b="1" sz="900">
                <a:solidFill>
                  <a:srgbClr val="414341"/>
                </a:solidFill>
                <a:latin typeface="Arial"/>
              </a:rPr>
              <a:t> [</a:t>
            </a:r>
            <a:r>
              <a:rPr lang="en-US" b="1" u="sng" sz="900">
                <a:solidFill>
                  <a:srgbClr val="414341"/>
                </a:solidFill>
                <a:latin typeface="Arial"/>
              </a:rPr>
              <a:t>Potential]</a:t>
            </a:r>
            <a:r>
              <a:rPr lang="en-US" b="1" sz="900">
                <a:solidFill>
                  <a:srgbClr val="414341"/>
                </a:solidFill>
                <a:latin typeface="Arial"/>
              </a:rPr>
              <a:t> [</a:t>
            </a:r>
            <a:r>
              <a:rPr lang="en-US" b="1" u="sng" sz="900">
                <a:solidFill>
                  <a:srgbClr val="414341"/>
                </a:solidFill>
                <a:latin typeface="Arial"/>
              </a:rPr>
              <a:t>Decoys]</a:t>
            </a:r>
            <a:r>
              <a:rPr lang="en-US" b="1" sz="900">
                <a:solidFill>
                  <a:srgbClr val="414341"/>
                </a:solidFill>
                <a:latin typeface="Arial"/>
              </a:rPr>
              <a:t> [</a:t>
            </a:r>
            <a:r>
              <a:rPr lang="en-US" b="1" u="sng" sz="900">
                <a:solidFill>
                  <a:srgbClr val="414341"/>
                </a:solidFill>
                <a:latin typeface="Arial"/>
              </a:rPr>
              <a:t>Ne</a:t>
            </a:r>
          </a:p>
          <a:p>
            <a:pPr marL="3276600" indent="0"/>
            <a:r>
              <a:rPr lang="en-US" b="1" sz="900">
                <a:solidFill>
                  <a:srgbClr val="414341"/>
                </a:solidFill>
                <a:latin typeface="Arial"/>
              </a:rPr>
              <a:t>fFAQl</a:t>
            </a:r>
          </a:p>
        </p:txBody>
      </p:sp>
    </p:spTree>
  </p:cSld>
  <p:clrMapOvr>
    <a:overrideClrMapping bg1="lt1" tx1="dk1" bg2="lt2" tx2="dk2" accent1="accent1" accent2="accent2" accent3="accent3" accent4="accent4" accent5="accent5" accent6="accent6" hlink="hlink" folHlink="folHlink"/>
  </p:clrMapOvr>
</p:sld>
</file>

<file path=ppt/slides/slide28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328928" y="1207008"/>
            <a:ext cx="5199888" cy="1176528"/>
          </a:xfrm>
          <a:prstGeom prst="rect">
            <a:avLst/>
          </a:prstGeom>
        </p:spPr>
      </p:pic>
      <p:sp>
        <p:nvSpPr>
          <p:cNvPr id="3" name=""/>
          <p:cNvSpPr/>
          <p:nvPr/>
        </p:nvSpPr>
        <p:spPr>
          <a:xfrm>
            <a:off x="1286256" y="493776"/>
            <a:ext cx="6382512" cy="356616"/>
          </a:xfrm>
          <a:prstGeom prst="rect">
            <a:avLst/>
          </a:prstGeom>
        </p:spPr>
        <p:txBody>
          <a:bodyPr lIns="0" tIns="0" rIns="0" bIns="0" wrap="none">
            <a:noAutofit/>
          </a:bodyPr>
          <a:p>
            <a:pPr marL="381000" indent="0"/>
            <a:r>
              <a:rPr lang="en-US" b="1" sz="2400" spc="-50">
                <a:solidFill>
                  <a:srgbClr val="000098"/>
                </a:solidFill>
                <a:latin typeface="Arial"/>
              </a:rPr>
              <a:t>Online Tools for Threading - iTasser</a:t>
            </a:r>
          </a:p>
        </p:txBody>
      </p:sp>
      <p:sp>
        <p:nvSpPr>
          <p:cNvPr id="4" name=""/>
          <p:cNvSpPr/>
          <p:nvPr/>
        </p:nvSpPr>
        <p:spPr>
          <a:xfrm>
            <a:off x="1286256" y="1066800"/>
            <a:ext cx="6382512" cy="134112"/>
          </a:xfrm>
          <a:prstGeom prst="rect">
            <a:avLst/>
          </a:prstGeom>
        </p:spPr>
        <p:txBody>
          <a:bodyPr lIns="0" tIns="0" rIns="0" bIns="0" wrap="none">
            <a:noAutofit/>
          </a:bodyPr>
          <a:p>
            <a:pPr indent="0"/>
            <a:r>
              <a:rPr lang="en-US" b="1" sz="900">
                <a:solidFill>
                  <a:srgbClr val="414341"/>
                </a:solidFill>
                <a:latin typeface="Times New Roman"/>
              </a:rPr>
              <a:t>Copy an</a:t>
            </a:r>
            <a:r>
              <a:rPr lang="en-US" b="1" sz="900">
                <a:solidFill>
                  <a:srgbClr val="414341"/>
                </a:solidFill>
                <a:latin typeface="Times New Roman"/>
                <a:hlinkClick r:id="rLinkId0"/>
              </a:rPr>
              <a:t>d paste your sequence below ([10.1500] residues in </a:t>
            </a:r>
            <a:r>
              <a:rPr lang="en-US" b="1" u="sng" sz="900">
                <a:solidFill>
                  <a:srgbClr val="414341"/>
                </a:solidFill>
                <a:latin typeface="Times New Roman"/>
                <a:hlinkClick r:id="rLinkId0"/>
              </a:rPr>
              <a:t>FASTA format! Click here for a sample input:</a:t>
            </a:r>
          </a:p>
        </p:txBody>
      </p:sp>
      <p:sp>
        <p:nvSpPr>
          <p:cNvPr id="5" name=""/>
          <p:cNvSpPr/>
          <p:nvPr/>
        </p:nvSpPr>
        <p:spPr>
          <a:xfrm>
            <a:off x="1280160" y="2529840"/>
            <a:ext cx="2645664" cy="658368"/>
          </a:xfrm>
          <a:prstGeom prst="rect">
            <a:avLst/>
          </a:prstGeom>
        </p:spPr>
        <p:txBody>
          <a:bodyPr lIns="0" tIns="0" rIns="0" bIns="0">
            <a:noAutofit/>
          </a:bodyPr>
          <a:p>
            <a:pPr indent="0">
              <a:lnSpc>
                <a:spcPts val="1488"/>
              </a:lnSpc>
              <a:spcBef>
                <a:spcPts val="630"/>
              </a:spcBef>
            </a:pPr>
            <a:r>
              <a:rPr lang="en-US" b="1" sz="900">
                <a:solidFill>
                  <a:srgbClr val="414341"/>
                </a:solidFill>
                <a:latin typeface="Times New Roman"/>
              </a:rPr>
              <a:t>Or upload the sequence from your </a:t>
            </a:r>
            <a:r>
              <a:rPr lang="en-US" b="1" sz="900">
                <a:solidFill>
                  <a:srgbClr val="595959"/>
                </a:solidFill>
                <a:latin typeface="Times New Roman"/>
              </a:rPr>
              <a:t>local </a:t>
            </a:r>
            <a:r>
              <a:rPr lang="en-US" b="1" sz="900">
                <a:solidFill>
                  <a:srgbClr val="414341"/>
                </a:solidFill>
                <a:latin typeface="Times New Roman"/>
              </a:rPr>
              <a:t>computer</a:t>
            </a:r>
          </a:p>
          <a:p>
            <a:pPr indent="127000">
              <a:lnSpc>
                <a:spcPts val="1488"/>
              </a:lnSpc>
              <a:spcAft>
                <a:spcPts val="630"/>
              </a:spcAft>
            </a:pPr>
            <a:r>
              <a:rPr lang="en-US" sz="900">
                <a:solidFill>
                  <a:srgbClr val="414341"/>
                </a:solidFill>
                <a:latin typeface="Arial"/>
              </a:rPr>
              <a:t>Choose File No file chosen</a:t>
            </a:r>
          </a:p>
          <a:p>
            <a:pPr indent="0">
              <a:spcAft>
                <a:spcPts val="2100"/>
              </a:spcAft>
            </a:pPr>
            <a:r>
              <a:rPr lang="en-US" b="1" sz="900">
                <a:solidFill>
                  <a:srgbClr val="414341"/>
                </a:solidFill>
                <a:latin typeface="Times New Roman"/>
              </a:rPr>
              <a:t>Email: (mandatory, where results </a:t>
            </a:r>
            <a:r>
              <a:rPr lang="en-US" b="1" sz="900">
                <a:solidFill>
                  <a:srgbClr val="595959"/>
                </a:solidFill>
                <a:latin typeface="Times New Roman"/>
              </a:rPr>
              <a:t>will </a:t>
            </a:r>
            <a:r>
              <a:rPr lang="en-US" b="1" sz="900">
                <a:solidFill>
                  <a:srgbClr val="414341"/>
                </a:solidFill>
                <a:latin typeface="Times New Roman"/>
              </a:rPr>
              <a:t>be sent </a:t>
            </a:r>
            <a:r>
              <a:rPr lang="en-US" b="1" sz="900">
                <a:solidFill>
                  <a:srgbClr val="595959"/>
                </a:solidFill>
                <a:latin typeface="Times New Roman"/>
              </a:rPr>
              <a:t>to)</a:t>
            </a:r>
          </a:p>
        </p:txBody>
      </p:sp>
      <p:sp>
        <p:nvSpPr>
          <p:cNvPr id="6" name=""/>
          <p:cNvSpPr/>
          <p:nvPr/>
        </p:nvSpPr>
        <p:spPr>
          <a:xfrm>
            <a:off x="1280160" y="3541776"/>
            <a:ext cx="3736848" cy="152400"/>
          </a:xfrm>
          <a:prstGeom prst="rect">
            <a:avLst/>
          </a:prstGeom>
        </p:spPr>
        <p:txBody>
          <a:bodyPr lIns="0" tIns="0" rIns="0" bIns="0" wrap="none">
            <a:noAutofit/>
          </a:bodyPr>
          <a:p>
            <a:pPr indent="0">
              <a:spcBef>
                <a:spcPts val="2100"/>
              </a:spcBef>
              <a:spcAft>
                <a:spcPts val="2100"/>
              </a:spcAft>
            </a:pPr>
            <a:r>
              <a:rPr lang="en-US" b="1" sz="900">
                <a:solidFill>
                  <a:srgbClr val="414341"/>
                </a:solidFill>
                <a:latin typeface="Times New Roman"/>
              </a:rPr>
              <a:t>Password: (mandatory, </a:t>
            </a:r>
            <a:r>
              <a:rPr lang="en-US" b="1" sz="900">
                <a:solidFill>
                  <a:srgbClr val="2A322C"/>
                </a:solidFill>
                <a:latin typeface="Times New Roman"/>
              </a:rPr>
              <a:t>please </a:t>
            </a:r>
            <a:r>
              <a:rPr lang="en-US" b="1" sz="900">
                <a:solidFill>
                  <a:srgbClr val="414341"/>
                </a:solidFill>
                <a:latin typeface="Times New Roman"/>
              </a:rPr>
              <a:t>click </a:t>
            </a:r>
            <a:r>
              <a:rPr lang="en-US" b="1" u="sng" sz="900">
                <a:solidFill>
                  <a:srgbClr val="2A322C"/>
                </a:solidFill>
                <a:latin typeface="Times New Roman"/>
              </a:rPr>
              <a:t>here</a:t>
            </a:r>
            <a:r>
              <a:rPr lang="en-US" b="1" sz="900">
                <a:solidFill>
                  <a:srgbClr val="2A322C"/>
                </a:solidFill>
                <a:latin typeface="Times New Roman"/>
              </a:rPr>
              <a:t> </a:t>
            </a:r>
            <a:r>
              <a:rPr lang="en-US" b="1" sz="900">
                <a:solidFill>
                  <a:srgbClr val="414341"/>
                </a:solidFill>
                <a:latin typeface="Times New Roman"/>
              </a:rPr>
              <a:t>if you do not have a password)</a:t>
            </a:r>
          </a:p>
        </p:txBody>
      </p:sp>
      <p:sp>
        <p:nvSpPr>
          <p:cNvPr id="7" name=""/>
          <p:cNvSpPr/>
          <p:nvPr/>
        </p:nvSpPr>
        <p:spPr>
          <a:xfrm>
            <a:off x="1286256" y="4047744"/>
            <a:ext cx="2444496" cy="152400"/>
          </a:xfrm>
          <a:prstGeom prst="rect">
            <a:avLst/>
          </a:prstGeom>
        </p:spPr>
        <p:txBody>
          <a:bodyPr lIns="0" tIns="0" rIns="0" bIns="0" wrap="none">
            <a:noAutofit/>
          </a:bodyPr>
          <a:p>
            <a:pPr indent="0">
              <a:spcBef>
                <a:spcPts val="2100"/>
              </a:spcBef>
              <a:spcAft>
                <a:spcPts val="2100"/>
              </a:spcAft>
            </a:pPr>
            <a:r>
              <a:rPr lang="en-US" b="1" sz="900">
                <a:solidFill>
                  <a:srgbClr val="414341"/>
                </a:solidFill>
                <a:latin typeface="Times New Roman"/>
              </a:rPr>
              <a:t>ID: (optional, your given name of the protein)</a:t>
            </a:r>
          </a:p>
        </p:txBody>
      </p:sp>
      <p:sp>
        <p:nvSpPr>
          <p:cNvPr id="8" name=""/>
          <p:cNvSpPr/>
          <p:nvPr/>
        </p:nvSpPr>
        <p:spPr>
          <a:xfrm>
            <a:off x="1310640" y="4486656"/>
            <a:ext cx="4346448" cy="883920"/>
          </a:xfrm>
          <a:prstGeom prst="rect">
            <a:avLst/>
          </a:prstGeom>
        </p:spPr>
        <p:txBody>
          <a:bodyPr lIns="0" tIns="0" rIns="0" bIns="0">
            <a:noAutofit/>
          </a:bodyPr>
          <a:p>
            <a:pPr indent="0">
              <a:lnSpc>
                <a:spcPts val="2544"/>
              </a:lnSpc>
              <a:spcBef>
                <a:spcPts val="2100"/>
              </a:spcBef>
            </a:pPr>
            <a:r>
              <a:rPr lang="en-US" b="1" sz="950">
                <a:latin typeface="Times New Roman"/>
              </a:rPr>
              <a:t>^ </a:t>
            </a:r>
            <a:r>
              <a:rPr lang="en-US" b="1" u="sng" sz="950">
                <a:solidFill>
                  <a:srgbClr val="2A322C"/>
                </a:solidFill>
                <a:latin typeface="Times New Roman"/>
              </a:rPr>
              <a:t>Option I: Assign additional restraints &amp; templates to guide I-TASSER modeling </a:t>
            </a:r>
            <a:r>
              <a:rPr lang="en-US" b="1" sz="950">
                <a:latin typeface="Times New Roman"/>
              </a:rPr>
              <a:t>^ </a:t>
            </a:r>
            <a:r>
              <a:rPr lang="en-US" b="1" u="sng" sz="950">
                <a:solidFill>
                  <a:srgbClr val="2A322C"/>
                </a:solidFill>
                <a:latin typeface="Times New Roman"/>
              </a:rPr>
              <a:t>Option II: Exclude :ome templates from </a:t>
            </a:r>
            <a:r>
              <a:rPr lang="en-US" u="sng" sz="950">
                <a:solidFill>
                  <a:srgbClr val="2A322C"/>
                </a:solidFill>
                <a:latin typeface="Times New Roman"/>
              </a:rPr>
              <a:t>I-TASSER. </a:t>
            </a:r>
            <a:r>
              <a:rPr lang="en-US" b="1" u="sng" sz="950">
                <a:solidFill>
                  <a:srgbClr val="2A322C"/>
                </a:solidFill>
                <a:latin typeface="Times New Roman"/>
              </a:rPr>
              <a:t>template library </a:t>
            </a:r>
            <a:r>
              <a:rPr lang="en-US" b="1" sz="950">
                <a:latin typeface="Times New Roman"/>
              </a:rPr>
              <a:t>^ </a:t>
            </a:r>
            <a:r>
              <a:rPr lang="en-US" b="1" u="sng" sz="950">
                <a:solidFill>
                  <a:srgbClr val="2A322C"/>
                </a:solidFill>
                <a:latin typeface="Times New Roman"/>
              </a:rPr>
              <a:t>Option IIT: Specif.- secondare structure for specific residues</a:t>
            </a:r>
          </a:p>
        </p:txBody>
      </p:sp>
      <p:sp>
        <p:nvSpPr>
          <p:cNvPr id="9" name=""/>
          <p:cNvSpPr/>
          <p:nvPr/>
        </p:nvSpPr>
        <p:spPr>
          <a:xfrm>
            <a:off x="1310640" y="5529072"/>
            <a:ext cx="6458712" cy="1036320"/>
          </a:xfrm>
          <a:prstGeom prst="rect">
            <a:avLst/>
          </a:prstGeom>
        </p:spPr>
        <p:txBody>
          <a:bodyPr lIns="0" tIns="0" rIns="0" bIns="0">
            <a:noAutofit/>
          </a:bodyPr>
          <a:p>
            <a:pPr indent="127000">
              <a:lnSpc>
                <a:spcPts val="1440"/>
              </a:lnSpc>
              <a:spcAft>
                <a:spcPts val="630"/>
              </a:spcAft>
            </a:pPr>
            <a:r>
              <a:rPr lang="en-US" i="1" sz="700">
                <a:solidFill>
                  <a:srgbClr val="414341"/>
                </a:solidFill>
                <a:latin typeface="Arial"/>
              </a:rPr>
              <a:t>*</a:t>
            </a:r>
            <a:r>
              <a:rPr lang="en-US" b="1" sz="900">
                <a:solidFill>
                  <a:srgbClr val="414341"/>
                </a:solidFill>
                <a:latin typeface="Times New Roman"/>
              </a:rPr>
              <a:t> Keep my results </a:t>
            </a:r>
            <a:r>
              <a:rPr lang="en-US" b="1" sz="900">
                <a:solidFill>
                  <a:srgbClr val="595959"/>
                </a:solidFill>
                <a:latin typeface="Times New Roman"/>
              </a:rPr>
              <a:t>public </a:t>
            </a:r>
            <a:r>
              <a:rPr lang="en-US" b="1" sz="900">
                <a:solidFill>
                  <a:srgbClr val="414341"/>
                </a:solidFill>
                <a:latin typeface="Times New Roman"/>
              </a:rPr>
              <a:t>(uncheck this box if </a:t>
            </a:r>
            <a:r>
              <a:rPr lang="en-US" b="1" sz="900">
                <a:solidFill>
                  <a:srgbClr val="595959"/>
                </a:solidFill>
                <a:latin typeface="Times New Roman"/>
              </a:rPr>
              <a:t>you </a:t>
            </a:r>
            <a:r>
              <a:rPr lang="en-US" b="1" sz="900">
                <a:solidFill>
                  <a:srgbClr val="414341"/>
                </a:solidFill>
                <a:latin typeface="Times New Roman"/>
              </a:rPr>
              <a:t>want to keep your </a:t>
            </a:r>
            <a:r>
              <a:rPr lang="en-US" b="1" sz="900">
                <a:solidFill>
                  <a:srgbClr val="595959"/>
                </a:solidFill>
                <a:latin typeface="Times New Roman"/>
              </a:rPr>
              <a:t>job </a:t>
            </a:r>
            <a:r>
              <a:rPr lang="en-US" b="1" sz="900">
                <a:solidFill>
                  <a:srgbClr val="414341"/>
                </a:solidFill>
                <a:latin typeface="Times New Roman"/>
              </a:rPr>
              <a:t>private. A key </a:t>
            </a:r>
            <a:r>
              <a:rPr lang="en-US" b="1" sz="900">
                <a:solidFill>
                  <a:srgbClr val="595959"/>
                </a:solidFill>
                <a:latin typeface="Times New Roman"/>
              </a:rPr>
              <a:t>will </a:t>
            </a:r>
            <a:r>
              <a:rPr lang="en-US" b="1" sz="900">
                <a:solidFill>
                  <a:srgbClr val="414341"/>
                </a:solidFill>
                <a:latin typeface="Times New Roman"/>
              </a:rPr>
              <a:t>be assigned for </a:t>
            </a:r>
            <a:r>
              <a:rPr lang="en-US" b="1" sz="900">
                <a:solidFill>
                  <a:srgbClr val="595959"/>
                </a:solidFill>
                <a:latin typeface="Times New Roman"/>
              </a:rPr>
              <a:t>you </a:t>
            </a:r>
            <a:r>
              <a:rPr lang="en-US" b="1" sz="900">
                <a:solidFill>
                  <a:srgbClr val="414341"/>
                </a:solidFill>
                <a:latin typeface="Times New Roman"/>
              </a:rPr>
              <a:t>to access tl </a:t>
            </a:r>
            <a:r>
              <a:rPr lang="en-US" b="1" sz="900">
                <a:solidFill>
                  <a:srgbClr val="595959"/>
                </a:solidFill>
                <a:latin typeface="Times New Roman"/>
              </a:rPr>
              <a:t>results)</a:t>
            </a:r>
          </a:p>
          <a:p>
            <a:pPr indent="127000">
              <a:lnSpc>
                <a:spcPts val="1488"/>
              </a:lnSpc>
            </a:pPr>
            <a:r>
              <a:rPr lang="en-US" sz="900">
                <a:solidFill>
                  <a:srgbClr val="414341"/>
                </a:solidFill>
                <a:latin typeface="Arial"/>
              </a:rPr>
              <a:t>Run l-TASSER Clear form</a:t>
            </a:r>
          </a:p>
          <a:p>
            <a:pPr indent="0">
              <a:lnSpc>
                <a:spcPts val="1488"/>
              </a:lnSpc>
            </a:pPr>
            <a:r>
              <a:rPr lang="en-US" b="1" sz="900">
                <a:solidFill>
                  <a:srgbClr val="414341"/>
                </a:solidFill>
                <a:latin typeface="Times New Roman"/>
              </a:rPr>
              <a:t>(Please submit a newjob </a:t>
            </a:r>
            <a:r>
              <a:rPr lang="en-US" b="1" sz="900">
                <a:solidFill>
                  <a:srgbClr val="595959"/>
                </a:solidFill>
                <a:latin typeface="Times New Roman"/>
              </a:rPr>
              <a:t>only </a:t>
            </a:r>
            <a:r>
              <a:rPr lang="en-US" b="1" sz="900">
                <a:solidFill>
                  <a:srgbClr val="414341"/>
                </a:solidFill>
                <a:latin typeface="Times New Roman"/>
              </a:rPr>
              <a:t>afteryour </a:t>
            </a:r>
            <a:r>
              <a:rPr lang="en-US" b="1" sz="900">
                <a:solidFill>
                  <a:srgbClr val="595959"/>
                </a:solidFill>
                <a:latin typeface="Times New Roman"/>
              </a:rPr>
              <a:t>old job is </a:t>
            </a:r>
            <a:r>
              <a:rPr lang="en-US" b="1" sz="900">
                <a:solidFill>
                  <a:srgbClr val="414341"/>
                </a:solidFill>
                <a:latin typeface="Times New Roman"/>
              </a:rPr>
              <a:t>completed)</a:t>
            </a:r>
          </a:p>
          <a:p>
            <a:pPr indent="0"/>
            <a:r>
              <a:rPr lang="en-US" b="1" sz="900">
                <a:solidFill>
                  <a:srgbClr val="414341"/>
                </a:solidFill>
                <a:latin typeface="Times New Roman"/>
              </a:rPr>
              <a:t>(Ifyou want to submit multiple urgentjobs. please go to </a:t>
            </a:r>
            <a:r>
              <a:rPr lang="en-US" b="1" u="sng" sz="900">
                <a:solidFill>
                  <a:srgbClr val="414341"/>
                </a:solidFill>
                <a:latin typeface="Times New Roman"/>
              </a:rPr>
              <a:t>DNAStar</a:t>
            </a:r>
            <a:r>
              <a:rPr lang="en-US" b="1" sz="900">
                <a:solidFill>
                  <a:srgbClr val="414341"/>
                </a:solidFill>
                <a:latin typeface="Times New Roman"/>
              </a:rPr>
              <a:t> which implements I-TASSER through </a:t>
            </a:r>
            <a:r>
              <a:rPr lang="en-US" b="1" sz="900">
                <a:solidFill>
                  <a:srgbClr val="595959"/>
                </a:solidFill>
                <a:latin typeface="Times New Roman"/>
              </a:rPr>
              <a:t>cloud </a:t>
            </a:r>
            <a:r>
              <a:rPr lang="en-US" b="1" sz="900">
                <a:solidFill>
                  <a:srgbClr val="414341"/>
                </a:solidFill>
                <a:latin typeface="Times New Roman"/>
              </a:rPr>
              <a:t>computing)</a:t>
            </a:r>
          </a:p>
        </p:txBody>
      </p:sp>
    </p:spTree>
  </p:cSld>
  <p:clrMapOvr>
    <a:overrideClrMapping bg1="lt1" tx1="dk1" bg2="lt2" tx2="dk2" accent1="accent1" accent2="accent2" accent3="accent3" accent4="accent4" accent5="accent5" accent6="accent6" hlink="hlink" folHlink="folHlink"/>
  </p:clrMapOvr>
</p:sld>
</file>

<file path=ppt/slides/slide28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45920" y="533400"/>
            <a:ext cx="5992368" cy="323088"/>
          </a:xfrm>
          <a:prstGeom prst="rect">
            <a:avLst/>
          </a:prstGeom>
        </p:spPr>
        <p:txBody>
          <a:bodyPr lIns="0" tIns="0" rIns="0" bIns="0" wrap="none">
            <a:noAutofit/>
          </a:bodyPr>
          <a:p>
            <a:pPr indent="0"/>
            <a:r>
              <a:rPr lang="en-US" b="1" sz="2400" spc="-50">
                <a:solidFill>
                  <a:srgbClr val="000098"/>
                </a:solidFill>
                <a:latin typeface="Arial"/>
              </a:rPr>
              <a:t>Online Tools for Threading - iTasser</a:t>
            </a:r>
          </a:p>
        </p:txBody>
      </p:sp>
      <p:sp>
        <p:nvSpPr>
          <p:cNvPr id="3" name=""/>
          <p:cNvSpPr/>
          <p:nvPr/>
        </p:nvSpPr>
        <p:spPr>
          <a:xfrm>
            <a:off x="4843272" y="1243584"/>
            <a:ext cx="3240024" cy="2465832"/>
          </a:xfrm>
          <a:prstGeom prst="rect">
            <a:avLst/>
          </a:prstGeom>
          <a:solidFill>
            <a:srgbClr val="DCDBE6"/>
          </a:solidFill>
        </p:spPr>
        <p:txBody>
          <a:bodyPr lIns="0" tIns="0" rIns="0" bIns="0">
            <a:noAutofit/>
          </a:bodyPr>
          <a:p>
            <a:pPr marL="344932" indent="-330200">
              <a:spcAft>
                <a:spcPts val="2730"/>
              </a:spcAft>
            </a:pPr>
            <a:r>
              <a:rPr lang="en-US" b="1" sz="2600">
                <a:solidFill>
                  <a:srgbClr val="FF0000"/>
                </a:solidFill>
                <a:latin typeface="Arial"/>
              </a:rPr>
              <a:t>Conclusions</a:t>
            </a:r>
          </a:p>
          <a:p>
            <a:pPr marL="344932" indent="-330200">
              <a:lnSpc>
                <a:spcPts val="2856"/>
              </a:lnSpc>
            </a:pPr>
            <a:r>
              <a:rPr lang="en-US" sz="2600" spc="-50">
                <a:solidFill>
                  <a:srgbClr val="747474"/>
                </a:solidFill>
                <a:latin typeface="Arial"/>
              </a:rPr>
              <a:t>•    </a:t>
            </a:r>
            <a:r>
              <a:rPr lang="en-US" sz="2600" spc="-50">
                <a:latin typeface="Arial"/>
              </a:rPr>
              <a:t>iTASSER helps thread amino acid sequences on fold and secondary structure databases </a:t>
            </a:r>
            <a:r>
              <a:rPr lang="en-US" baseline="30000" sz="2600" spc="-50">
                <a:latin typeface="Arial"/>
              </a:rPr>
              <a:t>•</a:t>
            </a:r>
          </a:p>
        </p:txBody>
      </p:sp>
      <p:sp>
        <p:nvSpPr>
          <p:cNvPr id="4" name=""/>
          <p:cNvSpPr/>
          <p:nvPr/>
        </p:nvSpPr>
        <p:spPr>
          <a:xfrm>
            <a:off x="4843272" y="4215384"/>
            <a:ext cx="3240024" cy="1024128"/>
          </a:xfrm>
          <a:prstGeom prst="rect">
            <a:avLst/>
          </a:prstGeom>
          <a:solidFill>
            <a:srgbClr val="DCDBE6"/>
          </a:solidFill>
        </p:spPr>
        <p:txBody>
          <a:bodyPr lIns="0" tIns="0" rIns="0" bIns="0">
            <a:noAutofit/>
          </a:bodyPr>
          <a:p>
            <a:pPr marL="3594100" indent="-330200">
              <a:lnSpc>
                <a:spcPts val="2856"/>
              </a:lnSpc>
            </a:pPr>
            <a:r>
              <a:rPr lang="en-US" sz="2600" spc="-50">
                <a:solidFill>
                  <a:srgbClr val="747474"/>
                </a:solidFill>
                <a:latin typeface="Arial"/>
              </a:rPr>
              <a:t>•    </a:t>
            </a:r>
            <a:r>
              <a:rPr lang="en-US" sz="2600" spc="-50">
                <a:solidFill>
                  <a:srgbClr val="006FC0"/>
                </a:solidFill>
                <a:latin typeface="Arial"/>
              </a:rPr>
              <a:t>It also helps predict function of structures output.</a:t>
            </a:r>
          </a:p>
        </p:txBody>
      </p:sp>
      <p:sp>
        <p:nvSpPr>
          <p:cNvPr id="5" name=""/>
          <p:cNvSpPr/>
          <p:nvPr/>
        </p:nvSpPr>
        <p:spPr>
          <a:xfrm>
            <a:off x="1874520" y="6629400"/>
            <a:ext cx="405384" cy="179832"/>
          </a:xfrm>
          <a:prstGeom prst="rect">
            <a:avLst/>
          </a:prstGeom>
        </p:spPr>
        <p:txBody>
          <a:bodyPr lIns="0" tIns="0" rIns="0" bIns="0" wrap="none">
            <a:noAutofit/>
          </a:bodyPr>
          <a:p>
            <a:pPr indent="0"/>
            <a:r>
              <a:rPr lang="en-US" sz="18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28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spc="-50">
                <a:solidFill>
                  <a:srgbClr val="000098"/>
                </a:solidFill>
                <a:latin typeface="Arial"/>
              </a:rPr>
              <a:t>Homology Modelling</a:t>
            </a:r>
          </a:p>
        </p:txBody>
      </p:sp>
      <p:sp>
        <p:nvSpPr>
          <p:cNvPr id="3" name=""/>
          <p:cNvSpPr/>
          <p:nvPr/>
        </p:nvSpPr>
        <p:spPr>
          <a:xfrm>
            <a:off x="4873752" y="3057144"/>
            <a:ext cx="3380232" cy="1219200"/>
          </a:xfrm>
          <a:prstGeom prst="rect">
            <a:avLst/>
          </a:prstGeom>
          <a:solidFill>
            <a:srgbClr val="DCDBE6"/>
          </a:solidFill>
        </p:spPr>
        <p:txBody>
          <a:bodyPr lIns="0" tIns="0" rIns="0" bIns="0">
            <a:noAutofit/>
          </a:bodyPr>
          <a:p>
            <a:pPr algn="ctr" indent="0">
              <a:lnSpc>
                <a:spcPts val="3360"/>
              </a:lnSpc>
            </a:pPr>
            <a:r>
              <a:rPr lang="en-US" b="1" sz="2600">
                <a:solidFill>
                  <a:srgbClr val="006FC0"/>
                </a:solidFill>
                <a:latin typeface="Arial"/>
              </a:rPr>
              <a:t>Advantages and Disadvantages of Threading</a:t>
            </a:r>
          </a:p>
        </p:txBody>
      </p:sp>
    </p:spTree>
  </p:cSld>
  <p:clrMapOvr>
    <a:overrideClrMapping bg1="lt1" tx1="dk1" bg2="lt2" tx2="dk2" accent1="accent1" accent2="accent2" accent3="accent3" accent4="accent4" accent5="accent5" accent6="accent6" hlink="hlink" folHlink="folHlink"/>
  </p:clrMapOvr>
</p:sld>
</file>

<file path=ppt/slides/slide28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173480" y="527304"/>
            <a:ext cx="6830568" cy="298704"/>
          </a:xfrm>
          <a:prstGeom prst="rect">
            <a:avLst/>
          </a:prstGeom>
        </p:spPr>
        <p:txBody>
          <a:bodyPr lIns="0" tIns="0" rIns="0" bIns="0" wrap="none">
            <a:noAutofit/>
          </a:bodyPr>
          <a:p>
            <a:pPr indent="0"/>
            <a:r>
              <a:rPr lang="en-US" b="1" sz="2100">
                <a:solidFill>
                  <a:srgbClr val="000098"/>
                </a:solidFill>
                <a:latin typeface="Arial"/>
              </a:rPr>
              <a:t>Advantages and Disadvantages of Threading</a:t>
            </a:r>
          </a:p>
        </p:txBody>
      </p:sp>
      <p:sp>
        <p:nvSpPr>
          <p:cNvPr id="3" name=""/>
          <p:cNvSpPr/>
          <p:nvPr/>
        </p:nvSpPr>
        <p:spPr>
          <a:xfrm>
            <a:off x="4846320" y="1246632"/>
            <a:ext cx="3136392" cy="2279904"/>
          </a:xfrm>
          <a:prstGeom prst="rect">
            <a:avLst/>
          </a:prstGeom>
          <a:solidFill>
            <a:srgbClr val="DCDBE6"/>
          </a:solidFill>
        </p:spPr>
        <p:txBody>
          <a:bodyPr lIns="0" tIns="0" rIns="0" bIns="0">
            <a:noAutofit/>
          </a:bodyPr>
          <a:p>
            <a:pPr marL="360172" indent="-330200">
              <a:spcAft>
                <a:spcPts val="1680"/>
              </a:spcAft>
            </a:pPr>
            <a:r>
              <a:rPr lang="en-US" b="1" sz="2600">
                <a:solidFill>
                  <a:srgbClr val="FF0000"/>
                </a:solidFill>
                <a:latin typeface="Arial"/>
              </a:rPr>
              <a:t>Background</a:t>
            </a:r>
          </a:p>
          <a:p>
            <a:pPr marL="360172" indent="-330200">
              <a:lnSpc>
                <a:spcPts val="2856"/>
              </a:lnSpc>
            </a:pPr>
            <a:r>
              <a:rPr lang="en-US" sz="2600" spc="-50">
                <a:solidFill>
                  <a:srgbClr val="747474"/>
                </a:solidFill>
                <a:latin typeface="Arial"/>
              </a:rPr>
              <a:t>•    </a:t>
            </a:r>
            <a:r>
              <a:rPr lang="en-US" sz="2600" spc="-50">
                <a:latin typeface="Arial"/>
              </a:rPr>
              <a:t>Fold recognition or Threading is a technique for predicting protein structures </a:t>
            </a:r>
            <a:r>
              <a:rPr lang="en-US" baseline="30000" sz="2600" spc="-50">
                <a:latin typeface="Arial"/>
              </a:rPr>
              <a:t>•</a:t>
            </a:r>
          </a:p>
        </p:txBody>
      </p:sp>
      <p:sp>
        <p:nvSpPr>
          <p:cNvPr id="4" name=""/>
          <p:cNvSpPr/>
          <p:nvPr/>
        </p:nvSpPr>
        <p:spPr>
          <a:xfrm>
            <a:off x="4846320" y="4026408"/>
            <a:ext cx="3136392" cy="1700784"/>
          </a:xfrm>
          <a:prstGeom prst="rect">
            <a:avLst/>
          </a:prstGeom>
          <a:solidFill>
            <a:srgbClr val="DCDBE6"/>
          </a:solidFill>
        </p:spPr>
        <p:txBody>
          <a:bodyPr lIns="0" tIns="0" rIns="0" bIns="0">
            <a:noAutofit/>
          </a:bodyPr>
          <a:p>
            <a:pPr marL="3441700" indent="-342900">
              <a:lnSpc>
                <a:spcPts val="2856"/>
              </a:lnSpc>
            </a:pPr>
            <a:r>
              <a:rPr lang="en-US" sz="2600" spc="-50">
                <a:solidFill>
                  <a:srgbClr val="747474"/>
                </a:solidFill>
                <a:latin typeface="Arial"/>
              </a:rPr>
              <a:t>•    </a:t>
            </a:r>
            <a:r>
              <a:rPr lang="en-US" sz="2600" spc="-50">
                <a:solidFill>
                  <a:srgbClr val="006FC0"/>
                </a:solidFill>
                <a:latin typeface="Arial"/>
              </a:rPr>
              <a:t>It is useful in cases where homology modelling fails to predict quality structures</a:t>
            </a:r>
          </a:p>
        </p:txBody>
      </p:sp>
    </p:spTree>
  </p:cSld>
  <p:clrMapOvr>
    <a:overrideClrMapping bg1="lt1" tx1="dk1" bg2="lt2" tx2="dk2" accent1="accent1" accent2="accent2" accent3="accent3" accent4="accent4" accent5="accent5" accent6="accent6" hlink="hlink" folHlink="folHlink"/>
  </p:clrMapOvr>
</p:sld>
</file>

<file path=ppt/slides/slide28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99744" y="1594104"/>
            <a:ext cx="5824728" cy="4486656"/>
          </a:xfrm>
          <a:prstGeom prst="rect">
            <a:avLst/>
          </a:prstGeom>
        </p:spPr>
      </p:pic>
      <p:sp>
        <p:nvSpPr>
          <p:cNvPr id="3" name=""/>
          <p:cNvSpPr/>
          <p:nvPr/>
        </p:nvSpPr>
        <p:spPr>
          <a:xfrm>
            <a:off x="1188720" y="539496"/>
            <a:ext cx="6830568" cy="298704"/>
          </a:xfrm>
          <a:prstGeom prst="rect">
            <a:avLst/>
          </a:prstGeom>
        </p:spPr>
        <p:txBody>
          <a:bodyPr lIns="0" tIns="0" rIns="0" bIns="0" wrap="none">
            <a:noAutofit/>
          </a:bodyPr>
          <a:p>
            <a:pPr indent="0"/>
            <a:r>
              <a:rPr lang="en-US" b="1" sz="2100">
                <a:solidFill>
                  <a:srgbClr val="000098"/>
                </a:solidFill>
                <a:latin typeface="Arial"/>
              </a:rPr>
              <a:t>Advantages and Disadvantages of Threading</a:t>
            </a:r>
          </a:p>
        </p:txBody>
      </p:sp>
      <p:sp>
        <p:nvSpPr>
          <p:cNvPr id="4" name=""/>
          <p:cNvSpPr/>
          <p:nvPr/>
        </p:nvSpPr>
        <p:spPr>
          <a:xfrm>
            <a:off x="1950720" y="1182624"/>
            <a:ext cx="5303520" cy="323088"/>
          </a:xfrm>
          <a:prstGeom prst="rect">
            <a:avLst/>
          </a:prstGeom>
        </p:spPr>
        <p:txBody>
          <a:bodyPr lIns="0" tIns="0" rIns="0" bIns="0" wrap="none">
            <a:noAutofit/>
          </a:bodyPr>
          <a:p>
            <a:pPr indent="0"/>
            <a:r>
              <a:rPr lang="en-US" b="1" sz="2400">
                <a:solidFill>
                  <a:srgbClr val="FF0000"/>
                </a:solidFill>
                <a:latin typeface="Arial"/>
              </a:rPr>
              <a:t>Inputs and outputs of threading</a:t>
            </a:r>
          </a:p>
        </p:txBody>
      </p:sp>
      <p:sp>
        <p:nvSpPr>
          <p:cNvPr id="5" name=""/>
          <p:cNvSpPr/>
          <p:nvPr/>
        </p:nvSpPr>
        <p:spPr>
          <a:xfrm>
            <a:off x="6870192" y="1938528"/>
            <a:ext cx="1716024" cy="569976"/>
          </a:xfrm>
          <a:prstGeom prst="rect">
            <a:avLst/>
          </a:prstGeom>
        </p:spPr>
        <p:txBody>
          <a:bodyPr lIns="0" tIns="0" rIns="0" bIns="0">
            <a:noAutofit/>
          </a:bodyPr>
          <a:p>
            <a:pPr algn="just" indent="0">
              <a:lnSpc>
                <a:spcPts val="2736"/>
              </a:lnSpc>
            </a:pPr>
            <a:r>
              <a:rPr lang="en-US" b="1" sz="2000">
                <a:solidFill>
                  <a:srgbClr val="3232FF"/>
                </a:solidFill>
                <a:latin typeface="Calibri"/>
              </a:rPr>
              <a:t>Two structurally similar proteins</a:t>
            </a:r>
          </a:p>
        </p:txBody>
      </p:sp>
      <p:sp>
        <p:nvSpPr>
          <p:cNvPr id="6" name=""/>
          <p:cNvSpPr/>
          <p:nvPr/>
        </p:nvSpPr>
        <p:spPr>
          <a:xfrm>
            <a:off x="6876288" y="3407664"/>
            <a:ext cx="1463040" cy="938784"/>
          </a:xfrm>
          <a:prstGeom prst="rect">
            <a:avLst/>
          </a:prstGeom>
        </p:spPr>
        <p:txBody>
          <a:bodyPr lIns="0" tIns="0" rIns="0" bIns="0">
            <a:noAutofit/>
          </a:bodyPr>
          <a:p>
            <a:pPr indent="0">
              <a:lnSpc>
                <a:spcPts val="2568"/>
              </a:lnSpc>
            </a:pPr>
            <a:r>
              <a:rPr lang="en-US" b="1" sz="2000">
                <a:solidFill>
                  <a:srgbClr val="3232FF"/>
                </a:solidFill>
                <a:latin typeface="Calibri"/>
              </a:rPr>
              <a:t>Spatial</a:t>
            </a:r>
          </a:p>
          <a:p>
            <a:pPr indent="0">
              <a:lnSpc>
                <a:spcPts val="2568"/>
              </a:lnSpc>
            </a:pPr>
            <a:r>
              <a:rPr lang="en-US" b="1" sz="2000">
                <a:solidFill>
                  <a:srgbClr val="3232FF"/>
                </a:solidFill>
                <a:latin typeface="Calibri"/>
              </a:rPr>
              <a:t>adjacencies</a:t>
            </a:r>
          </a:p>
          <a:p>
            <a:pPr indent="0">
              <a:lnSpc>
                <a:spcPts val="2568"/>
              </a:lnSpc>
            </a:pPr>
            <a:r>
              <a:rPr lang="en-US" b="1" sz="2000">
                <a:solidFill>
                  <a:srgbClr val="3232FF"/>
                </a:solidFill>
                <a:latin typeface="Calibri"/>
              </a:rPr>
              <a:t>(interactions)</a:t>
            </a:r>
          </a:p>
        </p:txBody>
      </p:sp>
      <p:sp>
        <p:nvSpPr>
          <p:cNvPr id="7" name=""/>
          <p:cNvSpPr/>
          <p:nvPr/>
        </p:nvSpPr>
        <p:spPr>
          <a:xfrm>
            <a:off x="6882384" y="5440680"/>
            <a:ext cx="1539240" cy="874776"/>
          </a:xfrm>
          <a:prstGeom prst="rect">
            <a:avLst/>
          </a:prstGeom>
        </p:spPr>
        <p:txBody>
          <a:bodyPr lIns="0" tIns="0" rIns="0" bIns="0">
            <a:noAutofit/>
          </a:bodyPr>
          <a:p>
            <a:pPr indent="0">
              <a:lnSpc>
                <a:spcPts val="2568"/>
              </a:lnSpc>
            </a:pPr>
            <a:r>
              <a:rPr lang="en-US" b="1" sz="2000">
                <a:solidFill>
                  <a:srgbClr val="3232FF"/>
                </a:solidFill>
                <a:latin typeface="Calibri"/>
              </a:rPr>
              <a:t>Possible threading with a sequence</a:t>
            </a:r>
          </a:p>
        </p:txBody>
      </p:sp>
      <p:sp>
        <p:nvSpPr>
          <p:cNvPr id="8" name=""/>
          <p:cNvSpPr/>
          <p:nvPr/>
        </p:nvSpPr>
        <p:spPr>
          <a:xfrm>
            <a:off x="993648" y="6461760"/>
            <a:ext cx="1524000" cy="201168"/>
          </a:xfrm>
          <a:prstGeom prst="rect">
            <a:avLst/>
          </a:prstGeom>
        </p:spPr>
        <p:txBody>
          <a:bodyPr lIns="0" tIns="0" rIns="0" bIns="0" wrap="none">
            <a:noAutofit/>
          </a:bodyPr>
          <a:p>
            <a:pPr indent="0"/>
            <a:r>
              <a:rPr lang="en-US" b="1" sz="1300">
                <a:solidFill>
                  <a:srgbClr val="006520"/>
                </a:solidFill>
                <a:latin typeface="Arial"/>
                <a:hlinkClick r:id="rLinkId0"/>
              </a:rPr>
              <a:t>www.upch.edu.pe</a:t>
            </a:r>
          </a:p>
        </p:txBody>
      </p:sp>
    </p:spTree>
  </p:cSld>
  <p:clrMapOvr>
    <a:overrideClrMapping bg1="lt1" tx1="dk1" bg2="lt2" tx2="dk2" accent1="accent1" accent2="accent2" accent3="accent3" accent4="accent4" accent5="accent5" accent6="accent6" hlink="hlink" folHlink="folHlink"/>
  </p:clrMapOvr>
</p:sld>
</file>

<file path=ppt/slides/slide28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173480" y="527304"/>
            <a:ext cx="6830568" cy="298704"/>
          </a:xfrm>
          <a:prstGeom prst="rect">
            <a:avLst/>
          </a:prstGeom>
        </p:spPr>
        <p:txBody>
          <a:bodyPr lIns="0" tIns="0" rIns="0" bIns="0" wrap="none">
            <a:noAutofit/>
          </a:bodyPr>
          <a:p>
            <a:pPr indent="0"/>
            <a:r>
              <a:rPr lang="en-US" b="1" sz="2100">
                <a:solidFill>
                  <a:srgbClr val="000098"/>
                </a:solidFill>
                <a:latin typeface="Arial"/>
              </a:rPr>
              <a:t>Advantages and Disadvantages of Threading</a:t>
            </a:r>
          </a:p>
        </p:txBody>
      </p:sp>
      <p:sp>
        <p:nvSpPr>
          <p:cNvPr id="3" name=""/>
          <p:cNvSpPr/>
          <p:nvPr/>
        </p:nvSpPr>
        <p:spPr>
          <a:xfrm>
            <a:off x="4828032" y="1246632"/>
            <a:ext cx="3060192" cy="2700528"/>
          </a:xfrm>
          <a:prstGeom prst="rect">
            <a:avLst/>
          </a:prstGeom>
          <a:solidFill>
            <a:srgbClr val="E6F3F9"/>
          </a:solidFill>
        </p:spPr>
        <p:txBody>
          <a:bodyPr lIns="0" tIns="0" rIns="0" bIns="0">
            <a:noAutofit/>
          </a:bodyPr>
          <a:p>
            <a:pPr marL="373888" indent="-342900">
              <a:spcAft>
                <a:spcPts val="1680"/>
              </a:spcAft>
            </a:pPr>
            <a:r>
              <a:rPr lang="en-US" b="1" sz="2600">
                <a:solidFill>
                  <a:srgbClr val="FF0000"/>
                </a:solidFill>
                <a:latin typeface="Arial"/>
              </a:rPr>
              <a:t>Advantages</a:t>
            </a:r>
          </a:p>
          <a:p>
            <a:pPr marL="373888" marR="87884" indent="-342900">
              <a:lnSpc>
                <a:spcPts val="2856"/>
              </a:lnSpc>
            </a:pPr>
            <a:r>
              <a:rPr lang="en-US" sz="2600" spc="-50">
                <a:solidFill>
                  <a:srgbClr val="747474"/>
                </a:solidFill>
                <a:latin typeface="Arial"/>
              </a:rPr>
              <a:t>•    </a:t>
            </a:r>
            <a:r>
              <a:rPr lang="en-US" sz="2600" spc="-50">
                <a:latin typeface="Arial"/>
              </a:rPr>
              <a:t>Threading helps predict secondary structures of proteins towards tertiary structure prediction </a:t>
            </a:r>
            <a:r>
              <a:rPr lang="en-US" baseline="30000" sz="2600" spc="-50">
                <a:latin typeface="Arial"/>
              </a:rPr>
              <a:t>•</a:t>
            </a:r>
          </a:p>
        </p:txBody>
      </p:sp>
      <p:sp>
        <p:nvSpPr>
          <p:cNvPr id="4" name=""/>
          <p:cNvSpPr/>
          <p:nvPr/>
        </p:nvSpPr>
        <p:spPr>
          <a:xfrm>
            <a:off x="4828032" y="4392168"/>
            <a:ext cx="3060192" cy="1758696"/>
          </a:xfrm>
          <a:prstGeom prst="rect">
            <a:avLst/>
          </a:prstGeom>
          <a:solidFill>
            <a:srgbClr val="E6F3F9"/>
          </a:solidFill>
        </p:spPr>
        <p:txBody>
          <a:bodyPr lIns="0" tIns="0" rIns="0" bIns="0">
            <a:noAutofit/>
          </a:bodyPr>
          <a:p>
            <a:pPr marL="3251200" marR="596900" indent="-330200">
              <a:lnSpc>
                <a:spcPts val="2856"/>
              </a:lnSpc>
            </a:pPr>
            <a:r>
              <a:rPr lang="en-US" sz="2600" spc="-50">
                <a:solidFill>
                  <a:srgbClr val="747474"/>
                </a:solidFill>
                <a:latin typeface="Arial"/>
              </a:rPr>
              <a:t>•    </a:t>
            </a:r>
            <a:r>
              <a:rPr lang="en-US" sz="2600" spc="-50">
                <a:solidFill>
                  <a:srgbClr val="006FC0"/>
                </a:solidFill>
                <a:latin typeface="Arial"/>
              </a:rPr>
              <a:t>For the “Twilight Zone” with low alignment quality and identity, threading is useful</a:t>
            </a:r>
          </a:p>
        </p:txBody>
      </p:sp>
    </p:spTree>
  </p:cSld>
  <p:clrMapOvr>
    <a:overrideClrMapping bg1="lt1" tx1="dk1" bg2="lt2" tx2="dk2" accent1="accent1" accent2="accent2" accent3="accent3" accent4="accent4" accent5="accent5" accent6="accent6" hlink="hlink" folHlink="folHlink"/>
  </p:clrMapOvr>
</p:sld>
</file>

<file path=ppt/slides/slide28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173480" y="527304"/>
            <a:ext cx="6830568" cy="298704"/>
          </a:xfrm>
          <a:prstGeom prst="rect">
            <a:avLst/>
          </a:prstGeom>
        </p:spPr>
        <p:txBody>
          <a:bodyPr lIns="0" tIns="0" rIns="0" bIns="0" wrap="none">
            <a:noAutofit/>
          </a:bodyPr>
          <a:p>
            <a:pPr indent="0"/>
            <a:r>
              <a:rPr lang="en-US" b="1" sz="2100">
                <a:solidFill>
                  <a:srgbClr val="000098"/>
                </a:solidFill>
                <a:latin typeface="Arial"/>
              </a:rPr>
              <a:t>Advantages and Disadvantages of Threading</a:t>
            </a:r>
          </a:p>
        </p:txBody>
      </p:sp>
      <p:sp>
        <p:nvSpPr>
          <p:cNvPr id="3" name=""/>
          <p:cNvSpPr/>
          <p:nvPr/>
        </p:nvSpPr>
        <p:spPr>
          <a:xfrm>
            <a:off x="4846320" y="1246632"/>
            <a:ext cx="3236976" cy="3614928"/>
          </a:xfrm>
          <a:prstGeom prst="rect">
            <a:avLst/>
          </a:prstGeom>
          <a:solidFill>
            <a:srgbClr val="DCDBE6"/>
          </a:solidFill>
        </p:spPr>
        <p:txBody>
          <a:bodyPr lIns="0" tIns="0" rIns="0" bIns="0">
            <a:noAutofit/>
          </a:bodyPr>
          <a:p>
            <a:pPr marL="368300" indent="-342900">
              <a:spcAft>
                <a:spcPts val="2730"/>
              </a:spcAft>
            </a:pPr>
            <a:r>
              <a:rPr lang="en-US" b="1" sz="2600">
                <a:solidFill>
                  <a:srgbClr val="FF0000"/>
                </a:solidFill>
                <a:latin typeface="Arial"/>
              </a:rPr>
              <a:t>Disadvantages</a:t>
            </a:r>
          </a:p>
          <a:p>
            <a:pPr marL="368300" indent="-342900">
              <a:lnSpc>
                <a:spcPts val="2856"/>
              </a:lnSpc>
              <a:spcAft>
                <a:spcPts val="1890"/>
              </a:spcAft>
            </a:pPr>
            <a:r>
              <a:rPr lang="en-US" sz="2600" spc="-50">
                <a:solidFill>
                  <a:srgbClr val="747474"/>
                </a:solidFill>
                <a:latin typeface="Arial"/>
              </a:rPr>
              <a:t>•    </a:t>
            </a:r>
            <a:r>
              <a:rPr lang="en-US" sz="2600" spc="-50">
                <a:latin typeface="Arial"/>
              </a:rPr>
              <a:t>Novel proteins cannot be predicted using threading</a:t>
            </a:r>
          </a:p>
          <a:p>
            <a:pPr marL="368300" indent="-342900">
              <a:lnSpc>
                <a:spcPts val="2856"/>
              </a:lnSpc>
            </a:pPr>
            <a:r>
              <a:rPr lang="en-US" sz="2600" spc="-50">
                <a:solidFill>
                  <a:srgbClr val="747474"/>
                </a:solidFill>
                <a:latin typeface="Arial"/>
              </a:rPr>
              <a:t>•    </a:t>
            </a:r>
            <a:r>
              <a:rPr lang="en-US" sz="2600" spc="-50">
                <a:solidFill>
                  <a:srgbClr val="006FC0"/>
                </a:solidFill>
                <a:latin typeface="Arial"/>
              </a:rPr>
              <a:t>Fewer than 30% of the predicted first hits are true remote homologues </a:t>
            </a:r>
            <a:r>
              <a:rPr lang="en-US" baseline="30000" sz="2600" spc="-50">
                <a:solidFill>
                  <a:srgbClr val="006FC0"/>
                </a:solidFill>
                <a:latin typeface="Arial"/>
              </a:rPr>
              <a:t>•</a:t>
            </a:r>
          </a:p>
        </p:txBody>
      </p:sp>
      <p:sp>
        <p:nvSpPr>
          <p:cNvPr id="4" name=""/>
          <p:cNvSpPr/>
          <p:nvPr/>
        </p:nvSpPr>
        <p:spPr>
          <a:xfrm>
            <a:off x="4846320" y="5306568"/>
            <a:ext cx="3236976" cy="667512"/>
          </a:xfrm>
          <a:prstGeom prst="rect">
            <a:avLst/>
          </a:prstGeom>
          <a:solidFill>
            <a:srgbClr val="DCDBE6"/>
          </a:solidFill>
        </p:spPr>
        <p:txBody>
          <a:bodyPr lIns="0" tIns="0" rIns="0" bIns="0">
            <a:noAutofit/>
          </a:bodyPr>
          <a:p>
            <a:pPr marL="3263900" marR="558800" indent="-342900">
              <a:lnSpc>
                <a:spcPts val="2856"/>
              </a:lnSpc>
            </a:pPr>
            <a:r>
              <a:rPr lang="en-US" sz="2600" spc="-50">
                <a:solidFill>
                  <a:srgbClr val="747474"/>
                </a:solidFill>
                <a:latin typeface="Arial"/>
              </a:rPr>
              <a:t>•    </a:t>
            </a:r>
            <a:r>
              <a:rPr lang="en-US" sz="2600" spc="-50">
                <a:solidFill>
                  <a:srgbClr val="006FC0"/>
                </a:solidFill>
                <a:latin typeface="Arial"/>
              </a:rPr>
              <a:t>Validation of each result is necessary</a:t>
            </a:r>
          </a:p>
        </p:txBody>
      </p:sp>
      <p:sp>
        <p:nvSpPr>
          <p:cNvPr id="5" name=""/>
          <p:cNvSpPr/>
          <p:nvPr/>
        </p:nvSpPr>
        <p:spPr>
          <a:xfrm>
            <a:off x="1874520" y="6626352"/>
            <a:ext cx="405384" cy="179832"/>
          </a:xfrm>
          <a:prstGeom prst="rect">
            <a:avLst/>
          </a:prstGeom>
        </p:spPr>
        <p:txBody>
          <a:bodyPr lIns="0" tIns="0" rIns="0" bIns="0" wrap="none">
            <a:noAutofit/>
          </a:bodyPr>
          <a:p>
            <a:pPr indent="0"/>
            <a:r>
              <a:rPr lang="en-US" sz="18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28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312664" y="3017520"/>
            <a:ext cx="2478024" cy="832104"/>
          </a:xfrm>
          <a:prstGeom prst="rect">
            <a:avLst/>
          </a:prstGeom>
          <a:solidFill>
            <a:srgbClr val="DCDBE6"/>
          </a:solidFill>
        </p:spPr>
        <p:txBody>
          <a:bodyPr lIns="0" tIns="0" rIns="0" bIns="0">
            <a:noAutofit/>
          </a:bodyPr>
          <a:p>
            <a:pPr algn="ctr" indent="0">
              <a:lnSpc>
                <a:spcPts val="3648"/>
              </a:lnSpc>
            </a:pPr>
            <a:r>
              <a:rPr lang="en-US" b="1" sz="2600">
                <a:solidFill>
                  <a:srgbClr val="006FC0"/>
                </a:solidFill>
                <a:latin typeface="Arial"/>
              </a:rPr>
              <a:t>3D-1D Bowie Algorithm</a:t>
            </a:r>
          </a:p>
        </p:txBody>
      </p:sp>
    </p:spTree>
  </p:cSld>
  <p:clrMapOvr>
    <a:overrideClrMapping bg1="lt1" tx1="dk1" bg2="lt2" tx2="dk2" accent1="accent1" accent2="accent2" accent3="accent3" accent4="accent4" accent5="accent5" accent6="accent6" hlink="hlink" folHlink="folHlink"/>
  </p:clrMapOvr>
</p:sld>
</file>

<file path=ppt/slides/slide2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93264"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
        <p:nvSpPr>
          <p:cNvPr id="3" name=""/>
          <p:cNvSpPr/>
          <p:nvPr/>
        </p:nvSpPr>
        <p:spPr>
          <a:xfrm>
            <a:off x="4648200" y="1609344"/>
            <a:ext cx="3660648" cy="3660648"/>
          </a:xfrm>
          <a:prstGeom prst="rect">
            <a:avLst/>
          </a:prstGeom>
        </p:spPr>
        <p:txBody>
          <a:bodyPr lIns="0" tIns="0" rIns="0" bIns="0">
            <a:noAutofit/>
          </a:bodyPr>
          <a:p>
            <a:pPr indent="0">
              <a:spcAft>
                <a:spcPts val="1050"/>
              </a:spcAft>
            </a:pPr>
            <a:r>
              <a:rPr lang="en-US" sz="2600">
                <a:solidFill>
                  <a:srgbClr val="3265FF"/>
                </a:solidFill>
                <a:latin typeface="Arial"/>
              </a:rPr>
              <a:t>BLOSUM matrices</a:t>
            </a:r>
          </a:p>
          <a:p>
            <a:pPr indent="0">
              <a:lnSpc>
                <a:spcPts val="3096"/>
              </a:lnSpc>
              <a:spcAft>
                <a:spcPts val="210"/>
              </a:spcAft>
            </a:pPr>
            <a:r>
              <a:rPr lang="en-US" sz="2600">
                <a:latin typeface="Arial"/>
              </a:rPr>
              <a:t>Matrices with </a:t>
            </a:r>
            <a:r>
              <a:rPr lang="en-US" i="1" sz="2600">
                <a:latin typeface="Arial"/>
              </a:rPr>
              <a:t>L= 62</a:t>
            </a:r>
            <a:r>
              <a:rPr lang="en-US" sz="2600">
                <a:latin typeface="Arial"/>
              </a:rPr>
              <a:t> and </a:t>
            </a:r>
            <a:r>
              <a:rPr lang="en-US" i="1" sz="2600">
                <a:latin typeface="Arial"/>
              </a:rPr>
              <a:t>L= 50</a:t>
            </a:r>
            <a:r>
              <a:rPr lang="en-US" sz="2600">
                <a:latin typeface="Arial"/>
              </a:rPr>
              <a:t> known as BLOSUM62 and BLOSUM50 respectively</a:t>
            </a:r>
          </a:p>
          <a:p>
            <a:pPr indent="0">
              <a:lnSpc>
                <a:spcPts val="3096"/>
              </a:lnSpc>
            </a:pPr>
            <a:r>
              <a:rPr lang="en-US" sz="2600">
                <a:latin typeface="Arial"/>
              </a:rPr>
              <a:t>BLOSUM62 is good for ungapped alignments and BLOSUM50 is good for gapped alignments</a:t>
            </a:r>
          </a:p>
        </p:txBody>
      </p:sp>
    </p:spTree>
  </p:cSld>
  <p:clrMapOvr>
    <a:overrideClrMapping bg1="lt1" tx1="dk1" bg2="lt2" tx2="dk2" accent1="accent1" accent2="accent2" accent3="accent3" accent4="accent4" accent5="accent5" accent6="accent6" hlink="hlink" folHlink="folHlink"/>
  </p:clrMapOvr>
</p:sld>
</file>

<file path=ppt/slides/slide29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691384" y="533400"/>
            <a:ext cx="3849624" cy="323088"/>
          </a:xfrm>
          <a:prstGeom prst="rect">
            <a:avLst/>
          </a:prstGeom>
        </p:spPr>
        <p:txBody>
          <a:bodyPr lIns="0" tIns="0" rIns="0" bIns="0" wrap="none">
            <a:noAutofit/>
          </a:bodyPr>
          <a:p>
            <a:pPr indent="0"/>
            <a:r>
              <a:rPr lang="en-US" b="1" sz="2400">
                <a:solidFill>
                  <a:srgbClr val="000098"/>
                </a:solidFill>
                <a:latin typeface="Arial"/>
              </a:rPr>
              <a:t>3D-1D Bowie Algorithm</a:t>
            </a:r>
          </a:p>
        </p:txBody>
      </p:sp>
      <p:sp>
        <p:nvSpPr>
          <p:cNvPr id="3" name=""/>
          <p:cNvSpPr/>
          <p:nvPr/>
        </p:nvSpPr>
        <p:spPr>
          <a:xfrm>
            <a:off x="4846320" y="1246632"/>
            <a:ext cx="3325368" cy="1554480"/>
          </a:xfrm>
          <a:prstGeom prst="rect">
            <a:avLst/>
          </a:prstGeom>
          <a:solidFill>
            <a:srgbClr val="DCDBE6"/>
          </a:solidFill>
        </p:spPr>
        <p:txBody>
          <a:bodyPr lIns="0" tIns="0" rIns="0" bIns="0">
            <a:noAutofit/>
          </a:bodyPr>
          <a:p>
            <a:pPr marL="355600" indent="-330200">
              <a:spcAft>
                <a:spcPts val="1680"/>
              </a:spcAft>
            </a:pPr>
            <a:r>
              <a:rPr lang="en-US" b="1" sz="2600">
                <a:solidFill>
                  <a:srgbClr val="FF0000"/>
                </a:solidFill>
                <a:latin typeface="Arial"/>
              </a:rPr>
              <a:t>Background</a:t>
            </a:r>
          </a:p>
          <a:p>
            <a:pPr marL="355600" indent="-330200">
              <a:lnSpc>
                <a:spcPts val="2880"/>
              </a:lnSpc>
            </a:pPr>
            <a:r>
              <a:rPr lang="en-US" sz="2600" spc="-50">
                <a:solidFill>
                  <a:srgbClr val="747474"/>
                </a:solidFill>
                <a:latin typeface="Arial"/>
              </a:rPr>
              <a:t>•    </a:t>
            </a:r>
            <a:r>
              <a:rPr lang="en-US" sz="2600" spc="-50">
                <a:latin typeface="Arial"/>
              </a:rPr>
              <a:t>Homology employed high alignment scores </a:t>
            </a:r>
            <a:r>
              <a:rPr lang="en-US" baseline="30000" sz="2600" spc="-50">
                <a:latin typeface="Arial"/>
              </a:rPr>
              <a:t>•</a:t>
            </a:r>
          </a:p>
        </p:txBody>
      </p:sp>
      <p:sp>
        <p:nvSpPr>
          <p:cNvPr id="4" name=""/>
          <p:cNvSpPr/>
          <p:nvPr/>
        </p:nvSpPr>
        <p:spPr>
          <a:xfrm>
            <a:off x="4846320" y="3300984"/>
            <a:ext cx="3325368" cy="2426208"/>
          </a:xfrm>
          <a:prstGeom prst="rect">
            <a:avLst/>
          </a:prstGeom>
          <a:solidFill>
            <a:srgbClr val="DCDBE6"/>
          </a:solidFill>
        </p:spPr>
        <p:txBody>
          <a:bodyPr lIns="0" tIns="0" rIns="0" bIns="0">
            <a:noAutofit/>
          </a:bodyPr>
          <a:p>
            <a:pPr marL="3251200" indent="-330200">
              <a:lnSpc>
                <a:spcPts val="2856"/>
              </a:lnSpc>
            </a:pPr>
            <a:r>
              <a:rPr lang="en-US" sz="2600" spc="-50">
                <a:solidFill>
                  <a:srgbClr val="747474"/>
                </a:solidFill>
                <a:latin typeface="Arial"/>
              </a:rPr>
              <a:t>•    </a:t>
            </a:r>
            <a:r>
              <a:rPr lang="en-US" sz="2600" spc="-50">
                <a:solidFill>
                  <a:srgbClr val="006FC0"/>
                </a:solidFill>
                <a:latin typeface="Arial"/>
              </a:rPr>
              <a:t>Threading worked by creating combinations of primary sequences and corresponding secondary structures</a:t>
            </a:r>
          </a:p>
        </p:txBody>
      </p:sp>
    </p:spTree>
  </p:cSld>
  <p:clrMapOvr>
    <a:overrideClrMapping bg1="lt1" tx1="dk1" bg2="lt2" tx2="dk2" accent1="accent1" accent2="accent2" accent3="accent3" accent4="accent4" accent5="accent5" accent6="accent6" hlink="hlink" folHlink="folHlink"/>
  </p:clrMapOvr>
</p:sld>
</file>

<file path=ppt/slides/slide29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691384" y="533400"/>
            <a:ext cx="3849624" cy="323088"/>
          </a:xfrm>
          <a:prstGeom prst="rect">
            <a:avLst/>
          </a:prstGeom>
        </p:spPr>
        <p:txBody>
          <a:bodyPr lIns="0" tIns="0" rIns="0" bIns="0" wrap="none">
            <a:noAutofit/>
          </a:bodyPr>
          <a:p>
            <a:pPr indent="0"/>
            <a:r>
              <a:rPr lang="en-US" b="1" sz="2400">
                <a:solidFill>
                  <a:srgbClr val="000098"/>
                </a:solidFill>
                <a:latin typeface="Arial"/>
              </a:rPr>
              <a:t>3D-1D Bowie Algorithm</a:t>
            </a:r>
          </a:p>
        </p:txBody>
      </p:sp>
      <p:sp>
        <p:nvSpPr>
          <p:cNvPr id="3" name=""/>
          <p:cNvSpPr/>
          <p:nvPr/>
        </p:nvSpPr>
        <p:spPr>
          <a:xfrm>
            <a:off x="4846320" y="1246632"/>
            <a:ext cx="3349752" cy="4511040"/>
          </a:xfrm>
          <a:prstGeom prst="rect">
            <a:avLst/>
          </a:prstGeom>
          <a:solidFill>
            <a:srgbClr val="DCDBE6"/>
          </a:solidFill>
        </p:spPr>
        <p:txBody>
          <a:bodyPr lIns="0" tIns="0" rIns="0" bIns="0">
            <a:noAutofit/>
          </a:bodyPr>
          <a:p>
            <a:pPr marL="355600" indent="-330200">
              <a:spcAft>
                <a:spcPts val="1680"/>
              </a:spcAft>
            </a:pPr>
            <a:r>
              <a:rPr lang="en-US" b="1" sz="2600">
                <a:solidFill>
                  <a:srgbClr val="FF0000"/>
                </a:solidFill>
                <a:latin typeface="Arial"/>
              </a:rPr>
              <a:t>Introduction</a:t>
            </a:r>
          </a:p>
          <a:p>
            <a:pPr marL="355600" indent="-330200">
              <a:lnSpc>
                <a:spcPts val="2904"/>
              </a:lnSpc>
              <a:spcAft>
                <a:spcPts val="630"/>
              </a:spcAft>
            </a:pPr>
            <a:r>
              <a:rPr lang="en-US" sz="2600" spc="-50">
                <a:solidFill>
                  <a:srgbClr val="747474"/>
                </a:solidFill>
                <a:latin typeface="Arial"/>
              </a:rPr>
              <a:t>•    </a:t>
            </a:r>
            <a:r>
              <a:rPr lang="en-US" sz="2600" spc="-50">
                <a:latin typeface="Arial"/>
              </a:rPr>
              <a:t>Proposed by Bowie et al in 1991</a:t>
            </a:r>
          </a:p>
          <a:p>
            <a:pPr marL="355600" indent="-330200">
              <a:lnSpc>
                <a:spcPts val="2856"/>
              </a:lnSpc>
              <a:spcAft>
                <a:spcPts val="630"/>
              </a:spcAft>
            </a:pPr>
            <a:r>
              <a:rPr lang="en-US" sz="2600" spc="-50">
                <a:solidFill>
                  <a:srgbClr val="747474"/>
                </a:solidFill>
                <a:latin typeface="Arial"/>
              </a:rPr>
              <a:t>•    </a:t>
            </a:r>
            <a:r>
              <a:rPr lang="en-US" sz="2600" spc="-50">
                <a:solidFill>
                  <a:srgbClr val="006FC0"/>
                </a:solidFill>
                <a:latin typeface="Arial"/>
              </a:rPr>
              <a:t>Converts 3D structure into a 1-D string profile for each structure in the fold library</a:t>
            </a:r>
          </a:p>
          <a:p>
            <a:pPr marL="355600" indent="-330200">
              <a:lnSpc>
                <a:spcPts val="2856"/>
              </a:lnSpc>
            </a:pPr>
            <a:r>
              <a:rPr lang="en-US" sz="2600" spc="-50">
                <a:solidFill>
                  <a:srgbClr val="747474"/>
                </a:solidFill>
                <a:latin typeface="Arial"/>
              </a:rPr>
              <a:t>•    </a:t>
            </a:r>
            <a:r>
              <a:rPr lang="en-US" sz="2600" spc="-50">
                <a:solidFill>
                  <a:srgbClr val="006FC0"/>
                </a:solidFill>
                <a:latin typeface="Arial"/>
              </a:rPr>
              <a:t>Align the target sequence to these profiles</a:t>
            </a:r>
          </a:p>
        </p:txBody>
      </p:sp>
    </p:spTree>
  </p:cSld>
  <p:clrMapOvr>
    <a:overrideClrMapping bg1="lt1" tx1="dk1" bg2="lt2" tx2="dk2" accent1="accent1" accent2="accent2" accent3="accent3" accent4="accent4" accent5="accent5" accent6="accent6" hlink="hlink" folHlink="folHlink"/>
  </p:clrMapOvr>
</p:sld>
</file>

<file path=ppt/slides/slide29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691384" y="542544"/>
            <a:ext cx="3849624" cy="323088"/>
          </a:xfrm>
          <a:prstGeom prst="rect">
            <a:avLst/>
          </a:prstGeom>
        </p:spPr>
        <p:txBody>
          <a:bodyPr lIns="0" tIns="0" rIns="0" bIns="0" wrap="none">
            <a:noAutofit/>
          </a:bodyPr>
          <a:p>
            <a:pPr indent="0"/>
            <a:r>
              <a:rPr lang="en-US" b="1" sz="2400">
                <a:solidFill>
                  <a:srgbClr val="000098"/>
                </a:solidFill>
                <a:latin typeface="Arial"/>
              </a:rPr>
              <a:t>3D-1D Bowie Algorithm</a:t>
            </a:r>
          </a:p>
        </p:txBody>
      </p:sp>
      <p:sp>
        <p:nvSpPr>
          <p:cNvPr id="3" name=""/>
          <p:cNvSpPr/>
          <p:nvPr/>
        </p:nvSpPr>
        <p:spPr>
          <a:xfrm>
            <a:off x="2276856" y="1307592"/>
            <a:ext cx="4642104" cy="320040"/>
          </a:xfrm>
          <a:prstGeom prst="rect">
            <a:avLst/>
          </a:prstGeom>
        </p:spPr>
        <p:txBody>
          <a:bodyPr lIns="0" tIns="0" rIns="0" bIns="0" wrap="none">
            <a:noAutofit/>
          </a:bodyPr>
          <a:p>
            <a:pPr algn="ctr" indent="0">
              <a:spcAft>
                <a:spcPts val="3570"/>
              </a:spcAft>
            </a:pPr>
            <a:r>
              <a:rPr lang="en-US" b="1" sz="2400">
                <a:solidFill>
                  <a:srgbClr val="FF0000"/>
                </a:solidFill>
                <a:latin typeface="Arial"/>
              </a:rPr>
              <a:t>Inputs and outputs of 3D-1D</a:t>
            </a:r>
          </a:p>
        </p:txBody>
      </p:sp>
      <p:sp>
        <p:nvSpPr>
          <p:cNvPr id="4" name=""/>
          <p:cNvSpPr/>
          <p:nvPr/>
        </p:nvSpPr>
        <p:spPr>
          <a:xfrm>
            <a:off x="1310640" y="2215896"/>
            <a:ext cx="6114288" cy="920496"/>
          </a:xfrm>
          <a:prstGeom prst="rect">
            <a:avLst/>
          </a:prstGeom>
        </p:spPr>
        <p:txBody>
          <a:bodyPr lIns="0" tIns="0" rIns="0" bIns="0">
            <a:noAutofit/>
          </a:bodyPr>
          <a:p>
            <a:pPr marL="355600" indent="-355600">
              <a:spcBef>
                <a:spcPts val="3570"/>
              </a:spcBef>
              <a:spcAft>
                <a:spcPts val="420"/>
              </a:spcAft>
            </a:pPr>
            <a:r>
              <a:rPr lang="en-US" sz="2600" spc="-50">
                <a:latin typeface="Arial"/>
              </a:rPr>
              <a:t>* Identify amino acids based on:</a:t>
            </a:r>
          </a:p>
          <a:p>
            <a:pPr marL="355600" indent="0">
              <a:lnSpc>
                <a:spcPts val="2280"/>
              </a:lnSpc>
              <a:spcAft>
                <a:spcPts val="2730"/>
              </a:spcAft>
            </a:pPr>
            <a:r>
              <a:rPr lang="en-US" sz="2600" spc="-50">
                <a:solidFill>
                  <a:srgbClr val="FF0000"/>
                </a:solidFill>
                <a:latin typeface="Arial"/>
              </a:rPr>
              <a:t>protein core</a:t>
            </a:r>
            <a:r>
              <a:rPr lang="en-US" sz="2600" spc="-50">
                <a:latin typeface="Arial"/>
              </a:rPr>
              <a:t>, </a:t>
            </a:r>
            <a:r>
              <a:rPr lang="en-US" sz="2600" spc="-50">
                <a:solidFill>
                  <a:srgbClr val="00AF50"/>
                </a:solidFill>
                <a:latin typeface="Arial"/>
              </a:rPr>
              <a:t>side chain positioning</a:t>
            </a:r>
            <a:r>
              <a:rPr lang="en-US" sz="2600" spc="-50">
                <a:latin typeface="Arial"/>
              </a:rPr>
              <a:t>, </a:t>
            </a:r>
            <a:r>
              <a:rPr lang="en-US" sz="2600" spc="-50">
                <a:solidFill>
                  <a:srgbClr val="006FC0"/>
                </a:solidFill>
                <a:latin typeface="Arial"/>
              </a:rPr>
              <a:t>solubility </a:t>
            </a:r>
            <a:r>
              <a:rPr lang="en-US" sz="2600" spc="-50">
                <a:latin typeface="Arial"/>
              </a:rPr>
              <a:t>etc. (6 in all)</a:t>
            </a:r>
          </a:p>
        </p:txBody>
      </p:sp>
      <p:sp>
        <p:nvSpPr>
          <p:cNvPr id="5" name=""/>
          <p:cNvSpPr/>
          <p:nvPr/>
        </p:nvSpPr>
        <p:spPr>
          <a:xfrm>
            <a:off x="1310640" y="3666744"/>
            <a:ext cx="6379464" cy="640080"/>
          </a:xfrm>
          <a:prstGeom prst="rect">
            <a:avLst/>
          </a:prstGeom>
        </p:spPr>
        <p:txBody>
          <a:bodyPr lIns="0" tIns="0" rIns="0" bIns="0">
            <a:noAutofit/>
          </a:bodyPr>
          <a:p>
            <a:pPr marL="355600" indent="-355600">
              <a:lnSpc>
                <a:spcPts val="2664"/>
              </a:lnSpc>
              <a:spcBef>
                <a:spcPts val="2730"/>
              </a:spcBef>
              <a:spcAft>
                <a:spcPts val="2730"/>
              </a:spcAft>
            </a:pPr>
            <a:r>
              <a:rPr lang="en-US" sz="2600" spc="-50">
                <a:latin typeface="Arial"/>
              </a:rPr>
              <a:t>* Part of </a:t>
            </a:r>
            <a:r>
              <a:rPr lang="en-US" sz="2600" spc="-50">
                <a:solidFill>
                  <a:srgbClr val="5F497A"/>
                </a:solidFill>
                <a:latin typeface="Arial"/>
              </a:rPr>
              <a:t>secondary structure </a:t>
            </a:r>
            <a:r>
              <a:rPr lang="en-US" sz="2600" spc="-50">
                <a:latin typeface="Arial"/>
              </a:rPr>
              <a:t>including a-helix, p-sheet etc (3 in all)</a:t>
            </a:r>
          </a:p>
        </p:txBody>
      </p:sp>
      <p:sp>
        <p:nvSpPr>
          <p:cNvPr id="6" name=""/>
          <p:cNvSpPr/>
          <p:nvPr/>
        </p:nvSpPr>
        <p:spPr>
          <a:xfrm>
            <a:off x="1636776" y="4867656"/>
            <a:ext cx="4032504" cy="249936"/>
          </a:xfrm>
          <a:prstGeom prst="rect">
            <a:avLst/>
          </a:prstGeom>
        </p:spPr>
        <p:txBody>
          <a:bodyPr lIns="0" tIns="0" rIns="0" bIns="0" wrap="none">
            <a:noAutofit/>
          </a:bodyPr>
          <a:p>
            <a:pPr indent="0">
              <a:spcBef>
                <a:spcPts val="2730"/>
              </a:spcBef>
            </a:pPr>
            <a:r>
              <a:rPr lang="en-US" sz="2600" spc="-50">
                <a:latin typeface="Arial"/>
              </a:rPr>
              <a:t>Total of 3 x 6 = 18 distinct states</a:t>
            </a:r>
          </a:p>
        </p:txBody>
      </p:sp>
    </p:spTree>
  </p:cSld>
  <p:clrMapOvr>
    <a:overrideClrMapping bg1="lt1" tx1="dk1" bg2="lt2" tx2="dk2" accent1="accent1" accent2="accent2" accent3="accent3" accent4="accent4" accent5="accent5" accent6="accent6" hlink="hlink" folHlink="folHlink"/>
  </p:clrMapOvr>
</p:sld>
</file>

<file path=ppt/slides/slide29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313688" y="563880"/>
            <a:ext cx="5205984" cy="286512"/>
          </a:xfrm>
          <a:prstGeom prst="rect">
            <a:avLst/>
          </a:prstGeom>
        </p:spPr>
        <p:txBody>
          <a:bodyPr lIns="0" tIns="0" rIns="0" bIns="0" wrap="none">
            <a:noAutofit/>
          </a:bodyPr>
          <a:p>
            <a:pPr algn="just" indent="0"/>
            <a:r>
              <a:rPr lang="en-US" b="1" sz="2400">
                <a:solidFill>
                  <a:srgbClr val="D5D2DD"/>
                </a:solidFill>
                <a:latin typeface="Arial"/>
              </a:rPr>
              <a:t>_</a:t>
            </a:r>
            <a:r>
              <a:rPr lang="en-US" b="1" sz="2400">
                <a:solidFill>
                  <a:srgbClr val="000098"/>
                </a:solidFill>
                <a:latin typeface="Arial"/>
              </a:rPr>
              <a:t>3D-1D Bowie Algorithm</a:t>
            </a:r>
          </a:p>
        </p:txBody>
      </p:sp>
      <p:sp>
        <p:nvSpPr>
          <p:cNvPr id="3" name=""/>
          <p:cNvSpPr/>
          <p:nvPr/>
        </p:nvSpPr>
        <p:spPr>
          <a:xfrm>
            <a:off x="2301240" y="1325880"/>
            <a:ext cx="4608576" cy="286512"/>
          </a:xfrm>
          <a:prstGeom prst="rect">
            <a:avLst/>
          </a:prstGeom>
        </p:spPr>
        <p:txBody>
          <a:bodyPr lIns="0" tIns="0" rIns="0" bIns="0" wrap="none">
            <a:noAutofit/>
          </a:bodyPr>
          <a:p>
            <a:pPr algn="ctr" indent="0">
              <a:spcAft>
                <a:spcPts val="3150"/>
              </a:spcAft>
            </a:pPr>
            <a:r>
              <a:rPr lang="en-US" b="1" sz="2400">
                <a:solidFill>
                  <a:srgbClr val="FF0000"/>
                </a:solidFill>
                <a:latin typeface="Arial"/>
              </a:rPr>
              <a:t>Inputs and outputs of 3D-1D</a:t>
            </a:r>
          </a:p>
        </p:txBody>
      </p:sp>
      <p:sp>
        <p:nvSpPr>
          <p:cNvPr id="4" name=""/>
          <p:cNvSpPr/>
          <p:nvPr/>
        </p:nvSpPr>
        <p:spPr>
          <a:xfrm>
            <a:off x="1331976" y="2148840"/>
            <a:ext cx="6778752" cy="1664208"/>
          </a:xfrm>
          <a:prstGeom prst="rect">
            <a:avLst/>
          </a:prstGeom>
        </p:spPr>
        <p:txBody>
          <a:bodyPr lIns="0" tIns="0" rIns="0" bIns="0">
            <a:noAutofit/>
          </a:bodyPr>
          <a:p>
            <a:pPr indent="0">
              <a:lnSpc>
                <a:spcPts val="5688"/>
              </a:lnSpc>
              <a:spcAft>
                <a:spcPts val="3150"/>
              </a:spcAft>
            </a:pPr>
            <a:r>
              <a:rPr lang="en-US" b="1" sz="2100">
                <a:latin typeface="Arial"/>
              </a:rPr>
              <a:t>P</a:t>
            </a:r>
            <a:r>
              <a:rPr lang="en-US" b="1" baseline="-25000" sz="2100">
                <a:latin typeface="Arial"/>
              </a:rPr>
              <a:t>a:</a:t>
            </a:r>
            <a:r>
              <a:rPr lang="en-US" b="1" sz="2100">
                <a:latin typeface="Arial"/>
              </a:rPr>
              <a:t> </a:t>
            </a:r>
            <a:r>
              <a:rPr lang="en-US" b="1" i="1" sz="1500">
                <a:latin typeface="Cambria"/>
              </a:rPr>
              <a:t>■=</a:t>
            </a:r>
            <a:r>
              <a:rPr lang="en-US" b="1" sz="2100">
                <a:latin typeface="Arial"/>
              </a:rPr>
              <a:t> prob. of finding amino acid (a) in environment (j) P</a:t>
            </a:r>
            <a:r>
              <a:rPr lang="en-US" b="1" baseline="-25000" sz="2100">
                <a:latin typeface="Arial"/>
              </a:rPr>
              <a:t>a</a:t>
            </a:r>
            <a:r>
              <a:rPr lang="en-US" b="1" sz="2100">
                <a:latin typeface="Arial"/>
              </a:rPr>
              <a:t>=probability of finding (a) anywhere Maximize sum of scores for the fold:</a:t>
            </a:r>
          </a:p>
        </p:txBody>
      </p:sp>
      <p:sp>
        <p:nvSpPr>
          <p:cNvPr id="5" name=""/>
          <p:cNvSpPr/>
          <p:nvPr/>
        </p:nvSpPr>
        <p:spPr>
          <a:xfrm>
            <a:off x="3444240" y="4529328"/>
            <a:ext cx="1889760" cy="646176"/>
          </a:xfrm>
          <a:prstGeom prst="rect">
            <a:avLst/>
          </a:prstGeom>
        </p:spPr>
        <p:txBody>
          <a:bodyPr lIns="0" tIns="0" rIns="0" bIns="0" wrap="none">
            <a:noAutofit/>
          </a:bodyPr>
          <a:p>
            <a:pPr algn="ctr" indent="0">
              <a:spcAft>
                <a:spcPts val="1260"/>
              </a:spcAft>
            </a:pPr>
            <a:r>
              <a:rPr lang="en-US" sz="2900" spc="-250">
                <a:latin typeface="Sylfaen"/>
              </a:rPr>
              <a:t>s = </a:t>
            </a:r>
            <a:r>
              <a:rPr lang="en-US" b="1" sz="2700">
                <a:latin typeface="Cambria"/>
              </a:rPr>
              <a:t>lo</a:t>
            </a:r>
            <a:r>
              <a:rPr lang="en-US" sz="2900" spc="-250">
                <a:latin typeface="Sylfaen"/>
              </a:rPr>
              <a:t>/</a:t>
            </a:r>
            <a:r>
              <a:rPr lang="en-US" baseline="30000" sz="2900" spc="-250">
                <a:latin typeface="Sylfaen"/>
              </a:rPr>
              <a:t>Pj</a:t>
            </a:r>
            <a:r>
              <a:rPr lang="en-US" sz="2900" spc="-250">
                <a:latin typeface="Sylfaen"/>
              </a:rPr>
              <a:t>|</a:t>
            </a:r>
          </a:p>
        </p:txBody>
      </p:sp>
      <p:sp>
        <p:nvSpPr>
          <p:cNvPr id="6" name=""/>
          <p:cNvSpPr/>
          <p:nvPr/>
        </p:nvSpPr>
        <p:spPr>
          <a:xfrm>
            <a:off x="4520184" y="5404104"/>
            <a:ext cx="774192" cy="329184"/>
          </a:xfrm>
          <a:prstGeom prst="rect">
            <a:avLst/>
          </a:prstGeom>
        </p:spPr>
        <p:txBody>
          <a:bodyPr lIns="0" tIns="0" rIns="0" bIns="0" wrap="none">
            <a:noAutofit/>
          </a:bodyPr>
          <a:p>
            <a:pPr indent="0"/>
            <a:r>
              <a:rPr lang="en-US" sz="2900" spc="-250">
                <a:latin typeface="Sylfaen"/>
              </a:rPr>
              <a:t>l </a:t>
            </a:r>
            <a:r>
              <a:rPr lang="en-US" i="1" sz="2900" spc="950">
                <a:latin typeface="Sylfaen"/>
              </a:rPr>
              <a:t>P)</a:t>
            </a:r>
          </a:p>
        </p:txBody>
      </p:sp>
      <p:sp>
        <p:nvSpPr>
          <p:cNvPr id="7" name=""/>
          <p:cNvSpPr/>
          <p:nvPr/>
        </p:nvSpPr>
        <p:spPr>
          <a:xfrm>
            <a:off x="3593592" y="5394960"/>
            <a:ext cx="179832" cy="164592"/>
          </a:xfrm>
          <a:prstGeom prst="rect">
            <a:avLst/>
          </a:prstGeom>
        </p:spPr>
        <p:txBody>
          <a:bodyPr lIns="0" tIns="0" rIns="0" bIns="0" wrap="none">
            <a:noAutofit/>
          </a:bodyPr>
          <a:p>
            <a:pPr indent="0"/>
            <a:r>
              <a:rPr lang="en-US" i="1" sz="450" spc="-100">
                <a:latin typeface="Calibri"/>
              </a:rPr>
              <a:t>aj</a:t>
            </a:r>
          </a:p>
        </p:txBody>
      </p:sp>
    </p:spTree>
  </p:cSld>
  <p:clrMapOvr>
    <a:overrideClrMapping bg1="lt1" tx1="dk1" bg2="lt2" tx2="dk2" accent1="accent1" accent2="accent2" accent3="accent3" accent4="accent4" accent5="accent5" accent6="accent6" hlink="hlink" folHlink="folHlink"/>
  </p:clrMapOvr>
</p:sld>
</file>

<file path=ppt/slides/slide29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173480" y="527304"/>
            <a:ext cx="6830568" cy="298704"/>
          </a:xfrm>
          <a:prstGeom prst="rect">
            <a:avLst/>
          </a:prstGeom>
        </p:spPr>
        <p:txBody>
          <a:bodyPr lIns="0" tIns="0" rIns="0" bIns="0" wrap="none">
            <a:noAutofit/>
          </a:bodyPr>
          <a:p>
            <a:pPr indent="0"/>
            <a:r>
              <a:rPr lang="en-US" b="1" sz="2100">
                <a:solidFill>
                  <a:srgbClr val="000098"/>
                </a:solidFill>
                <a:latin typeface="Arial"/>
              </a:rPr>
              <a:t>Advantages and Disadvantages of Threading</a:t>
            </a:r>
          </a:p>
        </p:txBody>
      </p:sp>
      <p:sp>
        <p:nvSpPr>
          <p:cNvPr id="3" name=""/>
          <p:cNvSpPr/>
          <p:nvPr/>
        </p:nvSpPr>
        <p:spPr>
          <a:xfrm>
            <a:off x="4843272" y="1249680"/>
            <a:ext cx="3060192" cy="2154936"/>
          </a:xfrm>
          <a:prstGeom prst="rect">
            <a:avLst/>
          </a:prstGeom>
          <a:solidFill>
            <a:srgbClr val="DCDBE6"/>
          </a:solidFill>
        </p:spPr>
        <p:txBody>
          <a:bodyPr lIns="0" tIns="0" rIns="0" bIns="0">
            <a:noAutofit/>
          </a:bodyPr>
          <a:p>
            <a:pPr marL="356616" indent="-342900">
              <a:spcAft>
                <a:spcPts val="630"/>
              </a:spcAft>
            </a:pPr>
            <a:r>
              <a:rPr lang="en-US" b="1" sz="2600">
                <a:solidFill>
                  <a:srgbClr val="FF0000"/>
                </a:solidFill>
                <a:latin typeface="Arial"/>
              </a:rPr>
              <a:t>Conclusion</a:t>
            </a:r>
          </a:p>
          <a:p>
            <a:pPr marL="356616" indent="-342900">
              <a:lnSpc>
                <a:spcPts val="2856"/>
              </a:lnSpc>
            </a:pPr>
            <a:r>
              <a:rPr lang="en-US" sz="2600" spc="-50">
                <a:solidFill>
                  <a:srgbClr val="747474"/>
                </a:solidFill>
                <a:latin typeface="Arial"/>
              </a:rPr>
              <a:t>•    </a:t>
            </a:r>
            <a:r>
              <a:rPr lang="en-US" sz="2600" spc="-50">
                <a:latin typeface="Arial"/>
              </a:rPr>
              <a:t>3D-1D methods convert structure and environment information into “profiles” </a:t>
            </a:r>
            <a:r>
              <a:rPr lang="en-US" baseline="30000" sz="2600" spc="-50">
                <a:latin typeface="Arial"/>
              </a:rPr>
              <a:t>•</a:t>
            </a:r>
          </a:p>
        </p:txBody>
      </p:sp>
      <p:sp>
        <p:nvSpPr>
          <p:cNvPr id="4" name=""/>
          <p:cNvSpPr/>
          <p:nvPr/>
        </p:nvSpPr>
        <p:spPr>
          <a:xfrm>
            <a:off x="4843272" y="3855720"/>
            <a:ext cx="3060192" cy="1389888"/>
          </a:xfrm>
          <a:prstGeom prst="rect">
            <a:avLst/>
          </a:prstGeom>
          <a:solidFill>
            <a:srgbClr val="DCDBE6"/>
          </a:solidFill>
        </p:spPr>
        <p:txBody>
          <a:bodyPr lIns="0" tIns="0" rIns="0" bIns="0">
            <a:noAutofit/>
          </a:bodyPr>
          <a:p>
            <a:pPr marL="3886200" indent="-342900">
              <a:lnSpc>
                <a:spcPts val="2856"/>
              </a:lnSpc>
            </a:pPr>
            <a:r>
              <a:rPr lang="en-US" sz="2600" spc="-50">
                <a:solidFill>
                  <a:srgbClr val="747474"/>
                </a:solidFill>
                <a:latin typeface="Arial"/>
              </a:rPr>
              <a:t>•    </a:t>
            </a:r>
            <a:r>
              <a:rPr lang="en-US" sz="2600" spc="-50">
                <a:solidFill>
                  <a:srgbClr val="006FC0"/>
                </a:solidFill>
                <a:latin typeface="Arial"/>
              </a:rPr>
              <a:t>Score for each amino acid is computed for each profile</a:t>
            </a:r>
          </a:p>
        </p:txBody>
      </p:sp>
      <p:sp>
        <p:nvSpPr>
          <p:cNvPr id="5" name=""/>
          <p:cNvSpPr/>
          <p:nvPr/>
        </p:nvSpPr>
        <p:spPr>
          <a:xfrm>
            <a:off x="1874520" y="6632448"/>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29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114544" y="3057144"/>
            <a:ext cx="2895600" cy="1219200"/>
          </a:xfrm>
          <a:prstGeom prst="rect">
            <a:avLst/>
          </a:prstGeom>
          <a:solidFill>
            <a:srgbClr val="DCDBE6"/>
          </a:solidFill>
        </p:spPr>
        <p:txBody>
          <a:bodyPr lIns="0" tIns="0" rIns="0" bIns="0">
            <a:noAutofit/>
          </a:bodyPr>
          <a:p>
            <a:pPr marL="580644" indent="-558800">
              <a:lnSpc>
                <a:spcPts val="3360"/>
              </a:lnSpc>
            </a:pPr>
            <a:r>
              <a:rPr lang="en-US" b="1" sz="2600">
                <a:solidFill>
                  <a:srgbClr val="006FC0"/>
                </a:solidFill>
                <a:latin typeface="Arial"/>
              </a:rPr>
              <a:t>Introduction to Ab Initio Modelling</a:t>
            </a:r>
          </a:p>
        </p:txBody>
      </p:sp>
    </p:spTree>
  </p:cSld>
  <p:clrMapOvr>
    <a:overrideClrMapping bg1="lt1" tx1="dk1" bg2="lt2" tx2="dk2" accent1="accent1" accent2="accent2" accent3="accent3" accent4="accent4" accent5="accent5" accent6="accent6" hlink="hlink" folHlink="folHlink"/>
  </p:clrMapOvr>
</p:sld>
</file>

<file path=ppt/slides/slide29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67840" y="536448"/>
            <a:ext cx="5699760" cy="320040"/>
          </a:xfrm>
          <a:prstGeom prst="rect">
            <a:avLst/>
          </a:prstGeom>
        </p:spPr>
        <p:txBody>
          <a:bodyPr lIns="0" tIns="0" rIns="0" bIns="0" wrap="none">
            <a:noAutofit/>
          </a:bodyPr>
          <a:p>
            <a:pPr indent="0"/>
            <a:r>
              <a:rPr lang="en-US" b="1" sz="2400">
                <a:solidFill>
                  <a:srgbClr val="000098"/>
                </a:solidFill>
                <a:latin typeface="Arial"/>
              </a:rPr>
              <a:t>Introduction to Ab Initio Modelling</a:t>
            </a:r>
          </a:p>
        </p:txBody>
      </p:sp>
      <p:sp>
        <p:nvSpPr>
          <p:cNvPr id="3" name=""/>
          <p:cNvSpPr/>
          <p:nvPr/>
        </p:nvSpPr>
        <p:spPr>
          <a:xfrm>
            <a:off x="4846320" y="1246632"/>
            <a:ext cx="2993136" cy="2279904"/>
          </a:xfrm>
          <a:prstGeom prst="rect">
            <a:avLst/>
          </a:prstGeom>
          <a:solidFill>
            <a:srgbClr val="E6F3F9"/>
          </a:solidFill>
        </p:spPr>
        <p:txBody>
          <a:bodyPr lIns="0" tIns="0" rIns="0" bIns="0">
            <a:noAutofit/>
          </a:bodyPr>
          <a:p>
            <a:pPr marL="366268" indent="-342900">
              <a:spcAft>
                <a:spcPts val="1680"/>
              </a:spcAft>
            </a:pPr>
            <a:r>
              <a:rPr lang="en-US" b="1" sz="2600">
                <a:solidFill>
                  <a:srgbClr val="C00000"/>
                </a:solidFill>
                <a:latin typeface="Arial"/>
              </a:rPr>
              <a:t>Background</a:t>
            </a:r>
          </a:p>
          <a:p>
            <a:pPr marL="366268" indent="-342900">
              <a:lnSpc>
                <a:spcPts val="2856"/>
              </a:lnSpc>
            </a:pPr>
            <a:r>
              <a:rPr lang="en-US" sz="2600" spc="-50">
                <a:solidFill>
                  <a:srgbClr val="747474"/>
                </a:solidFill>
                <a:latin typeface="Arial"/>
              </a:rPr>
              <a:t>•    </a:t>
            </a:r>
            <a:r>
              <a:rPr lang="en-US" sz="2600" spc="-50">
                <a:latin typeface="Arial"/>
              </a:rPr>
              <a:t>Ab initio methods have </a:t>
            </a:r>
            <a:r>
              <a:rPr lang="en-US" sz="2600" spc="-50">
                <a:solidFill>
                  <a:srgbClr val="3178CC"/>
                </a:solidFill>
                <a:latin typeface="Arial"/>
              </a:rPr>
              <a:t>Anfinsen’s thermodynamic hypothesis </a:t>
            </a:r>
            <a:r>
              <a:rPr lang="en-US" sz="2600" spc="-50">
                <a:latin typeface="Arial"/>
              </a:rPr>
              <a:t>at the center </a:t>
            </a:r>
            <a:r>
              <a:rPr lang="en-US" baseline="30000" sz="2600" spc="-50">
                <a:latin typeface="Arial"/>
              </a:rPr>
              <a:t>•</a:t>
            </a:r>
          </a:p>
        </p:txBody>
      </p:sp>
      <p:sp>
        <p:nvSpPr>
          <p:cNvPr id="4" name=""/>
          <p:cNvSpPr/>
          <p:nvPr/>
        </p:nvSpPr>
        <p:spPr>
          <a:xfrm>
            <a:off x="4846320" y="4026408"/>
            <a:ext cx="2993136" cy="1758696"/>
          </a:xfrm>
          <a:prstGeom prst="rect">
            <a:avLst/>
          </a:prstGeom>
          <a:solidFill>
            <a:srgbClr val="E6F3F9"/>
          </a:solidFill>
        </p:spPr>
        <p:txBody>
          <a:bodyPr lIns="0" tIns="0" rIns="0" bIns="0">
            <a:noAutofit/>
          </a:bodyPr>
          <a:p>
            <a:pPr marL="3886200" indent="-330200">
              <a:lnSpc>
                <a:spcPts val="2856"/>
              </a:lnSpc>
            </a:pPr>
            <a:r>
              <a:rPr lang="en-US" sz="2600" spc="-50">
                <a:solidFill>
                  <a:srgbClr val="747474"/>
                </a:solidFill>
                <a:latin typeface="Arial"/>
              </a:rPr>
              <a:t>•    </a:t>
            </a:r>
            <a:r>
              <a:rPr lang="en-US" sz="2600" spc="-50">
                <a:latin typeface="Arial"/>
              </a:rPr>
              <a:t>These methods attempt to </a:t>
            </a:r>
            <a:r>
              <a:rPr lang="en-US" sz="2600" spc="-50">
                <a:solidFill>
                  <a:srgbClr val="3178CC"/>
                </a:solidFill>
                <a:latin typeface="Arial"/>
              </a:rPr>
              <a:t>identify the structure with minimum free energy</a:t>
            </a:r>
          </a:p>
        </p:txBody>
      </p:sp>
    </p:spTree>
  </p:cSld>
  <p:clrMapOvr>
    <a:overrideClrMapping bg1="lt1" tx1="dk1" bg2="lt2" tx2="dk2" accent1="accent1" accent2="accent2" accent3="accent3" accent4="accent4" accent5="accent5" accent6="accent6" hlink="hlink" folHlink="folHlink"/>
  </p:clrMapOvr>
</p:sld>
</file>

<file path=ppt/slides/slide29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67840" y="536448"/>
            <a:ext cx="5699760" cy="320040"/>
          </a:xfrm>
          <a:prstGeom prst="rect">
            <a:avLst/>
          </a:prstGeom>
        </p:spPr>
        <p:txBody>
          <a:bodyPr lIns="0" tIns="0" rIns="0" bIns="0" wrap="none">
            <a:noAutofit/>
          </a:bodyPr>
          <a:p>
            <a:pPr indent="0"/>
            <a:r>
              <a:rPr lang="en-US" b="1" sz="2400">
                <a:solidFill>
                  <a:srgbClr val="000098"/>
                </a:solidFill>
                <a:latin typeface="Arial"/>
              </a:rPr>
              <a:t>Introduction to Ab Initio Modelling</a:t>
            </a:r>
          </a:p>
        </p:txBody>
      </p:sp>
      <p:sp>
        <p:nvSpPr>
          <p:cNvPr id="3" name=""/>
          <p:cNvSpPr/>
          <p:nvPr/>
        </p:nvSpPr>
        <p:spPr>
          <a:xfrm>
            <a:off x="4846320" y="1252728"/>
            <a:ext cx="3182112" cy="2554224"/>
          </a:xfrm>
          <a:prstGeom prst="rect">
            <a:avLst/>
          </a:prstGeom>
          <a:solidFill>
            <a:srgbClr val="DCDBE6"/>
          </a:solidFill>
        </p:spPr>
        <p:txBody>
          <a:bodyPr lIns="0" tIns="0" rIns="0" bIns="0">
            <a:noAutofit/>
          </a:bodyPr>
          <a:p>
            <a:pPr marL="353568" indent="-330200">
              <a:spcAft>
                <a:spcPts val="630"/>
              </a:spcAft>
            </a:pPr>
            <a:r>
              <a:rPr lang="en-US" b="1" sz="2600">
                <a:solidFill>
                  <a:srgbClr val="C00000"/>
                </a:solidFill>
                <a:latin typeface="Arial"/>
              </a:rPr>
              <a:t>Need for Ab Initio</a:t>
            </a:r>
          </a:p>
          <a:p>
            <a:pPr marL="353568" indent="-330200">
              <a:spcAft>
                <a:spcPts val="630"/>
              </a:spcAft>
            </a:pPr>
            <a:r>
              <a:rPr lang="en-US" b="1" sz="2600">
                <a:solidFill>
                  <a:srgbClr val="C00000"/>
                </a:solidFill>
                <a:latin typeface="Arial"/>
              </a:rPr>
              <a:t>Modelling</a:t>
            </a:r>
          </a:p>
          <a:p>
            <a:pPr marL="353568" indent="-330200">
              <a:lnSpc>
                <a:spcPts val="2904"/>
              </a:lnSpc>
              <a:spcAft>
                <a:spcPts val="1890"/>
              </a:spcAft>
            </a:pPr>
            <a:r>
              <a:rPr lang="en-US" sz="2600" spc="-50">
                <a:solidFill>
                  <a:srgbClr val="747474"/>
                </a:solidFill>
                <a:latin typeface="Arial"/>
              </a:rPr>
              <a:t>•    </a:t>
            </a:r>
            <a:r>
              <a:rPr lang="en-US" sz="2600" spc="-50">
                <a:solidFill>
                  <a:srgbClr val="3178CC"/>
                </a:solidFill>
                <a:latin typeface="Arial"/>
              </a:rPr>
              <a:t>Applicable to any sequence</a:t>
            </a:r>
          </a:p>
          <a:p>
            <a:pPr marL="353568" indent="-330200">
              <a:lnSpc>
                <a:spcPts val="2856"/>
              </a:lnSpc>
            </a:pPr>
            <a:r>
              <a:rPr lang="en-US" sz="2600" spc="-50">
                <a:solidFill>
                  <a:srgbClr val="747474"/>
                </a:solidFill>
                <a:latin typeface="Arial"/>
              </a:rPr>
              <a:t>•    </a:t>
            </a:r>
            <a:r>
              <a:rPr lang="en-US" sz="2600" spc="-50">
                <a:solidFill>
                  <a:srgbClr val="3178CC"/>
                </a:solidFill>
                <a:latin typeface="Arial"/>
              </a:rPr>
              <a:t>Not very accurate </a:t>
            </a:r>
            <a:r>
              <a:rPr lang="en-US" sz="2600" spc="-50">
                <a:latin typeface="Arial"/>
              </a:rPr>
              <a:t>biologically </a:t>
            </a:r>
            <a:r>
              <a:rPr lang="en-US" baseline="30000" sz="2600" spc="-50">
                <a:latin typeface="Arial"/>
              </a:rPr>
              <a:t>•</a:t>
            </a:r>
          </a:p>
        </p:txBody>
      </p:sp>
      <p:sp>
        <p:nvSpPr>
          <p:cNvPr id="4" name=""/>
          <p:cNvSpPr/>
          <p:nvPr/>
        </p:nvSpPr>
        <p:spPr>
          <a:xfrm>
            <a:off x="4846320" y="4251960"/>
            <a:ext cx="3182112" cy="2115312"/>
          </a:xfrm>
          <a:prstGeom prst="rect">
            <a:avLst/>
          </a:prstGeom>
          <a:solidFill>
            <a:srgbClr val="DCDBE6"/>
          </a:solidFill>
        </p:spPr>
        <p:txBody>
          <a:bodyPr lIns="0" tIns="0" rIns="0" bIns="0">
            <a:noAutofit/>
          </a:bodyPr>
          <a:p>
            <a:pPr marL="3898900" indent="-342900">
              <a:lnSpc>
                <a:spcPts val="2856"/>
              </a:lnSpc>
            </a:pPr>
            <a:r>
              <a:rPr lang="en-US" sz="2600" spc="-50">
                <a:solidFill>
                  <a:srgbClr val="747474"/>
                </a:solidFill>
                <a:latin typeface="Arial"/>
              </a:rPr>
              <a:t>•    </a:t>
            </a:r>
            <a:r>
              <a:rPr lang="en-US" sz="2600" spc="-50">
                <a:latin typeface="Arial"/>
              </a:rPr>
              <a:t>Accuracy and applicability are </a:t>
            </a:r>
            <a:r>
              <a:rPr lang="en-US" sz="2600" spc="-50">
                <a:solidFill>
                  <a:srgbClr val="C00000"/>
                </a:solidFill>
                <a:latin typeface="Arial"/>
              </a:rPr>
              <a:t>limited by our understanding of the protein folding problem</a:t>
            </a:r>
          </a:p>
        </p:txBody>
      </p:sp>
    </p:spTree>
  </p:cSld>
  <p:clrMapOvr>
    <a:overrideClrMapping bg1="lt1" tx1="dk1" bg2="lt2" tx2="dk2" accent1="accent1" accent2="accent2" accent3="accent3" accent4="accent4" accent5="accent5" accent6="accent6" hlink="hlink" folHlink="folHlink"/>
  </p:clrMapOvr>
</p:sld>
</file>

<file path=ppt/slides/slide29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67840" y="536448"/>
            <a:ext cx="5699760" cy="320040"/>
          </a:xfrm>
          <a:prstGeom prst="rect">
            <a:avLst/>
          </a:prstGeom>
        </p:spPr>
        <p:txBody>
          <a:bodyPr lIns="0" tIns="0" rIns="0" bIns="0" wrap="none">
            <a:noAutofit/>
          </a:bodyPr>
          <a:p>
            <a:pPr indent="0"/>
            <a:r>
              <a:rPr lang="en-US" b="1" sz="2400">
                <a:solidFill>
                  <a:srgbClr val="000098"/>
                </a:solidFill>
                <a:latin typeface="Arial"/>
              </a:rPr>
              <a:t>Introduction to Ab Initio Modelling</a:t>
            </a:r>
          </a:p>
        </p:txBody>
      </p:sp>
      <p:sp>
        <p:nvSpPr>
          <p:cNvPr id="3" name=""/>
          <p:cNvSpPr/>
          <p:nvPr/>
        </p:nvSpPr>
        <p:spPr>
          <a:xfrm>
            <a:off x="4846320" y="1243584"/>
            <a:ext cx="3307080" cy="1429512"/>
          </a:xfrm>
          <a:prstGeom prst="rect">
            <a:avLst/>
          </a:prstGeom>
          <a:solidFill>
            <a:srgbClr val="E6F3F9"/>
          </a:solidFill>
        </p:spPr>
        <p:txBody>
          <a:bodyPr lIns="0" tIns="0" rIns="0" bIns="0">
            <a:noAutofit/>
          </a:bodyPr>
          <a:p>
            <a:pPr marL="352552" indent="-330200">
              <a:spcAft>
                <a:spcPts val="2730"/>
              </a:spcAft>
            </a:pPr>
            <a:r>
              <a:rPr lang="en-US" b="1" sz="2600">
                <a:solidFill>
                  <a:srgbClr val="C00000"/>
                </a:solidFill>
                <a:latin typeface="Arial"/>
              </a:rPr>
              <a:t>Limitation</a:t>
            </a:r>
          </a:p>
          <a:p>
            <a:pPr marL="352552" marR="584200" indent="-330200">
              <a:lnSpc>
                <a:spcPts val="2880"/>
              </a:lnSpc>
            </a:pPr>
            <a:r>
              <a:rPr lang="en-US" sz="2600" spc="-50">
                <a:solidFill>
                  <a:srgbClr val="747474"/>
                </a:solidFill>
                <a:latin typeface="Arial"/>
              </a:rPr>
              <a:t>•    </a:t>
            </a:r>
            <a:r>
              <a:rPr lang="en-US" sz="2600" spc="-50">
                <a:latin typeface="Arial"/>
              </a:rPr>
              <a:t>Computationally expensive </a:t>
            </a:r>
            <a:r>
              <a:rPr lang="en-US" baseline="30000" sz="2600" spc="-50">
                <a:latin typeface="Arial"/>
              </a:rPr>
              <a:t>•</a:t>
            </a:r>
          </a:p>
        </p:txBody>
      </p:sp>
      <p:sp>
        <p:nvSpPr>
          <p:cNvPr id="4" name=""/>
          <p:cNvSpPr/>
          <p:nvPr/>
        </p:nvSpPr>
        <p:spPr>
          <a:xfrm>
            <a:off x="4846320" y="3118104"/>
            <a:ext cx="3307080" cy="972312"/>
          </a:xfrm>
          <a:prstGeom prst="rect">
            <a:avLst/>
          </a:prstGeom>
          <a:solidFill>
            <a:srgbClr val="E6F3F9"/>
          </a:solidFill>
        </p:spPr>
        <p:txBody>
          <a:bodyPr lIns="0" tIns="0" rIns="0" bIns="0">
            <a:noAutofit/>
          </a:bodyPr>
          <a:p>
            <a:pPr marL="3873500" indent="-342900">
              <a:lnSpc>
                <a:spcPts val="2856"/>
              </a:lnSpc>
            </a:pPr>
            <a:r>
              <a:rPr lang="en-US" sz="2600" spc="-50">
                <a:solidFill>
                  <a:srgbClr val="747474"/>
                </a:solidFill>
                <a:latin typeface="Arial"/>
              </a:rPr>
              <a:t>•    </a:t>
            </a:r>
            <a:r>
              <a:rPr lang="en-US" sz="2600" spc="-50">
                <a:latin typeface="Arial"/>
              </a:rPr>
              <a:t>Suitable for proteins with less than 100 residues</a:t>
            </a:r>
          </a:p>
        </p:txBody>
      </p:sp>
    </p:spTree>
  </p:cSld>
  <p:clrMapOvr>
    <a:overrideClrMapping bg1="lt1" tx1="dk1" bg2="lt2" tx2="dk2" accent1="accent1" accent2="accent2" accent3="accent3" accent4="accent4" accent5="accent5" accent6="accent6" hlink="hlink" folHlink="folHlink"/>
  </p:clrMapOvr>
</p:sld>
</file>

<file path=ppt/slides/slide29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14400" y="1146048"/>
            <a:ext cx="7315200" cy="3163824"/>
          </a:xfrm>
          <a:prstGeom prst="rect">
            <a:avLst/>
          </a:prstGeom>
        </p:spPr>
      </p:pic>
      <p:sp>
        <p:nvSpPr>
          <p:cNvPr id="3" name=""/>
          <p:cNvSpPr/>
          <p:nvPr/>
        </p:nvSpPr>
        <p:spPr>
          <a:xfrm>
            <a:off x="1767840" y="545592"/>
            <a:ext cx="5699760" cy="320040"/>
          </a:xfrm>
          <a:prstGeom prst="rect">
            <a:avLst/>
          </a:prstGeom>
        </p:spPr>
        <p:txBody>
          <a:bodyPr lIns="0" tIns="0" rIns="0" bIns="0" wrap="none">
            <a:noAutofit/>
          </a:bodyPr>
          <a:p>
            <a:pPr indent="0"/>
            <a:r>
              <a:rPr lang="en-US" b="1" sz="2400">
                <a:solidFill>
                  <a:srgbClr val="000098"/>
                </a:solidFill>
                <a:latin typeface="Arial"/>
              </a:rPr>
              <a:t>Introduction to Ab Initio Modelling</a:t>
            </a:r>
          </a:p>
        </p:txBody>
      </p:sp>
      <p:sp>
        <p:nvSpPr>
          <p:cNvPr id="4" name=""/>
          <p:cNvSpPr/>
          <p:nvPr/>
        </p:nvSpPr>
        <p:spPr>
          <a:xfrm>
            <a:off x="2493264" y="1780032"/>
            <a:ext cx="310896" cy="195072"/>
          </a:xfrm>
          <a:prstGeom prst="rect">
            <a:avLst/>
          </a:prstGeom>
        </p:spPr>
        <p:txBody>
          <a:bodyPr lIns="0" tIns="0" rIns="0" bIns="0" wrap="none">
            <a:noAutofit/>
          </a:bodyPr>
          <a:p>
            <a:pPr indent="0"/>
            <a:r>
              <a:rPr lang="en-US" sz="1800">
                <a:solidFill>
                  <a:srgbClr val="FF0000"/>
                </a:solidFill>
                <a:latin typeface="Cambria"/>
              </a:rPr>
              <a:t>No</a:t>
            </a:r>
          </a:p>
        </p:txBody>
      </p:sp>
      <p:sp>
        <p:nvSpPr>
          <p:cNvPr id="5" name=""/>
          <p:cNvSpPr/>
          <p:nvPr/>
        </p:nvSpPr>
        <p:spPr>
          <a:xfrm>
            <a:off x="6486144" y="1786128"/>
            <a:ext cx="377952" cy="195072"/>
          </a:xfrm>
          <a:prstGeom prst="rect">
            <a:avLst/>
          </a:prstGeom>
        </p:spPr>
        <p:txBody>
          <a:bodyPr lIns="0" tIns="0" rIns="0" bIns="0" wrap="none">
            <a:noAutofit/>
          </a:bodyPr>
          <a:p>
            <a:pPr indent="0"/>
            <a:r>
              <a:rPr lang="en-US" sz="1800">
                <a:solidFill>
                  <a:srgbClr val="00AF50"/>
                </a:solidFill>
                <a:latin typeface="Cambria"/>
              </a:rPr>
              <a:t>Yes</a:t>
            </a:r>
          </a:p>
        </p:txBody>
      </p:sp>
    </p:spTree>
  </p:cSld>
  <p:clrMapOvr>
    <a:overrideClrMapping bg1="lt1" tx1="dk1" bg2="lt2" tx2="dk2" accent1="accent1" accent2="accent2" accent3="accent3" accent4="accent4" accent5="accent5" accent6="accent6" hlink="hlink" folHlink="folHlink"/>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62072" y="774192"/>
            <a:ext cx="3413760" cy="417576"/>
          </a:xfrm>
          <a:prstGeom prst="rect">
            <a:avLst/>
          </a:prstGeom>
        </p:spPr>
        <p:txBody>
          <a:bodyPr lIns="0" tIns="0" rIns="0" bIns="0" wrap="none">
            <a:noAutofit/>
          </a:bodyPr>
          <a:p>
            <a:pPr indent="0"/>
            <a:r>
              <a:rPr lang="en-US" b="1" sz="3200">
                <a:solidFill>
                  <a:srgbClr val="001F5F"/>
                </a:solidFill>
                <a:latin typeface="Arial"/>
              </a:rPr>
              <a:t>Scoring Schemes</a:t>
            </a:r>
          </a:p>
        </p:txBody>
      </p:sp>
      <p:sp>
        <p:nvSpPr>
          <p:cNvPr id="3" name=""/>
          <p:cNvSpPr/>
          <p:nvPr/>
        </p:nvSpPr>
        <p:spPr>
          <a:xfrm>
            <a:off x="4657344" y="1609344"/>
            <a:ext cx="3489960" cy="4312920"/>
          </a:xfrm>
          <a:prstGeom prst="rect">
            <a:avLst/>
          </a:prstGeom>
        </p:spPr>
        <p:txBody>
          <a:bodyPr lIns="0" tIns="0" rIns="0" bIns="0">
            <a:noAutofit/>
          </a:bodyPr>
          <a:p>
            <a:pPr marL="364744" indent="-317500">
              <a:spcAft>
                <a:spcPts val="630"/>
              </a:spcAft>
            </a:pPr>
            <a:r>
              <a:rPr lang="en-US" b="1" sz="2600">
                <a:solidFill>
                  <a:srgbClr val="3265FF"/>
                </a:solidFill>
                <a:latin typeface="Arial"/>
              </a:rPr>
              <a:t>Scoring System:</a:t>
            </a:r>
          </a:p>
          <a:p>
            <a:pPr marL="364744" indent="-317500">
              <a:spcAft>
                <a:spcPts val="1260"/>
              </a:spcAft>
            </a:pPr>
            <a:r>
              <a:rPr lang="en-US" b="1" sz="2600">
                <a:solidFill>
                  <a:srgbClr val="3265FF"/>
                </a:solidFill>
                <a:latin typeface="Arial"/>
              </a:rPr>
              <a:t>Introduction</a:t>
            </a:r>
          </a:p>
          <a:p>
            <a:pPr marL="364744" indent="-317500">
              <a:lnSpc>
                <a:spcPts val="3096"/>
              </a:lnSpc>
              <a:spcAft>
                <a:spcPts val="1260"/>
              </a:spcAft>
            </a:pPr>
            <a:r>
              <a:rPr lang="en-US" sz="2600">
                <a:solidFill>
                  <a:srgbClr val="622422"/>
                </a:solidFill>
                <a:latin typeface="Arial"/>
              </a:rPr>
              <a:t>• </a:t>
            </a:r>
            <a:r>
              <a:rPr lang="en-US" sz="2600">
                <a:latin typeface="Arial"/>
              </a:rPr>
              <a:t>Total score assigned to an alignment is sum of terms for each aligned pair of residues, plus terms for each gap</a:t>
            </a:r>
          </a:p>
          <a:p>
            <a:pPr marL="948944" indent="0">
              <a:spcAft>
                <a:spcPts val="1260"/>
              </a:spcAft>
            </a:pPr>
            <a:r>
              <a:rPr lang="en-US" sz="5100">
                <a:latin typeface="Candara"/>
              </a:rPr>
              <a:t>Z </a:t>
            </a:r>
            <a:r>
              <a:rPr lang="en-US" b="1" sz="2600">
                <a:latin typeface="Arial"/>
              </a:rPr>
              <a:t>S(X|,yj) + d</a:t>
            </a:r>
          </a:p>
          <a:p>
            <a:pPr marL="364744" indent="-317500"/>
            <a:r>
              <a:rPr lang="en-US" b="1" sz="2600">
                <a:latin typeface="Arial"/>
              </a:rPr>
              <a:t>d = linear gap penalty</a:t>
            </a:r>
          </a:p>
        </p:txBody>
      </p:sp>
    </p:spTree>
  </p:cSld>
  <p:clrMapOvr>
    <a:overrideClrMapping bg1="lt1" tx1="dk1" bg2="lt2" tx2="dk2" accent1="accent1" accent2="accent2" accent3="accent3" accent4="accent4" accent5="accent5" accent6="accent6" hlink="hlink" folHlink="folHlink"/>
  </p:clrMapOvr>
</p:sld>
</file>

<file path=ppt/slides/slide3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575816" y="1636776"/>
            <a:ext cx="5349240" cy="4471416"/>
          </a:xfrm>
          <a:prstGeom prst="rect">
            <a:avLst/>
          </a:prstGeom>
        </p:spPr>
      </p:pic>
      <p:sp>
        <p:nvSpPr>
          <p:cNvPr id="3" name=""/>
          <p:cNvSpPr/>
          <p:nvPr/>
        </p:nvSpPr>
        <p:spPr>
          <a:xfrm>
            <a:off x="2493264"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Tree>
  </p:cSld>
  <p:clrMapOvr>
    <a:overrideClrMapping bg1="lt1" tx1="dk1" bg2="lt2" tx2="dk2" accent1="accent1" accent2="accent2" accent3="accent3" accent4="accent4" accent5="accent5" accent6="accent6" hlink="hlink" folHlink="folHlink"/>
  </p:clrMapOvr>
</p:sld>
</file>

<file path=ppt/slides/slide30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67840" y="536448"/>
            <a:ext cx="5699760" cy="320040"/>
          </a:xfrm>
          <a:prstGeom prst="rect">
            <a:avLst/>
          </a:prstGeom>
        </p:spPr>
        <p:txBody>
          <a:bodyPr lIns="0" tIns="0" rIns="0" bIns="0" wrap="none">
            <a:noAutofit/>
          </a:bodyPr>
          <a:p>
            <a:pPr indent="0"/>
            <a:r>
              <a:rPr lang="en-US" b="1" sz="2400">
                <a:solidFill>
                  <a:srgbClr val="000098"/>
                </a:solidFill>
                <a:latin typeface="Arial"/>
              </a:rPr>
              <a:t>Introduction to Ab Initio Modelling</a:t>
            </a:r>
          </a:p>
        </p:txBody>
      </p:sp>
      <p:sp>
        <p:nvSpPr>
          <p:cNvPr id="3" name=""/>
          <p:cNvSpPr/>
          <p:nvPr/>
        </p:nvSpPr>
        <p:spPr>
          <a:xfrm>
            <a:off x="4843272" y="1249680"/>
            <a:ext cx="3334512" cy="3995928"/>
          </a:xfrm>
          <a:prstGeom prst="rect">
            <a:avLst/>
          </a:prstGeom>
          <a:solidFill>
            <a:srgbClr val="DCDBE6"/>
          </a:solidFill>
        </p:spPr>
        <p:txBody>
          <a:bodyPr lIns="0" tIns="0" rIns="0" bIns="0">
            <a:noAutofit/>
          </a:bodyPr>
          <a:p>
            <a:pPr marL="363728" indent="-342900">
              <a:spcAft>
                <a:spcPts val="630"/>
              </a:spcAft>
            </a:pPr>
            <a:r>
              <a:rPr lang="en-US" b="1" sz="2600">
                <a:solidFill>
                  <a:srgbClr val="C00000"/>
                </a:solidFill>
                <a:latin typeface="Arial"/>
              </a:rPr>
              <a:t>Conclusion</a:t>
            </a:r>
          </a:p>
          <a:p>
            <a:pPr marL="363728" indent="-342900">
              <a:lnSpc>
                <a:spcPts val="2856"/>
              </a:lnSpc>
              <a:spcAft>
                <a:spcPts val="1890"/>
              </a:spcAft>
            </a:pPr>
            <a:r>
              <a:rPr lang="en-US" sz="2600" spc="-50">
                <a:solidFill>
                  <a:srgbClr val="747474"/>
                </a:solidFill>
                <a:latin typeface="Arial"/>
              </a:rPr>
              <a:t>•    </a:t>
            </a:r>
            <a:r>
              <a:rPr lang="en-US" sz="2600" spc="-50">
                <a:latin typeface="Arial"/>
              </a:rPr>
              <a:t>Ab initio methods rely on computing the energies of folded proteins</a:t>
            </a:r>
          </a:p>
          <a:p>
            <a:pPr marL="363728" indent="-342900">
              <a:lnSpc>
                <a:spcPts val="2856"/>
              </a:lnSpc>
            </a:pPr>
            <a:r>
              <a:rPr lang="en-US" sz="2600" spc="-50">
                <a:solidFill>
                  <a:srgbClr val="747474"/>
                </a:solidFill>
                <a:latin typeface="Arial"/>
              </a:rPr>
              <a:t>•    </a:t>
            </a:r>
            <a:r>
              <a:rPr lang="en-US" sz="2600" spc="-50">
                <a:solidFill>
                  <a:srgbClr val="006FC0"/>
                </a:solidFill>
                <a:latin typeface="Arial"/>
              </a:rPr>
              <a:t>The protein structures with the lowest energy are deemed as plausible predictions</a:t>
            </a:r>
          </a:p>
        </p:txBody>
      </p:sp>
      <p:sp>
        <p:nvSpPr>
          <p:cNvPr id="4" name=""/>
          <p:cNvSpPr/>
          <p:nvPr/>
        </p:nvSpPr>
        <p:spPr>
          <a:xfrm>
            <a:off x="1874520" y="6635496"/>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30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379720" y="3054096"/>
            <a:ext cx="2368296" cy="1222248"/>
          </a:xfrm>
          <a:prstGeom prst="rect">
            <a:avLst/>
          </a:prstGeom>
          <a:solidFill>
            <a:srgbClr val="DCDBE6"/>
          </a:solidFill>
        </p:spPr>
        <p:txBody>
          <a:bodyPr lIns="0" tIns="0" rIns="0" bIns="0">
            <a:noAutofit/>
          </a:bodyPr>
          <a:p>
            <a:pPr marL="297180" indent="-279400">
              <a:lnSpc>
                <a:spcPts val="3360"/>
              </a:lnSpc>
            </a:pPr>
            <a:r>
              <a:rPr lang="en-US" b="1" sz="2600">
                <a:solidFill>
                  <a:srgbClr val="006FC0"/>
                </a:solidFill>
                <a:latin typeface="Arial"/>
              </a:rPr>
              <a:t>Rationale of Ab Initio Modelling</a:t>
            </a:r>
          </a:p>
        </p:txBody>
      </p:sp>
    </p:spTree>
  </p:cSld>
  <p:clrMapOvr>
    <a:overrideClrMapping bg1="lt1" tx1="dk1" bg2="lt2" tx2="dk2" accent1="accent1" accent2="accent2" accent3="accent3" accent4="accent4" accent5="accent5" accent6="accent6" hlink="hlink" folHlink="folHlink"/>
  </p:clrMapOvr>
</p:sld>
</file>

<file path=ppt/slides/slide30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999488" y="533400"/>
            <a:ext cx="5227320" cy="323088"/>
          </a:xfrm>
          <a:prstGeom prst="rect">
            <a:avLst/>
          </a:prstGeom>
        </p:spPr>
        <p:txBody>
          <a:bodyPr lIns="0" tIns="0" rIns="0" bIns="0" wrap="none">
            <a:noAutofit/>
          </a:bodyPr>
          <a:p>
            <a:pPr indent="0"/>
            <a:r>
              <a:rPr lang="en-US" b="1" sz="2400">
                <a:solidFill>
                  <a:srgbClr val="000098"/>
                </a:solidFill>
                <a:latin typeface="Arial"/>
              </a:rPr>
              <a:t>Rationale of Ab Initio Modelling</a:t>
            </a:r>
          </a:p>
        </p:txBody>
      </p:sp>
      <p:sp>
        <p:nvSpPr>
          <p:cNvPr id="3" name=""/>
          <p:cNvSpPr/>
          <p:nvPr/>
        </p:nvSpPr>
        <p:spPr>
          <a:xfrm>
            <a:off x="4846320" y="1246632"/>
            <a:ext cx="3069336" cy="1969008"/>
          </a:xfrm>
          <a:prstGeom prst="rect">
            <a:avLst/>
          </a:prstGeom>
          <a:solidFill>
            <a:srgbClr val="DCDBE6"/>
          </a:solidFill>
        </p:spPr>
        <p:txBody>
          <a:bodyPr lIns="0" tIns="0" rIns="0" bIns="0">
            <a:noAutofit/>
          </a:bodyPr>
          <a:p>
            <a:pPr marL="360680" indent="-330200">
              <a:spcAft>
                <a:spcPts val="1680"/>
              </a:spcAft>
            </a:pPr>
            <a:r>
              <a:rPr lang="en-US" b="1" sz="2600">
                <a:solidFill>
                  <a:srgbClr val="FF0000"/>
                </a:solidFill>
                <a:latin typeface="Arial"/>
              </a:rPr>
              <a:t>Background</a:t>
            </a:r>
          </a:p>
          <a:p>
            <a:pPr marL="360680" indent="-330200">
              <a:lnSpc>
                <a:spcPts val="2856"/>
              </a:lnSpc>
            </a:pPr>
            <a:r>
              <a:rPr lang="en-US" sz="2600" spc="-50">
                <a:solidFill>
                  <a:srgbClr val="747474"/>
                </a:solidFill>
                <a:latin typeface="Arial"/>
              </a:rPr>
              <a:t>•    </a:t>
            </a:r>
            <a:r>
              <a:rPr lang="en-US" sz="2600" spc="-50">
                <a:latin typeface="Arial"/>
              </a:rPr>
              <a:t>Ab initio methods rely on computing the energies of folded proteins </a:t>
            </a:r>
            <a:r>
              <a:rPr lang="en-US" baseline="30000" sz="2600" spc="-50">
                <a:latin typeface="Arial"/>
              </a:rPr>
              <a:t>•</a:t>
            </a:r>
          </a:p>
        </p:txBody>
      </p:sp>
      <p:sp>
        <p:nvSpPr>
          <p:cNvPr id="4" name=""/>
          <p:cNvSpPr/>
          <p:nvPr/>
        </p:nvSpPr>
        <p:spPr>
          <a:xfrm>
            <a:off x="4846320" y="3666744"/>
            <a:ext cx="3069336" cy="2118360"/>
          </a:xfrm>
          <a:prstGeom prst="rect">
            <a:avLst/>
          </a:prstGeom>
          <a:solidFill>
            <a:srgbClr val="DCDBE6"/>
          </a:solidFill>
        </p:spPr>
        <p:txBody>
          <a:bodyPr lIns="0" tIns="0" rIns="0" bIns="0">
            <a:noAutofit/>
          </a:bodyPr>
          <a:p>
            <a:pPr marL="4292600" indent="-342900">
              <a:lnSpc>
                <a:spcPts val="2856"/>
              </a:lnSpc>
            </a:pPr>
            <a:r>
              <a:rPr lang="en-US" sz="2600" spc="-50">
                <a:solidFill>
                  <a:srgbClr val="747474"/>
                </a:solidFill>
                <a:latin typeface="Arial"/>
              </a:rPr>
              <a:t>•    </a:t>
            </a:r>
            <a:r>
              <a:rPr lang="en-US" sz="2600" spc="-50">
                <a:solidFill>
                  <a:srgbClr val="006FC0"/>
                </a:solidFill>
                <a:latin typeface="Arial"/>
              </a:rPr>
              <a:t>The protein structures with the lowest energy are declared as plausible predictions</a:t>
            </a:r>
          </a:p>
        </p:txBody>
      </p:sp>
    </p:spTree>
  </p:cSld>
  <p:clrMapOvr>
    <a:overrideClrMapping bg1="lt1" tx1="dk1" bg2="lt2" tx2="dk2" accent1="accent1" accent2="accent2" accent3="accent3" accent4="accent4" accent5="accent5" accent6="accent6" hlink="hlink" folHlink="folHlink"/>
  </p:clrMapOvr>
</p:sld>
</file>

<file path=ppt/slides/slide30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999488" y="533400"/>
            <a:ext cx="5227320" cy="323088"/>
          </a:xfrm>
          <a:prstGeom prst="rect">
            <a:avLst/>
          </a:prstGeom>
        </p:spPr>
        <p:txBody>
          <a:bodyPr lIns="0" tIns="0" rIns="0" bIns="0" wrap="none">
            <a:noAutofit/>
          </a:bodyPr>
          <a:p>
            <a:pPr indent="0"/>
            <a:r>
              <a:rPr lang="en-US" b="1" sz="2400">
                <a:solidFill>
                  <a:srgbClr val="000098"/>
                </a:solidFill>
                <a:latin typeface="Arial"/>
              </a:rPr>
              <a:t>Rationale of Ab Initio Modelling</a:t>
            </a:r>
          </a:p>
        </p:txBody>
      </p:sp>
      <p:sp>
        <p:nvSpPr>
          <p:cNvPr id="3" name=""/>
          <p:cNvSpPr/>
          <p:nvPr/>
        </p:nvSpPr>
        <p:spPr>
          <a:xfrm>
            <a:off x="4846320" y="1246632"/>
            <a:ext cx="3322320" cy="2279904"/>
          </a:xfrm>
          <a:prstGeom prst="rect">
            <a:avLst/>
          </a:prstGeom>
          <a:solidFill>
            <a:srgbClr val="DCDBE6"/>
          </a:solidFill>
        </p:spPr>
        <p:txBody>
          <a:bodyPr lIns="0" tIns="0" rIns="0" bIns="0">
            <a:noAutofit/>
          </a:bodyPr>
          <a:p>
            <a:pPr marL="360680" indent="-330200">
              <a:spcAft>
                <a:spcPts val="1680"/>
              </a:spcAft>
            </a:pPr>
            <a:r>
              <a:rPr lang="en-US" b="1" sz="2600">
                <a:solidFill>
                  <a:srgbClr val="FF0000"/>
                </a:solidFill>
                <a:latin typeface="Arial"/>
              </a:rPr>
              <a:t>Rationale</a:t>
            </a:r>
          </a:p>
          <a:p>
            <a:pPr marL="360680" indent="-330200">
              <a:lnSpc>
                <a:spcPts val="2856"/>
              </a:lnSpc>
            </a:pPr>
            <a:r>
              <a:rPr lang="en-US" sz="2600" spc="-50">
                <a:solidFill>
                  <a:srgbClr val="747474"/>
                </a:solidFill>
                <a:latin typeface="Arial"/>
              </a:rPr>
              <a:t>•    </a:t>
            </a:r>
            <a:r>
              <a:rPr lang="en-US" sz="2600" spc="-50">
                <a:latin typeface="Arial"/>
              </a:rPr>
              <a:t>Sometimes it so happens that even slightly homologous proteins may not be available. </a:t>
            </a:r>
            <a:r>
              <a:rPr lang="en-US" baseline="30000" sz="2600" spc="-50">
                <a:latin typeface="Arial"/>
              </a:rPr>
              <a:t>•</a:t>
            </a:r>
          </a:p>
        </p:txBody>
      </p:sp>
      <p:sp>
        <p:nvSpPr>
          <p:cNvPr id="4" name=""/>
          <p:cNvSpPr/>
          <p:nvPr/>
        </p:nvSpPr>
        <p:spPr>
          <a:xfrm>
            <a:off x="4846320" y="4026408"/>
            <a:ext cx="3322320" cy="1395984"/>
          </a:xfrm>
          <a:prstGeom prst="rect">
            <a:avLst/>
          </a:prstGeom>
          <a:solidFill>
            <a:srgbClr val="DCDBE6"/>
          </a:solidFill>
        </p:spPr>
        <p:txBody>
          <a:bodyPr lIns="0" tIns="0" rIns="0" bIns="0">
            <a:noAutofit/>
          </a:bodyPr>
          <a:p>
            <a:pPr marL="4292600" indent="-342900">
              <a:lnSpc>
                <a:spcPts val="2856"/>
              </a:lnSpc>
            </a:pPr>
            <a:r>
              <a:rPr lang="en-US" sz="2600" spc="-50">
                <a:solidFill>
                  <a:srgbClr val="747474"/>
                </a:solidFill>
                <a:latin typeface="Arial"/>
              </a:rPr>
              <a:t>•    </a:t>
            </a:r>
            <a:r>
              <a:rPr lang="en-US" sz="2600" spc="-50">
                <a:solidFill>
                  <a:srgbClr val="006FC0"/>
                </a:solidFill>
                <a:latin typeface="Arial"/>
              </a:rPr>
              <a:t>This renders homology modelling and threading/fold recognition as futile</a:t>
            </a:r>
          </a:p>
        </p:txBody>
      </p:sp>
    </p:spTree>
  </p:cSld>
  <p:clrMapOvr>
    <a:overrideClrMapping bg1="lt1" tx1="dk1" bg2="lt2" tx2="dk2" accent1="accent1" accent2="accent2" accent3="accent3" accent4="accent4" accent5="accent5" accent6="accent6" hlink="hlink" folHlink="folHlink"/>
  </p:clrMapOvr>
</p:sld>
</file>

<file path=ppt/slides/slide30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999488" y="533400"/>
            <a:ext cx="5227320" cy="323088"/>
          </a:xfrm>
          <a:prstGeom prst="rect">
            <a:avLst/>
          </a:prstGeom>
        </p:spPr>
        <p:txBody>
          <a:bodyPr lIns="0" tIns="0" rIns="0" bIns="0" wrap="none">
            <a:noAutofit/>
          </a:bodyPr>
          <a:p>
            <a:pPr indent="0"/>
            <a:r>
              <a:rPr lang="en-US" b="1" sz="2400">
                <a:solidFill>
                  <a:srgbClr val="000098"/>
                </a:solidFill>
                <a:latin typeface="Arial"/>
              </a:rPr>
              <a:t>Rationale of Ab Initio Modelling</a:t>
            </a:r>
          </a:p>
        </p:txBody>
      </p:sp>
      <p:sp>
        <p:nvSpPr>
          <p:cNvPr id="3" name=""/>
          <p:cNvSpPr/>
          <p:nvPr/>
        </p:nvSpPr>
        <p:spPr>
          <a:xfrm>
            <a:off x="4846320" y="1246632"/>
            <a:ext cx="3270504" cy="1975104"/>
          </a:xfrm>
          <a:prstGeom prst="rect">
            <a:avLst/>
          </a:prstGeom>
          <a:solidFill>
            <a:srgbClr val="DCDBE6"/>
          </a:solidFill>
        </p:spPr>
        <p:txBody>
          <a:bodyPr lIns="0" tIns="0" rIns="0" bIns="0">
            <a:noAutofit/>
          </a:bodyPr>
          <a:p>
            <a:pPr marL="347980" indent="-317500">
              <a:spcAft>
                <a:spcPts val="1680"/>
              </a:spcAft>
            </a:pPr>
            <a:r>
              <a:rPr lang="en-US" b="1" sz="2600">
                <a:solidFill>
                  <a:srgbClr val="FF0000"/>
                </a:solidFill>
                <a:latin typeface="Arial"/>
              </a:rPr>
              <a:t>Rationale</a:t>
            </a:r>
          </a:p>
          <a:p>
            <a:pPr marL="347980" indent="-317500">
              <a:lnSpc>
                <a:spcPts val="2856"/>
              </a:lnSpc>
            </a:pPr>
            <a:r>
              <a:rPr lang="en-US" sz="2600" spc="-50">
                <a:solidFill>
                  <a:srgbClr val="747474"/>
                </a:solidFill>
                <a:latin typeface="Arial"/>
              </a:rPr>
              <a:t>•    </a:t>
            </a:r>
            <a:r>
              <a:rPr lang="en-US" sz="2600" spc="-50">
                <a:latin typeface="Arial"/>
              </a:rPr>
              <a:t>Also, newer protein structures continue to be discovered every day </a:t>
            </a:r>
            <a:r>
              <a:rPr lang="en-US" baseline="30000" sz="2600" spc="-50">
                <a:latin typeface="Arial"/>
              </a:rPr>
              <a:t>•</a:t>
            </a:r>
          </a:p>
        </p:txBody>
      </p:sp>
      <p:sp>
        <p:nvSpPr>
          <p:cNvPr id="4" name=""/>
          <p:cNvSpPr/>
          <p:nvPr/>
        </p:nvSpPr>
        <p:spPr>
          <a:xfrm>
            <a:off x="4846320" y="3666744"/>
            <a:ext cx="3270504" cy="2060448"/>
          </a:xfrm>
          <a:prstGeom prst="rect">
            <a:avLst/>
          </a:prstGeom>
          <a:solidFill>
            <a:srgbClr val="DCDBE6"/>
          </a:solidFill>
        </p:spPr>
        <p:txBody>
          <a:bodyPr lIns="0" tIns="0" rIns="0" bIns="0">
            <a:noAutofit/>
          </a:bodyPr>
          <a:p>
            <a:pPr marL="4292600" indent="-342900">
              <a:lnSpc>
                <a:spcPts val="2856"/>
              </a:lnSpc>
            </a:pPr>
            <a:r>
              <a:rPr lang="en-US" sz="2600" spc="-50">
                <a:solidFill>
                  <a:srgbClr val="747474"/>
                </a:solidFill>
                <a:latin typeface="Arial"/>
              </a:rPr>
              <a:t>•    </a:t>
            </a:r>
            <a:r>
              <a:rPr lang="en-US" sz="2600" spc="-50">
                <a:latin typeface="Arial"/>
              </a:rPr>
              <a:t>These could not have been identified by methods which only rely on matching with available structures</a:t>
            </a:r>
          </a:p>
        </p:txBody>
      </p:sp>
    </p:spTree>
  </p:cSld>
  <p:clrMapOvr>
    <a:overrideClrMapping bg1="lt1" tx1="dk1" bg2="lt2" tx2="dk2" accent1="accent1" accent2="accent2" accent3="accent3" accent4="accent4" accent5="accent5" accent6="accent6" hlink="hlink" folHlink="folHlink"/>
  </p:clrMapOvr>
</p:sld>
</file>

<file path=ppt/slides/slide30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999488" y="533400"/>
            <a:ext cx="5227320" cy="323088"/>
          </a:xfrm>
          <a:prstGeom prst="rect">
            <a:avLst/>
          </a:prstGeom>
        </p:spPr>
        <p:txBody>
          <a:bodyPr lIns="0" tIns="0" rIns="0" bIns="0" wrap="none">
            <a:noAutofit/>
          </a:bodyPr>
          <a:p>
            <a:pPr indent="0"/>
            <a:r>
              <a:rPr lang="en-US" b="1" sz="2400">
                <a:solidFill>
                  <a:srgbClr val="000098"/>
                </a:solidFill>
                <a:latin typeface="Arial"/>
              </a:rPr>
              <a:t>Rationale of Ab Initio Modelling</a:t>
            </a:r>
          </a:p>
        </p:txBody>
      </p:sp>
      <p:sp>
        <p:nvSpPr>
          <p:cNvPr id="3" name=""/>
          <p:cNvSpPr/>
          <p:nvPr/>
        </p:nvSpPr>
        <p:spPr>
          <a:xfrm>
            <a:off x="4846320" y="1246632"/>
            <a:ext cx="3142488" cy="4474464"/>
          </a:xfrm>
          <a:prstGeom prst="rect">
            <a:avLst/>
          </a:prstGeom>
          <a:solidFill>
            <a:srgbClr val="DCDBE6"/>
          </a:solidFill>
        </p:spPr>
        <p:txBody>
          <a:bodyPr lIns="0" tIns="0" rIns="0" bIns="0">
            <a:noAutofit/>
          </a:bodyPr>
          <a:p>
            <a:pPr marL="360680" indent="-330200">
              <a:spcAft>
                <a:spcPts val="1680"/>
              </a:spcAft>
            </a:pPr>
            <a:r>
              <a:rPr lang="en-US" b="1" sz="2600">
                <a:solidFill>
                  <a:srgbClr val="FF0000"/>
                </a:solidFill>
                <a:latin typeface="Arial"/>
              </a:rPr>
              <a:t>Rationale</a:t>
            </a:r>
          </a:p>
          <a:p>
            <a:pPr marL="360680" indent="-330200">
              <a:lnSpc>
                <a:spcPts val="2856"/>
              </a:lnSpc>
            </a:pPr>
            <a:r>
              <a:rPr lang="en-US" sz="2600" spc="-50">
                <a:solidFill>
                  <a:srgbClr val="747474"/>
                </a:solidFill>
                <a:latin typeface="Arial"/>
              </a:rPr>
              <a:t>• </a:t>
            </a:r>
            <a:r>
              <a:rPr lang="en-US" sz="2600" spc="-50">
                <a:latin typeface="Arial"/>
              </a:rPr>
              <a:t>Lastly, homology / fold recognition </a:t>
            </a:r>
            <a:r>
              <a:rPr lang="en-US" sz="2600" spc="-50">
                <a:solidFill>
                  <a:srgbClr val="3178CC"/>
                </a:solidFill>
                <a:latin typeface="Arial"/>
              </a:rPr>
              <a:t>predict protein structures without computing fundamental physical/chemical properties </a:t>
            </a:r>
            <a:r>
              <a:rPr lang="en-US" sz="2600" spc="-50">
                <a:latin typeface="Arial"/>
              </a:rPr>
              <a:t>of the mechanisms and driving forces in structure formation</a:t>
            </a:r>
          </a:p>
        </p:txBody>
      </p:sp>
    </p:spTree>
  </p:cSld>
  <p:clrMapOvr>
    <a:overrideClrMapping bg1="lt1" tx1="dk1" bg2="lt2" tx2="dk2" accent1="accent1" accent2="accent2" accent3="accent3" accent4="accent4" accent5="accent5" accent6="accent6" hlink="hlink" folHlink="folHlink"/>
  </p:clrMapOvr>
</p:sld>
</file>

<file path=ppt/slides/slide30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999488" y="533400"/>
            <a:ext cx="5227320" cy="323088"/>
          </a:xfrm>
          <a:prstGeom prst="rect">
            <a:avLst/>
          </a:prstGeom>
        </p:spPr>
        <p:txBody>
          <a:bodyPr lIns="0" tIns="0" rIns="0" bIns="0" wrap="none">
            <a:noAutofit/>
          </a:bodyPr>
          <a:p>
            <a:pPr indent="0"/>
            <a:r>
              <a:rPr lang="en-US" b="1" sz="2400">
                <a:solidFill>
                  <a:srgbClr val="000098"/>
                </a:solidFill>
                <a:latin typeface="Arial"/>
              </a:rPr>
              <a:t>Rationale of Ab Initio Modelling</a:t>
            </a:r>
          </a:p>
        </p:txBody>
      </p:sp>
      <p:sp>
        <p:nvSpPr>
          <p:cNvPr id="3" name=""/>
          <p:cNvSpPr/>
          <p:nvPr/>
        </p:nvSpPr>
        <p:spPr>
          <a:xfrm>
            <a:off x="4843272" y="1243584"/>
            <a:ext cx="3346704" cy="2465832"/>
          </a:xfrm>
          <a:prstGeom prst="rect">
            <a:avLst/>
          </a:prstGeom>
          <a:solidFill>
            <a:srgbClr val="E6F3F9"/>
          </a:solidFill>
        </p:spPr>
        <p:txBody>
          <a:bodyPr lIns="0" tIns="0" rIns="0" bIns="0">
            <a:noAutofit/>
          </a:bodyPr>
          <a:p>
            <a:pPr marL="363728" indent="-342900">
              <a:spcAft>
                <a:spcPts val="2730"/>
              </a:spcAft>
            </a:pPr>
            <a:r>
              <a:rPr lang="en-US" b="1" sz="2600">
                <a:solidFill>
                  <a:srgbClr val="FF0000"/>
                </a:solidFill>
                <a:latin typeface="Arial"/>
              </a:rPr>
              <a:t>Conclusion</a:t>
            </a:r>
          </a:p>
          <a:p>
            <a:pPr marL="363728" indent="-342900">
              <a:lnSpc>
                <a:spcPts val="2856"/>
              </a:lnSpc>
            </a:pPr>
            <a:r>
              <a:rPr lang="en-US" sz="2600" spc="-50">
                <a:solidFill>
                  <a:srgbClr val="747474"/>
                </a:solidFill>
                <a:latin typeface="Arial"/>
              </a:rPr>
              <a:t>•    </a:t>
            </a:r>
            <a:r>
              <a:rPr lang="en-US" sz="2600" spc="-50">
                <a:latin typeface="Arial"/>
              </a:rPr>
              <a:t>Ab initio methods, in contrast, base their </a:t>
            </a:r>
            <a:r>
              <a:rPr lang="en-US" sz="2600" spc="-50">
                <a:solidFill>
                  <a:srgbClr val="3178CC"/>
                </a:solidFill>
                <a:latin typeface="Arial"/>
              </a:rPr>
              <a:t>predictions on physical models </a:t>
            </a:r>
            <a:r>
              <a:rPr lang="en-US" sz="2600" spc="-50">
                <a:latin typeface="Arial"/>
              </a:rPr>
              <a:t>for these mechanisms </a:t>
            </a:r>
            <a:r>
              <a:rPr lang="en-US" baseline="30000" sz="2600" spc="-50">
                <a:latin typeface="Arial"/>
              </a:rPr>
              <a:t>•</a:t>
            </a:r>
          </a:p>
        </p:txBody>
      </p:sp>
      <p:sp>
        <p:nvSpPr>
          <p:cNvPr id="4" name=""/>
          <p:cNvSpPr/>
          <p:nvPr/>
        </p:nvSpPr>
        <p:spPr>
          <a:xfrm>
            <a:off x="4843272" y="4209288"/>
            <a:ext cx="3346704" cy="1758696"/>
          </a:xfrm>
          <a:prstGeom prst="rect">
            <a:avLst/>
          </a:prstGeom>
          <a:solidFill>
            <a:srgbClr val="E6F3F9"/>
          </a:solidFill>
        </p:spPr>
        <p:txBody>
          <a:bodyPr lIns="0" tIns="0" rIns="0" bIns="0">
            <a:noAutofit/>
          </a:bodyPr>
          <a:p>
            <a:pPr marL="4292600" indent="-342900">
              <a:lnSpc>
                <a:spcPts val="2856"/>
              </a:lnSpc>
            </a:pPr>
            <a:r>
              <a:rPr lang="en-US" sz="2600" spc="-50">
                <a:solidFill>
                  <a:srgbClr val="747474"/>
                </a:solidFill>
                <a:latin typeface="Arial"/>
              </a:rPr>
              <a:t>•    </a:t>
            </a:r>
            <a:r>
              <a:rPr lang="en-US" sz="2600" spc="-50">
                <a:solidFill>
                  <a:srgbClr val="3178CC"/>
                </a:solidFill>
                <a:latin typeface="Arial"/>
              </a:rPr>
              <a:t>Energy released during the folding process </a:t>
            </a:r>
            <a:r>
              <a:rPr lang="en-US" sz="2600" spc="-50">
                <a:latin typeface="Arial"/>
              </a:rPr>
              <a:t>is computed for predicting structure</a:t>
            </a:r>
          </a:p>
        </p:txBody>
      </p:sp>
      <p:sp>
        <p:nvSpPr>
          <p:cNvPr id="5" name=""/>
          <p:cNvSpPr/>
          <p:nvPr/>
        </p:nvSpPr>
        <p:spPr>
          <a:xfrm>
            <a:off x="1874520" y="6623304"/>
            <a:ext cx="405384" cy="179832"/>
          </a:xfrm>
          <a:prstGeom prst="rect">
            <a:avLst/>
          </a:prstGeom>
        </p:spPr>
        <p:txBody>
          <a:bodyPr lIns="0" tIns="0" rIns="0" bIns="0" wrap="none">
            <a:noAutofit/>
          </a:bodyPr>
          <a:p>
            <a:pPr indent="0"/>
            <a:r>
              <a:rPr lang="en-US" sz="1800" spc="-5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30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215128" y="3054096"/>
            <a:ext cx="2697480" cy="1222248"/>
          </a:xfrm>
          <a:prstGeom prst="rect">
            <a:avLst/>
          </a:prstGeom>
          <a:solidFill>
            <a:srgbClr val="DCDBE6"/>
          </a:solidFill>
        </p:spPr>
        <p:txBody>
          <a:bodyPr lIns="0" tIns="0" rIns="0" bIns="0">
            <a:noAutofit/>
          </a:bodyPr>
          <a:p>
            <a:pPr marL="474472" indent="-457200">
              <a:lnSpc>
                <a:spcPts val="3360"/>
              </a:lnSpc>
            </a:pPr>
            <a:r>
              <a:rPr lang="en-US" b="1" sz="2600">
                <a:solidFill>
                  <a:srgbClr val="006FC0"/>
                </a:solidFill>
                <a:latin typeface="Arial"/>
              </a:rPr>
              <a:t>Strategies for Ab Initio Modelling</a:t>
            </a:r>
          </a:p>
        </p:txBody>
      </p:sp>
    </p:spTree>
  </p:cSld>
  <p:clrMapOvr>
    <a:overrideClrMapping bg1="lt1" tx1="dk1" bg2="lt2" tx2="dk2" accent1="accent1" accent2="accent2" accent3="accent3" accent4="accent4" accent5="accent5" accent6="accent6" hlink="hlink" folHlink="folHlink"/>
  </p:clrMapOvr>
</p:sld>
</file>

<file path=ppt/slides/slide30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56232" y="533400"/>
            <a:ext cx="5510784" cy="323088"/>
          </a:xfrm>
          <a:prstGeom prst="rect">
            <a:avLst/>
          </a:prstGeom>
        </p:spPr>
        <p:txBody>
          <a:bodyPr lIns="0" tIns="0" rIns="0" bIns="0" wrap="none">
            <a:noAutofit/>
          </a:bodyPr>
          <a:p>
            <a:pPr indent="0"/>
            <a:r>
              <a:rPr lang="en-US" b="1" sz="2400">
                <a:solidFill>
                  <a:srgbClr val="000098"/>
                </a:solidFill>
                <a:latin typeface="Arial"/>
              </a:rPr>
              <a:t>Strategies for Ab Initio Modelling</a:t>
            </a:r>
          </a:p>
        </p:txBody>
      </p:sp>
      <p:sp>
        <p:nvSpPr>
          <p:cNvPr id="3" name=""/>
          <p:cNvSpPr/>
          <p:nvPr/>
        </p:nvSpPr>
        <p:spPr>
          <a:xfrm>
            <a:off x="4846320" y="1246632"/>
            <a:ext cx="3316224" cy="2340864"/>
          </a:xfrm>
          <a:prstGeom prst="rect">
            <a:avLst/>
          </a:prstGeom>
          <a:solidFill>
            <a:srgbClr val="DCDBE6"/>
          </a:solidFill>
        </p:spPr>
        <p:txBody>
          <a:bodyPr lIns="0" tIns="0" rIns="0" bIns="0">
            <a:noAutofit/>
          </a:bodyPr>
          <a:p>
            <a:pPr marL="360680" indent="-330200">
              <a:spcAft>
                <a:spcPts val="1680"/>
              </a:spcAft>
            </a:pPr>
            <a:r>
              <a:rPr lang="en-US" b="1" sz="2600">
                <a:solidFill>
                  <a:srgbClr val="FF0000"/>
                </a:solidFill>
                <a:latin typeface="Arial"/>
              </a:rPr>
              <a:t>Background</a:t>
            </a:r>
          </a:p>
          <a:p>
            <a:pPr marL="360680" indent="-330200">
              <a:lnSpc>
                <a:spcPts val="2856"/>
              </a:lnSpc>
            </a:pPr>
            <a:r>
              <a:rPr lang="en-US" sz="2600" spc="-50">
                <a:solidFill>
                  <a:srgbClr val="747474"/>
                </a:solidFill>
                <a:latin typeface="Arial"/>
              </a:rPr>
              <a:t>•    </a:t>
            </a:r>
            <a:r>
              <a:rPr lang="en-US" sz="2600" spc="-50">
                <a:latin typeface="Arial"/>
              </a:rPr>
              <a:t>Ab initio methods base their </a:t>
            </a:r>
            <a:r>
              <a:rPr lang="en-US" sz="2600" spc="-50">
                <a:solidFill>
                  <a:srgbClr val="3178CC"/>
                </a:solidFill>
                <a:latin typeface="Arial"/>
              </a:rPr>
              <a:t>predictions on physical models of folding mechanisms </a:t>
            </a:r>
            <a:r>
              <a:rPr lang="en-US" baseline="30000" sz="2600" spc="-50">
                <a:solidFill>
                  <a:srgbClr val="3178CC"/>
                </a:solidFill>
                <a:latin typeface="Arial"/>
              </a:rPr>
              <a:t>•</a:t>
            </a:r>
          </a:p>
        </p:txBody>
      </p:sp>
      <p:sp>
        <p:nvSpPr>
          <p:cNvPr id="4" name=""/>
          <p:cNvSpPr/>
          <p:nvPr/>
        </p:nvSpPr>
        <p:spPr>
          <a:xfrm>
            <a:off x="4846320" y="4026408"/>
            <a:ext cx="3316224" cy="1395984"/>
          </a:xfrm>
          <a:prstGeom prst="rect">
            <a:avLst/>
          </a:prstGeom>
          <a:solidFill>
            <a:srgbClr val="DCDBE6"/>
          </a:solidFill>
        </p:spPr>
        <p:txBody>
          <a:bodyPr lIns="0" tIns="0" rIns="0" bIns="0">
            <a:noAutofit/>
          </a:bodyPr>
          <a:p>
            <a:pPr marL="4292600" indent="-342900">
              <a:lnSpc>
                <a:spcPts val="2856"/>
              </a:lnSpc>
            </a:pPr>
            <a:r>
              <a:rPr lang="en-US" sz="2600" spc="-50">
                <a:solidFill>
                  <a:srgbClr val="747474"/>
                </a:solidFill>
                <a:latin typeface="Arial"/>
              </a:rPr>
              <a:t>•    </a:t>
            </a:r>
            <a:r>
              <a:rPr lang="en-US" sz="2600" spc="-50">
                <a:solidFill>
                  <a:srgbClr val="3178CC"/>
                </a:solidFill>
                <a:latin typeface="Arial"/>
              </a:rPr>
              <a:t>Stabilization </a:t>
            </a:r>
            <a:r>
              <a:rPr lang="en-US" sz="2600" spc="-50">
                <a:latin typeface="Arial"/>
              </a:rPr>
              <a:t>is measured by </a:t>
            </a:r>
            <a:r>
              <a:rPr lang="en-US" sz="2600" spc="-50">
                <a:solidFill>
                  <a:srgbClr val="3178CC"/>
                </a:solidFill>
                <a:latin typeface="Arial"/>
              </a:rPr>
              <a:t>energy released during the folding process</a:t>
            </a:r>
          </a:p>
        </p:txBody>
      </p:sp>
    </p:spTree>
  </p:cSld>
  <p:clrMapOvr>
    <a:overrideClrMapping bg1="lt1" tx1="dk1" bg2="lt2" tx2="dk2" accent1="accent1" accent2="accent2" accent3="accent3" accent4="accent4" accent5="accent5" accent6="accent6" hlink="hlink" folHlink="folHlink"/>
  </p:clrMapOvr>
</p:sld>
</file>

<file path=ppt/slides/slide30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56232" y="533400"/>
            <a:ext cx="5510784" cy="323088"/>
          </a:xfrm>
          <a:prstGeom prst="rect">
            <a:avLst/>
          </a:prstGeom>
        </p:spPr>
        <p:txBody>
          <a:bodyPr lIns="0" tIns="0" rIns="0" bIns="0" wrap="none">
            <a:noAutofit/>
          </a:bodyPr>
          <a:p>
            <a:pPr indent="0"/>
            <a:r>
              <a:rPr lang="en-US" b="1" sz="2400">
                <a:solidFill>
                  <a:srgbClr val="000098"/>
                </a:solidFill>
                <a:latin typeface="Arial"/>
              </a:rPr>
              <a:t>Strategies for Ab Initio Modelling</a:t>
            </a:r>
          </a:p>
        </p:txBody>
      </p:sp>
      <p:sp>
        <p:nvSpPr>
          <p:cNvPr id="3" name=""/>
          <p:cNvSpPr/>
          <p:nvPr/>
        </p:nvSpPr>
        <p:spPr>
          <a:xfrm>
            <a:off x="1057656" y="1335024"/>
            <a:ext cx="7272528" cy="4395216"/>
          </a:xfrm>
          <a:prstGeom prst="rect">
            <a:avLst/>
          </a:prstGeom>
        </p:spPr>
        <p:txBody>
          <a:bodyPr lIns="0" tIns="0" rIns="0" bIns="0">
            <a:noAutofit/>
          </a:bodyPr>
          <a:p>
            <a:pPr algn="ctr" marL="76200" indent="0">
              <a:spcAft>
                <a:spcPts val="3150"/>
              </a:spcAft>
            </a:pPr>
            <a:r>
              <a:rPr lang="en-US" sz="2600" spc="-50">
                <a:solidFill>
                  <a:srgbClr val="FF0000"/>
                </a:solidFill>
                <a:latin typeface="Arial"/>
              </a:rPr>
              <a:t>Energy Optimization in Ab Initio Modelling</a:t>
            </a:r>
          </a:p>
          <a:p>
            <a:pPr algn="just" indent="0">
              <a:spcAft>
                <a:spcPts val="4410"/>
              </a:spcAft>
            </a:pPr>
            <a:r>
              <a:rPr lang="en-US" sz="2600" spc="-50">
                <a:latin typeface="Arial"/>
              </a:rPr>
              <a:t>1.    Start with a </a:t>
            </a:r>
            <a:r>
              <a:rPr lang="en-US" sz="2600" spc="-50">
                <a:solidFill>
                  <a:srgbClr val="006FC0"/>
                </a:solidFill>
                <a:latin typeface="Arial"/>
              </a:rPr>
              <a:t>rough initial model</a:t>
            </a:r>
            <a:r>
              <a:rPr lang="en-US" sz="2600" spc="-50">
                <a:latin typeface="Arial"/>
              </a:rPr>
              <a:t>.</a:t>
            </a:r>
          </a:p>
          <a:p>
            <a:pPr marL="469900" indent="-469900">
              <a:lnSpc>
                <a:spcPts val="3456"/>
              </a:lnSpc>
              <a:spcAft>
                <a:spcPts val="2310"/>
              </a:spcAft>
            </a:pPr>
            <a:r>
              <a:rPr lang="en-US" sz="2600" spc="-50">
                <a:latin typeface="Arial"/>
              </a:rPr>
              <a:t>2.    Define an </a:t>
            </a:r>
            <a:r>
              <a:rPr lang="en-US" sz="2600" spc="-50">
                <a:solidFill>
                  <a:srgbClr val="006FC0"/>
                </a:solidFill>
                <a:latin typeface="Arial"/>
              </a:rPr>
              <a:t>energy function </a:t>
            </a:r>
            <a:r>
              <a:rPr lang="en-US" sz="2600" spc="-50">
                <a:latin typeface="Arial"/>
              </a:rPr>
              <a:t>mapping structures to energy values. We have to minimize this later!!</a:t>
            </a:r>
          </a:p>
          <a:p>
            <a:pPr marL="469900" indent="-469900">
              <a:lnSpc>
                <a:spcPts val="3456"/>
              </a:lnSpc>
            </a:pPr>
            <a:r>
              <a:rPr lang="en-US" sz="2600" spc="-50">
                <a:latin typeface="Arial"/>
              </a:rPr>
              <a:t>3.    Solve the computational problem of finding </a:t>
            </a:r>
            <a:r>
              <a:rPr lang="en-US" sz="2600" spc="-50">
                <a:solidFill>
                  <a:srgbClr val="006FC0"/>
                </a:solidFill>
                <a:latin typeface="Arial"/>
              </a:rPr>
              <a:t>the global minimum.</a:t>
            </a:r>
          </a:p>
        </p:txBody>
      </p:sp>
    </p:spTree>
  </p:cSld>
  <p:clrMapOvr>
    <a:overrideClrMapping bg1="lt1" tx1="dk1" bg2="lt2" tx2="dk2" accent1="accent1" accent2="accent2" accent3="accent3" accent4="accent4" accent5="accent5" accent6="accent6" hlink="hlink" folHlink="folHlink"/>
  </p:clrMapOvr>
</p:sld>
</file>

<file path=ppt/slides/slide3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93264" y="774192"/>
            <a:ext cx="4157472" cy="338328"/>
          </a:xfrm>
          <a:prstGeom prst="rect">
            <a:avLst/>
          </a:prstGeom>
        </p:spPr>
        <p:txBody>
          <a:bodyPr lIns="0" tIns="0" rIns="0" bIns="0" wrap="none">
            <a:noAutofit/>
          </a:bodyPr>
          <a:p>
            <a:pPr indent="0"/>
            <a:r>
              <a:rPr lang="en-US" b="1" sz="3200">
                <a:solidFill>
                  <a:srgbClr val="001F5F"/>
                </a:solidFill>
                <a:latin typeface="Arial"/>
              </a:rPr>
              <a:t>Substitution matrices</a:t>
            </a:r>
          </a:p>
        </p:txBody>
      </p:sp>
      <p:sp>
        <p:nvSpPr>
          <p:cNvPr id="3" name=""/>
          <p:cNvSpPr/>
          <p:nvPr/>
        </p:nvSpPr>
        <p:spPr>
          <a:xfrm>
            <a:off x="4660392" y="1609344"/>
            <a:ext cx="3361944" cy="2804160"/>
          </a:xfrm>
          <a:prstGeom prst="rect">
            <a:avLst/>
          </a:prstGeom>
        </p:spPr>
        <p:txBody>
          <a:bodyPr lIns="0" tIns="0" rIns="0" bIns="0">
            <a:noAutofit/>
          </a:bodyPr>
          <a:p>
            <a:pPr marL="355092" indent="-342900">
              <a:spcAft>
                <a:spcPts val="1050"/>
              </a:spcAft>
            </a:pPr>
            <a:r>
              <a:rPr lang="en-US" b="1" sz="2600">
                <a:solidFill>
                  <a:srgbClr val="3265FF"/>
                </a:solidFill>
                <a:latin typeface="Arial"/>
              </a:rPr>
              <a:t>Conclusions</a:t>
            </a:r>
          </a:p>
          <a:p>
            <a:pPr marL="355092" indent="-342900">
              <a:lnSpc>
                <a:spcPts val="3096"/>
              </a:lnSpc>
              <a:spcAft>
                <a:spcPts val="210"/>
              </a:spcAft>
            </a:pPr>
            <a:r>
              <a:rPr lang="en-US" sz="2600">
                <a:solidFill>
                  <a:srgbClr val="622422"/>
                </a:solidFill>
                <a:latin typeface="Arial"/>
              </a:rPr>
              <a:t>•    </a:t>
            </a:r>
            <a:r>
              <a:rPr lang="en-US" sz="2600">
                <a:latin typeface="Arial"/>
              </a:rPr>
              <a:t>Substitution scores can be derived from probabilistic models</a:t>
            </a:r>
          </a:p>
          <a:p>
            <a:pPr marL="355092" indent="-342900">
              <a:lnSpc>
                <a:spcPts val="3096"/>
              </a:lnSpc>
            </a:pPr>
            <a:r>
              <a:rPr lang="en-US" sz="2600">
                <a:solidFill>
                  <a:srgbClr val="622422"/>
                </a:solidFill>
                <a:latin typeface="Arial"/>
              </a:rPr>
              <a:t>•    </a:t>
            </a:r>
            <a:r>
              <a:rPr lang="en-US" sz="2600">
                <a:latin typeface="Arial"/>
              </a:rPr>
              <a:t>PAM and BLOSUM are famous substitution matrices</a:t>
            </a:r>
          </a:p>
        </p:txBody>
      </p:sp>
    </p:spTree>
  </p:cSld>
  <p:clrMapOvr>
    <a:overrideClrMapping bg1="lt1" tx1="dk1" bg2="lt2" tx2="dk2" accent1="accent1" accent2="accent2" accent3="accent3" accent4="accent4" accent5="accent5" accent6="accent6" hlink="hlink" folHlink="folHlink"/>
  </p:clrMapOvr>
</p:sld>
</file>

<file path=ppt/slides/slide31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56232" y="533400"/>
            <a:ext cx="5510784" cy="323088"/>
          </a:xfrm>
          <a:prstGeom prst="rect">
            <a:avLst/>
          </a:prstGeom>
        </p:spPr>
        <p:txBody>
          <a:bodyPr lIns="0" tIns="0" rIns="0" bIns="0" wrap="none">
            <a:noAutofit/>
          </a:bodyPr>
          <a:p>
            <a:pPr indent="0"/>
            <a:r>
              <a:rPr lang="en-US" b="1" sz="2400">
                <a:solidFill>
                  <a:srgbClr val="000098"/>
                </a:solidFill>
                <a:latin typeface="Arial"/>
              </a:rPr>
              <a:t>Strategies for Ab Initio Modelling</a:t>
            </a:r>
          </a:p>
        </p:txBody>
      </p:sp>
      <p:sp>
        <p:nvSpPr>
          <p:cNvPr id="3" name=""/>
          <p:cNvSpPr/>
          <p:nvPr/>
        </p:nvSpPr>
        <p:spPr>
          <a:xfrm>
            <a:off x="1033272" y="1191768"/>
            <a:ext cx="6842760" cy="3675888"/>
          </a:xfrm>
          <a:prstGeom prst="rect">
            <a:avLst/>
          </a:prstGeom>
        </p:spPr>
        <p:txBody>
          <a:bodyPr lIns="0" tIns="0" rIns="0" bIns="0">
            <a:noAutofit/>
          </a:bodyPr>
          <a:p>
            <a:pPr algn="ctr" marL="114300" indent="0">
              <a:spcAft>
                <a:spcPts val="2730"/>
              </a:spcAft>
            </a:pPr>
            <a:r>
              <a:rPr lang="en-US" b="1" sz="2100">
                <a:solidFill>
                  <a:srgbClr val="FF0000"/>
                </a:solidFill>
                <a:latin typeface="Cambria"/>
              </a:rPr>
              <a:t>Simulation of the Folding Process</a:t>
            </a:r>
          </a:p>
          <a:p>
            <a:pPr marL="482600" indent="-482600">
              <a:lnSpc>
                <a:spcPts val="3456"/>
              </a:lnSpc>
              <a:spcAft>
                <a:spcPts val="2310"/>
              </a:spcAft>
            </a:pPr>
            <a:r>
              <a:rPr lang="en-US" b="1" sz="2100">
                <a:latin typeface="Cambria"/>
              </a:rPr>
              <a:t>1.    Build an </a:t>
            </a:r>
            <a:r>
              <a:rPr lang="en-US" b="1" sz="2100">
                <a:solidFill>
                  <a:srgbClr val="006FC0"/>
                </a:solidFill>
                <a:latin typeface="Cambria"/>
              </a:rPr>
              <a:t>accurate initial model </a:t>
            </a:r>
            <a:r>
              <a:rPr lang="en-US" b="1" sz="2100">
                <a:latin typeface="Cambria"/>
              </a:rPr>
              <a:t>(including energy and forces).</a:t>
            </a:r>
          </a:p>
          <a:p>
            <a:pPr marL="482600" indent="-482600">
              <a:lnSpc>
                <a:spcPts val="3456"/>
              </a:lnSpc>
              <a:spcAft>
                <a:spcPts val="2310"/>
              </a:spcAft>
            </a:pPr>
            <a:r>
              <a:rPr lang="en-US" b="1" sz="2100">
                <a:latin typeface="Cambria"/>
              </a:rPr>
              <a:t>2.    Accurately simulate the </a:t>
            </a:r>
            <a:r>
              <a:rPr lang="en-US" b="1" sz="2100">
                <a:solidFill>
                  <a:srgbClr val="006FC0"/>
                </a:solidFill>
                <a:latin typeface="Cambria"/>
              </a:rPr>
              <a:t>dynamics of the protein folding process</a:t>
            </a:r>
            <a:r>
              <a:rPr lang="en-US" b="1" sz="2100">
                <a:latin typeface="Cambria"/>
              </a:rPr>
              <a:t>.</a:t>
            </a:r>
          </a:p>
          <a:p>
            <a:pPr algn="just" indent="0"/>
            <a:r>
              <a:rPr lang="en-US" b="1" sz="2100">
                <a:latin typeface="Cambria"/>
              </a:rPr>
              <a:t>3.    The </a:t>
            </a:r>
            <a:r>
              <a:rPr lang="en-US" b="1" sz="2100">
                <a:solidFill>
                  <a:srgbClr val="006FC0"/>
                </a:solidFill>
                <a:latin typeface="Cambria"/>
              </a:rPr>
              <a:t>native structure will steadily emerge</a:t>
            </a:r>
            <a:r>
              <a:rPr lang="en-US" b="1" sz="2100">
                <a:latin typeface="Cambria"/>
              </a:rPr>
              <a:t>.</a:t>
            </a:r>
          </a:p>
        </p:txBody>
      </p:sp>
    </p:spTree>
  </p:cSld>
  <p:clrMapOvr>
    <a:overrideClrMapping bg1="lt1" tx1="dk1" bg2="lt2" tx2="dk2" accent1="accent1" accent2="accent2" accent3="accent3" accent4="accent4" accent5="accent5" accent6="accent6" hlink="hlink" folHlink="folHlink"/>
  </p:clrMapOvr>
</p:sld>
</file>

<file path=ppt/slides/slide31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56232" y="533400"/>
            <a:ext cx="5510784" cy="323088"/>
          </a:xfrm>
          <a:prstGeom prst="rect">
            <a:avLst/>
          </a:prstGeom>
        </p:spPr>
        <p:txBody>
          <a:bodyPr lIns="0" tIns="0" rIns="0" bIns="0" wrap="none">
            <a:noAutofit/>
          </a:bodyPr>
          <a:p>
            <a:pPr indent="0"/>
            <a:r>
              <a:rPr lang="en-US" b="1" sz="2400">
                <a:solidFill>
                  <a:srgbClr val="000098"/>
                </a:solidFill>
                <a:latin typeface="Arial"/>
              </a:rPr>
              <a:t>Strategies for Ab Initio Modelling</a:t>
            </a:r>
          </a:p>
        </p:txBody>
      </p:sp>
      <p:sp>
        <p:nvSpPr>
          <p:cNvPr id="3" name=""/>
          <p:cNvSpPr/>
          <p:nvPr/>
        </p:nvSpPr>
        <p:spPr>
          <a:xfrm>
            <a:off x="4843272" y="1243584"/>
            <a:ext cx="3258312" cy="3197352"/>
          </a:xfrm>
          <a:prstGeom prst="rect">
            <a:avLst/>
          </a:prstGeom>
          <a:solidFill>
            <a:srgbClr val="DCDBE6"/>
          </a:solidFill>
        </p:spPr>
        <p:txBody>
          <a:bodyPr lIns="0" tIns="0" rIns="0" bIns="0">
            <a:noAutofit/>
          </a:bodyPr>
          <a:p>
            <a:pPr marL="355600" indent="-342900">
              <a:spcAft>
                <a:spcPts val="2730"/>
              </a:spcAft>
            </a:pPr>
            <a:r>
              <a:rPr lang="en-US" b="1" sz="2600">
                <a:solidFill>
                  <a:srgbClr val="FF0000"/>
                </a:solidFill>
                <a:latin typeface="Arial"/>
              </a:rPr>
              <a:t>Conclusion</a:t>
            </a:r>
          </a:p>
          <a:p>
            <a:pPr marL="355600" indent="-342900">
              <a:lnSpc>
                <a:spcPts val="2880"/>
              </a:lnSpc>
              <a:spcAft>
                <a:spcPts val="1890"/>
              </a:spcAft>
            </a:pPr>
            <a:r>
              <a:rPr lang="en-US" sz="2600" spc="-50">
                <a:solidFill>
                  <a:srgbClr val="747474"/>
                </a:solidFill>
                <a:latin typeface="Arial"/>
              </a:rPr>
              <a:t>•    </a:t>
            </a:r>
            <a:r>
              <a:rPr lang="en-US" sz="2600" spc="-50">
                <a:latin typeface="Arial"/>
              </a:rPr>
              <a:t>Start with an energy function</a:t>
            </a:r>
          </a:p>
          <a:p>
            <a:pPr marL="355600" indent="-342900">
              <a:lnSpc>
                <a:spcPts val="2856"/>
              </a:lnSpc>
            </a:pPr>
            <a:r>
              <a:rPr lang="en-US" sz="2600" spc="-50">
                <a:solidFill>
                  <a:srgbClr val="747474"/>
                </a:solidFill>
                <a:latin typeface="Arial"/>
              </a:rPr>
              <a:t>•    </a:t>
            </a:r>
            <a:r>
              <a:rPr lang="en-US" sz="2600" spc="-50">
                <a:latin typeface="Arial"/>
              </a:rPr>
              <a:t>Fold structures in order to obtain the most stable structure </a:t>
            </a:r>
            <a:r>
              <a:rPr lang="en-US" baseline="30000" sz="2600" spc="-50">
                <a:latin typeface="Arial"/>
              </a:rPr>
              <a:t>•</a:t>
            </a:r>
          </a:p>
        </p:txBody>
      </p:sp>
      <p:sp>
        <p:nvSpPr>
          <p:cNvPr id="4" name=""/>
          <p:cNvSpPr/>
          <p:nvPr/>
        </p:nvSpPr>
        <p:spPr>
          <a:xfrm>
            <a:off x="4843272" y="4946904"/>
            <a:ext cx="3258312" cy="1030224"/>
          </a:xfrm>
          <a:prstGeom prst="rect">
            <a:avLst/>
          </a:prstGeom>
          <a:solidFill>
            <a:srgbClr val="DCDBE6"/>
          </a:solidFill>
        </p:spPr>
        <p:txBody>
          <a:bodyPr lIns="0" tIns="0" rIns="0" bIns="0">
            <a:noAutofit/>
          </a:bodyPr>
          <a:p>
            <a:pPr algn="just" marL="4165600" marR="457200" indent="-342900">
              <a:lnSpc>
                <a:spcPts val="2856"/>
              </a:lnSpc>
            </a:pPr>
            <a:r>
              <a:rPr lang="en-US" sz="2600" spc="-50">
                <a:solidFill>
                  <a:srgbClr val="747474"/>
                </a:solidFill>
                <a:latin typeface="Arial"/>
              </a:rPr>
              <a:t>•    </a:t>
            </a:r>
            <a:r>
              <a:rPr lang="en-US" sz="2600" spc="-50">
                <a:latin typeface="Arial"/>
              </a:rPr>
              <a:t>This structure will have the minimum energy</a:t>
            </a:r>
          </a:p>
        </p:txBody>
      </p:sp>
      <p:sp>
        <p:nvSpPr>
          <p:cNvPr id="5" name=""/>
          <p:cNvSpPr/>
          <p:nvPr/>
        </p:nvSpPr>
        <p:spPr>
          <a:xfrm>
            <a:off x="1874520" y="6629400"/>
            <a:ext cx="405384" cy="179832"/>
          </a:xfrm>
          <a:prstGeom prst="rect">
            <a:avLst/>
          </a:prstGeom>
        </p:spPr>
        <p:txBody>
          <a:bodyPr lIns="0" tIns="0" rIns="0" bIns="0" wrap="none">
            <a:noAutofit/>
          </a:bodyPr>
          <a:p>
            <a:pPr indent="0"/>
            <a:r>
              <a:rPr lang="en-US" sz="1800" spc="-5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31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4937760" y="3017520"/>
            <a:ext cx="3243072" cy="758952"/>
          </a:xfrm>
          <a:prstGeom prst="rect">
            <a:avLst/>
          </a:prstGeom>
          <a:solidFill>
            <a:srgbClr val="DCDBE6"/>
          </a:solidFill>
        </p:spPr>
        <p:txBody>
          <a:bodyPr lIns="0" tIns="0" rIns="0" bIns="0">
            <a:noAutofit/>
          </a:bodyPr>
          <a:p>
            <a:pPr indent="0">
              <a:lnSpc>
                <a:spcPts val="3624"/>
              </a:lnSpc>
            </a:pPr>
            <a:r>
              <a:rPr lang="en-US" b="1" sz="2600">
                <a:solidFill>
                  <a:srgbClr val="006FC0"/>
                </a:solidFill>
                <a:latin typeface="Arial"/>
              </a:rPr>
              <a:t>Energy States of Folded Proteins</a:t>
            </a:r>
          </a:p>
        </p:txBody>
      </p:sp>
    </p:spTree>
  </p:cSld>
  <p:clrMapOvr>
    <a:overrideClrMapping bg1="lt1" tx1="dk1" bg2="lt2" tx2="dk2" accent1="accent1" accent2="accent2" accent3="accent3" accent4="accent4" accent5="accent5" accent6="accent6" hlink="hlink" folHlink="folHlink"/>
  </p:clrMapOvr>
</p:sld>
</file>

<file path=ppt/slides/slide31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74520" y="533400"/>
            <a:ext cx="5474208" cy="323088"/>
          </a:xfrm>
          <a:prstGeom prst="rect">
            <a:avLst/>
          </a:prstGeom>
        </p:spPr>
        <p:txBody>
          <a:bodyPr lIns="0" tIns="0" rIns="0" bIns="0" wrap="none">
            <a:noAutofit/>
          </a:bodyPr>
          <a:p>
            <a:pPr indent="0"/>
            <a:r>
              <a:rPr lang="en-US" b="1" sz="2400">
                <a:solidFill>
                  <a:srgbClr val="000098"/>
                </a:solidFill>
                <a:latin typeface="Arial"/>
              </a:rPr>
              <a:t>Energy States of Folded Proteins</a:t>
            </a:r>
          </a:p>
        </p:txBody>
      </p:sp>
      <p:sp>
        <p:nvSpPr>
          <p:cNvPr id="3" name=""/>
          <p:cNvSpPr/>
          <p:nvPr/>
        </p:nvSpPr>
        <p:spPr>
          <a:xfrm>
            <a:off x="4846320" y="1246632"/>
            <a:ext cx="3044952" cy="3383280"/>
          </a:xfrm>
          <a:prstGeom prst="rect">
            <a:avLst/>
          </a:prstGeom>
          <a:solidFill>
            <a:srgbClr val="DCDBE6"/>
          </a:solidFill>
        </p:spPr>
        <p:txBody>
          <a:bodyPr lIns="0" tIns="0" rIns="0" bIns="0">
            <a:noAutofit/>
          </a:bodyPr>
          <a:p>
            <a:pPr marL="352552" indent="-330200">
              <a:spcAft>
                <a:spcPts val="1680"/>
              </a:spcAft>
            </a:pPr>
            <a:r>
              <a:rPr lang="en-US" b="1" sz="2600">
                <a:solidFill>
                  <a:srgbClr val="FF0000"/>
                </a:solidFill>
                <a:latin typeface="Arial"/>
              </a:rPr>
              <a:t>Background</a:t>
            </a:r>
          </a:p>
          <a:p>
            <a:pPr marL="352552" indent="-330200">
              <a:lnSpc>
                <a:spcPts val="2856"/>
              </a:lnSpc>
            </a:pPr>
            <a:r>
              <a:rPr lang="en-US" sz="2600" spc="-50">
                <a:solidFill>
                  <a:srgbClr val="747474"/>
                </a:solidFill>
                <a:latin typeface="Arial"/>
              </a:rPr>
              <a:t>• </a:t>
            </a:r>
            <a:r>
              <a:rPr lang="en-US" sz="2600" spc="-50">
                <a:latin typeface="Arial"/>
              </a:rPr>
              <a:t>Ab initio methods predict protein structures by </a:t>
            </a:r>
            <a:r>
              <a:rPr lang="en-US" sz="2600" spc="-50">
                <a:solidFill>
                  <a:srgbClr val="3178CC"/>
                </a:solidFill>
                <a:latin typeface="Arial"/>
              </a:rPr>
              <a:t>folding proteins based on each constituent atom’s volume, charge, mass etc.</a:t>
            </a:r>
          </a:p>
        </p:txBody>
      </p:sp>
    </p:spTree>
  </p:cSld>
  <p:clrMapOvr>
    <a:overrideClrMapping bg1="lt1" tx1="dk1" bg2="lt2" tx2="dk2" accent1="accent1" accent2="accent2" accent3="accent3" accent4="accent4" accent5="accent5" accent6="accent6" hlink="hlink" folHlink="folHlink"/>
  </p:clrMapOvr>
</p:sld>
</file>

<file path=ppt/slides/slide31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615440" y="1880616"/>
            <a:ext cx="6001512" cy="4056888"/>
          </a:xfrm>
          <a:prstGeom prst="rect">
            <a:avLst/>
          </a:prstGeom>
        </p:spPr>
      </p:pic>
      <p:sp>
        <p:nvSpPr>
          <p:cNvPr id="3" name=""/>
          <p:cNvSpPr/>
          <p:nvPr/>
        </p:nvSpPr>
        <p:spPr>
          <a:xfrm>
            <a:off x="1874520" y="533400"/>
            <a:ext cx="5474208" cy="323088"/>
          </a:xfrm>
          <a:prstGeom prst="rect">
            <a:avLst/>
          </a:prstGeom>
        </p:spPr>
        <p:txBody>
          <a:bodyPr lIns="0" tIns="0" rIns="0" bIns="0" wrap="none">
            <a:noAutofit/>
          </a:bodyPr>
          <a:p>
            <a:pPr indent="0"/>
            <a:r>
              <a:rPr lang="en-US" b="1" sz="2400">
                <a:solidFill>
                  <a:srgbClr val="000098"/>
                </a:solidFill>
                <a:latin typeface="Arial"/>
              </a:rPr>
              <a:t>Energy States of Folded Proteins</a:t>
            </a:r>
          </a:p>
        </p:txBody>
      </p:sp>
      <p:sp>
        <p:nvSpPr>
          <p:cNvPr id="4" name=""/>
          <p:cNvSpPr/>
          <p:nvPr/>
        </p:nvSpPr>
        <p:spPr>
          <a:xfrm>
            <a:off x="1408176" y="1335024"/>
            <a:ext cx="6626352" cy="298704"/>
          </a:xfrm>
          <a:prstGeom prst="rect">
            <a:avLst/>
          </a:prstGeom>
        </p:spPr>
        <p:txBody>
          <a:bodyPr lIns="0" tIns="0" rIns="0" bIns="0" wrap="none">
            <a:noAutofit/>
          </a:bodyPr>
          <a:p>
            <a:pPr indent="0"/>
            <a:r>
              <a:rPr lang="en-US" sz="2600" spc="-50">
                <a:solidFill>
                  <a:srgbClr val="FF0000"/>
                </a:solidFill>
                <a:latin typeface="Arial"/>
              </a:rPr>
              <a:t>Energies of Bonded Atoms vs. Nonbonded Atoms</a:t>
            </a:r>
          </a:p>
        </p:txBody>
      </p:sp>
    </p:spTree>
  </p:cSld>
  <p:clrMapOvr>
    <a:overrideClrMapping bg1="lt1" tx1="dk1" bg2="lt2" tx2="dk2" accent1="accent1" accent2="accent2" accent3="accent3" accent4="accent4" accent5="accent5" accent6="accent6" hlink="hlink" folHlink="folHlink"/>
  </p:clrMapOvr>
</p:sld>
</file>

<file path=ppt/slides/slide31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350008" y="1877568"/>
            <a:ext cx="4008120" cy="3858768"/>
          </a:xfrm>
          <a:prstGeom prst="rect">
            <a:avLst/>
          </a:prstGeom>
        </p:spPr>
      </p:pic>
      <p:pic>
        <p:nvPicPr>
          <p:cNvPr id="3" name=""/>
          <p:cNvPicPr>
            <a:picLocks noChangeAspect="1"/>
          </p:cNvPicPr>
          <p:nvPr/>
        </p:nvPicPr>
        <p:blipFill>
          <a:blip r:embed="rPictId1"/>
          <a:stretch>
            <a:fillRect/>
          </a:stretch>
        </p:blipFill>
        <p:spPr>
          <a:xfrm>
            <a:off x="2520696" y="5824728"/>
            <a:ext cx="3081528" cy="454152"/>
          </a:xfrm>
          <a:prstGeom prst="rect">
            <a:avLst/>
          </a:prstGeom>
        </p:spPr>
      </p:pic>
      <p:sp>
        <p:nvSpPr>
          <p:cNvPr id="4" name=""/>
          <p:cNvSpPr/>
          <p:nvPr/>
        </p:nvSpPr>
        <p:spPr>
          <a:xfrm>
            <a:off x="1874520" y="533400"/>
            <a:ext cx="5474208" cy="323088"/>
          </a:xfrm>
          <a:prstGeom prst="rect">
            <a:avLst/>
          </a:prstGeom>
        </p:spPr>
        <p:txBody>
          <a:bodyPr lIns="0" tIns="0" rIns="0" bIns="0" wrap="none">
            <a:noAutofit/>
          </a:bodyPr>
          <a:p>
            <a:pPr indent="0"/>
            <a:r>
              <a:rPr lang="en-US" b="1" sz="2400">
                <a:solidFill>
                  <a:srgbClr val="000098"/>
                </a:solidFill>
                <a:latin typeface="Arial"/>
              </a:rPr>
              <a:t>Energy States of Folded Proteins</a:t>
            </a:r>
          </a:p>
        </p:txBody>
      </p:sp>
      <p:sp>
        <p:nvSpPr>
          <p:cNvPr id="5" name=""/>
          <p:cNvSpPr/>
          <p:nvPr/>
        </p:nvSpPr>
        <p:spPr>
          <a:xfrm>
            <a:off x="2310384" y="1082040"/>
            <a:ext cx="4858512" cy="579120"/>
          </a:xfrm>
          <a:prstGeom prst="rect">
            <a:avLst/>
          </a:prstGeom>
        </p:spPr>
        <p:txBody>
          <a:bodyPr lIns="0" tIns="0" rIns="0" bIns="0">
            <a:noAutofit/>
          </a:bodyPr>
          <a:p>
            <a:pPr algn="ctr" indent="0">
              <a:lnSpc>
                <a:spcPts val="2640"/>
              </a:lnSpc>
            </a:pPr>
            <a:r>
              <a:rPr lang="en-US" sz="2600" spc="-50">
                <a:solidFill>
                  <a:srgbClr val="FF0000"/>
                </a:solidFill>
                <a:latin typeface="Arial"/>
              </a:rPr>
              <a:t>Force Fields for Energy Calculations -&gt;Start with an initial structure</a:t>
            </a:r>
          </a:p>
        </p:txBody>
      </p:sp>
    </p:spTree>
  </p:cSld>
  <p:clrMapOvr>
    <a:overrideClrMapping bg1="lt1" tx1="dk1" bg2="lt2" tx2="dk2" accent1="accent1" accent2="accent2" accent3="accent3" accent4="accent4" accent5="accent5" accent6="accent6" hlink="hlink" folHlink="folHlink"/>
  </p:clrMapOvr>
</p:sld>
</file>

<file path=ppt/slides/slide31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350008" y="1877568"/>
            <a:ext cx="4008120" cy="3858768"/>
          </a:xfrm>
          <a:prstGeom prst="rect">
            <a:avLst/>
          </a:prstGeom>
        </p:spPr>
      </p:pic>
      <p:pic>
        <p:nvPicPr>
          <p:cNvPr id="3" name=""/>
          <p:cNvPicPr>
            <a:picLocks noChangeAspect="1"/>
          </p:cNvPicPr>
          <p:nvPr/>
        </p:nvPicPr>
        <p:blipFill>
          <a:blip r:embed="rPictId1"/>
          <a:stretch>
            <a:fillRect/>
          </a:stretch>
        </p:blipFill>
        <p:spPr>
          <a:xfrm>
            <a:off x="2520696" y="5824728"/>
            <a:ext cx="3081528" cy="454152"/>
          </a:xfrm>
          <a:prstGeom prst="rect">
            <a:avLst/>
          </a:prstGeom>
        </p:spPr>
      </p:pic>
      <p:sp>
        <p:nvSpPr>
          <p:cNvPr id="4" name=""/>
          <p:cNvSpPr/>
          <p:nvPr/>
        </p:nvSpPr>
        <p:spPr>
          <a:xfrm>
            <a:off x="1874520" y="533400"/>
            <a:ext cx="5474208" cy="323088"/>
          </a:xfrm>
          <a:prstGeom prst="rect">
            <a:avLst/>
          </a:prstGeom>
        </p:spPr>
        <p:txBody>
          <a:bodyPr lIns="0" tIns="0" rIns="0" bIns="0" wrap="none">
            <a:noAutofit/>
          </a:bodyPr>
          <a:p>
            <a:pPr indent="0"/>
            <a:r>
              <a:rPr lang="en-US" b="1" sz="2400">
                <a:solidFill>
                  <a:srgbClr val="000098"/>
                </a:solidFill>
                <a:latin typeface="Arial"/>
              </a:rPr>
              <a:t>Energy States of Folded Proteins</a:t>
            </a:r>
          </a:p>
        </p:txBody>
      </p:sp>
      <p:sp>
        <p:nvSpPr>
          <p:cNvPr id="5" name=""/>
          <p:cNvSpPr/>
          <p:nvPr/>
        </p:nvSpPr>
        <p:spPr>
          <a:xfrm>
            <a:off x="2286000" y="1335024"/>
            <a:ext cx="4858512" cy="298704"/>
          </a:xfrm>
          <a:prstGeom prst="rect">
            <a:avLst/>
          </a:prstGeom>
        </p:spPr>
        <p:txBody>
          <a:bodyPr lIns="0" tIns="0" rIns="0" bIns="0" wrap="none">
            <a:noAutofit/>
          </a:bodyPr>
          <a:p>
            <a:pPr indent="0"/>
            <a:r>
              <a:rPr lang="en-US" sz="2600" spc="-50">
                <a:solidFill>
                  <a:srgbClr val="FF0000"/>
                </a:solidFill>
                <a:latin typeface="Arial"/>
              </a:rPr>
              <a:t>Force Fields for Energy Calculations</a:t>
            </a:r>
          </a:p>
        </p:txBody>
      </p:sp>
    </p:spTree>
  </p:cSld>
  <p:clrMapOvr>
    <a:overrideClrMapping bg1="lt1" tx1="dk1" bg2="lt2" tx2="dk2" accent1="accent1" accent2="accent2" accent3="accent3" accent4="accent4" accent5="accent5" accent6="accent6" hlink="hlink" folHlink="folHlink"/>
  </p:clrMapOvr>
</p:sld>
</file>

<file path=ppt/slides/slide31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74520" y="533400"/>
            <a:ext cx="5474208" cy="323088"/>
          </a:xfrm>
          <a:prstGeom prst="rect">
            <a:avLst/>
          </a:prstGeom>
        </p:spPr>
        <p:txBody>
          <a:bodyPr lIns="0" tIns="0" rIns="0" bIns="0" wrap="none">
            <a:noAutofit/>
          </a:bodyPr>
          <a:p>
            <a:pPr indent="0"/>
            <a:r>
              <a:rPr lang="en-US" b="1" sz="2400">
                <a:solidFill>
                  <a:srgbClr val="000098"/>
                </a:solidFill>
                <a:latin typeface="Arial"/>
              </a:rPr>
              <a:t>Energy States of Folded Proteins</a:t>
            </a:r>
          </a:p>
        </p:txBody>
      </p:sp>
      <p:sp>
        <p:nvSpPr>
          <p:cNvPr id="3" name=""/>
          <p:cNvSpPr/>
          <p:nvPr/>
        </p:nvSpPr>
        <p:spPr>
          <a:xfrm>
            <a:off x="4843272" y="1243584"/>
            <a:ext cx="3334512" cy="2520696"/>
          </a:xfrm>
          <a:prstGeom prst="rect">
            <a:avLst/>
          </a:prstGeom>
          <a:solidFill>
            <a:srgbClr val="DCDBE6"/>
          </a:solidFill>
        </p:spPr>
        <p:txBody>
          <a:bodyPr lIns="0" tIns="0" rIns="0" bIns="0">
            <a:noAutofit/>
          </a:bodyPr>
          <a:p>
            <a:pPr marL="355600" indent="-342900">
              <a:spcAft>
                <a:spcPts val="2730"/>
              </a:spcAft>
            </a:pPr>
            <a:r>
              <a:rPr lang="en-US" b="1" sz="2600">
                <a:solidFill>
                  <a:srgbClr val="FF0000"/>
                </a:solidFill>
                <a:latin typeface="Arial"/>
              </a:rPr>
              <a:t>Conclusion</a:t>
            </a:r>
          </a:p>
          <a:p>
            <a:pPr marL="355600" indent="-342900">
              <a:lnSpc>
                <a:spcPts val="2856"/>
              </a:lnSpc>
            </a:pPr>
            <a:r>
              <a:rPr lang="en-US" sz="2600" spc="-50">
                <a:solidFill>
                  <a:srgbClr val="747474"/>
                </a:solidFill>
                <a:latin typeface="Arial"/>
              </a:rPr>
              <a:t>•    </a:t>
            </a:r>
            <a:r>
              <a:rPr lang="en-US" sz="2600" spc="-50">
                <a:latin typeface="Arial"/>
              </a:rPr>
              <a:t>The protein structure reporting lowest energy is selected to be the optimal structure </a:t>
            </a:r>
            <a:r>
              <a:rPr lang="en-US" baseline="30000" sz="2600" spc="-50">
                <a:latin typeface="Arial"/>
              </a:rPr>
              <a:t>•</a:t>
            </a:r>
          </a:p>
        </p:txBody>
      </p:sp>
      <p:sp>
        <p:nvSpPr>
          <p:cNvPr id="4" name=""/>
          <p:cNvSpPr/>
          <p:nvPr/>
        </p:nvSpPr>
        <p:spPr>
          <a:xfrm>
            <a:off x="4843272" y="4215384"/>
            <a:ext cx="3334512" cy="1386840"/>
          </a:xfrm>
          <a:prstGeom prst="rect">
            <a:avLst/>
          </a:prstGeom>
          <a:solidFill>
            <a:srgbClr val="DCDBE6"/>
          </a:solidFill>
        </p:spPr>
        <p:txBody>
          <a:bodyPr lIns="0" tIns="0" rIns="0" bIns="0">
            <a:noAutofit/>
          </a:bodyPr>
          <a:p>
            <a:pPr marL="4165600" indent="-342900">
              <a:lnSpc>
                <a:spcPts val="2856"/>
              </a:lnSpc>
            </a:pPr>
            <a:r>
              <a:rPr lang="en-US" sz="2600" spc="-50">
                <a:solidFill>
                  <a:srgbClr val="747474"/>
                </a:solidFill>
                <a:latin typeface="Arial"/>
              </a:rPr>
              <a:t>•    </a:t>
            </a:r>
            <a:r>
              <a:rPr lang="en-US" sz="2600" spc="-50">
                <a:latin typeface="Arial"/>
              </a:rPr>
              <a:t>How easy is it to compute the </a:t>
            </a:r>
            <a:r>
              <a:rPr lang="en-US" sz="2600" spc="-50">
                <a:solidFill>
                  <a:srgbClr val="3178CC"/>
                </a:solidFill>
                <a:latin typeface="Arial"/>
              </a:rPr>
              <a:t>“really” </a:t>
            </a:r>
            <a:r>
              <a:rPr lang="en-US" sz="2600" spc="-50">
                <a:latin typeface="Arial"/>
              </a:rPr>
              <a:t>lowest energy of a folded protein?</a:t>
            </a:r>
          </a:p>
        </p:txBody>
      </p:sp>
      <p:sp>
        <p:nvSpPr>
          <p:cNvPr id="5" name=""/>
          <p:cNvSpPr/>
          <p:nvPr/>
        </p:nvSpPr>
        <p:spPr>
          <a:xfrm>
            <a:off x="1874520" y="6626352"/>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31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169408" y="3020568"/>
            <a:ext cx="2770632" cy="755904"/>
          </a:xfrm>
          <a:prstGeom prst="rect">
            <a:avLst/>
          </a:prstGeom>
          <a:solidFill>
            <a:srgbClr val="DCDBE6"/>
          </a:solidFill>
        </p:spPr>
        <p:txBody>
          <a:bodyPr lIns="0" tIns="0" rIns="0" bIns="0">
            <a:noAutofit/>
          </a:bodyPr>
          <a:p>
            <a:pPr algn="ctr" indent="0">
              <a:lnSpc>
                <a:spcPts val="3672"/>
              </a:lnSpc>
            </a:pPr>
            <a:r>
              <a:rPr lang="en-US" b="1" sz="2600">
                <a:solidFill>
                  <a:srgbClr val="006FC0"/>
                </a:solidFill>
                <a:latin typeface="Arial"/>
              </a:rPr>
              <a:t>Local versus Global Minima</a:t>
            </a:r>
          </a:p>
        </p:txBody>
      </p:sp>
    </p:spTree>
  </p:cSld>
  <p:clrMapOvr>
    <a:overrideClrMapping bg1="lt1" tx1="dk1" bg2="lt2" tx2="dk2" accent1="accent1" accent2="accent2" accent3="accent3" accent4="accent4" accent5="accent5" accent6="accent6" hlink="hlink" folHlink="folHlink"/>
  </p:clrMapOvr>
</p:sld>
</file>

<file path=ppt/slides/slide31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25624" y="533400"/>
            <a:ext cx="4590288" cy="262128"/>
          </a:xfrm>
          <a:prstGeom prst="rect">
            <a:avLst/>
          </a:prstGeom>
        </p:spPr>
        <p:txBody>
          <a:bodyPr lIns="0" tIns="0" rIns="0" bIns="0" wrap="none">
            <a:noAutofit/>
          </a:bodyPr>
          <a:p>
            <a:pPr indent="0"/>
            <a:r>
              <a:rPr lang="en-US" b="1" sz="2400">
                <a:solidFill>
                  <a:srgbClr val="000098"/>
                </a:solidFill>
                <a:latin typeface="Arial"/>
              </a:rPr>
              <a:t>Local versus Global Minima</a:t>
            </a:r>
          </a:p>
        </p:txBody>
      </p:sp>
      <p:sp>
        <p:nvSpPr>
          <p:cNvPr id="3" name=""/>
          <p:cNvSpPr/>
          <p:nvPr/>
        </p:nvSpPr>
        <p:spPr>
          <a:xfrm>
            <a:off x="4846320" y="1246632"/>
            <a:ext cx="3328416" cy="2334768"/>
          </a:xfrm>
          <a:prstGeom prst="rect">
            <a:avLst/>
          </a:prstGeom>
          <a:solidFill>
            <a:srgbClr val="DCDBE6"/>
          </a:solidFill>
        </p:spPr>
        <p:txBody>
          <a:bodyPr lIns="0" tIns="0" rIns="0" bIns="0">
            <a:noAutofit/>
          </a:bodyPr>
          <a:p>
            <a:pPr marL="352552" indent="-330200">
              <a:spcAft>
                <a:spcPts val="1680"/>
              </a:spcAft>
            </a:pPr>
            <a:r>
              <a:rPr lang="en-US" b="1" sz="2600">
                <a:solidFill>
                  <a:srgbClr val="FF0000"/>
                </a:solidFill>
                <a:latin typeface="Arial"/>
              </a:rPr>
              <a:t>Background</a:t>
            </a:r>
          </a:p>
          <a:p>
            <a:pPr marL="352552" indent="-330200">
              <a:lnSpc>
                <a:spcPts val="2856"/>
              </a:lnSpc>
            </a:pPr>
            <a:r>
              <a:rPr lang="en-US" sz="2600" spc="-50">
                <a:solidFill>
                  <a:srgbClr val="747474"/>
                </a:solidFill>
                <a:latin typeface="Arial"/>
              </a:rPr>
              <a:t>•    </a:t>
            </a:r>
            <a:r>
              <a:rPr lang="en-US" sz="2600" spc="-50">
                <a:latin typeface="Arial"/>
              </a:rPr>
              <a:t>The protein structure reporting lowest energy is selected to be the optimal structure </a:t>
            </a:r>
            <a:r>
              <a:rPr lang="en-US" baseline="30000" sz="2600" spc="-50">
                <a:latin typeface="Arial"/>
              </a:rPr>
              <a:t>•</a:t>
            </a:r>
          </a:p>
        </p:txBody>
      </p:sp>
      <p:sp>
        <p:nvSpPr>
          <p:cNvPr id="4" name=""/>
          <p:cNvSpPr/>
          <p:nvPr/>
        </p:nvSpPr>
        <p:spPr>
          <a:xfrm>
            <a:off x="4846320" y="4032504"/>
            <a:ext cx="3328416" cy="1386840"/>
          </a:xfrm>
          <a:prstGeom prst="rect">
            <a:avLst/>
          </a:prstGeom>
          <a:solidFill>
            <a:srgbClr val="DCDBE6"/>
          </a:solidFill>
        </p:spPr>
        <p:txBody>
          <a:bodyPr lIns="0" tIns="0" rIns="0" bIns="0">
            <a:noAutofit/>
          </a:bodyPr>
          <a:p>
            <a:pPr marL="4165600" indent="-330200">
              <a:lnSpc>
                <a:spcPts val="2856"/>
              </a:lnSpc>
            </a:pPr>
            <a:r>
              <a:rPr lang="en-US" sz="2600" spc="-50">
                <a:solidFill>
                  <a:srgbClr val="747474"/>
                </a:solidFill>
                <a:latin typeface="Arial"/>
              </a:rPr>
              <a:t>•    </a:t>
            </a:r>
            <a:r>
              <a:rPr lang="en-US" sz="2600" spc="-50">
                <a:latin typeface="Arial"/>
              </a:rPr>
              <a:t>How easy is it to compute the “really” lowest energy of a folded protein?</a:t>
            </a:r>
          </a:p>
        </p:txBody>
      </p:sp>
    </p:spTree>
  </p:cSld>
  <p:clrMapOvr>
    <a:overrideClrMapping bg1="lt1" tx1="dk1" bg2="lt2" tx2="dk2" accent1="accent1" accent2="accent2" accent3="accent3" accent4="accent4" accent5="accent5" accent6="accent6" hlink="hlink" folHlink="folHlink"/>
  </p:clrMapOvr>
</p:sld>
</file>

<file path=ppt/slides/slide3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83664" y="774192"/>
            <a:ext cx="5391912" cy="417576"/>
          </a:xfrm>
          <a:prstGeom prst="rect">
            <a:avLst/>
          </a:prstGeom>
        </p:spPr>
        <p:txBody>
          <a:bodyPr lIns="0" tIns="0" rIns="0" bIns="0" wrap="none">
            <a:noAutofit/>
          </a:bodyPr>
          <a:p>
            <a:pPr indent="0"/>
            <a:r>
              <a:rPr lang="en-US" b="1" sz="3200">
                <a:solidFill>
                  <a:srgbClr val="001F5F"/>
                </a:solidFill>
                <a:latin typeface="Arial"/>
              </a:rPr>
              <a:t>Optimal Alignment Methods</a:t>
            </a:r>
          </a:p>
        </p:txBody>
      </p:sp>
      <p:sp>
        <p:nvSpPr>
          <p:cNvPr id="3" name=""/>
          <p:cNvSpPr/>
          <p:nvPr/>
        </p:nvSpPr>
        <p:spPr>
          <a:xfrm>
            <a:off x="4645152" y="1612392"/>
            <a:ext cx="3444240" cy="3425952"/>
          </a:xfrm>
          <a:prstGeom prst="rect">
            <a:avLst/>
          </a:prstGeom>
        </p:spPr>
        <p:txBody>
          <a:bodyPr lIns="0" tIns="0" rIns="0" bIns="0">
            <a:noAutofit/>
          </a:bodyPr>
          <a:p>
            <a:pPr indent="0">
              <a:spcAft>
                <a:spcPts val="1050"/>
              </a:spcAft>
            </a:pPr>
            <a:r>
              <a:rPr lang="en-US" b="1" sz="2600">
                <a:solidFill>
                  <a:srgbClr val="3265FF"/>
                </a:solidFill>
                <a:latin typeface="Arial"/>
              </a:rPr>
              <a:t>Introduction</a:t>
            </a:r>
          </a:p>
          <a:p>
            <a:pPr indent="0">
              <a:lnSpc>
                <a:spcPts val="3096"/>
              </a:lnSpc>
              <a:spcAft>
                <a:spcPts val="210"/>
              </a:spcAft>
            </a:pPr>
            <a:r>
              <a:rPr lang="en-US" sz="2600">
                <a:latin typeface="Arial"/>
              </a:rPr>
              <a:t>Finding the path whose total score is maximal will give the best sequence alignment</a:t>
            </a:r>
          </a:p>
          <a:p>
            <a:pPr indent="0">
              <a:lnSpc>
                <a:spcPts val="3744"/>
              </a:lnSpc>
            </a:pPr>
            <a:r>
              <a:rPr lang="en-US" sz="2600">
                <a:solidFill>
                  <a:srgbClr val="622422"/>
                </a:solidFill>
                <a:latin typeface="Arial"/>
              </a:rPr>
              <a:t>• </a:t>
            </a:r>
            <a:r>
              <a:rPr lang="en-US" sz="2600">
                <a:latin typeface="Arial"/>
              </a:rPr>
              <a:t>Two methods</a:t>
            </a:r>
          </a:p>
          <a:p>
            <a:pPr algn="just" marL="484632" indent="0">
              <a:lnSpc>
                <a:spcPts val="3744"/>
              </a:lnSpc>
            </a:pPr>
            <a:r>
              <a:rPr lang="en-US" sz="2600">
                <a:solidFill>
                  <a:srgbClr val="622422"/>
                </a:solidFill>
                <a:latin typeface="Arial"/>
              </a:rPr>
              <a:t>-    </a:t>
            </a:r>
            <a:r>
              <a:rPr lang="en-US" sz="2600">
                <a:latin typeface="Arial"/>
              </a:rPr>
              <a:t>Local alignment</a:t>
            </a:r>
          </a:p>
          <a:p>
            <a:pPr algn="just" marL="484632" indent="0">
              <a:lnSpc>
                <a:spcPts val="3744"/>
              </a:lnSpc>
            </a:pPr>
            <a:r>
              <a:rPr lang="en-US" sz="2600">
                <a:solidFill>
                  <a:srgbClr val="622422"/>
                </a:solidFill>
                <a:latin typeface="Arial"/>
              </a:rPr>
              <a:t>-    </a:t>
            </a:r>
            <a:r>
              <a:rPr lang="en-US" sz="2600">
                <a:latin typeface="Arial"/>
              </a:rPr>
              <a:t>Global alignment</a:t>
            </a:r>
          </a:p>
        </p:txBody>
      </p:sp>
    </p:spTree>
  </p:cSld>
  <p:clrMapOvr>
    <a:overrideClrMapping bg1="lt1" tx1="dk1" bg2="lt2" tx2="dk2" accent1="accent1" accent2="accent2" accent3="accent3" accent4="accent4" accent5="accent5" accent6="accent6" hlink="hlink" folHlink="folHlink"/>
  </p:clrMapOvr>
</p:sld>
</file>

<file path=ppt/slides/slide32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615440" y="1880616"/>
            <a:ext cx="6001512" cy="4056888"/>
          </a:xfrm>
          <a:prstGeom prst="rect">
            <a:avLst/>
          </a:prstGeom>
        </p:spPr>
      </p:pic>
      <p:sp>
        <p:nvSpPr>
          <p:cNvPr id="3" name=""/>
          <p:cNvSpPr/>
          <p:nvPr/>
        </p:nvSpPr>
        <p:spPr>
          <a:xfrm>
            <a:off x="2325624" y="533400"/>
            <a:ext cx="4590288" cy="262128"/>
          </a:xfrm>
          <a:prstGeom prst="rect">
            <a:avLst/>
          </a:prstGeom>
        </p:spPr>
        <p:txBody>
          <a:bodyPr lIns="0" tIns="0" rIns="0" bIns="0" wrap="none">
            <a:noAutofit/>
          </a:bodyPr>
          <a:p>
            <a:pPr indent="0"/>
            <a:r>
              <a:rPr lang="en-US" b="1" sz="2400">
                <a:solidFill>
                  <a:srgbClr val="000098"/>
                </a:solidFill>
                <a:latin typeface="Arial"/>
              </a:rPr>
              <a:t>Local versus Global Minima</a:t>
            </a:r>
          </a:p>
        </p:txBody>
      </p:sp>
      <p:sp>
        <p:nvSpPr>
          <p:cNvPr id="4" name=""/>
          <p:cNvSpPr/>
          <p:nvPr/>
        </p:nvSpPr>
        <p:spPr>
          <a:xfrm>
            <a:off x="1408176" y="1335024"/>
            <a:ext cx="6626352" cy="298704"/>
          </a:xfrm>
          <a:prstGeom prst="rect">
            <a:avLst/>
          </a:prstGeom>
        </p:spPr>
        <p:txBody>
          <a:bodyPr lIns="0" tIns="0" rIns="0" bIns="0" wrap="none">
            <a:noAutofit/>
          </a:bodyPr>
          <a:p>
            <a:pPr indent="0"/>
            <a:r>
              <a:rPr lang="en-US" sz="2600" spc="-50">
                <a:solidFill>
                  <a:srgbClr val="FF0000"/>
                </a:solidFill>
                <a:latin typeface="Arial"/>
              </a:rPr>
              <a:t>Energies of Bonded Atoms vs. Nonbonded Atoms</a:t>
            </a:r>
          </a:p>
        </p:txBody>
      </p:sp>
    </p:spTree>
  </p:cSld>
  <p:clrMapOvr>
    <a:overrideClrMapping bg1="lt1" tx1="dk1" bg2="lt2" tx2="dk2" accent1="accent1" accent2="accent2" accent3="accent3" accent4="accent4" accent5="accent5" accent6="accent6" hlink="hlink" folHlink="folHlink"/>
  </p:clrMapOvr>
</p:sld>
</file>

<file path=ppt/slides/slide32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350008" y="1877568"/>
            <a:ext cx="4008120" cy="3858768"/>
          </a:xfrm>
          <a:prstGeom prst="rect">
            <a:avLst/>
          </a:prstGeom>
        </p:spPr>
      </p:pic>
      <p:pic>
        <p:nvPicPr>
          <p:cNvPr id="3" name=""/>
          <p:cNvPicPr>
            <a:picLocks noChangeAspect="1"/>
          </p:cNvPicPr>
          <p:nvPr/>
        </p:nvPicPr>
        <p:blipFill>
          <a:blip r:embed="rPictId1"/>
          <a:stretch>
            <a:fillRect/>
          </a:stretch>
        </p:blipFill>
        <p:spPr>
          <a:xfrm>
            <a:off x="2520696" y="5824728"/>
            <a:ext cx="3081528" cy="454152"/>
          </a:xfrm>
          <a:prstGeom prst="rect">
            <a:avLst/>
          </a:prstGeom>
        </p:spPr>
      </p:pic>
      <p:sp>
        <p:nvSpPr>
          <p:cNvPr id="4" name=""/>
          <p:cNvSpPr/>
          <p:nvPr/>
        </p:nvSpPr>
        <p:spPr>
          <a:xfrm>
            <a:off x="2325624" y="533400"/>
            <a:ext cx="4590288" cy="262128"/>
          </a:xfrm>
          <a:prstGeom prst="rect">
            <a:avLst/>
          </a:prstGeom>
        </p:spPr>
        <p:txBody>
          <a:bodyPr lIns="0" tIns="0" rIns="0" bIns="0" wrap="none">
            <a:noAutofit/>
          </a:bodyPr>
          <a:p>
            <a:pPr indent="0"/>
            <a:r>
              <a:rPr lang="en-US" b="1" sz="2400">
                <a:solidFill>
                  <a:srgbClr val="000098"/>
                </a:solidFill>
                <a:latin typeface="Arial"/>
              </a:rPr>
              <a:t>Local versus Global Minima</a:t>
            </a:r>
          </a:p>
        </p:txBody>
      </p:sp>
      <p:sp>
        <p:nvSpPr>
          <p:cNvPr id="5" name=""/>
          <p:cNvSpPr/>
          <p:nvPr/>
        </p:nvSpPr>
        <p:spPr>
          <a:xfrm>
            <a:off x="2286000" y="1335024"/>
            <a:ext cx="4858512" cy="298704"/>
          </a:xfrm>
          <a:prstGeom prst="rect">
            <a:avLst/>
          </a:prstGeom>
        </p:spPr>
        <p:txBody>
          <a:bodyPr lIns="0" tIns="0" rIns="0" bIns="0" wrap="none">
            <a:noAutofit/>
          </a:bodyPr>
          <a:p>
            <a:pPr indent="0"/>
            <a:r>
              <a:rPr lang="en-US" sz="2600" spc="-50">
                <a:solidFill>
                  <a:srgbClr val="FF0000"/>
                </a:solidFill>
                <a:latin typeface="Arial"/>
              </a:rPr>
              <a:t>Force Fields for Energy Calculations</a:t>
            </a:r>
          </a:p>
        </p:txBody>
      </p:sp>
    </p:spTree>
  </p:cSld>
  <p:clrMapOvr>
    <a:overrideClrMapping bg1="lt1" tx1="dk1" bg2="lt2" tx2="dk2" accent1="accent1" accent2="accent2" accent3="accent3" accent4="accent4" accent5="accent5" accent6="accent6" hlink="hlink" folHlink="folHlink"/>
  </p:clrMapOvr>
</p:sld>
</file>

<file path=ppt/slides/slide32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600200" y="2465832"/>
            <a:ext cx="6272784" cy="3529584"/>
          </a:xfrm>
          <a:prstGeom prst="rect">
            <a:avLst/>
          </a:prstGeom>
        </p:spPr>
      </p:pic>
      <p:sp>
        <p:nvSpPr>
          <p:cNvPr id="3" name=""/>
          <p:cNvSpPr/>
          <p:nvPr/>
        </p:nvSpPr>
        <p:spPr>
          <a:xfrm>
            <a:off x="2325624" y="533400"/>
            <a:ext cx="4590288" cy="262128"/>
          </a:xfrm>
          <a:prstGeom prst="rect">
            <a:avLst/>
          </a:prstGeom>
        </p:spPr>
        <p:txBody>
          <a:bodyPr lIns="0" tIns="0" rIns="0" bIns="0" wrap="none">
            <a:noAutofit/>
          </a:bodyPr>
          <a:p>
            <a:pPr indent="0"/>
            <a:r>
              <a:rPr lang="en-US" b="1" sz="2400">
                <a:solidFill>
                  <a:srgbClr val="000098"/>
                </a:solidFill>
                <a:latin typeface="Arial"/>
              </a:rPr>
              <a:t>Local versus Global Minima</a:t>
            </a:r>
          </a:p>
        </p:txBody>
      </p:sp>
      <p:sp>
        <p:nvSpPr>
          <p:cNvPr id="4" name=""/>
          <p:cNvSpPr/>
          <p:nvPr/>
        </p:nvSpPr>
        <p:spPr>
          <a:xfrm>
            <a:off x="2874264" y="1335024"/>
            <a:ext cx="3669792" cy="630936"/>
          </a:xfrm>
          <a:prstGeom prst="rect">
            <a:avLst/>
          </a:prstGeom>
        </p:spPr>
        <p:txBody>
          <a:bodyPr lIns="0" tIns="0" rIns="0" bIns="0">
            <a:noAutofit/>
          </a:bodyPr>
          <a:p>
            <a:pPr indent="0">
              <a:lnSpc>
                <a:spcPts val="2592"/>
              </a:lnSpc>
            </a:pPr>
            <a:r>
              <a:rPr lang="en-US" sz="2600" spc="-50">
                <a:solidFill>
                  <a:srgbClr val="FF0000"/>
                </a:solidFill>
                <a:latin typeface="Arial"/>
              </a:rPr>
              <a:t>Global Energy Optimization helps find global minimum</a:t>
            </a:r>
          </a:p>
        </p:txBody>
      </p:sp>
    </p:spTree>
  </p:cSld>
  <p:clrMapOvr>
    <a:overrideClrMapping bg1="lt1" tx1="dk1" bg2="lt2" tx2="dk2" accent1="accent1" accent2="accent2" accent3="accent3" accent4="accent4" accent5="accent5" accent6="accent6" hlink="hlink" folHlink="folHlink"/>
  </p:clrMapOvr>
</p:sld>
</file>

<file path=ppt/slides/slide32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560576" y="1712976"/>
            <a:ext cx="6138672" cy="4757928"/>
          </a:xfrm>
          <a:prstGeom prst="rect">
            <a:avLst/>
          </a:prstGeom>
        </p:spPr>
      </p:pic>
      <p:sp>
        <p:nvSpPr>
          <p:cNvPr id="3" name=""/>
          <p:cNvSpPr/>
          <p:nvPr/>
        </p:nvSpPr>
        <p:spPr>
          <a:xfrm>
            <a:off x="2325624" y="533400"/>
            <a:ext cx="4590288" cy="262128"/>
          </a:xfrm>
          <a:prstGeom prst="rect">
            <a:avLst/>
          </a:prstGeom>
        </p:spPr>
        <p:txBody>
          <a:bodyPr lIns="0" tIns="0" rIns="0" bIns="0" wrap="none">
            <a:noAutofit/>
          </a:bodyPr>
          <a:p>
            <a:pPr indent="0"/>
            <a:r>
              <a:rPr lang="en-US" b="1" sz="2400">
                <a:solidFill>
                  <a:srgbClr val="000098"/>
                </a:solidFill>
                <a:latin typeface="Arial"/>
              </a:rPr>
              <a:t>Local versus Global Minima</a:t>
            </a:r>
          </a:p>
        </p:txBody>
      </p:sp>
      <p:sp>
        <p:nvSpPr>
          <p:cNvPr id="4" name=""/>
          <p:cNvSpPr/>
          <p:nvPr/>
        </p:nvSpPr>
        <p:spPr>
          <a:xfrm>
            <a:off x="2862072" y="1075944"/>
            <a:ext cx="3666744" cy="633984"/>
          </a:xfrm>
          <a:prstGeom prst="rect">
            <a:avLst/>
          </a:prstGeom>
        </p:spPr>
        <p:txBody>
          <a:bodyPr lIns="0" tIns="0" rIns="0" bIns="0">
            <a:noAutofit/>
          </a:bodyPr>
          <a:p>
            <a:pPr algn="just" indent="0">
              <a:lnSpc>
                <a:spcPts val="2640"/>
              </a:lnSpc>
            </a:pPr>
            <a:r>
              <a:rPr lang="en-US" sz="2600" spc="-50">
                <a:solidFill>
                  <a:srgbClr val="FF0000"/>
                </a:solidFill>
                <a:latin typeface="Arial"/>
              </a:rPr>
              <a:t>Global Energy Optimization helps find global minimum</a:t>
            </a:r>
          </a:p>
        </p:txBody>
      </p:sp>
    </p:spTree>
  </p:cSld>
  <p:clrMapOvr>
    <a:overrideClrMapping bg1="lt1" tx1="dk1" bg2="lt2" tx2="dk2" accent1="accent1" accent2="accent2" accent3="accent3" accent4="accent4" accent5="accent5" accent6="accent6" hlink="hlink" folHlink="folHlink"/>
  </p:clrMapOvr>
</p:sld>
</file>

<file path=ppt/slides/slide32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25624" y="533400"/>
            <a:ext cx="4590288" cy="262128"/>
          </a:xfrm>
          <a:prstGeom prst="rect">
            <a:avLst/>
          </a:prstGeom>
        </p:spPr>
        <p:txBody>
          <a:bodyPr lIns="0" tIns="0" rIns="0" bIns="0" wrap="none">
            <a:noAutofit/>
          </a:bodyPr>
          <a:p>
            <a:pPr indent="0"/>
            <a:r>
              <a:rPr lang="en-US" b="1" sz="2400">
                <a:solidFill>
                  <a:srgbClr val="000098"/>
                </a:solidFill>
                <a:latin typeface="Arial"/>
              </a:rPr>
              <a:t>Local versus Global Minima</a:t>
            </a:r>
          </a:p>
        </p:txBody>
      </p:sp>
      <p:sp>
        <p:nvSpPr>
          <p:cNvPr id="3" name=""/>
          <p:cNvSpPr/>
          <p:nvPr/>
        </p:nvSpPr>
        <p:spPr>
          <a:xfrm>
            <a:off x="4846320" y="1252728"/>
            <a:ext cx="3218688" cy="3218688"/>
          </a:xfrm>
          <a:prstGeom prst="rect">
            <a:avLst/>
          </a:prstGeom>
          <a:solidFill>
            <a:srgbClr val="DCDBE6"/>
          </a:solidFill>
        </p:spPr>
        <p:txBody>
          <a:bodyPr lIns="0" tIns="0" rIns="0" bIns="0">
            <a:noAutofit/>
          </a:bodyPr>
          <a:p>
            <a:pPr marL="365252" indent="-342900">
              <a:spcAft>
                <a:spcPts val="630"/>
              </a:spcAft>
            </a:pPr>
            <a:r>
              <a:rPr lang="en-US" b="1" sz="2600" spc="-50">
                <a:solidFill>
                  <a:srgbClr val="FF0000"/>
                </a:solidFill>
                <a:latin typeface="Arial"/>
              </a:rPr>
              <a:t>Best Case Energy</a:t>
            </a:r>
          </a:p>
          <a:p>
            <a:pPr marL="365252" indent="-342900">
              <a:spcAft>
                <a:spcPts val="2730"/>
              </a:spcAft>
            </a:pPr>
            <a:r>
              <a:rPr lang="en-US" b="1" sz="2600" spc="-50">
                <a:solidFill>
                  <a:srgbClr val="FF0000"/>
                </a:solidFill>
                <a:latin typeface="Arial"/>
              </a:rPr>
              <a:t>Function</a:t>
            </a:r>
          </a:p>
          <a:p>
            <a:pPr marL="365252" indent="-342900">
              <a:lnSpc>
                <a:spcPts val="2856"/>
              </a:lnSpc>
              <a:spcAft>
                <a:spcPts val="1890"/>
              </a:spcAft>
            </a:pPr>
            <a:r>
              <a:rPr lang="en-US" sz="2600" spc="-50">
                <a:solidFill>
                  <a:srgbClr val="747474"/>
                </a:solidFill>
                <a:latin typeface="Arial"/>
              </a:rPr>
              <a:t>•    </a:t>
            </a:r>
            <a:r>
              <a:rPr lang="en-US" sz="2600" spc="-50">
                <a:solidFill>
                  <a:srgbClr val="3178CC"/>
                </a:solidFill>
                <a:latin typeface="Arial"/>
              </a:rPr>
              <a:t>Clear energy minimum </a:t>
            </a:r>
            <a:r>
              <a:rPr lang="en-US" sz="2600" spc="-50">
                <a:latin typeface="Arial"/>
              </a:rPr>
              <a:t>in the native structure</a:t>
            </a:r>
          </a:p>
          <a:p>
            <a:pPr marL="365252" indent="-342900">
              <a:lnSpc>
                <a:spcPts val="2856"/>
              </a:lnSpc>
            </a:pPr>
            <a:r>
              <a:rPr lang="en-US" sz="2600" spc="-50">
                <a:solidFill>
                  <a:srgbClr val="747474"/>
                </a:solidFill>
                <a:latin typeface="Arial"/>
              </a:rPr>
              <a:t>•    </a:t>
            </a:r>
            <a:r>
              <a:rPr lang="en-US" sz="2600" spc="-50">
                <a:solidFill>
                  <a:srgbClr val="3178CC"/>
                </a:solidFill>
                <a:latin typeface="Arial"/>
              </a:rPr>
              <a:t>Viable path </a:t>
            </a:r>
            <a:r>
              <a:rPr lang="en-US" sz="2600" spc="-50">
                <a:latin typeface="Arial"/>
              </a:rPr>
              <a:t>towards this minimum </a:t>
            </a:r>
            <a:r>
              <a:rPr lang="en-US" baseline="30000" sz="2600" spc="-50">
                <a:latin typeface="Arial"/>
              </a:rPr>
              <a:t>•</a:t>
            </a:r>
          </a:p>
        </p:txBody>
      </p:sp>
      <p:sp>
        <p:nvSpPr>
          <p:cNvPr id="4" name=""/>
          <p:cNvSpPr/>
          <p:nvPr/>
        </p:nvSpPr>
        <p:spPr>
          <a:xfrm>
            <a:off x="4846320" y="4977384"/>
            <a:ext cx="3218688" cy="966216"/>
          </a:xfrm>
          <a:prstGeom prst="rect">
            <a:avLst/>
          </a:prstGeom>
          <a:solidFill>
            <a:srgbClr val="DCDBE6"/>
          </a:solidFill>
        </p:spPr>
        <p:txBody>
          <a:bodyPr lIns="0" tIns="0" rIns="0" bIns="0">
            <a:noAutofit/>
          </a:bodyPr>
          <a:p>
            <a:pPr marL="4165600" indent="-330200">
              <a:lnSpc>
                <a:spcPts val="2856"/>
              </a:lnSpc>
            </a:pPr>
            <a:r>
              <a:rPr lang="en-US" sz="2600" spc="-50">
                <a:solidFill>
                  <a:srgbClr val="747474"/>
                </a:solidFill>
                <a:latin typeface="Arial"/>
              </a:rPr>
              <a:t>•    </a:t>
            </a:r>
            <a:r>
              <a:rPr lang="en-US" sz="2600" spc="-50">
                <a:latin typeface="Arial"/>
              </a:rPr>
              <a:t>Global optimization finds the most stable structure</a:t>
            </a:r>
          </a:p>
        </p:txBody>
      </p:sp>
    </p:spTree>
  </p:cSld>
  <p:clrMapOvr>
    <a:overrideClrMapping bg1="lt1" tx1="dk1" bg2="lt2" tx2="dk2" accent1="accent1" accent2="accent2" accent3="accent3" accent4="accent4" accent5="accent5" accent6="accent6" hlink="hlink" folHlink="folHlink"/>
  </p:clrMapOvr>
</p:sld>
</file>

<file path=ppt/slides/slide32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25624" y="533400"/>
            <a:ext cx="4590288" cy="262128"/>
          </a:xfrm>
          <a:prstGeom prst="rect">
            <a:avLst/>
          </a:prstGeom>
        </p:spPr>
        <p:txBody>
          <a:bodyPr lIns="0" tIns="0" rIns="0" bIns="0" wrap="none">
            <a:noAutofit/>
          </a:bodyPr>
          <a:p>
            <a:pPr indent="0"/>
            <a:r>
              <a:rPr lang="en-US" b="1" sz="2400">
                <a:solidFill>
                  <a:srgbClr val="000098"/>
                </a:solidFill>
                <a:latin typeface="Arial"/>
              </a:rPr>
              <a:t>Local versus Global Minima</a:t>
            </a:r>
          </a:p>
        </p:txBody>
      </p:sp>
      <p:sp>
        <p:nvSpPr>
          <p:cNvPr id="3" name=""/>
          <p:cNvSpPr/>
          <p:nvPr/>
        </p:nvSpPr>
        <p:spPr>
          <a:xfrm>
            <a:off x="4843272" y="1252728"/>
            <a:ext cx="3322320" cy="4721352"/>
          </a:xfrm>
          <a:prstGeom prst="rect">
            <a:avLst/>
          </a:prstGeom>
          <a:solidFill>
            <a:srgbClr val="E6F3F9"/>
          </a:solidFill>
        </p:spPr>
        <p:txBody>
          <a:bodyPr lIns="0" tIns="0" rIns="0" bIns="0">
            <a:noAutofit/>
          </a:bodyPr>
          <a:p>
            <a:pPr algn="just" marL="355600" indent="-330200">
              <a:spcAft>
                <a:spcPts val="630"/>
              </a:spcAft>
            </a:pPr>
            <a:r>
              <a:rPr lang="en-US" b="1" sz="2600" spc="-50">
                <a:solidFill>
                  <a:srgbClr val="FF0000"/>
                </a:solidFill>
                <a:latin typeface="Arial"/>
              </a:rPr>
              <a:t>Optimal Energy</a:t>
            </a:r>
          </a:p>
          <a:p>
            <a:pPr algn="just" marL="355600" indent="-330200">
              <a:spcAft>
                <a:spcPts val="630"/>
              </a:spcAft>
            </a:pPr>
            <a:r>
              <a:rPr lang="en-US" b="1" sz="2600" spc="-50">
                <a:solidFill>
                  <a:srgbClr val="FF0000"/>
                </a:solidFill>
                <a:latin typeface="Arial"/>
              </a:rPr>
              <a:t>Function</a:t>
            </a:r>
          </a:p>
          <a:p>
            <a:pPr algn="just" marL="355600" marR="75692" indent="-330200">
              <a:lnSpc>
                <a:spcPts val="2928"/>
              </a:lnSpc>
              <a:spcAft>
                <a:spcPts val="630"/>
              </a:spcAft>
            </a:pPr>
            <a:r>
              <a:rPr lang="en-US" sz="2600" spc="-50">
                <a:solidFill>
                  <a:srgbClr val="747474"/>
                </a:solidFill>
                <a:latin typeface="Arial"/>
              </a:rPr>
              <a:t>•    </a:t>
            </a:r>
            <a:r>
              <a:rPr lang="en-US" sz="2600" spc="-50">
                <a:solidFill>
                  <a:srgbClr val="3178CC"/>
                </a:solidFill>
                <a:latin typeface="Arial"/>
              </a:rPr>
              <a:t>Easier to design and compute</a:t>
            </a:r>
          </a:p>
          <a:p>
            <a:pPr algn="just" marL="355600" marR="75692" indent="-330200">
              <a:lnSpc>
                <a:spcPts val="2856"/>
              </a:lnSpc>
              <a:spcAft>
                <a:spcPts val="630"/>
              </a:spcAft>
            </a:pPr>
            <a:r>
              <a:rPr lang="en-US" sz="2600" spc="-50">
                <a:solidFill>
                  <a:srgbClr val="747474"/>
                </a:solidFill>
                <a:latin typeface="Arial"/>
              </a:rPr>
              <a:t>•    </a:t>
            </a:r>
            <a:r>
              <a:rPr lang="en-US" sz="2600" spc="-50">
                <a:latin typeface="Arial"/>
              </a:rPr>
              <a:t>Native structure not always at the global minimum</a:t>
            </a:r>
          </a:p>
          <a:p>
            <a:pPr marL="355600" indent="-330200">
              <a:lnSpc>
                <a:spcPts val="2856"/>
              </a:lnSpc>
            </a:pPr>
            <a:r>
              <a:rPr lang="en-US" sz="2600" spc="-50">
                <a:solidFill>
                  <a:srgbClr val="747474"/>
                </a:solidFill>
                <a:latin typeface="Arial"/>
              </a:rPr>
              <a:t>•    </a:t>
            </a:r>
            <a:r>
              <a:rPr lang="en-US" sz="2600" spc="-50">
                <a:solidFill>
                  <a:srgbClr val="3178CC"/>
                </a:solidFill>
                <a:latin typeface="Arial"/>
              </a:rPr>
              <a:t>No clear way of choosing </a:t>
            </a:r>
            <a:r>
              <a:rPr lang="en-US" sz="2600" spc="-50">
                <a:latin typeface="Arial"/>
              </a:rPr>
              <a:t>among alternative structures that are generated</a:t>
            </a:r>
          </a:p>
        </p:txBody>
      </p:sp>
      <p:sp>
        <p:nvSpPr>
          <p:cNvPr id="4" name=""/>
          <p:cNvSpPr/>
          <p:nvPr/>
        </p:nvSpPr>
        <p:spPr>
          <a:xfrm>
            <a:off x="1874520" y="6626352"/>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32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4910328" y="3054096"/>
            <a:ext cx="3300984" cy="1222248"/>
          </a:xfrm>
          <a:prstGeom prst="rect">
            <a:avLst/>
          </a:prstGeom>
          <a:solidFill>
            <a:srgbClr val="DCDBE6"/>
          </a:solidFill>
        </p:spPr>
        <p:txBody>
          <a:bodyPr lIns="0" tIns="0" rIns="0" bIns="0">
            <a:noAutofit/>
          </a:bodyPr>
          <a:p>
            <a:pPr marL="771144" indent="-749300">
              <a:lnSpc>
                <a:spcPts val="3360"/>
              </a:lnSpc>
            </a:pPr>
            <a:r>
              <a:rPr lang="en-US" b="1" sz="2600" spc="-50">
                <a:solidFill>
                  <a:srgbClr val="006FC0"/>
                </a:solidFill>
                <a:latin typeface="Arial"/>
              </a:rPr>
              <a:t>Pros and Cons of Ab Initio Modelling</a:t>
            </a:r>
          </a:p>
        </p:txBody>
      </p:sp>
    </p:spTree>
  </p:cSld>
  <p:clrMapOvr>
    <a:overrideClrMapping bg1="lt1" tx1="dk1" bg2="lt2" tx2="dk2" accent1="accent1" accent2="accent2" accent3="accent3" accent4="accent4" accent5="accent5" accent6="accent6" hlink="hlink" folHlink="folHlink"/>
  </p:clrMapOvr>
</p:sld>
</file>

<file path=ppt/slides/slide32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594104" y="533400"/>
            <a:ext cx="6025896" cy="323088"/>
          </a:xfrm>
          <a:prstGeom prst="rect">
            <a:avLst/>
          </a:prstGeom>
        </p:spPr>
        <p:txBody>
          <a:bodyPr lIns="0" tIns="0" rIns="0" bIns="0" wrap="none">
            <a:noAutofit/>
          </a:bodyPr>
          <a:p>
            <a:pPr indent="0"/>
            <a:r>
              <a:rPr lang="en-US" b="1" sz="2400">
                <a:solidFill>
                  <a:srgbClr val="000098"/>
                </a:solidFill>
                <a:latin typeface="Arial"/>
              </a:rPr>
              <a:t>Pros and Cons of Ab Initio Modelling</a:t>
            </a:r>
          </a:p>
        </p:txBody>
      </p:sp>
      <p:sp>
        <p:nvSpPr>
          <p:cNvPr id="3" name=""/>
          <p:cNvSpPr/>
          <p:nvPr/>
        </p:nvSpPr>
        <p:spPr>
          <a:xfrm>
            <a:off x="4846320" y="1246632"/>
            <a:ext cx="3246120" cy="1548384"/>
          </a:xfrm>
          <a:prstGeom prst="rect">
            <a:avLst/>
          </a:prstGeom>
          <a:solidFill>
            <a:srgbClr val="DCDBE6"/>
          </a:solidFill>
        </p:spPr>
        <p:txBody>
          <a:bodyPr lIns="0" tIns="0" rIns="0" bIns="0">
            <a:noAutofit/>
          </a:bodyPr>
          <a:p>
            <a:pPr algn="just" marL="365252" indent="-342900">
              <a:spcAft>
                <a:spcPts val="1680"/>
              </a:spcAft>
            </a:pPr>
            <a:r>
              <a:rPr lang="en-US" b="1" sz="2600" spc="-50">
                <a:solidFill>
                  <a:srgbClr val="FF0000"/>
                </a:solidFill>
                <a:latin typeface="Arial"/>
              </a:rPr>
              <a:t>Background</a:t>
            </a:r>
          </a:p>
          <a:p>
            <a:pPr algn="just" marL="365252" indent="-342900">
              <a:lnSpc>
                <a:spcPts val="2856"/>
              </a:lnSpc>
            </a:pPr>
            <a:r>
              <a:rPr lang="en-US" sz="2600" spc="-50">
                <a:solidFill>
                  <a:srgbClr val="747474"/>
                </a:solidFill>
                <a:latin typeface="Arial"/>
              </a:rPr>
              <a:t>•    </a:t>
            </a:r>
            <a:r>
              <a:rPr lang="en-US" sz="2600" spc="-50">
                <a:latin typeface="Arial"/>
              </a:rPr>
              <a:t>Native structure not always at the global minimum </a:t>
            </a:r>
            <a:r>
              <a:rPr lang="en-US" baseline="30000" sz="2600" spc="-50">
                <a:latin typeface="Arial"/>
              </a:rPr>
              <a:t>•</a:t>
            </a:r>
          </a:p>
        </p:txBody>
      </p:sp>
      <p:sp>
        <p:nvSpPr>
          <p:cNvPr id="4" name=""/>
          <p:cNvSpPr/>
          <p:nvPr/>
        </p:nvSpPr>
        <p:spPr>
          <a:xfrm>
            <a:off x="4846320" y="3300984"/>
            <a:ext cx="3246120" cy="1758696"/>
          </a:xfrm>
          <a:prstGeom prst="rect">
            <a:avLst/>
          </a:prstGeom>
          <a:solidFill>
            <a:srgbClr val="DCDBE6"/>
          </a:solidFill>
        </p:spPr>
        <p:txBody>
          <a:bodyPr lIns="0" tIns="0" rIns="0" bIns="0">
            <a:noAutofit/>
          </a:bodyPr>
          <a:p>
            <a:pPr marL="4165600" indent="-330200">
              <a:lnSpc>
                <a:spcPts val="2856"/>
              </a:lnSpc>
            </a:pPr>
            <a:r>
              <a:rPr lang="en-US" sz="2600" spc="-50">
                <a:solidFill>
                  <a:srgbClr val="747474"/>
                </a:solidFill>
                <a:latin typeface="Arial"/>
              </a:rPr>
              <a:t>•    </a:t>
            </a:r>
            <a:r>
              <a:rPr lang="en-US" sz="2600" spc="-50">
                <a:latin typeface="Arial"/>
              </a:rPr>
              <a:t>No clear way of choosing among alternative structures that are generated</a:t>
            </a:r>
          </a:p>
        </p:txBody>
      </p:sp>
    </p:spTree>
  </p:cSld>
  <p:clrMapOvr>
    <a:overrideClrMapping bg1="lt1" tx1="dk1" bg2="lt2" tx2="dk2" accent1="accent1" accent2="accent2" accent3="accent3" accent4="accent4" accent5="accent5" accent6="accent6" hlink="hlink" folHlink="folHlink"/>
  </p:clrMapOvr>
</p:sld>
</file>

<file path=ppt/slides/slide32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594104" y="533400"/>
            <a:ext cx="6025896" cy="323088"/>
          </a:xfrm>
          <a:prstGeom prst="rect">
            <a:avLst/>
          </a:prstGeom>
        </p:spPr>
        <p:txBody>
          <a:bodyPr lIns="0" tIns="0" rIns="0" bIns="0" wrap="none">
            <a:noAutofit/>
          </a:bodyPr>
          <a:p>
            <a:pPr indent="0"/>
            <a:r>
              <a:rPr lang="en-US" b="1" sz="2400">
                <a:solidFill>
                  <a:srgbClr val="000098"/>
                </a:solidFill>
                <a:latin typeface="Arial"/>
              </a:rPr>
              <a:t>Pros and Cons of Ab Initio Modelling</a:t>
            </a:r>
          </a:p>
        </p:txBody>
      </p:sp>
      <p:sp>
        <p:nvSpPr>
          <p:cNvPr id="3" name=""/>
          <p:cNvSpPr/>
          <p:nvPr/>
        </p:nvSpPr>
        <p:spPr>
          <a:xfrm>
            <a:off x="4828032" y="1246632"/>
            <a:ext cx="3377184" cy="2334768"/>
          </a:xfrm>
          <a:prstGeom prst="rect">
            <a:avLst/>
          </a:prstGeom>
          <a:solidFill>
            <a:srgbClr val="DCDBE6"/>
          </a:solidFill>
        </p:spPr>
        <p:txBody>
          <a:bodyPr lIns="0" tIns="0" rIns="0" bIns="0">
            <a:noAutofit/>
          </a:bodyPr>
          <a:p>
            <a:pPr marL="383540" indent="-355600">
              <a:spcAft>
                <a:spcPts val="1680"/>
              </a:spcAft>
            </a:pPr>
            <a:r>
              <a:rPr lang="en-US" b="1" sz="2600" spc="-50">
                <a:solidFill>
                  <a:srgbClr val="FF0000"/>
                </a:solidFill>
                <a:latin typeface="Arial"/>
              </a:rPr>
              <a:t>Advantages</a:t>
            </a:r>
          </a:p>
          <a:p>
            <a:pPr marL="383540" indent="-355600">
              <a:lnSpc>
                <a:spcPts val="2856"/>
              </a:lnSpc>
            </a:pPr>
            <a:r>
              <a:rPr lang="en-US" sz="2600" spc="-50">
                <a:solidFill>
                  <a:srgbClr val="747474"/>
                </a:solidFill>
                <a:latin typeface="Arial"/>
              </a:rPr>
              <a:t>•    </a:t>
            </a:r>
            <a:r>
              <a:rPr lang="en-US" sz="2600" spc="-50">
                <a:latin typeface="Arial"/>
              </a:rPr>
              <a:t>Ab Initio methods can </a:t>
            </a:r>
            <a:r>
              <a:rPr lang="en-US" sz="2600" spc="-50">
                <a:solidFill>
                  <a:srgbClr val="3178CC"/>
                </a:solidFill>
                <a:latin typeface="Arial"/>
              </a:rPr>
              <a:t>fold any target sequence using only physical atomic properties </a:t>
            </a:r>
            <a:r>
              <a:rPr lang="en-US" baseline="30000" sz="2600" spc="-50">
                <a:solidFill>
                  <a:srgbClr val="3178CC"/>
                </a:solidFill>
                <a:latin typeface="Arial"/>
              </a:rPr>
              <a:t>•</a:t>
            </a:r>
          </a:p>
        </p:txBody>
      </p:sp>
      <p:sp>
        <p:nvSpPr>
          <p:cNvPr id="4" name=""/>
          <p:cNvSpPr/>
          <p:nvPr/>
        </p:nvSpPr>
        <p:spPr>
          <a:xfrm>
            <a:off x="4828032" y="4026408"/>
            <a:ext cx="3377184" cy="1755648"/>
          </a:xfrm>
          <a:prstGeom prst="rect">
            <a:avLst/>
          </a:prstGeom>
          <a:solidFill>
            <a:srgbClr val="DCDBE6"/>
          </a:solidFill>
        </p:spPr>
        <p:txBody>
          <a:bodyPr lIns="0" tIns="0" rIns="0" bIns="0">
            <a:noAutofit/>
          </a:bodyPr>
          <a:p>
            <a:pPr marL="4178300" indent="-342900">
              <a:lnSpc>
                <a:spcPts val="2856"/>
              </a:lnSpc>
            </a:pPr>
            <a:r>
              <a:rPr lang="en-US" sz="2600" spc="-50">
                <a:solidFill>
                  <a:srgbClr val="747474"/>
                </a:solidFill>
                <a:latin typeface="Arial"/>
              </a:rPr>
              <a:t>•    </a:t>
            </a:r>
            <a:r>
              <a:rPr lang="en-US" sz="2600" spc="-50">
                <a:solidFill>
                  <a:srgbClr val="3178CC"/>
                </a:solidFill>
                <a:latin typeface="Arial"/>
              </a:rPr>
              <a:t>Predictions are mostly accurate </a:t>
            </a:r>
            <a:r>
              <a:rPr lang="en-US" sz="2600" spc="-50">
                <a:latin typeface="Arial"/>
              </a:rPr>
              <a:t>and correctly describe the natural folding process</a:t>
            </a:r>
          </a:p>
        </p:txBody>
      </p:sp>
    </p:spTree>
  </p:cSld>
  <p:clrMapOvr>
    <a:overrideClrMapping bg1="lt1" tx1="dk1" bg2="lt2" tx2="dk2" accent1="accent1" accent2="accent2" accent3="accent3" accent4="accent4" accent5="accent5" accent6="accent6" hlink="hlink" folHlink="folHlink"/>
  </p:clrMapOvr>
</p:sld>
</file>

<file path=ppt/slides/slide32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594104" y="533400"/>
            <a:ext cx="6025896" cy="323088"/>
          </a:xfrm>
          <a:prstGeom prst="rect">
            <a:avLst/>
          </a:prstGeom>
        </p:spPr>
        <p:txBody>
          <a:bodyPr lIns="0" tIns="0" rIns="0" bIns="0" wrap="none">
            <a:noAutofit/>
          </a:bodyPr>
          <a:p>
            <a:pPr indent="0"/>
            <a:r>
              <a:rPr lang="en-US" b="1" sz="2400">
                <a:solidFill>
                  <a:srgbClr val="000098"/>
                </a:solidFill>
                <a:latin typeface="Arial"/>
              </a:rPr>
              <a:t>Pros and Cons of Ab Initio Modelling</a:t>
            </a:r>
          </a:p>
        </p:txBody>
      </p:sp>
      <p:sp>
        <p:nvSpPr>
          <p:cNvPr id="3" name=""/>
          <p:cNvSpPr/>
          <p:nvPr/>
        </p:nvSpPr>
        <p:spPr>
          <a:xfrm>
            <a:off x="4846320" y="1246632"/>
            <a:ext cx="3261360" cy="1969008"/>
          </a:xfrm>
          <a:prstGeom prst="rect">
            <a:avLst/>
          </a:prstGeom>
          <a:solidFill>
            <a:srgbClr val="E6F3F9"/>
          </a:solidFill>
        </p:spPr>
        <p:txBody>
          <a:bodyPr lIns="0" tIns="0" rIns="0" bIns="0">
            <a:noAutofit/>
          </a:bodyPr>
          <a:p>
            <a:pPr marL="352552" indent="-330200">
              <a:spcAft>
                <a:spcPts val="1680"/>
              </a:spcAft>
            </a:pPr>
            <a:r>
              <a:rPr lang="en-US" b="1" sz="2600" spc="-50">
                <a:solidFill>
                  <a:srgbClr val="FF0000"/>
                </a:solidFill>
                <a:latin typeface="Arial"/>
              </a:rPr>
              <a:t>Disadvantages</a:t>
            </a:r>
          </a:p>
          <a:p>
            <a:pPr marL="352552" indent="-330200">
              <a:lnSpc>
                <a:spcPts val="2856"/>
              </a:lnSpc>
            </a:pPr>
            <a:r>
              <a:rPr lang="en-US" sz="2600" spc="-50">
                <a:solidFill>
                  <a:srgbClr val="747474"/>
                </a:solidFill>
                <a:latin typeface="Arial"/>
              </a:rPr>
              <a:t>•    </a:t>
            </a:r>
            <a:r>
              <a:rPr lang="en-US" sz="2600" spc="-50">
                <a:latin typeface="Arial"/>
              </a:rPr>
              <a:t>Ab initio methods are the very </a:t>
            </a:r>
            <a:r>
              <a:rPr lang="en-US" sz="2600" spc="-50">
                <a:solidFill>
                  <a:srgbClr val="3178CC"/>
                </a:solidFill>
                <a:latin typeface="Arial"/>
              </a:rPr>
              <a:t>difficult to design (energy function) </a:t>
            </a:r>
            <a:r>
              <a:rPr lang="en-US" baseline="30000" sz="2600" spc="-50">
                <a:solidFill>
                  <a:srgbClr val="3178CC"/>
                </a:solidFill>
                <a:latin typeface="Arial"/>
              </a:rPr>
              <a:t>•</a:t>
            </a:r>
          </a:p>
        </p:txBody>
      </p:sp>
      <p:sp>
        <p:nvSpPr>
          <p:cNvPr id="4" name=""/>
          <p:cNvSpPr/>
          <p:nvPr/>
        </p:nvSpPr>
        <p:spPr>
          <a:xfrm>
            <a:off x="4846320" y="3666744"/>
            <a:ext cx="3261360" cy="1030224"/>
          </a:xfrm>
          <a:prstGeom prst="rect">
            <a:avLst/>
          </a:prstGeom>
          <a:solidFill>
            <a:srgbClr val="E6F3F9"/>
          </a:solidFill>
        </p:spPr>
        <p:txBody>
          <a:bodyPr lIns="0" tIns="0" rIns="0" bIns="0">
            <a:noAutofit/>
          </a:bodyPr>
          <a:p>
            <a:pPr marL="4178300" indent="-342900">
              <a:lnSpc>
                <a:spcPts val="2856"/>
              </a:lnSpc>
            </a:pPr>
            <a:r>
              <a:rPr lang="en-US" sz="2600" spc="-50">
                <a:solidFill>
                  <a:srgbClr val="747474"/>
                </a:solidFill>
                <a:latin typeface="Arial"/>
              </a:rPr>
              <a:t>•    </a:t>
            </a:r>
            <a:r>
              <a:rPr lang="en-US" sz="2600" spc="-50">
                <a:latin typeface="Arial"/>
              </a:rPr>
              <a:t>These methods are </a:t>
            </a:r>
            <a:r>
              <a:rPr lang="en-US" sz="2600" spc="-50">
                <a:solidFill>
                  <a:srgbClr val="3178CC"/>
                </a:solidFill>
                <a:latin typeface="Arial"/>
              </a:rPr>
              <a:t>slow due to the huge possibilities</a:t>
            </a:r>
          </a:p>
        </p:txBody>
      </p:sp>
    </p:spTree>
  </p:cSld>
  <p:clrMapOvr>
    <a:overrideClrMapping bg1="lt1" tx1="dk1" bg2="lt2" tx2="dk2" accent1="accent1" accent2="accent2" accent3="accent3" accent4="accent4" accent5="accent5" accent6="accent6" hlink="hlink" folHlink="folHlink"/>
  </p:clrMapOvr>
</p:sld>
</file>

<file path=ppt/slides/slide3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83664" y="774192"/>
            <a:ext cx="5391912" cy="417576"/>
          </a:xfrm>
          <a:prstGeom prst="rect">
            <a:avLst/>
          </a:prstGeom>
        </p:spPr>
        <p:txBody>
          <a:bodyPr lIns="0" tIns="0" rIns="0" bIns="0" wrap="none">
            <a:noAutofit/>
          </a:bodyPr>
          <a:p>
            <a:pPr indent="0"/>
            <a:r>
              <a:rPr lang="en-US" b="1" sz="3200">
                <a:solidFill>
                  <a:srgbClr val="001F5F"/>
                </a:solidFill>
                <a:latin typeface="Arial"/>
              </a:rPr>
              <a:t>Optimal Alignment Methods</a:t>
            </a:r>
          </a:p>
        </p:txBody>
      </p:sp>
      <p:sp>
        <p:nvSpPr>
          <p:cNvPr id="3" name=""/>
          <p:cNvSpPr/>
          <p:nvPr/>
        </p:nvSpPr>
        <p:spPr>
          <a:xfrm>
            <a:off x="4648200" y="1609344"/>
            <a:ext cx="3252216" cy="3261360"/>
          </a:xfrm>
          <a:prstGeom prst="rect">
            <a:avLst/>
          </a:prstGeom>
        </p:spPr>
        <p:txBody>
          <a:bodyPr lIns="0" tIns="0" rIns="0" bIns="0">
            <a:noAutofit/>
          </a:bodyPr>
          <a:p>
            <a:pPr marL="367284" indent="-342900">
              <a:spcAft>
                <a:spcPts val="1050"/>
              </a:spcAft>
            </a:pPr>
            <a:r>
              <a:rPr lang="en-US" sz="2600" spc="-50">
                <a:solidFill>
                  <a:srgbClr val="3265FF"/>
                </a:solidFill>
                <a:latin typeface="Arial"/>
              </a:rPr>
              <a:t>Global Alignment:</a:t>
            </a:r>
          </a:p>
          <a:p>
            <a:pPr marR="92964" indent="0">
              <a:lnSpc>
                <a:spcPts val="3096"/>
              </a:lnSpc>
              <a:spcAft>
                <a:spcPts val="210"/>
              </a:spcAft>
            </a:pPr>
            <a:r>
              <a:rPr lang="en-US" sz="2600" spc="-50">
                <a:latin typeface="Arial"/>
              </a:rPr>
              <a:t>It is an alignment that essentially spans the full extents of input sequences</a:t>
            </a:r>
          </a:p>
          <a:p>
            <a:pPr marL="367284" indent="-342900">
              <a:lnSpc>
                <a:spcPts val="3072"/>
              </a:lnSpc>
            </a:pPr>
            <a:r>
              <a:rPr lang="en-US" sz="2600" spc="-50">
                <a:solidFill>
                  <a:srgbClr val="622422"/>
                </a:solidFill>
                <a:latin typeface="Arial"/>
              </a:rPr>
              <a:t>• </a:t>
            </a:r>
            <a:r>
              <a:rPr lang="en-US" sz="2600" spc="-50">
                <a:latin typeface="Arial"/>
              </a:rPr>
              <a:t>Hence it covers the entire length of sequences involved</a:t>
            </a:r>
          </a:p>
        </p:txBody>
      </p:sp>
    </p:spTree>
  </p:cSld>
  <p:clrMapOvr>
    <a:overrideClrMapping bg1="lt1" tx1="dk1" bg2="lt2" tx2="dk2" accent1="accent1" accent2="accent2" accent3="accent3" accent4="accent4" accent5="accent5" accent6="accent6" hlink="hlink" folHlink="folHlink"/>
  </p:clrMapOvr>
</p:sld>
</file>

<file path=ppt/slides/slide33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594104" y="533400"/>
            <a:ext cx="6025896" cy="323088"/>
          </a:xfrm>
          <a:prstGeom prst="rect">
            <a:avLst/>
          </a:prstGeom>
        </p:spPr>
        <p:txBody>
          <a:bodyPr lIns="0" tIns="0" rIns="0" bIns="0" wrap="none">
            <a:noAutofit/>
          </a:bodyPr>
          <a:p>
            <a:pPr indent="0"/>
            <a:r>
              <a:rPr lang="en-US" b="1" sz="2400">
                <a:solidFill>
                  <a:srgbClr val="000098"/>
                </a:solidFill>
                <a:latin typeface="Arial"/>
              </a:rPr>
              <a:t>Pros and Cons of Ab Initio Modelling</a:t>
            </a:r>
          </a:p>
        </p:txBody>
      </p:sp>
      <p:sp>
        <p:nvSpPr>
          <p:cNvPr id="3" name=""/>
          <p:cNvSpPr/>
          <p:nvPr/>
        </p:nvSpPr>
        <p:spPr>
          <a:xfrm>
            <a:off x="4846320" y="1246632"/>
            <a:ext cx="3212592" cy="3023616"/>
          </a:xfrm>
          <a:prstGeom prst="rect">
            <a:avLst/>
          </a:prstGeom>
          <a:solidFill>
            <a:srgbClr val="E6F3F9"/>
          </a:solidFill>
        </p:spPr>
        <p:txBody>
          <a:bodyPr lIns="0" tIns="0" rIns="0" bIns="0">
            <a:noAutofit/>
          </a:bodyPr>
          <a:p>
            <a:pPr marL="352552" indent="-330200">
              <a:spcAft>
                <a:spcPts val="3570"/>
              </a:spcAft>
            </a:pPr>
            <a:r>
              <a:rPr lang="en-US" b="1" sz="2600" spc="-50">
                <a:solidFill>
                  <a:srgbClr val="FF0000"/>
                </a:solidFill>
                <a:latin typeface="Arial"/>
              </a:rPr>
              <a:t>Disadvantages</a:t>
            </a:r>
          </a:p>
          <a:p>
            <a:pPr marL="352552" indent="-330200">
              <a:lnSpc>
                <a:spcPts val="2856"/>
              </a:lnSpc>
            </a:pPr>
            <a:r>
              <a:rPr lang="en-US" sz="2600" spc="-50">
                <a:solidFill>
                  <a:srgbClr val="747474"/>
                </a:solidFill>
                <a:latin typeface="Arial"/>
              </a:rPr>
              <a:t>• </a:t>
            </a:r>
            <a:r>
              <a:rPr lang="en-US" sz="2600" spc="-50">
                <a:latin typeface="Arial"/>
              </a:rPr>
              <a:t>An </a:t>
            </a:r>
            <a:r>
              <a:rPr lang="en-US" sz="2600" spc="-50">
                <a:solidFill>
                  <a:srgbClr val="3178CC"/>
                </a:solidFill>
                <a:latin typeface="Arial"/>
              </a:rPr>
              <a:t>order of 10</a:t>
            </a:r>
            <a:r>
              <a:rPr lang="en-US" baseline="30000" sz="2600" spc="-50">
                <a:solidFill>
                  <a:srgbClr val="3178CC"/>
                </a:solidFill>
                <a:latin typeface="Arial"/>
              </a:rPr>
              <a:t>12 </a:t>
            </a:r>
            <a:r>
              <a:rPr lang="en-US" sz="2600" spc="-50">
                <a:solidFill>
                  <a:srgbClr val="3178CC"/>
                </a:solidFill>
                <a:latin typeface="Arial"/>
              </a:rPr>
              <a:t>steps </a:t>
            </a:r>
            <a:r>
              <a:rPr lang="en-US" sz="2600" spc="-50">
                <a:latin typeface="Arial"/>
              </a:rPr>
              <a:t>are needed to simulate protein folding for medium sized protein structures</a:t>
            </a:r>
          </a:p>
        </p:txBody>
      </p:sp>
    </p:spTree>
  </p:cSld>
  <p:clrMapOvr>
    <a:overrideClrMapping bg1="lt1" tx1="dk1" bg2="lt2" tx2="dk2" accent1="accent1" accent2="accent2" accent3="accent3" accent4="accent4" accent5="accent5" accent6="accent6" hlink="hlink" folHlink="folHlink"/>
  </p:clrMapOvr>
</p:sld>
</file>

<file path=ppt/slides/slide33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594104" y="533400"/>
            <a:ext cx="6025896" cy="323088"/>
          </a:xfrm>
          <a:prstGeom prst="rect">
            <a:avLst/>
          </a:prstGeom>
        </p:spPr>
        <p:txBody>
          <a:bodyPr lIns="0" tIns="0" rIns="0" bIns="0" wrap="none">
            <a:noAutofit/>
          </a:bodyPr>
          <a:p>
            <a:pPr indent="0"/>
            <a:r>
              <a:rPr lang="en-US" b="1" sz="2400">
                <a:solidFill>
                  <a:srgbClr val="000098"/>
                </a:solidFill>
                <a:latin typeface="Arial"/>
              </a:rPr>
              <a:t>Pros and Cons of Ab Initio Modelling</a:t>
            </a:r>
          </a:p>
        </p:txBody>
      </p:sp>
      <p:sp>
        <p:nvSpPr>
          <p:cNvPr id="3" name=""/>
          <p:cNvSpPr/>
          <p:nvPr/>
        </p:nvSpPr>
        <p:spPr>
          <a:xfrm>
            <a:off x="4843272" y="1252728"/>
            <a:ext cx="3200400" cy="3578352"/>
          </a:xfrm>
          <a:prstGeom prst="rect">
            <a:avLst/>
          </a:prstGeom>
          <a:solidFill>
            <a:srgbClr val="DCDBE6"/>
          </a:solidFill>
        </p:spPr>
        <p:txBody>
          <a:bodyPr lIns="0" tIns="0" rIns="0" bIns="0">
            <a:noAutofit/>
          </a:bodyPr>
          <a:p>
            <a:pPr marL="355600" indent="-330200">
              <a:spcAft>
                <a:spcPts val="630"/>
              </a:spcAft>
            </a:pPr>
            <a:r>
              <a:rPr lang="en-US" b="1" sz="2600" spc="-50">
                <a:solidFill>
                  <a:srgbClr val="FF0000"/>
                </a:solidFill>
                <a:latin typeface="Arial"/>
              </a:rPr>
              <a:t>Challenges in Ab</a:t>
            </a:r>
          </a:p>
          <a:p>
            <a:pPr marL="355600" indent="-330200">
              <a:spcAft>
                <a:spcPts val="2730"/>
              </a:spcAft>
            </a:pPr>
            <a:r>
              <a:rPr lang="en-US" b="1" sz="2600" spc="-50">
                <a:solidFill>
                  <a:srgbClr val="FF0000"/>
                </a:solidFill>
                <a:latin typeface="Arial"/>
              </a:rPr>
              <a:t>Initio Modelling</a:t>
            </a:r>
          </a:p>
          <a:p>
            <a:pPr marL="355600" indent="-330200">
              <a:lnSpc>
                <a:spcPts val="2856"/>
              </a:lnSpc>
            </a:pPr>
            <a:r>
              <a:rPr lang="en-US" sz="2600" spc="-50">
                <a:solidFill>
                  <a:srgbClr val="747474"/>
                </a:solidFill>
                <a:latin typeface="Arial"/>
              </a:rPr>
              <a:t>•    </a:t>
            </a:r>
            <a:r>
              <a:rPr lang="en-US" sz="2600" spc="-50">
                <a:solidFill>
                  <a:srgbClr val="3178CC"/>
                </a:solidFill>
                <a:latin typeface="Arial"/>
              </a:rPr>
              <a:t>Very hard to accurately describe energy functions that can reliably discriminate native and non-native structures. </a:t>
            </a:r>
            <a:r>
              <a:rPr lang="en-US" baseline="30000" sz="2600" spc="-50">
                <a:solidFill>
                  <a:srgbClr val="3178CC"/>
                </a:solidFill>
                <a:latin typeface="Arial"/>
              </a:rPr>
              <a:t>•</a:t>
            </a:r>
          </a:p>
        </p:txBody>
      </p:sp>
      <p:sp>
        <p:nvSpPr>
          <p:cNvPr id="4" name=""/>
          <p:cNvSpPr/>
          <p:nvPr/>
        </p:nvSpPr>
        <p:spPr>
          <a:xfrm>
            <a:off x="4843272" y="5337048"/>
            <a:ext cx="3200400" cy="661416"/>
          </a:xfrm>
          <a:prstGeom prst="rect">
            <a:avLst/>
          </a:prstGeom>
          <a:solidFill>
            <a:srgbClr val="DCDBE6"/>
          </a:solidFill>
        </p:spPr>
        <p:txBody>
          <a:bodyPr lIns="0" tIns="0" rIns="0" bIns="0">
            <a:noAutofit/>
          </a:bodyPr>
          <a:p>
            <a:pPr marL="4165600" indent="-342900">
              <a:lnSpc>
                <a:spcPts val="2856"/>
              </a:lnSpc>
            </a:pPr>
            <a:r>
              <a:rPr lang="en-US" sz="2600" spc="-50">
                <a:solidFill>
                  <a:srgbClr val="747474"/>
                </a:solidFill>
                <a:latin typeface="Arial"/>
              </a:rPr>
              <a:t>•    </a:t>
            </a:r>
            <a:r>
              <a:rPr lang="en-US" sz="2600" spc="-50">
                <a:solidFill>
                  <a:srgbClr val="3178CC"/>
                </a:solidFill>
                <a:latin typeface="Arial"/>
              </a:rPr>
              <a:t>Enormous amount of computations.</a:t>
            </a:r>
          </a:p>
        </p:txBody>
      </p:sp>
      <p:sp>
        <p:nvSpPr>
          <p:cNvPr id="5" name=""/>
          <p:cNvSpPr/>
          <p:nvPr/>
        </p:nvSpPr>
        <p:spPr>
          <a:xfrm>
            <a:off x="1874520" y="6626352"/>
            <a:ext cx="405384" cy="179832"/>
          </a:xfrm>
          <a:prstGeom prst="rect">
            <a:avLst/>
          </a:prstGeom>
        </p:spPr>
        <p:txBody>
          <a:bodyPr lIns="0" tIns="0" rIns="0" bIns="0" wrap="none">
            <a:noAutofit/>
          </a:bodyPr>
          <a:p>
            <a:pPr indent="0"/>
            <a:r>
              <a:rPr lang="en-US" sz="18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33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346192" y="3054096"/>
            <a:ext cx="2410968" cy="1222248"/>
          </a:xfrm>
          <a:prstGeom prst="rect">
            <a:avLst/>
          </a:prstGeom>
          <a:solidFill>
            <a:srgbClr val="DCDBE6"/>
          </a:solidFill>
        </p:spPr>
        <p:txBody>
          <a:bodyPr lIns="0" tIns="0" rIns="0" bIns="0">
            <a:noAutofit/>
          </a:bodyPr>
          <a:p>
            <a:pPr algn="ctr" indent="0">
              <a:lnSpc>
                <a:spcPts val="3360"/>
              </a:lnSpc>
            </a:pPr>
            <a:r>
              <a:rPr lang="en-US" b="1" sz="2600" spc="-50">
                <a:solidFill>
                  <a:srgbClr val="006FC0"/>
                </a:solidFill>
                <a:latin typeface="Arial"/>
              </a:rPr>
              <a:t>Summary of Structural Modelling - I</a:t>
            </a:r>
          </a:p>
        </p:txBody>
      </p:sp>
    </p:spTree>
  </p:cSld>
  <p:clrMapOvr>
    <a:overrideClrMapping bg1="lt1" tx1="dk1" bg2="lt2" tx2="dk2" accent1="accent1" accent2="accent2" accent3="accent3" accent4="accent4" accent5="accent5" accent6="accent6" hlink="hlink" folHlink="folHlink"/>
  </p:clrMapOvr>
</p:sld>
</file>

<file path=ppt/slides/slide33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6776" y="533400"/>
            <a:ext cx="5894832" cy="323088"/>
          </a:xfrm>
          <a:prstGeom prst="rect">
            <a:avLst/>
          </a:prstGeom>
        </p:spPr>
        <p:txBody>
          <a:bodyPr lIns="0" tIns="0" rIns="0" bIns="0" wrap="none">
            <a:noAutofit/>
          </a:bodyPr>
          <a:p>
            <a:pPr indent="0"/>
            <a:r>
              <a:rPr lang="en-US" b="1" sz="2400">
                <a:solidFill>
                  <a:srgbClr val="000098"/>
                </a:solidFill>
                <a:latin typeface="Arial"/>
              </a:rPr>
              <a:t>Summary of Structural Modelling - I</a:t>
            </a:r>
          </a:p>
        </p:txBody>
      </p:sp>
      <p:sp>
        <p:nvSpPr>
          <p:cNvPr id="3" name=""/>
          <p:cNvSpPr/>
          <p:nvPr/>
        </p:nvSpPr>
        <p:spPr>
          <a:xfrm>
            <a:off x="4840224" y="1255776"/>
            <a:ext cx="3343656" cy="2410968"/>
          </a:xfrm>
          <a:prstGeom prst="rect">
            <a:avLst/>
          </a:prstGeom>
          <a:solidFill>
            <a:srgbClr val="E6F3F9"/>
          </a:solidFill>
        </p:spPr>
        <p:txBody>
          <a:bodyPr lIns="0" tIns="0" rIns="0" bIns="0">
            <a:noAutofit/>
          </a:bodyPr>
          <a:p>
            <a:pPr algn="just" indent="0">
              <a:lnSpc>
                <a:spcPts val="3096"/>
              </a:lnSpc>
            </a:pPr>
            <a:r>
              <a:rPr lang="en-US" b="1" sz="2600" spc="-50">
                <a:solidFill>
                  <a:srgbClr val="FF0000"/>
                </a:solidFill>
                <a:latin typeface="Arial"/>
              </a:rPr>
              <a:t>Strategies for</a:t>
            </a:r>
          </a:p>
          <a:p>
            <a:pPr algn="just" indent="0">
              <a:lnSpc>
                <a:spcPts val="3096"/>
              </a:lnSpc>
            </a:pPr>
            <a:r>
              <a:rPr lang="en-US" b="1" sz="2600" spc="-50">
                <a:solidFill>
                  <a:srgbClr val="FF0000"/>
                </a:solidFill>
                <a:latin typeface="Arial"/>
              </a:rPr>
              <a:t>Structural</a:t>
            </a:r>
          </a:p>
          <a:p>
            <a:pPr algn="just" indent="0">
              <a:lnSpc>
                <a:spcPts val="3096"/>
              </a:lnSpc>
              <a:spcAft>
                <a:spcPts val="630"/>
              </a:spcAft>
            </a:pPr>
            <a:r>
              <a:rPr lang="en-US" b="1" sz="2600" spc="-50">
                <a:solidFill>
                  <a:srgbClr val="FF0000"/>
                </a:solidFill>
                <a:latin typeface="Arial"/>
              </a:rPr>
              <a:t>Modelling</a:t>
            </a:r>
          </a:p>
          <a:p>
            <a:pPr algn="just" indent="0">
              <a:spcAft>
                <a:spcPts val="2730"/>
              </a:spcAft>
            </a:pPr>
            <a:r>
              <a:rPr lang="en-US" sz="2600" spc="-50">
                <a:solidFill>
                  <a:srgbClr val="747474"/>
                </a:solidFill>
                <a:latin typeface="Arial"/>
              </a:rPr>
              <a:t>•    </a:t>
            </a:r>
            <a:r>
              <a:rPr lang="en-US" sz="2600" spc="-50">
                <a:solidFill>
                  <a:srgbClr val="3178CC"/>
                </a:solidFill>
                <a:latin typeface="Arial"/>
              </a:rPr>
              <a:t>Homology Modelling</a:t>
            </a:r>
          </a:p>
          <a:p>
            <a:pPr algn="just" indent="0">
              <a:spcAft>
                <a:spcPts val="2730"/>
              </a:spcAft>
            </a:pPr>
            <a:r>
              <a:rPr lang="en-US" sz="2600" spc="-50">
                <a:solidFill>
                  <a:srgbClr val="747474"/>
                </a:solidFill>
                <a:latin typeface="Arial"/>
              </a:rPr>
              <a:t>•    </a:t>
            </a:r>
            <a:r>
              <a:rPr lang="en-US" sz="2600" spc="-50">
                <a:latin typeface="Arial"/>
              </a:rPr>
              <a:t>Fold Recognition</a:t>
            </a:r>
          </a:p>
        </p:txBody>
      </p:sp>
      <p:sp>
        <p:nvSpPr>
          <p:cNvPr id="4" name=""/>
          <p:cNvSpPr/>
          <p:nvPr/>
        </p:nvSpPr>
        <p:spPr>
          <a:xfrm>
            <a:off x="5172456" y="4078224"/>
            <a:ext cx="2734056" cy="320040"/>
          </a:xfrm>
          <a:prstGeom prst="rect">
            <a:avLst/>
          </a:prstGeom>
          <a:solidFill>
            <a:srgbClr val="DCDBE6"/>
          </a:solidFill>
        </p:spPr>
        <p:txBody>
          <a:bodyPr lIns="0" tIns="0" rIns="0" bIns="0" wrap="none">
            <a:noAutofit/>
          </a:bodyPr>
          <a:p>
            <a:pPr algn="r" indent="0">
              <a:spcBef>
                <a:spcPts val="2730"/>
              </a:spcBef>
            </a:pPr>
            <a:r>
              <a:rPr lang="en-US" sz="2600" spc="-50">
                <a:latin typeface="Arial"/>
              </a:rPr>
              <a:t>Ab Initio Modelling</a:t>
            </a:r>
          </a:p>
        </p:txBody>
      </p:sp>
    </p:spTree>
  </p:cSld>
  <p:clrMapOvr>
    <a:overrideClrMapping bg1="lt1" tx1="dk1" bg2="lt2" tx2="dk2" accent1="accent1" accent2="accent2" accent3="accent3" accent4="accent4" accent5="accent5" accent6="accent6" hlink="hlink" folHlink="folHlink"/>
  </p:clrMapOvr>
</p:sld>
</file>

<file path=ppt/slides/slide33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5288280" y="3852672"/>
            <a:ext cx="1039368" cy="341376"/>
          </a:xfrm>
          <a:prstGeom prst="rect">
            <a:avLst/>
          </a:prstGeom>
        </p:spPr>
      </p:pic>
      <p:sp>
        <p:nvSpPr>
          <p:cNvPr id="3" name=""/>
          <p:cNvSpPr/>
          <p:nvPr/>
        </p:nvSpPr>
        <p:spPr>
          <a:xfrm>
            <a:off x="1636776" y="505968"/>
            <a:ext cx="5894832" cy="323088"/>
          </a:xfrm>
          <a:prstGeom prst="rect">
            <a:avLst/>
          </a:prstGeom>
        </p:spPr>
        <p:txBody>
          <a:bodyPr lIns="0" tIns="0" rIns="0" bIns="0" wrap="none">
            <a:noAutofit/>
          </a:bodyPr>
          <a:p>
            <a:pPr indent="0"/>
            <a:r>
              <a:rPr lang="en-US" b="1" sz="2400">
                <a:solidFill>
                  <a:srgbClr val="000098"/>
                </a:solidFill>
                <a:latin typeface="Arial"/>
              </a:rPr>
              <a:t>Summary of Structural Modelling - I</a:t>
            </a:r>
          </a:p>
        </p:txBody>
      </p:sp>
      <p:sp>
        <p:nvSpPr>
          <p:cNvPr id="4" name=""/>
          <p:cNvSpPr/>
          <p:nvPr/>
        </p:nvSpPr>
        <p:spPr>
          <a:xfrm>
            <a:off x="1210056" y="1124712"/>
            <a:ext cx="3797808" cy="2505456"/>
          </a:xfrm>
          <a:prstGeom prst="rect">
            <a:avLst/>
          </a:prstGeom>
        </p:spPr>
        <p:txBody>
          <a:bodyPr lIns="0" tIns="0" rIns="0" bIns="0">
            <a:noAutofit/>
          </a:bodyPr>
          <a:p>
            <a:pPr marL="610616" indent="0">
              <a:spcAft>
                <a:spcPts val="630"/>
              </a:spcAft>
            </a:pPr>
            <a:r>
              <a:rPr lang="en-US" b="1" sz="2100" spc="-50">
                <a:latin typeface="Arial"/>
              </a:rPr>
              <a:t>Obtain DNA sequence</a:t>
            </a:r>
          </a:p>
          <a:p>
            <a:pPr marL="610616" indent="0">
              <a:spcAft>
                <a:spcPts val="1050"/>
              </a:spcAft>
            </a:pPr>
            <a:r>
              <a:rPr lang="en-US" sz="1800" spc="-50">
                <a:latin typeface="Arial"/>
              </a:rPr>
              <a:t>Translation J3L</a:t>
            </a:r>
          </a:p>
          <a:p>
            <a:pPr algn="r" indent="0">
              <a:spcAft>
                <a:spcPts val="2940"/>
              </a:spcAft>
            </a:pPr>
            <a:r>
              <a:rPr lang="en-US" b="1" sz="2100" spc="-50">
                <a:latin typeface="Arial"/>
              </a:rPr>
              <a:t>Amino acid primary sequence</a:t>
            </a:r>
          </a:p>
          <a:p>
            <a:pPr algn="r" indent="0">
              <a:lnSpc>
                <a:spcPts val="2448"/>
              </a:lnSpc>
            </a:pPr>
            <a:r>
              <a:rPr lang="en-US" b="1" sz="2100" spc="-50">
                <a:latin typeface="Arial"/>
              </a:rPr>
              <a:t>Search for sequence homologs and construct an alignment</a:t>
            </a:r>
          </a:p>
        </p:txBody>
      </p:sp>
      <p:sp>
        <p:nvSpPr>
          <p:cNvPr id="5" name=""/>
          <p:cNvSpPr/>
          <p:nvPr/>
        </p:nvSpPr>
        <p:spPr>
          <a:xfrm>
            <a:off x="5269992" y="1850136"/>
            <a:ext cx="2938272" cy="335280"/>
          </a:xfrm>
          <a:prstGeom prst="rect">
            <a:avLst/>
          </a:prstGeom>
        </p:spPr>
        <p:txBody>
          <a:bodyPr lIns="0" tIns="0" rIns="0" bIns="0" wrap="none">
            <a:noAutofit/>
          </a:bodyPr>
          <a:p>
            <a:pPr indent="0"/>
            <a:r>
              <a:rPr lang="en-US" sz="2000" spc="-250">
                <a:latin typeface="Arial"/>
              </a:rPr>
              <a:t>in^&gt; </a:t>
            </a:r>
            <a:r>
              <a:rPr lang="en-US" b="1" i="1" sz="2000">
                <a:solidFill>
                  <a:srgbClr val="00AF50"/>
                </a:solidFill>
                <a:latin typeface="Arial"/>
              </a:rPr>
              <a:t>Mass Spectrometry</a:t>
            </a:r>
          </a:p>
        </p:txBody>
      </p:sp>
      <p:sp>
        <p:nvSpPr>
          <p:cNvPr id="6" name=""/>
          <p:cNvSpPr/>
          <p:nvPr/>
        </p:nvSpPr>
        <p:spPr>
          <a:xfrm>
            <a:off x="5669280" y="2670048"/>
            <a:ext cx="2545080" cy="719328"/>
          </a:xfrm>
          <a:prstGeom prst="rect">
            <a:avLst/>
          </a:prstGeom>
        </p:spPr>
        <p:txBody>
          <a:bodyPr lIns="0" tIns="0" rIns="0" bIns="0">
            <a:noAutofit/>
          </a:bodyPr>
          <a:p>
            <a:pPr algn="just" indent="0">
              <a:lnSpc>
                <a:spcPts val="3576"/>
              </a:lnSpc>
            </a:pPr>
            <a:r>
              <a:rPr lang="en-US" b="1" i="1" sz="2000">
                <a:solidFill>
                  <a:srgbClr val="00AF50"/>
                </a:solidFill>
                <a:latin typeface="Arial"/>
              </a:rPr>
              <a:t>Sequence DB search FASTA, BLAST</a:t>
            </a:r>
          </a:p>
        </p:txBody>
      </p:sp>
      <p:sp>
        <p:nvSpPr>
          <p:cNvPr id="7" name=""/>
          <p:cNvSpPr/>
          <p:nvPr/>
        </p:nvSpPr>
        <p:spPr>
          <a:xfrm>
            <a:off x="1478280" y="3822192"/>
            <a:ext cx="3267456" cy="530352"/>
          </a:xfrm>
          <a:prstGeom prst="rect">
            <a:avLst/>
          </a:prstGeom>
        </p:spPr>
        <p:txBody>
          <a:bodyPr lIns="0" tIns="0" rIns="0" bIns="0">
            <a:noAutofit/>
          </a:bodyPr>
          <a:p>
            <a:pPr algn="ctr" indent="0">
              <a:lnSpc>
                <a:spcPts val="2424"/>
              </a:lnSpc>
            </a:pPr>
            <a:r>
              <a:rPr lang="en-US" b="1" sz="2100" spc="-50">
                <a:latin typeface="Arial"/>
              </a:rPr>
              <a:t>Homolog(s) with known 3D structure?</a:t>
            </a:r>
          </a:p>
        </p:txBody>
      </p:sp>
      <p:sp>
        <p:nvSpPr>
          <p:cNvPr id="8" name=""/>
          <p:cNvSpPr/>
          <p:nvPr/>
        </p:nvSpPr>
        <p:spPr>
          <a:xfrm>
            <a:off x="5431536" y="4224528"/>
            <a:ext cx="871728" cy="185928"/>
          </a:xfrm>
          <a:prstGeom prst="rect">
            <a:avLst/>
          </a:prstGeom>
        </p:spPr>
        <p:txBody>
          <a:bodyPr lIns="0" tIns="0" rIns="0" bIns="0" wrap="none">
            <a:noAutofit/>
          </a:bodyPr>
          <a:p>
            <a:pPr indent="0"/>
            <a:r>
              <a:rPr lang="en-US" b="1" sz="1600">
                <a:latin typeface="Arial"/>
              </a:rPr>
              <a:t>available</a:t>
            </a:r>
          </a:p>
        </p:txBody>
      </p:sp>
      <p:sp>
        <p:nvSpPr>
          <p:cNvPr id="9" name=""/>
          <p:cNvSpPr/>
          <p:nvPr/>
        </p:nvSpPr>
        <p:spPr>
          <a:xfrm>
            <a:off x="6565392" y="3733800"/>
            <a:ext cx="1536192" cy="685800"/>
          </a:xfrm>
          <a:prstGeom prst="rect">
            <a:avLst/>
          </a:prstGeom>
        </p:spPr>
        <p:txBody>
          <a:bodyPr lIns="0" tIns="0" rIns="0" bIns="0">
            <a:noAutofit/>
          </a:bodyPr>
          <a:p>
            <a:pPr indent="0">
              <a:spcAft>
                <a:spcPts val="630"/>
              </a:spcAft>
            </a:pPr>
            <a:r>
              <a:rPr lang="en-US" i="1" sz="2600" spc="-50">
                <a:solidFill>
                  <a:srgbClr val="FF0000"/>
                </a:solidFill>
                <a:latin typeface="Arial"/>
              </a:rPr>
              <a:t>Homology</a:t>
            </a:r>
          </a:p>
          <a:p>
            <a:pPr indent="0"/>
            <a:r>
              <a:rPr lang="en-US" i="1" sz="2600" spc="-50">
                <a:solidFill>
                  <a:srgbClr val="FF0000"/>
                </a:solidFill>
                <a:latin typeface="Arial"/>
              </a:rPr>
              <a:t>modelling</a:t>
            </a:r>
          </a:p>
        </p:txBody>
      </p:sp>
      <p:sp>
        <p:nvSpPr>
          <p:cNvPr id="10" name=""/>
          <p:cNvSpPr/>
          <p:nvPr/>
        </p:nvSpPr>
        <p:spPr>
          <a:xfrm>
            <a:off x="1581912" y="4544568"/>
            <a:ext cx="3291840" cy="1612392"/>
          </a:xfrm>
          <a:prstGeom prst="rect">
            <a:avLst/>
          </a:prstGeom>
        </p:spPr>
        <p:txBody>
          <a:bodyPr lIns="0" tIns="0" rIns="0" bIns="0">
            <a:noAutofit/>
          </a:bodyPr>
          <a:p>
            <a:pPr algn="r" indent="0">
              <a:spcAft>
                <a:spcPts val="1260"/>
              </a:spcAft>
            </a:pPr>
            <a:r>
              <a:rPr lang="en-US" b="1" sz="1600">
                <a:latin typeface="Arial"/>
              </a:rPr>
              <a:t>_PL Not available</a:t>
            </a:r>
          </a:p>
          <a:p>
            <a:pPr indent="0">
              <a:spcAft>
                <a:spcPts val="420"/>
              </a:spcAft>
            </a:pPr>
            <a:r>
              <a:rPr lang="en-US" b="1" sz="2100" spc="-50">
                <a:latin typeface="Arial"/>
              </a:rPr>
              <a:t>Motif recognition: Search</a:t>
            </a:r>
          </a:p>
          <a:p>
            <a:pPr marL="1587500" marR="469900" indent="-1346200">
              <a:lnSpc>
                <a:spcPts val="1464"/>
              </a:lnSpc>
            </a:pPr>
            <a:r>
              <a:rPr lang="en-US" b="1" sz="2100" spc="-50">
                <a:latin typeface="Arial"/>
              </a:rPr>
              <a:t>secondary databases ■</a:t>
            </a:r>
          </a:p>
          <a:p>
            <a:pPr algn="ctr" indent="0">
              <a:spcAft>
                <a:spcPts val="210"/>
              </a:spcAft>
            </a:pPr>
            <a:r>
              <a:rPr lang="en-US" b="1" sz="2100">
                <a:latin typeface="Arial"/>
              </a:rPr>
              <a:t>»</a:t>
            </a:r>
          </a:p>
          <a:p>
            <a:pPr algn="ctr" indent="0"/>
            <a:r>
              <a:rPr lang="en-US" b="1" sz="2100" spc="-50">
                <a:latin typeface="Arial"/>
              </a:rPr>
              <a:t>Fold assignment</a:t>
            </a:r>
          </a:p>
        </p:txBody>
      </p:sp>
    </p:spTree>
  </p:cSld>
  <p:clrMapOvr>
    <a:overrideClrMapping bg1="lt1" tx1="dk1" bg2="lt2" tx2="dk2" accent1="accent1" accent2="accent2" accent3="accent3" accent4="accent4" accent5="accent5" accent6="accent6" hlink="hlink" folHlink="folHlink"/>
  </p:clrMapOvr>
</p:sld>
</file>

<file path=ppt/slides/slide33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6776" y="390144"/>
            <a:ext cx="5894832" cy="323088"/>
          </a:xfrm>
          <a:prstGeom prst="rect">
            <a:avLst/>
          </a:prstGeom>
        </p:spPr>
        <p:txBody>
          <a:bodyPr lIns="0" tIns="0" rIns="0" bIns="0" wrap="none">
            <a:noAutofit/>
          </a:bodyPr>
          <a:p>
            <a:pPr indent="0"/>
            <a:r>
              <a:rPr lang="en-US" b="1" sz="2400">
                <a:solidFill>
                  <a:srgbClr val="000098"/>
                </a:solidFill>
                <a:latin typeface="Arial"/>
              </a:rPr>
              <a:t>Summary of Structural Modelling - I</a:t>
            </a:r>
          </a:p>
        </p:txBody>
      </p:sp>
      <p:sp>
        <p:nvSpPr>
          <p:cNvPr id="3" name=""/>
          <p:cNvSpPr/>
          <p:nvPr/>
        </p:nvSpPr>
        <p:spPr>
          <a:xfrm>
            <a:off x="1014984" y="1322832"/>
            <a:ext cx="7263384" cy="4312920"/>
          </a:xfrm>
          <a:prstGeom prst="rect">
            <a:avLst/>
          </a:prstGeom>
        </p:spPr>
        <p:txBody>
          <a:bodyPr lIns="0" tIns="0" rIns="0" bIns="0">
            <a:noAutofit/>
          </a:bodyPr>
          <a:p>
            <a:pPr algn="just" indent="0">
              <a:lnSpc>
                <a:spcPts val="2832"/>
              </a:lnSpc>
              <a:spcAft>
                <a:spcPts val="2310"/>
              </a:spcAft>
            </a:pPr>
            <a:r>
              <a:rPr lang="en-US" sz="2400">
                <a:solidFill>
                  <a:srgbClr val="FF0000"/>
                </a:solidFill>
                <a:latin typeface="Calibri"/>
              </a:rPr>
              <a:t>Homology modeling of the target structure can be done as follows:</a:t>
            </a:r>
          </a:p>
          <a:p>
            <a:pPr algn="just" marL="673100" indent="0">
              <a:lnSpc>
                <a:spcPts val="3792"/>
              </a:lnSpc>
            </a:pPr>
            <a:r>
              <a:rPr lang="en-US" b="1" sz="2100">
                <a:latin typeface="Arial"/>
              </a:rPr>
              <a:t>1.    Template recognition and initial alignment</a:t>
            </a:r>
          </a:p>
          <a:p>
            <a:pPr algn="just" marL="673100" indent="0">
              <a:lnSpc>
                <a:spcPts val="3792"/>
              </a:lnSpc>
            </a:pPr>
            <a:r>
              <a:rPr lang="en-US" b="1" sz="2100">
                <a:latin typeface="Arial"/>
              </a:rPr>
              <a:t>2.    Alignment correction</a:t>
            </a:r>
          </a:p>
          <a:p>
            <a:pPr algn="just" marL="673100" indent="0">
              <a:lnSpc>
                <a:spcPts val="3792"/>
              </a:lnSpc>
            </a:pPr>
            <a:r>
              <a:rPr lang="en-US" b="1" sz="2100">
                <a:latin typeface="Arial"/>
              </a:rPr>
              <a:t>3.    Backbone generation</a:t>
            </a:r>
          </a:p>
          <a:p>
            <a:pPr algn="just" marL="673100" indent="0">
              <a:lnSpc>
                <a:spcPts val="3792"/>
              </a:lnSpc>
            </a:pPr>
            <a:r>
              <a:rPr lang="en-US" b="1" sz="2100">
                <a:latin typeface="Arial"/>
              </a:rPr>
              <a:t>4.    Loop modeling</a:t>
            </a:r>
          </a:p>
          <a:p>
            <a:pPr algn="just" marL="673100" indent="0">
              <a:lnSpc>
                <a:spcPts val="3792"/>
              </a:lnSpc>
            </a:pPr>
            <a:r>
              <a:rPr lang="en-US" b="1" sz="2100">
                <a:latin typeface="Arial"/>
              </a:rPr>
              <a:t>5.    Side-chain modeling</a:t>
            </a:r>
          </a:p>
          <a:p>
            <a:pPr algn="just" marL="673100" indent="0">
              <a:lnSpc>
                <a:spcPts val="3792"/>
              </a:lnSpc>
            </a:pPr>
            <a:r>
              <a:rPr lang="en-US" b="1" sz="2100">
                <a:latin typeface="Arial"/>
              </a:rPr>
              <a:t>6.    Model optimization</a:t>
            </a:r>
          </a:p>
          <a:p>
            <a:pPr algn="just" marL="673100" indent="0">
              <a:lnSpc>
                <a:spcPts val="3792"/>
              </a:lnSpc>
            </a:pPr>
            <a:r>
              <a:rPr lang="en-US" b="1" sz="2100">
                <a:latin typeface="Arial"/>
              </a:rPr>
              <a:t>7.    Model validation</a:t>
            </a:r>
          </a:p>
        </p:txBody>
      </p:sp>
    </p:spTree>
  </p:cSld>
  <p:clrMapOvr>
    <a:overrideClrMapping bg1="lt1" tx1="dk1" bg2="lt2" tx2="dk2" accent1="accent1" accent2="accent2" accent3="accent3" accent4="accent4" accent5="accent5" accent6="accent6" hlink="hlink" folHlink="folHlink"/>
  </p:clrMapOvr>
</p:sld>
</file>

<file path=ppt/slides/slide33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6776" y="533400"/>
            <a:ext cx="5894832" cy="323088"/>
          </a:xfrm>
          <a:prstGeom prst="rect">
            <a:avLst/>
          </a:prstGeom>
        </p:spPr>
        <p:txBody>
          <a:bodyPr lIns="0" tIns="0" rIns="0" bIns="0" wrap="none">
            <a:noAutofit/>
          </a:bodyPr>
          <a:p>
            <a:pPr indent="0"/>
            <a:r>
              <a:rPr lang="en-US" b="1" sz="2400">
                <a:solidFill>
                  <a:srgbClr val="000098"/>
                </a:solidFill>
                <a:latin typeface="Arial"/>
              </a:rPr>
              <a:t>Summary of Structural Modelling - I</a:t>
            </a:r>
          </a:p>
        </p:txBody>
      </p:sp>
      <p:sp>
        <p:nvSpPr>
          <p:cNvPr id="3" name=""/>
          <p:cNvSpPr/>
          <p:nvPr/>
        </p:nvSpPr>
        <p:spPr>
          <a:xfrm>
            <a:off x="4843272" y="1243584"/>
            <a:ext cx="3349752" cy="2526792"/>
          </a:xfrm>
          <a:prstGeom prst="rect">
            <a:avLst/>
          </a:prstGeom>
          <a:solidFill>
            <a:srgbClr val="DCDBE6"/>
          </a:solidFill>
        </p:spPr>
        <p:txBody>
          <a:bodyPr lIns="0" tIns="0" rIns="0" bIns="0">
            <a:noAutofit/>
          </a:bodyPr>
          <a:p>
            <a:pPr marL="362712" indent="-342900">
              <a:spcAft>
                <a:spcPts val="2730"/>
              </a:spcAft>
            </a:pPr>
            <a:r>
              <a:rPr lang="en-US" b="1" sz="2600" spc="-50">
                <a:solidFill>
                  <a:srgbClr val="FF0000"/>
                </a:solidFill>
                <a:latin typeface="Arial"/>
              </a:rPr>
              <a:t>Conclusion</a:t>
            </a:r>
          </a:p>
          <a:p>
            <a:pPr marL="362712" indent="-342900">
              <a:lnSpc>
                <a:spcPts val="2856"/>
              </a:lnSpc>
            </a:pPr>
            <a:r>
              <a:rPr lang="en-US" sz="2600" spc="-50">
                <a:solidFill>
                  <a:srgbClr val="747474"/>
                </a:solidFill>
                <a:latin typeface="Arial"/>
              </a:rPr>
              <a:t>•    </a:t>
            </a:r>
            <a:r>
              <a:rPr lang="en-US" sz="2600" spc="-50">
                <a:solidFill>
                  <a:srgbClr val="3178CC"/>
                </a:solidFill>
                <a:latin typeface="Arial"/>
              </a:rPr>
              <a:t>Homology modelling is performed in cases of high identity and alignment score </a:t>
            </a:r>
            <a:r>
              <a:rPr lang="en-US" baseline="30000" sz="2600" spc="-50">
                <a:solidFill>
                  <a:srgbClr val="3178CC"/>
                </a:solidFill>
                <a:latin typeface="Arial"/>
              </a:rPr>
              <a:t>•</a:t>
            </a:r>
          </a:p>
        </p:txBody>
      </p:sp>
      <p:sp>
        <p:nvSpPr>
          <p:cNvPr id="4" name=""/>
          <p:cNvSpPr/>
          <p:nvPr/>
        </p:nvSpPr>
        <p:spPr>
          <a:xfrm>
            <a:off x="4843272" y="4209288"/>
            <a:ext cx="3349752" cy="1395984"/>
          </a:xfrm>
          <a:prstGeom prst="rect">
            <a:avLst/>
          </a:prstGeom>
          <a:solidFill>
            <a:srgbClr val="DCDBE6"/>
          </a:solidFill>
        </p:spPr>
        <p:txBody>
          <a:bodyPr lIns="0" tIns="0" rIns="0" bIns="0">
            <a:noAutofit/>
          </a:bodyPr>
          <a:p>
            <a:pPr marL="4178300" marR="685800" indent="-330200">
              <a:lnSpc>
                <a:spcPts val="2856"/>
              </a:lnSpc>
            </a:pPr>
            <a:r>
              <a:rPr lang="en-US" sz="2600" spc="-50">
                <a:solidFill>
                  <a:srgbClr val="747474"/>
                </a:solidFill>
                <a:latin typeface="Arial"/>
              </a:rPr>
              <a:t>•    </a:t>
            </a:r>
            <a:r>
              <a:rPr lang="en-US" sz="2600" spc="-50">
                <a:solidFill>
                  <a:srgbClr val="3178CC"/>
                </a:solidFill>
                <a:latin typeface="Arial"/>
              </a:rPr>
              <a:t>For the “Twilight zone”, other strategies are employed</a:t>
            </a:r>
          </a:p>
        </p:txBody>
      </p:sp>
      <p:sp>
        <p:nvSpPr>
          <p:cNvPr id="5" name=""/>
          <p:cNvSpPr/>
          <p:nvPr/>
        </p:nvSpPr>
        <p:spPr>
          <a:xfrm>
            <a:off x="1874520" y="6626352"/>
            <a:ext cx="405384" cy="179832"/>
          </a:xfrm>
          <a:prstGeom prst="rect">
            <a:avLst/>
          </a:prstGeom>
        </p:spPr>
        <p:txBody>
          <a:bodyPr lIns="0" tIns="0" rIns="0" bIns="0" wrap="none">
            <a:noAutofit/>
          </a:bodyPr>
          <a:p>
            <a:pPr indent="0"/>
            <a:r>
              <a:rPr lang="en-US" sz="18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33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279136" y="3054096"/>
            <a:ext cx="2551176" cy="1222248"/>
          </a:xfrm>
          <a:prstGeom prst="rect">
            <a:avLst/>
          </a:prstGeom>
          <a:solidFill>
            <a:srgbClr val="DCDBE6"/>
          </a:solidFill>
        </p:spPr>
        <p:txBody>
          <a:bodyPr lIns="0" tIns="0" rIns="0" bIns="0">
            <a:noAutofit/>
          </a:bodyPr>
          <a:p>
            <a:pPr algn="ctr" indent="0">
              <a:lnSpc>
                <a:spcPts val="3360"/>
              </a:lnSpc>
            </a:pPr>
            <a:r>
              <a:rPr lang="en-US" b="1" sz="2600" spc="-50">
                <a:solidFill>
                  <a:srgbClr val="006FC0"/>
                </a:solidFill>
                <a:latin typeface="Arial"/>
              </a:rPr>
              <a:t>Summary of Structural Modelling - II</a:t>
            </a:r>
          </a:p>
        </p:txBody>
      </p:sp>
    </p:spTree>
  </p:cSld>
  <p:clrMapOvr>
    <a:overrideClrMapping bg1="lt1" tx1="dk1" bg2="lt2" tx2="dk2" accent1="accent1" accent2="accent2" accent3="accent3" accent4="accent4" accent5="accent5" accent6="accent6" hlink="hlink" folHlink="folHlink"/>
  </p:clrMapOvr>
</p:sld>
</file>

<file path=ppt/slides/slide33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575816" y="533400"/>
            <a:ext cx="6013704" cy="323088"/>
          </a:xfrm>
          <a:prstGeom prst="rect">
            <a:avLst/>
          </a:prstGeom>
        </p:spPr>
        <p:txBody>
          <a:bodyPr lIns="0" tIns="0" rIns="0" bIns="0" wrap="none">
            <a:noAutofit/>
          </a:bodyPr>
          <a:p>
            <a:pPr indent="0"/>
            <a:r>
              <a:rPr lang="en-US" b="1" sz="2400">
                <a:solidFill>
                  <a:srgbClr val="000098"/>
                </a:solidFill>
                <a:latin typeface="Arial"/>
              </a:rPr>
              <a:t>Summary of Structural Modelling - II</a:t>
            </a:r>
          </a:p>
        </p:txBody>
      </p:sp>
      <p:sp>
        <p:nvSpPr>
          <p:cNvPr id="3" name=""/>
          <p:cNvSpPr/>
          <p:nvPr/>
        </p:nvSpPr>
        <p:spPr>
          <a:xfrm>
            <a:off x="4840224" y="1255776"/>
            <a:ext cx="3343656" cy="2410968"/>
          </a:xfrm>
          <a:prstGeom prst="rect">
            <a:avLst/>
          </a:prstGeom>
          <a:solidFill>
            <a:srgbClr val="E6F3F9"/>
          </a:solidFill>
        </p:spPr>
        <p:txBody>
          <a:bodyPr lIns="0" tIns="0" rIns="0" bIns="0">
            <a:noAutofit/>
          </a:bodyPr>
          <a:p>
            <a:pPr algn="just" indent="0">
              <a:lnSpc>
                <a:spcPts val="3096"/>
              </a:lnSpc>
            </a:pPr>
            <a:r>
              <a:rPr lang="en-US" b="1" sz="2600" spc="-50">
                <a:solidFill>
                  <a:srgbClr val="FF0000"/>
                </a:solidFill>
                <a:latin typeface="Arial"/>
              </a:rPr>
              <a:t>Strategies for</a:t>
            </a:r>
          </a:p>
          <a:p>
            <a:pPr algn="just" indent="0">
              <a:lnSpc>
                <a:spcPts val="3096"/>
              </a:lnSpc>
            </a:pPr>
            <a:r>
              <a:rPr lang="en-US" b="1" sz="2600" spc="-50">
                <a:solidFill>
                  <a:srgbClr val="FF0000"/>
                </a:solidFill>
                <a:latin typeface="Arial"/>
              </a:rPr>
              <a:t>Structural</a:t>
            </a:r>
          </a:p>
          <a:p>
            <a:pPr algn="just" indent="0">
              <a:lnSpc>
                <a:spcPts val="3096"/>
              </a:lnSpc>
              <a:spcAft>
                <a:spcPts val="630"/>
              </a:spcAft>
            </a:pPr>
            <a:r>
              <a:rPr lang="en-US" b="1" sz="2600" spc="-50">
                <a:solidFill>
                  <a:srgbClr val="FF0000"/>
                </a:solidFill>
                <a:latin typeface="Arial"/>
              </a:rPr>
              <a:t>Modelling</a:t>
            </a:r>
          </a:p>
          <a:p>
            <a:pPr algn="just" indent="0">
              <a:spcAft>
                <a:spcPts val="2730"/>
              </a:spcAft>
            </a:pPr>
            <a:r>
              <a:rPr lang="en-US" sz="2600" spc="-50">
                <a:solidFill>
                  <a:srgbClr val="747474"/>
                </a:solidFill>
                <a:latin typeface="Arial"/>
              </a:rPr>
              <a:t>•    </a:t>
            </a:r>
            <a:r>
              <a:rPr lang="en-US" sz="2600" spc="-50">
                <a:latin typeface="Arial"/>
              </a:rPr>
              <a:t>Homology Modelling</a:t>
            </a:r>
          </a:p>
          <a:p>
            <a:pPr algn="just" indent="0">
              <a:spcAft>
                <a:spcPts val="2730"/>
              </a:spcAft>
            </a:pPr>
            <a:r>
              <a:rPr lang="en-US" sz="2600" spc="-50">
                <a:solidFill>
                  <a:srgbClr val="747474"/>
                </a:solidFill>
                <a:latin typeface="Arial"/>
              </a:rPr>
              <a:t>•    </a:t>
            </a:r>
            <a:r>
              <a:rPr lang="en-US" sz="2600" spc="-50">
                <a:solidFill>
                  <a:srgbClr val="3178CC"/>
                </a:solidFill>
                <a:latin typeface="Arial"/>
              </a:rPr>
              <a:t>Fold Recognition</a:t>
            </a:r>
          </a:p>
        </p:txBody>
      </p:sp>
      <p:sp>
        <p:nvSpPr>
          <p:cNvPr id="4" name=""/>
          <p:cNvSpPr/>
          <p:nvPr/>
        </p:nvSpPr>
        <p:spPr>
          <a:xfrm>
            <a:off x="5172456" y="4078224"/>
            <a:ext cx="2734056" cy="320040"/>
          </a:xfrm>
          <a:prstGeom prst="rect">
            <a:avLst/>
          </a:prstGeom>
          <a:solidFill>
            <a:srgbClr val="DCDBE6"/>
          </a:solidFill>
        </p:spPr>
        <p:txBody>
          <a:bodyPr lIns="0" tIns="0" rIns="0" bIns="0" wrap="none">
            <a:noAutofit/>
          </a:bodyPr>
          <a:p>
            <a:pPr algn="r" indent="0">
              <a:spcBef>
                <a:spcPts val="2730"/>
              </a:spcBef>
            </a:pPr>
            <a:r>
              <a:rPr lang="en-US" sz="2600" spc="-50">
                <a:latin typeface="Arial"/>
              </a:rPr>
              <a:t>Ab Initio Modelling</a:t>
            </a:r>
          </a:p>
        </p:txBody>
      </p:sp>
    </p:spTree>
  </p:cSld>
  <p:clrMapOvr>
    <a:overrideClrMapping bg1="lt1" tx1="dk1" bg2="lt2" tx2="dk2" accent1="accent1" accent2="accent2" accent3="accent3" accent4="accent4" accent5="accent5" accent6="accent6" hlink="hlink" folHlink="folHlink"/>
  </p:clrMapOvr>
</p:sld>
</file>

<file path=ppt/slides/slide33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5288280" y="3852672"/>
            <a:ext cx="1039368" cy="341376"/>
          </a:xfrm>
          <a:prstGeom prst="rect">
            <a:avLst/>
          </a:prstGeom>
        </p:spPr>
      </p:pic>
      <p:sp>
        <p:nvSpPr>
          <p:cNvPr id="3" name=""/>
          <p:cNvSpPr/>
          <p:nvPr/>
        </p:nvSpPr>
        <p:spPr>
          <a:xfrm>
            <a:off x="1575816" y="505968"/>
            <a:ext cx="6013704" cy="323088"/>
          </a:xfrm>
          <a:prstGeom prst="rect">
            <a:avLst/>
          </a:prstGeom>
        </p:spPr>
        <p:txBody>
          <a:bodyPr lIns="0" tIns="0" rIns="0" bIns="0" wrap="none">
            <a:noAutofit/>
          </a:bodyPr>
          <a:p>
            <a:pPr indent="0"/>
            <a:r>
              <a:rPr lang="en-US" b="1" sz="2400">
                <a:solidFill>
                  <a:srgbClr val="000098"/>
                </a:solidFill>
                <a:latin typeface="Arial"/>
              </a:rPr>
              <a:t>Summary of Structural Modelling - II</a:t>
            </a:r>
          </a:p>
        </p:txBody>
      </p:sp>
      <p:sp>
        <p:nvSpPr>
          <p:cNvPr id="4" name=""/>
          <p:cNvSpPr/>
          <p:nvPr/>
        </p:nvSpPr>
        <p:spPr>
          <a:xfrm>
            <a:off x="1210056" y="1124712"/>
            <a:ext cx="3797808" cy="2505456"/>
          </a:xfrm>
          <a:prstGeom prst="rect">
            <a:avLst/>
          </a:prstGeom>
        </p:spPr>
        <p:txBody>
          <a:bodyPr lIns="0" tIns="0" rIns="0" bIns="0">
            <a:noAutofit/>
          </a:bodyPr>
          <a:p>
            <a:pPr marL="617728" indent="0">
              <a:spcAft>
                <a:spcPts val="630"/>
              </a:spcAft>
            </a:pPr>
            <a:r>
              <a:rPr lang="en-US" b="1" sz="2100" spc="-50">
                <a:latin typeface="Arial"/>
              </a:rPr>
              <a:t>Obtain DNA sequence</a:t>
            </a:r>
          </a:p>
          <a:p>
            <a:pPr marL="617728" indent="0">
              <a:spcAft>
                <a:spcPts val="1050"/>
              </a:spcAft>
            </a:pPr>
            <a:r>
              <a:rPr lang="en-US" sz="1800" spc="-50">
                <a:latin typeface="Arial"/>
              </a:rPr>
              <a:t>Translation J3L</a:t>
            </a:r>
          </a:p>
          <a:p>
            <a:pPr algn="r" indent="0">
              <a:spcAft>
                <a:spcPts val="2940"/>
              </a:spcAft>
            </a:pPr>
            <a:r>
              <a:rPr lang="en-US" b="1" sz="2100" spc="-50">
                <a:latin typeface="Arial"/>
              </a:rPr>
              <a:t>Amino acid primary sequence</a:t>
            </a:r>
          </a:p>
          <a:p>
            <a:pPr algn="r" indent="0">
              <a:lnSpc>
                <a:spcPts val="2448"/>
              </a:lnSpc>
            </a:pPr>
            <a:r>
              <a:rPr lang="en-US" b="1" sz="2100" spc="-50">
                <a:latin typeface="Arial"/>
              </a:rPr>
              <a:t>Search for sequence homologs and construct an alignment</a:t>
            </a:r>
          </a:p>
        </p:txBody>
      </p:sp>
      <p:sp>
        <p:nvSpPr>
          <p:cNvPr id="5" name=""/>
          <p:cNvSpPr/>
          <p:nvPr/>
        </p:nvSpPr>
        <p:spPr>
          <a:xfrm>
            <a:off x="5269992" y="1850136"/>
            <a:ext cx="2938272" cy="335280"/>
          </a:xfrm>
          <a:prstGeom prst="rect">
            <a:avLst/>
          </a:prstGeom>
        </p:spPr>
        <p:txBody>
          <a:bodyPr lIns="0" tIns="0" rIns="0" bIns="0" wrap="none">
            <a:noAutofit/>
          </a:bodyPr>
          <a:p>
            <a:pPr indent="0"/>
            <a:r>
              <a:rPr lang="en-US" sz="2000" spc="-250">
                <a:latin typeface="Arial"/>
              </a:rPr>
              <a:t>in^&gt; </a:t>
            </a:r>
            <a:r>
              <a:rPr lang="en-US" b="1" i="1" sz="2000">
                <a:solidFill>
                  <a:srgbClr val="00AF50"/>
                </a:solidFill>
                <a:latin typeface="Arial"/>
              </a:rPr>
              <a:t>Mass Spectrometry</a:t>
            </a:r>
          </a:p>
        </p:txBody>
      </p:sp>
      <p:sp>
        <p:nvSpPr>
          <p:cNvPr id="6" name=""/>
          <p:cNvSpPr/>
          <p:nvPr/>
        </p:nvSpPr>
        <p:spPr>
          <a:xfrm>
            <a:off x="5669280" y="2670048"/>
            <a:ext cx="2545080" cy="719328"/>
          </a:xfrm>
          <a:prstGeom prst="rect">
            <a:avLst/>
          </a:prstGeom>
        </p:spPr>
        <p:txBody>
          <a:bodyPr lIns="0" tIns="0" rIns="0" bIns="0">
            <a:noAutofit/>
          </a:bodyPr>
          <a:p>
            <a:pPr algn="just" indent="0">
              <a:lnSpc>
                <a:spcPts val="3576"/>
              </a:lnSpc>
            </a:pPr>
            <a:r>
              <a:rPr lang="en-US" b="1" i="1" sz="2000">
                <a:solidFill>
                  <a:srgbClr val="00AF50"/>
                </a:solidFill>
                <a:latin typeface="Arial"/>
              </a:rPr>
              <a:t>Sequence DB search FASTA, BLAST</a:t>
            </a:r>
          </a:p>
        </p:txBody>
      </p:sp>
      <p:sp>
        <p:nvSpPr>
          <p:cNvPr id="7" name=""/>
          <p:cNvSpPr/>
          <p:nvPr/>
        </p:nvSpPr>
        <p:spPr>
          <a:xfrm>
            <a:off x="1478280" y="3822192"/>
            <a:ext cx="3267456" cy="530352"/>
          </a:xfrm>
          <a:prstGeom prst="rect">
            <a:avLst/>
          </a:prstGeom>
        </p:spPr>
        <p:txBody>
          <a:bodyPr lIns="0" tIns="0" rIns="0" bIns="0">
            <a:noAutofit/>
          </a:bodyPr>
          <a:p>
            <a:pPr algn="ctr" indent="0">
              <a:lnSpc>
                <a:spcPts val="2424"/>
              </a:lnSpc>
            </a:pPr>
            <a:r>
              <a:rPr lang="en-US" b="1" sz="2100" spc="-50">
                <a:latin typeface="Arial"/>
              </a:rPr>
              <a:t>Homolog(s) with known 3D structure?</a:t>
            </a:r>
          </a:p>
        </p:txBody>
      </p:sp>
      <p:sp>
        <p:nvSpPr>
          <p:cNvPr id="8" name=""/>
          <p:cNvSpPr/>
          <p:nvPr/>
        </p:nvSpPr>
        <p:spPr>
          <a:xfrm>
            <a:off x="5431536" y="4224528"/>
            <a:ext cx="871728" cy="185928"/>
          </a:xfrm>
          <a:prstGeom prst="rect">
            <a:avLst/>
          </a:prstGeom>
        </p:spPr>
        <p:txBody>
          <a:bodyPr lIns="0" tIns="0" rIns="0" bIns="0" wrap="none">
            <a:noAutofit/>
          </a:bodyPr>
          <a:p>
            <a:pPr indent="0"/>
            <a:r>
              <a:rPr lang="en-US" b="1" sz="1600">
                <a:latin typeface="Arial"/>
              </a:rPr>
              <a:t>available</a:t>
            </a:r>
          </a:p>
        </p:txBody>
      </p:sp>
      <p:sp>
        <p:nvSpPr>
          <p:cNvPr id="9" name=""/>
          <p:cNvSpPr/>
          <p:nvPr/>
        </p:nvSpPr>
        <p:spPr>
          <a:xfrm>
            <a:off x="6565392" y="3733800"/>
            <a:ext cx="1536192" cy="685800"/>
          </a:xfrm>
          <a:prstGeom prst="rect">
            <a:avLst/>
          </a:prstGeom>
        </p:spPr>
        <p:txBody>
          <a:bodyPr lIns="0" tIns="0" rIns="0" bIns="0">
            <a:noAutofit/>
          </a:bodyPr>
          <a:p>
            <a:pPr indent="0">
              <a:spcAft>
                <a:spcPts val="630"/>
              </a:spcAft>
            </a:pPr>
            <a:r>
              <a:rPr lang="en-US" i="1" sz="2600" spc="-50">
                <a:solidFill>
                  <a:srgbClr val="FF0000"/>
                </a:solidFill>
                <a:latin typeface="Arial"/>
              </a:rPr>
              <a:t>Homology</a:t>
            </a:r>
          </a:p>
          <a:p>
            <a:pPr indent="0"/>
            <a:r>
              <a:rPr lang="en-US" i="1" sz="2600" spc="-50">
                <a:solidFill>
                  <a:srgbClr val="FF0000"/>
                </a:solidFill>
                <a:latin typeface="Arial"/>
              </a:rPr>
              <a:t>modelling</a:t>
            </a:r>
          </a:p>
        </p:txBody>
      </p:sp>
      <p:sp>
        <p:nvSpPr>
          <p:cNvPr id="10" name=""/>
          <p:cNvSpPr/>
          <p:nvPr/>
        </p:nvSpPr>
        <p:spPr>
          <a:xfrm>
            <a:off x="1581912" y="4544568"/>
            <a:ext cx="3291840" cy="1612392"/>
          </a:xfrm>
          <a:prstGeom prst="rect">
            <a:avLst/>
          </a:prstGeom>
        </p:spPr>
        <p:txBody>
          <a:bodyPr lIns="0" tIns="0" rIns="0" bIns="0">
            <a:noAutofit/>
          </a:bodyPr>
          <a:p>
            <a:pPr algn="r" indent="0">
              <a:spcAft>
                <a:spcPts val="1260"/>
              </a:spcAft>
            </a:pPr>
            <a:r>
              <a:rPr lang="en-US" b="1" sz="1600">
                <a:latin typeface="Arial"/>
              </a:rPr>
              <a:t>_PL Not available</a:t>
            </a:r>
          </a:p>
          <a:p>
            <a:pPr algn="ctr" indent="0">
              <a:spcAft>
                <a:spcPts val="420"/>
              </a:spcAft>
            </a:pPr>
            <a:r>
              <a:rPr lang="en-US" b="1" sz="2100" spc="-50">
                <a:latin typeface="Arial"/>
              </a:rPr>
              <a:t>Motif recognition: Search</a:t>
            </a:r>
          </a:p>
          <a:p>
            <a:pPr marL="1583944" marR="475488" indent="-1346200">
              <a:lnSpc>
                <a:spcPts val="1464"/>
              </a:lnSpc>
            </a:pPr>
            <a:r>
              <a:rPr lang="en-US" b="1" sz="2100" spc="-50">
                <a:latin typeface="Arial"/>
              </a:rPr>
              <a:t>secondary databases ■</a:t>
            </a:r>
          </a:p>
          <a:p>
            <a:pPr algn="ctr" marR="81788" indent="0">
              <a:spcAft>
                <a:spcPts val="210"/>
              </a:spcAft>
            </a:pPr>
            <a:r>
              <a:rPr lang="en-US" b="1" sz="2100">
                <a:latin typeface="Arial"/>
              </a:rPr>
              <a:t>»</a:t>
            </a:r>
          </a:p>
          <a:p>
            <a:pPr algn="ctr" marR="81788" indent="0"/>
            <a:r>
              <a:rPr lang="en-US" b="1" sz="2100" spc="-50">
                <a:latin typeface="Arial"/>
              </a:rPr>
              <a:t>Fold assignment</a:t>
            </a:r>
          </a:p>
        </p:txBody>
      </p:sp>
    </p:spTree>
  </p:cSld>
  <p:clrMapOvr>
    <a:overrideClrMapping bg1="lt1" tx1="dk1" bg2="lt2" tx2="dk2" accent1="accent1" accent2="accent2" accent3="accent3" accent4="accent4" accent5="accent5" accent6="accent6" hlink="hlink" folHlink="folHlink"/>
  </p:clrMapOvr>
</p:sld>
</file>

<file path=ppt/slides/slide3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83664" y="774192"/>
            <a:ext cx="5391912" cy="417576"/>
          </a:xfrm>
          <a:prstGeom prst="rect">
            <a:avLst/>
          </a:prstGeom>
        </p:spPr>
        <p:txBody>
          <a:bodyPr lIns="0" tIns="0" rIns="0" bIns="0" wrap="none">
            <a:noAutofit/>
          </a:bodyPr>
          <a:p>
            <a:pPr indent="0"/>
            <a:r>
              <a:rPr lang="en-US" b="1" sz="3200">
                <a:solidFill>
                  <a:srgbClr val="001F5F"/>
                </a:solidFill>
                <a:latin typeface="Arial"/>
              </a:rPr>
              <a:t>Optimal Alignment Methods</a:t>
            </a:r>
          </a:p>
        </p:txBody>
      </p:sp>
      <p:sp>
        <p:nvSpPr>
          <p:cNvPr id="3" name=""/>
          <p:cNvSpPr/>
          <p:nvPr/>
        </p:nvSpPr>
        <p:spPr>
          <a:xfrm>
            <a:off x="4660392" y="1609344"/>
            <a:ext cx="3115056" cy="2392680"/>
          </a:xfrm>
          <a:prstGeom prst="rect">
            <a:avLst/>
          </a:prstGeom>
        </p:spPr>
        <p:txBody>
          <a:bodyPr lIns="0" tIns="0" rIns="0" bIns="0">
            <a:noAutofit/>
          </a:bodyPr>
          <a:p>
            <a:pPr marL="355092" indent="-342900">
              <a:spcAft>
                <a:spcPts val="1050"/>
              </a:spcAft>
            </a:pPr>
            <a:r>
              <a:rPr lang="en-US" sz="2600" spc="-50">
                <a:solidFill>
                  <a:srgbClr val="3265FF"/>
                </a:solidFill>
                <a:latin typeface="Arial"/>
              </a:rPr>
              <a:t>Global Alignment:</a:t>
            </a:r>
          </a:p>
          <a:p>
            <a:pPr marL="355092" indent="-342900">
              <a:lnSpc>
                <a:spcPts val="3096"/>
              </a:lnSpc>
            </a:pPr>
            <a:r>
              <a:rPr lang="en-US" sz="2600" spc="-50">
                <a:solidFill>
                  <a:srgbClr val="622422"/>
                </a:solidFill>
                <a:latin typeface="Arial"/>
              </a:rPr>
              <a:t>• </a:t>
            </a:r>
            <a:r>
              <a:rPr lang="en-US" sz="2600" spc="-50">
                <a:latin typeface="Arial"/>
              </a:rPr>
              <a:t>The Needleman-Wunsch algorithm finds best global alignment between two sequences</a:t>
            </a:r>
          </a:p>
        </p:txBody>
      </p:sp>
    </p:spTree>
  </p:cSld>
  <p:clrMapOvr>
    <a:overrideClrMapping bg1="lt1" tx1="dk1" bg2="lt2" tx2="dk2" accent1="accent1" accent2="accent2" accent3="accent3" accent4="accent4" accent5="accent5" accent6="accent6" hlink="hlink" folHlink="folHlink"/>
  </p:clrMapOvr>
</p:sld>
</file>

<file path=ppt/slides/slide34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947416" y="2645664"/>
            <a:ext cx="883920" cy="813816"/>
          </a:xfrm>
          <a:prstGeom prst="rect">
            <a:avLst/>
          </a:prstGeom>
        </p:spPr>
      </p:pic>
      <p:pic>
        <p:nvPicPr>
          <p:cNvPr id="3" name=""/>
          <p:cNvPicPr>
            <a:picLocks noChangeAspect="1"/>
          </p:cNvPicPr>
          <p:nvPr/>
        </p:nvPicPr>
        <p:blipFill>
          <a:blip r:embed="rPictId1"/>
          <a:stretch>
            <a:fillRect/>
          </a:stretch>
        </p:blipFill>
        <p:spPr>
          <a:xfrm>
            <a:off x="5062728" y="2505456"/>
            <a:ext cx="893064" cy="2993136"/>
          </a:xfrm>
          <a:prstGeom prst="rect">
            <a:avLst/>
          </a:prstGeom>
        </p:spPr>
      </p:pic>
      <p:pic>
        <p:nvPicPr>
          <p:cNvPr id="4" name=""/>
          <p:cNvPicPr>
            <a:picLocks noChangeAspect="1"/>
          </p:cNvPicPr>
          <p:nvPr/>
        </p:nvPicPr>
        <p:blipFill>
          <a:blip r:embed="rPictId2"/>
          <a:stretch>
            <a:fillRect/>
          </a:stretch>
        </p:blipFill>
        <p:spPr>
          <a:xfrm>
            <a:off x="6723888" y="3407664"/>
            <a:ext cx="1603248" cy="1024128"/>
          </a:xfrm>
          <a:prstGeom prst="rect">
            <a:avLst/>
          </a:prstGeom>
        </p:spPr>
      </p:pic>
      <p:sp>
        <p:nvSpPr>
          <p:cNvPr id="5" name=""/>
          <p:cNvSpPr/>
          <p:nvPr/>
        </p:nvSpPr>
        <p:spPr>
          <a:xfrm>
            <a:off x="1600200" y="542544"/>
            <a:ext cx="6013704" cy="323088"/>
          </a:xfrm>
          <a:prstGeom prst="rect">
            <a:avLst/>
          </a:prstGeom>
        </p:spPr>
        <p:txBody>
          <a:bodyPr lIns="0" tIns="0" rIns="0" bIns="0" wrap="none">
            <a:noAutofit/>
          </a:bodyPr>
          <a:p>
            <a:pPr indent="0"/>
            <a:r>
              <a:rPr lang="en-US" b="1" sz="2400">
                <a:solidFill>
                  <a:srgbClr val="000098"/>
                </a:solidFill>
                <a:latin typeface="Arial"/>
              </a:rPr>
              <a:t>Summary of Structural Modelling - II</a:t>
            </a:r>
          </a:p>
        </p:txBody>
      </p:sp>
      <p:sp>
        <p:nvSpPr>
          <p:cNvPr id="6" name=""/>
          <p:cNvSpPr/>
          <p:nvPr/>
        </p:nvSpPr>
        <p:spPr>
          <a:xfrm>
            <a:off x="1981200" y="1188720"/>
            <a:ext cx="5242560" cy="323088"/>
          </a:xfrm>
          <a:prstGeom prst="rect">
            <a:avLst/>
          </a:prstGeom>
        </p:spPr>
        <p:txBody>
          <a:bodyPr lIns="0" tIns="0" rIns="0" bIns="0" wrap="none">
            <a:noAutofit/>
          </a:bodyPr>
          <a:p>
            <a:pPr algn="r" indent="0">
              <a:spcAft>
                <a:spcPts val="6510"/>
              </a:spcAft>
            </a:pPr>
            <a:r>
              <a:rPr lang="en-US" b="1" sz="2400">
                <a:solidFill>
                  <a:srgbClr val="FF0000"/>
                </a:solidFill>
                <a:latin typeface="Arial"/>
              </a:rPr>
              <a:t>Inputs and outputs of threading</a:t>
            </a:r>
          </a:p>
        </p:txBody>
      </p:sp>
      <p:sp>
        <p:nvSpPr>
          <p:cNvPr id="7" name=""/>
          <p:cNvSpPr/>
          <p:nvPr/>
        </p:nvSpPr>
        <p:spPr>
          <a:xfrm>
            <a:off x="1267968" y="2657856"/>
            <a:ext cx="1575816" cy="530352"/>
          </a:xfrm>
          <a:prstGeom prst="rect">
            <a:avLst/>
          </a:prstGeom>
        </p:spPr>
        <p:txBody>
          <a:bodyPr lIns="0" tIns="0" rIns="0" bIns="0">
            <a:noAutofit/>
          </a:bodyPr>
          <a:p>
            <a:pPr algn="ctr" indent="0">
              <a:spcAft>
                <a:spcPts val="420"/>
              </a:spcAft>
            </a:pPr>
            <a:r>
              <a:rPr lang="en-US" b="1" sz="1800">
                <a:solidFill>
                  <a:srgbClr val="FF0000"/>
                </a:solidFill>
                <a:latin typeface="Arial"/>
              </a:rPr>
              <a:t>Folds</a:t>
            </a:r>
          </a:p>
          <a:p>
            <a:pPr indent="0"/>
            <a:r>
              <a:rPr lang="en-US" b="1" sz="1800">
                <a:solidFill>
                  <a:srgbClr val="FF0000"/>
                </a:solidFill>
                <a:latin typeface="Arial"/>
              </a:rPr>
              <a:t>(from library)</a:t>
            </a:r>
          </a:p>
        </p:txBody>
      </p:sp>
      <p:sp>
        <p:nvSpPr>
          <p:cNvPr id="8" name=""/>
          <p:cNvSpPr/>
          <p:nvPr/>
        </p:nvSpPr>
        <p:spPr>
          <a:xfrm>
            <a:off x="1249680" y="3557016"/>
            <a:ext cx="1127760" cy="539496"/>
          </a:xfrm>
          <a:prstGeom prst="rect">
            <a:avLst/>
          </a:prstGeom>
        </p:spPr>
        <p:txBody>
          <a:bodyPr lIns="0" tIns="0" rIns="0" bIns="0">
            <a:noAutofit/>
          </a:bodyPr>
          <a:p>
            <a:pPr indent="0">
              <a:lnSpc>
                <a:spcPts val="2256"/>
              </a:lnSpc>
              <a:spcBef>
                <a:spcPts val="420"/>
              </a:spcBef>
              <a:spcAft>
                <a:spcPts val="2310"/>
              </a:spcAft>
            </a:pPr>
            <a:r>
              <a:rPr lang="en-US" sz="2200" spc="-50">
                <a:latin typeface="Calibri"/>
              </a:rPr>
              <a:t>Amino acid sequence</a:t>
            </a:r>
          </a:p>
        </p:txBody>
      </p:sp>
      <p:sp>
        <p:nvSpPr>
          <p:cNvPr id="9" name=""/>
          <p:cNvSpPr/>
          <p:nvPr/>
        </p:nvSpPr>
        <p:spPr>
          <a:xfrm>
            <a:off x="1048512" y="4520184"/>
            <a:ext cx="2676144" cy="335280"/>
          </a:xfrm>
          <a:prstGeom prst="rect">
            <a:avLst/>
          </a:prstGeom>
        </p:spPr>
        <p:txBody>
          <a:bodyPr lIns="0" tIns="0" rIns="0" bIns="0" wrap="none">
            <a:noAutofit/>
          </a:bodyPr>
          <a:p>
            <a:pPr algn="just" indent="0">
              <a:spcBef>
                <a:spcPts val="2310"/>
              </a:spcBef>
            </a:pPr>
            <a:r>
              <a:rPr lang="en-US" sz="2200" spc="-50">
                <a:latin typeface="Calibri"/>
              </a:rPr>
              <a:t>Scoring function    </a:t>
            </a:r>
            <a:r>
              <a:rPr lang="en-US" b="1" sz="1800">
                <a:latin typeface="Arial"/>
              </a:rPr>
              <a:t>9(---)</a:t>
            </a:r>
          </a:p>
        </p:txBody>
      </p:sp>
    </p:spTree>
  </p:cSld>
  <p:clrMapOvr>
    <a:overrideClrMapping bg1="lt1" tx1="dk1" bg2="lt2" tx2="dk2" accent1="accent1" accent2="accent2" accent3="accent3" accent4="accent4" accent5="accent5" accent6="accent6" hlink="hlink" folHlink="folHlink"/>
  </p:clrMapOvr>
</p:sld>
</file>

<file path=ppt/slides/slide34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691640" y="1563624"/>
            <a:ext cx="1389888" cy="682752"/>
          </a:xfrm>
          <a:prstGeom prst="rect">
            <a:avLst/>
          </a:prstGeom>
        </p:spPr>
      </p:pic>
      <p:pic>
        <p:nvPicPr>
          <p:cNvPr id="3" name=""/>
          <p:cNvPicPr>
            <a:picLocks noChangeAspect="1"/>
          </p:cNvPicPr>
          <p:nvPr/>
        </p:nvPicPr>
        <p:blipFill>
          <a:blip r:embed="rPictId1"/>
          <a:stretch>
            <a:fillRect/>
          </a:stretch>
        </p:blipFill>
        <p:spPr>
          <a:xfrm>
            <a:off x="6626352" y="1249680"/>
            <a:ext cx="701040" cy="1331976"/>
          </a:xfrm>
          <a:prstGeom prst="rect">
            <a:avLst/>
          </a:prstGeom>
        </p:spPr>
      </p:pic>
      <p:pic>
        <p:nvPicPr>
          <p:cNvPr id="4" name=""/>
          <p:cNvPicPr>
            <a:picLocks noChangeAspect="1"/>
          </p:cNvPicPr>
          <p:nvPr/>
        </p:nvPicPr>
        <p:blipFill>
          <a:blip r:embed="rPictId2"/>
          <a:stretch>
            <a:fillRect/>
          </a:stretch>
        </p:blipFill>
        <p:spPr>
          <a:xfrm>
            <a:off x="5803392" y="3060192"/>
            <a:ext cx="128016" cy="219456"/>
          </a:xfrm>
          <a:prstGeom prst="rect">
            <a:avLst/>
          </a:prstGeom>
        </p:spPr>
      </p:pic>
      <p:pic>
        <p:nvPicPr>
          <p:cNvPr id="5" name=""/>
          <p:cNvPicPr>
            <a:picLocks noChangeAspect="1"/>
          </p:cNvPicPr>
          <p:nvPr/>
        </p:nvPicPr>
        <p:blipFill>
          <a:blip r:embed="rPictId3"/>
          <a:stretch>
            <a:fillRect/>
          </a:stretch>
        </p:blipFill>
        <p:spPr>
          <a:xfrm>
            <a:off x="5803392" y="3413760"/>
            <a:ext cx="128016" cy="323088"/>
          </a:xfrm>
          <a:prstGeom prst="rect">
            <a:avLst/>
          </a:prstGeom>
        </p:spPr>
      </p:pic>
      <p:pic>
        <p:nvPicPr>
          <p:cNvPr id="6" name=""/>
          <p:cNvPicPr>
            <a:picLocks noChangeAspect="1"/>
          </p:cNvPicPr>
          <p:nvPr/>
        </p:nvPicPr>
        <p:blipFill>
          <a:blip r:embed="rPictId4"/>
          <a:stretch>
            <a:fillRect/>
          </a:stretch>
        </p:blipFill>
        <p:spPr>
          <a:xfrm>
            <a:off x="1054608" y="4355592"/>
            <a:ext cx="7400544" cy="1499616"/>
          </a:xfrm>
          <a:prstGeom prst="rect">
            <a:avLst/>
          </a:prstGeom>
        </p:spPr>
      </p:pic>
      <p:sp>
        <p:nvSpPr>
          <p:cNvPr id="7" name=""/>
          <p:cNvSpPr/>
          <p:nvPr/>
        </p:nvSpPr>
        <p:spPr>
          <a:xfrm>
            <a:off x="1575816" y="542544"/>
            <a:ext cx="6013704" cy="323088"/>
          </a:xfrm>
          <a:prstGeom prst="rect">
            <a:avLst/>
          </a:prstGeom>
        </p:spPr>
        <p:txBody>
          <a:bodyPr lIns="0" tIns="0" rIns="0" bIns="0" wrap="none">
            <a:noAutofit/>
          </a:bodyPr>
          <a:p>
            <a:pPr indent="0"/>
            <a:r>
              <a:rPr lang="en-US" b="1" sz="2400">
                <a:solidFill>
                  <a:srgbClr val="000098"/>
                </a:solidFill>
                <a:latin typeface="Arial"/>
              </a:rPr>
              <a:t>Summary of Structural Modelling - II</a:t>
            </a:r>
          </a:p>
        </p:txBody>
      </p:sp>
      <p:sp>
        <p:nvSpPr>
          <p:cNvPr id="8" name=""/>
          <p:cNvSpPr/>
          <p:nvPr/>
        </p:nvSpPr>
        <p:spPr>
          <a:xfrm>
            <a:off x="1240536" y="2709672"/>
            <a:ext cx="1642872" cy="1249680"/>
          </a:xfrm>
          <a:prstGeom prst="rect">
            <a:avLst/>
          </a:prstGeom>
        </p:spPr>
        <p:txBody>
          <a:bodyPr lIns="0" tIns="0" rIns="0" bIns="0">
            <a:noAutofit/>
          </a:bodyPr>
          <a:p>
            <a:pPr algn="ctr" indent="0">
              <a:spcAft>
                <a:spcPts val="420"/>
              </a:spcAft>
            </a:pPr>
            <a:r>
              <a:rPr lang="en-US" u="sng" sz="4000">
                <a:latin typeface="Constantia"/>
              </a:rPr>
              <a:t>I</a:t>
            </a:r>
          </a:p>
          <a:p>
            <a:pPr algn="ctr" indent="0">
              <a:lnSpc>
                <a:spcPts val="2136"/>
              </a:lnSpc>
            </a:pPr>
            <a:r>
              <a:rPr lang="en-US" sz="1800">
                <a:latin typeface="Calibri"/>
              </a:rPr>
              <a:t>Blast sequence to obtain homologs (templates)</a:t>
            </a:r>
          </a:p>
        </p:txBody>
      </p:sp>
      <p:sp>
        <p:nvSpPr>
          <p:cNvPr id="9" name=""/>
          <p:cNvSpPr/>
          <p:nvPr/>
        </p:nvSpPr>
        <p:spPr>
          <a:xfrm>
            <a:off x="3956304" y="1240536"/>
            <a:ext cx="2231136" cy="1322832"/>
          </a:xfrm>
          <a:prstGeom prst="rect">
            <a:avLst/>
          </a:prstGeom>
        </p:spPr>
        <p:txBody>
          <a:bodyPr lIns="0" tIns="0" rIns="0" bIns="0">
            <a:noAutofit/>
          </a:bodyPr>
          <a:p>
            <a:pPr indent="1130300">
              <a:lnSpc>
                <a:spcPts val="2160"/>
              </a:lnSpc>
            </a:pPr>
            <a:r>
              <a:rPr lang="en-US" sz="1800">
                <a:latin typeface="Calibri"/>
              </a:rPr>
              <a:t>Amino acid </a:t>
            </a:r>
            <a:r>
              <a:rPr lang="en-US" sz="1800">
                <a:solidFill>
                  <a:srgbClr val="2A322C"/>
                </a:solidFill>
                <a:latin typeface="Calibri"/>
              </a:rPr>
              <a:t>—►    </a:t>
            </a:r>
            <a:r>
              <a:rPr lang="en-US" sz="1800">
                <a:latin typeface="Calibri"/>
              </a:rPr>
              <a:t>sequence of</a:t>
            </a:r>
          </a:p>
          <a:p>
            <a:pPr algn="r" indent="0">
              <a:lnSpc>
                <a:spcPts val="2160"/>
              </a:lnSpc>
            </a:pPr>
            <a:r>
              <a:rPr lang="en-US" sz="1800">
                <a:latin typeface="Calibri"/>
              </a:rPr>
              <a:t>proteins</a:t>
            </a:r>
          </a:p>
        </p:txBody>
      </p:sp>
      <p:sp>
        <p:nvSpPr>
          <p:cNvPr id="10" name=""/>
          <p:cNvSpPr/>
          <p:nvPr/>
        </p:nvSpPr>
        <p:spPr>
          <a:xfrm>
            <a:off x="3602736" y="3316224"/>
            <a:ext cx="1807464" cy="472440"/>
          </a:xfrm>
          <a:prstGeom prst="rect">
            <a:avLst/>
          </a:prstGeom>
        </p:spPr>
        <p:txBody>
          <a:bodyPr lIns="0" tIns="0" rIns="0" bIns="0">
            <a:noAutofit/>
          </a:bodyPr>
          <a:p>
            <a:pPr algn="just" indent="0">
              <a:lnSpc>
                <a:spcPts val="2160"/>
              </a:lnSpc>
            </a:pPr>
            <a:r>
              <a:rPr lang="en-US" sz="1800">
                <a:latin typeface="Calibri"/>
              </a:rPr>
              <a:t>Extract template's structure from PDB</a:t>
            </a:r>
          </a:p>
        </p:txBody>
      </p:sp>
      <p:sp>
        <p:nvSpPr>
          <p:cNvPr id="11" name=""/>
          <p:cNvSpPr/>
          <p:nvPr/>
        </p:nvSpPr>
        <p:spPr>
          <a:xfrm>
            <a:off x="6272784" y="3176016"/>
            <a:ext cx="1844040" cy="780288"/>
          </a:xfrm>
          <a:prstGeom prst="rect">
            <a:avLst/>
          </a:prstGeom>
        </p:spPr>
        <p:txBody>
          <a:bodyPr lIns="0" tIns="0" rIns="0" bIns="0">
            <a:noAutofit/>
          </a:bodyPr>
          <a:p>
            <a:pPr algn="just" indent="0">
              <a:lnSpc>
                <a:spcPts val="2136"/>
              </a:lnSpc>
            </a:pPr>
            <a:r>
              <a:rPr lang="en-US" sz="1800">
                <a:solidFill>
                  <a:srgbClr val="FF0000"/>
                </a:solidFill>
                <a:latin typeface="Cambria"/>
              </a:rPr>
              <a:t>Using fold DB (e.g SCOP), obtain folds for each template</a:t>
            </a:r>
          </a:p>
        </p:txBody>
      </p:sp>
    </p:spTree>
  </p:cSld>
  <p:clrMapOvr>
    <a:overrideClrMapping bg1="lt1" tx1="dk1" bg2="lt2" tx2="dk2" accent1="accent1" accent2="accent2" accent3="accent3" accent4="accent4" accent5="accent5" accent6="accent6" hlink="hlink" folHlink="folHlink"/>
  </p:clrMapOvr>
</p:sld>
</file>

<file path=ppt/slides/slide34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575816" y="533400"/>
            <a:ext cx="6013704" cy="323088"/>
          </a:xfrm>
          <a:prstGeom prst="rect">
            <a:avLst/>
          </a:prstGeom>
        </p:spPr>
        <p:txBody>
          <a:bodyPr lIns="0" tIns="0" rIns="0" bIns="0" wrap="none">
            <a:noAutofit/>
          </a:bodyPr>
          <a:p>
            <a:pPr indent="0"/>
            <a:r>
              <a:rPr lang="en-US" b="1" sz="2400">
                <a:solidFill>
                  <a:srgbClr val="000098"/>
                </a:solidFill>
                <a:latin typeface="Arial"/>
              </a:rPr>
              <a:t>Summary of Structural Modelling - II</a:t>
            </a:r>
          </a:p>
        </p:txBody>
      </p:sp>
      <p:sp>
        <p:nvSpPr>
          <p:cNvPr id="3" name=""/>
          <p:cNvSpPr/>
          <p:nvPr/>
        </p:nvSpPr>
        <p:spPr>
          <a:xfrm>
            <a:off x="4843272" y="1243584"/>
            <a:ext cx="3224784" cy="2465832"/>
          </a:xfrm>
          <a:prstGeom prst="rect">
            <a:avLst/>
          </a:prstGeom>
          <a:solidFill>
            <a:srgbClr val="DCDBE6"/>
          </a:solidFill>
        </p:spPr>
        <p:txBody>
          <a:bodyPr lIns="0" tIns="0" rIns="0" bIns="0">
            <a:noAutofit/>
          </a:bodyPr>
          <a:p>
            <a:pPr marL="355600" indent="-355600">
              <a:spcAft>
                <a:spcPts val="2730"/>
              </a:spcAft>
            </a:pPr>
            <a:r>
              <a:rPr lang="en-US" b="1" sz="2600" spc="-50">
                <a:solidFill>
                  <a:srgbClr val="FF0000"/>
                </a:solidFill>
                <a:latin typeface="Arial"/>
              </a:rPr>
              <a:t>Conclusion</a:t>
            </a:r>
          </a:p>
          <a:p>
            <a:pPr marL="355600" indent="-355600">
              <a:lnSpc>
                <a:spcPts val="2856"/>
              </a:lnSpc>
            </a:pPr>
            <a:r>
              <a:rPr lang="en-US" sz="2600" spc="-50">
                <a:solidFill>
                  <a:srgbClr val="747474"/>
                </a:solidFill>
                <a:latin typeface="Arial"/>
              </a:rPr>
              <a:t>•    </a:t>
            </a:r>
            <a:r>
              <a:rPr lang="en-US" sz="2600" spc="-50">
                <a:solidFill>
                  <a:srgbClr val="3178CC"/>
                </a:solidFill>
                <a:latin typeface="Arial"/>
              </a:rPr>
              <a:t>For low identity and alignment scores, a “Twilight zone” for structure prediction exists </a:t>
            </a:r>
            <a:r>
              <a:rPr lang="en-US" baseline="30000" sz="2600" spc="-50">
                <a:solidFill>
                  <a:srgbClr val="3178CC"/>
                </a:solidFill>
                <a:latin typeface="Arial"/>
              </a:rPr>
              <a:t>•</a:t>
            </a:r>
          </a:p>
        </p:txBody>
      </p:sp>
      <p:sp>
        <p:nvSpPr>
          <p:cNvPr id="4" name=""/>
          <p:cNvSpPr/>
          <p:nvPr/>
        </p:nvSpPr>
        <p:spPr>
          <a:xfrm>
            <a:off x="4843272" y="4209288"/>
            <a:ext cx="3224784" cy="972312"/>
          </a:xfrm>
          <a:prstGeom prst="rect">
            <a:avLst/>
          </a:prstGeom>
          <a:solidFill>
            <a:srgbClr val="DCDBE6"/>
          </a:solidFill>
        </p:spPr>
        <p:txBody>
          <a:bodyPr lIns="0" tIns="0" rIns="0" bIns="0">
            <a:noAutofit/>
          </a:bodyPr>
          <a:p>
            <a:pPr marL="355600" indent="-355600">
              <a:lnSpc>
                <a:spcPts val="2856"/>
              </a:lnSpc>
            </a:pPr>
            <a:r>
              <a:rPr lang="en-US" sz="2600" spc="-50">
                <a:solidFill>
                  <a:srgbClr val="747474"/>
                </a:solidFill>
                <a:latin typeface="Arial"/>
              </a:rPr>
              <a:t>•    </a:t>
            </a:r>
            <a:r>
              <a:rPr lang="en-US" sz="2600" spc="-50">
                <a:solidFill>
                  <a:srgbClr val="3178CC"/>
                </a:solidFill>
                <a:latin typeface="Arial"/>
              </a:rPr>
              <a:t>Fold recognition / threading is useful in such cases</a:t>
            </a:r>
          </a:p>
        </p:txBody>
      </p:sp>
      <p:sp>
        <p:nvSpPr>
          <p:cNvPr id="5" name=""/>
          <p:cNvSpPr/>
          <p:nvPr/>
        </p:nvSpPr>
        <p:spPr>
          <a:xfrm>
            <a:off x="1874520" y="6629400"/>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34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49296" y="499872"/>
            <a:ext cx="3642360" cy="344424"/>
          </a:xfrm>
          <a:prstGeom prst="rect">
            <a:avLst/>
          </a:prstGeom>
        </p:spPr>
        <p:txBody>
          <a:bodyPr lIns="0" tIns="0" rIns="0" bIns="0" wrap="none">
            <a:noAutofit/>
          </a:bodyPr>
          <a:p>
            <a:pPr indent="0"/>
            <a:r>
              <a:rPr lang="en-US" b="1" sz="2400">
                <a:solidFill>
                  <a:srgbClr val="000098"/>
                </a:solidFill>
                <a:latin typeface="Arial"/>
              </a:rPr>
              <a:t>Homology Modelling</a:t>
            </a:r>
          </a:p>
        </p:txBody>
      </p:sp>
      <p:sp>
        <p:nvSpPr>
          <p:cNvPr id="3" name=""/>
          <p:cNvSpPr/>
          <p:nvPr/>
        </p:nvSpPr>
        <p:spPr>
          <a:xfrm>
            <a:off x="5205984" y="3054096"/>
            <a:ext cx="2691384" cy="1222248"/>
          </a:xfrm>
          <a:prstGeom prst="rect">
            <a:avLst/>
          </a:prstGeom>
          <a:solidFill>
            <a:srgbClr val="DCDBE6"/>
          </a:solidFill>
        </p:spPr>
        <p:txBody>
          <a:bodyPr lIns="0" tIns="0" rIns="0" bIns="0">
            <a:noAutofit/>
          </a:bodyPr>
          <a:p>
            <a:pPr algn="ctr" indent="0">
              <a:lnSpc>
                <a:spcPts val="3360"/>
              </a:lnSpc>
            </a:pPr>
            <a:r>
              <a:rPr lang="en-US" b="1" sz="2600" spc="-50">
                <a:solidFill>
                  <a:srgbClr val="006FC0"/>
                </a:solidFill>
                <a:latin typeface="Arial"/>
              </a:rPr>
              <a:t>Summary of Structural Modelling - III</a:t>
            </a:r>
          </a:p>
        </p:txBody>
      </p:sp>
    </p:spTree>
  </p:cSld>
  <p:clrMapOvr>
    <a:overrideClrMapping bg1="lt1" tx1="dk1" bg2="lt2" tx2="dk2" accent1="accent1" accent2="accent2" accent3="accent3" accent4="accent4" accent5="accent5" accent6="accent6" hlink="hlink" folHlink="folHlink"/>
  </p:clrMapOvr>
</p:sld>
</file>

<file path=ppt/slides/slide34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517904" y="533400"/>
            <a:ext cx="6129528" cy="323088"/>
          </a:xfrm>
          <a:prstGeom prst="rect">
            <a:avLst/>
          </a:prstGeom>
        </p:spPr>
        <p:txBody>
          <a:bodyPr lIns="0" tIns="0" rIns="0" bIns="0" wrap="none">
            <a:noAutofit/>
          </a:bodyPr>
          <a:p>
            <a:pPr indent="0"/>
            <a:r>
              <a:rPr lang="en-US" b="1" sz="2400">
                <a:solidFill>
                  <a:srgbClr val="000098"/>
                </a:solidFill>
                <a:latin typeface="Arial"/>
              </a:rPr>
              <a:t>Summary of Structural Modelling - III</a:t>
            </a:r>
          </a:p>
        </p:txBody>
      </p:sp>
      <p:sp>
        <p:nvSpPr>
          <p:cNvPr id="3" name=""/>
          <p:cNvSpPr/>
          <p:nvPr/>
        </p:nvSpPr>
        <p:spPr>
          <a:xfrm>
            <a:off x="4840224" y="1255776"/>
            <a:ext cx="3343656" cy="2410968"/>
          </a:xfrm>
          <a:prstGeom prst="rect">
            <a:avLst/>
          </a:prstGeom>
          <a:solidFill>
            <a:srgbClr val="E6F3F9"/>
          </a:solidFill>
        </p:spPr>
        <p:txBody>
          <a:bodyPr lIns="0" tIns="0" rIns="0" bIns="0">
            <a:noAutofit/>
          </a:bodyPr>
          <a:p>
            <a:pPr algn="just" indent="0">
              <a:lnSpc>
                <a:spcPts val="3096"/>
              </a:lnSpc>
            </a:pPr>
            <a:r>
              <a:rPr lang="en-US" b="1" sz="2600" spc="-50">
                <a:solidFill>
                  <a:srgbClr val="FF0000"/>
                </a:solidFill>
                <a:latin typeface="Arial"/>
              </a:rPr>
              <a:t>Strategies for</a:t>
            </a:r>
          </a:p>
          <a:p>
            <a:pPr algn="just" indent="0">
              <a:lnSpc>
                <a:spcPts val="3096"/>
              </a:lnSpc>
            </a:pPr>
            <a:r>
              <a:rPr lang="en-US" b="1" sz="2600" spc="-50">
                <a:solidFill>
                  <a:srgbClr val="FF0000"/>
                </a:solidFill>
                <a:latin typeface="Arial"/>
              </a:rPr>
              <a:t>Structural</a:t>
            </a:r>
          </a:p>
          <a:p>
            <a:pPr algn="just" indent="0">
              <a:lnSpc>
                <a:spcPts val="3096"/>
              </a:lnSpc>
              <a:spcAft>
                <a:spcPts val="630"/>
              </a:spcAft>
            </a:pPr>
            <a:r>
              <a:rPr lang="en-US" b="1" sz="2600" spc="-50">
                <a:solidFill>
                  <a:srgbClr val="FF0000"/>
                </a:solidFill>
                <a:latin typeface="Arial"/>
              </a:rPr>
              <a:t>Modelling</a:t>
            </a:r>
          </a:p>
          <a:p>
            <a:pPr algn="just" indent="0">
              <a:spcAft>
                <a:spcPts val="2730"/>
              </a:spcAft>
            </a:pPr>
            <a:r>
              <a:rPr lang="en-US" sz="2600" spc="-50">
                <a:solidFill>
                  <a:srgbClr val="747474"/>
                </a:solidFill>
                <a:latin typeface="Arial"/>
              </a:rPr>
              <a:t>•    </a:t>
            </a:r>
            <a:r>
              <a:rPr lang="en-US" sz="2600" spc="-50">
                <a:latin typeface="Arial"/>
              </a:rPr>
              <a:t>Homology Modelling</a:t>
            </a:r>
          </a:p>
          <a:p>
            <a:pPr algn="just" indent="0">
              <a:spcAft>
                <a:spcPts val="2730"/>
              </a:spcAft>
            </a:pPr>
            <a:r>
              <a:rPr lang="en-US" sz="2600" spc="-50">
                <a:solidFill>
                  <a:srgbClr val="747474"/>
                </a:solidFill>
                <a:latin typeface="Arial"/>
              </a:rPr>
              <a:t>•    </a:t>
            </a:r>
            <a:r>
              <a:rPr lang="en-US" sz="2600" spc="-50">
                <a:latin typeface="Arial"/>
              </a:rPr>
              <a:t>Fold Recognition</a:t>
            </a:r>
          </a:p>
        </p:txBody>
      </p:sp>
      <p:sp>
        <p:nvSpPr>
          <p:cNvPr id="4" name=""/>
          <p:cNvSpPr/>
          <p:nvPr/>
        </p:nvSpPr>
        <p:spPr>
          <a:xfrm>
            <a:off x="5172456" y="4078224"/>
            <a:ext cx="2734056" cy="320040"/>
          </a:xfrm>
          <a:prstGeom prst="rect">
            <a:avLst/>
          </a:prstGeom>
          <a:solidFill>
            <a:srgbClr val="DCDBE6"/>
          </a:solidFill>
        </p:spPr>
        <p:txBody>
          <a:bodyPr lIns="0" tIns="0" rIns="0" bIns="0" wrap="none">
            <a:noAutofit/>
          </a:bodyPr>
          <a:p>
            <a:pPr indent="0">
              <a:spcBef>
                <a:spcPts val="2730"/>
              </a:spcBef>
            </a:pPr>
            <a:r>
              <a:rPr lang="en-US" sz="2600" spc="-50">
                <a:solidFill>
                  <a:srgbClr val="3178CC"/>
                </a:solidFill>
                <a:latin typeface="Arial"/>
              </a:rPr>
              <a:t>Ab Initio Modelling</a:t>
            </a:r>
          </a:p>
        </p:txBody>
      </p:sp>
    </p:spTree>
  </p:cSld>
  <p:clrMapOvr>
    <a:overrideClrMapping bg1="lt1" tx1="dk1" bg2="lt2" tx2="dk2" accent1="accent1" accent2="accent2" accent3="accent3" accent4="accent4" accent5="accent5" accent6="accent6" hlink="hlink" folHlink="folHlink"/>
  </p:clrMapOvr>
</p:sld>
</file>

<file path=ppt/slides/slide34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5288280" y="3852672"/>
            <a:ext cx="1039368" cy="341376"/>
          </a:xfrm>
          <a:prstGeom prst="rect">
            <a:avLst/>
          </a:prstGeom>
        </p:spPr>
      </p:pic>
      <p:sp>
        <p:nvSpPr>
          <p:cNvPr id="3" name=""/>
          <p:cNvSpPr/>
          <p:nvPr/>
        </p:nvSpPr>
        <p:spPr>
          <a:xfrm>
            <a:off x="1517904" y="505968"/>
            <a:ext cx="6129528" cy="323088"/>
          </a:xfrm>
          <a:prstGeom prst="rect">
            <a:avLst/>
          </a:prstGeom>
        </p:spPr>
        <p:txBody>
          <a:bodyPr lIns="0" tIns="0" rIns="0" bIns="0" wrap="none">
            <a:noAutofit/>
          </a:bodyPr>
          <a:p>
            <a:pPr indent="0"/>
            <a:r>
              <a:rPr lang="en-US" b="1" sz="2400">
                <a:solidFill>
                  <a:srgbClr val="000098"/>
                </a:solidFill>
                <a:latin typeface="Arial"/>
              </a:rPr>
              <a:t>Summary of Structural Modelling - III</a:t>
            </a:r>
          </a:p>
        </p:txBody>
      </p:sp>
      <p:sp>
        <p:nvSpPr>
          <p:cNvPr id="4" name=""/>
          <p:cNvSpPr/>
          <p:nvPr/>
        </p:nvSpPr>
        <p:spPr>
          <a:xfrm>
            <a:off x="1210056" y="1124712"/>
            <a:ext cx="3797808" cy="2505456"/>
          </a:xfrm>
          <a:prstGeom prst="rect">
            <a:avLst/>
          </a:prstGeom>
        </p:spPr>
        <p:txBody>
          <a:bodyPr lIns="0" tIns="0" rIns="0" bIns="0">
            <a:noAutofit/>
          </a:bodyPr>
          <a:p>
            <a:pPr marL="609600" indent="0">
              <a:spcAft>
                <a:spcPts val="630"/>
              </a:spcAft>
            </a:pPr>
            <a:r>
              <a:rPr lang="en-US" b="1" sz="2100" spc="-50">
                <a:latin typeface="Arial"/>
              </a:rPr>
              <a:t>Obtain DNA sequence</a:t>
            </a:r>
          </a:p>
          <a:p>
            <a:pPr marL="609600" indent="0">
              <a:spcAft>
                <a:spcPts val="1050"/>
              </a:spcAft>
            </a:pPr>
            <a:r>
              <a:rPr lang="en-US" sz="1800" spc="-50">
                <a:latin typeface="Arial"/>
              </a:rPr>
              <a:t>Translation J3L</a:t>
            </a:r>
          </a:p>
          <a:p>
            <a:pPr indent="0">
              <a:spcAft>
                <a:spcPts val="2940"/>
              </a:spcAft>
            </a:pPr>
            <a:r>
              <a:rPr lang="en-US" b="1" sz="2100" spc="-50">
                <a:latin typeface="Arial"/>
              </a:rPr>
              <a:t>Amino acid primary sequence</a:t>
            </a:r>
          </a:p>
          <a:p>
            <a:pPr algn="ctr" indent="0">
              <a:lnSpc>
                <a:spcPts val="2448"/>
              </a:lnSpc>
            </a:pPr>
            <a:r>
              <a:rPr lang="en-US" b="1" sz="2100" spc="-50">
                <a:latin typeface="Arial"/>
              </a:rPr>
              <a:t>Search for sequence homologs and construct an alignment</a:t>
            </a:r>
          </a:p>
        </p:txBody>
      </p:sp>
      <p:sp>
        <p:nvSpPr>
          <p:cNvPr id="5" name=""/>
          <p:cNvSpPr/>
          <p:nvPr/>
        </p:nvSpPr>
        <p:spPr>
          <a:xfrm>
            <a:off x="5269992" y="1850136"/>
            <a:ext cx="2938272" cy="335280"/>
          </a:xfrm>
          <a:prstGeom prst="rect">
            <a:avLst/>
          </a:prstGeom>
        </p:spPr>
        <p:txBody>
          <a:bodyPr lIns="0" tIns="0" rIns="0" bIns="0" wrap="none">
            <a:noAutofit/>
          </a:bodyPr>
          <a:p>
            <a:pPr indent="0"/>
            <a:r>
              <a:rPr lang="en-US" sz="2000" spc="-250">
                <a:latin typeface="Arial"/>
              </a:rPr>
              <a:t>in^&gt; </a:t>
            </a:r>
            <a:r>
              <a:rPr lang="en-US" b="1" i="1" sz="2000">
                <a:solidFill>
                  <a:srgbClr val="00AF50"/>
                </a:solidFill>
                <a:latin typeface="Arial"/>
              </a:rPr>
              <a:t>Mass Spectrometry</a:t>
            </a:r>
          </a:p>
        </p:txBody>
      </p:sp>
      <p:sp>
        <p:nvSpPr>
          <p:cNvPr id="6" name=""/>
          <p:cNvSpPr/>
          <p:nvPr/>
        </p:nvSpPr>
        <p:spPr>
          <a:xfrm>
            <a:off x="5669280" y="2670048"/>
            <a:ext cx="2545080" cy="719328"/>
          </a:xfrm>
          <a:prstGeom prst="rect">
            <a:avLst/>
          </a:prstGeom>
        </p:spPr>
        <p:txBody>
          <a:bodyPr lIns="0" tIns="0" rIns="0" bIns="0">
            <a:noAutofit/>
          </a:bodyPr>
          <a:p>
            <a:pPr algn="just" indent="0">
              <a:lnSpc>
                <a:spcPts val="3576"/>
              </a:lnSpc>
            </a:pPr>
            <a:r>
              <a:rPr lang="en-US" b="1" i="1" sz="2000">
                <a:solidFill>
                  <a:srgbClr val="00AF50"/>
                </a:solidFill>
                <a:latin typeface="Arial"/>
              </a:rPr>
              <a:t>Sequence DB search FASTA, BLAST</a:t>
            </a:r>
          </a:p>
        </p:txBody>
      </p:sp>
      <p:sp>
        <p:nvSpPr>
          <p:cNvPr id="7" name=""/>
          <p:cNvSpPr/>
          <p:nvPr/>
        </p:nvSpPr>
        <p:spPr>
          <a:xfrm>
            <a:off x="1478280" y="3822192"/>
            <a:ext cx="3267456" cy="530352"/>
          </a:xfrm>
          <a:prstGeom prst="rect">
            <a:avLst/>
          </a:prstGeom>
        </p:spPr>
        <p:txBody>
          <a:bodyPr lIns="0" tIns="0" rIns="0" bIns="0">
            <a:noAutofit/>
          </a:bodyPr>
          <a:p>
            <a:pPr algn="ctr" indent="0">
              <a:lnSpc>
                <a:spcPts val="2424"/>
              </a:lnSpc>
            </a:pPr>
            <a:r>
              <a:rPr lang="en-US" b="1" sz="2100" spc="-50">
                <a:latin typeface="Arial"/>
              </a:rPr>
              <a:t>Homolog(s) with known 3D structure?</a:t>
            </a:r>
          </a:p>
        </p:txBody>
      </p:sp>
      <p:sp>
        <p:nvSpPr>
          <p:cNvPr id="8" name=""/>
          <p:cNvSpPr/>
          <p:nvPr/>
        </p:nvSpPr>
        <p:spPr>
          <a:xfrm>
            <a:off x="5431536" y="4224528"/>
            <a:ext cx="871728" cy="185928"/>
          </a:xfrm>
          <a:prstGeom prst="rect">
            <a:avLst/>
          </a:prstGeom>
        </p:spPr>
        <p:txBody>
          <a:bodyPr lIns="0" tIns="0" rIns="0" bIns="0" wrap="none">
            <a:noAutofit/>
          </a:bodyPr>
          <a:p>
            <a:pPr indent="0"/>
            <a:r>
              <a:rPr lang="en-US" b="1" sz="1600">
                <a:latin typeface="Arial"/>
              </a:rPr>
              <a:t>available</a:t>
            </a:r>
          </a:p>
        </p:txBody>
      </p:sp>
      <p:sp>
        <p:nvSpPr>
          <p:cNvPr id="9" name=""/>
          <p:cNvSpPr/>
          <p:nvPr/>
        </p:nvSpPr>
        <p:spPr>
          <a:xfrm>
            <a:off x="6565392" y="3733800"/>
            <a:ext cx="1536192" cy="685800"/>
          </a:xfrm>
          <a:prstGeom prst="rect">
            <a:avLst/>
          </a:prstGeom>
        </p:spPr>
        <p:txBody>
          <a:bodyPr lIns="0" tIns="0" rIns="0" bIns="0">
            <a:noAutofit/>
          </a:bodyPr>
          <a:p>
            <a:pPr indent="0">
              <a:spcAft>
                <a:spcPts val="630"/>
              </a:spcAft>
            </a:pPr>
            <a:r>
              <a:rPr lang="en-US" i="1" sz="2600" spc="-50">
                <a:solidFill>
                  <a:srgbClr val="FF0000"/>
                </a:solidFill>
                <a:latin typeface="Arial"/>
              </a:rPr>
              <a:t>Homology</a:t>
            </a:r>
          </a:p>
          <a:p>
            <a:pPr indent="0"/>
            <a:r>
              <a:rPr lang="en-US" i="1" sz="2600" spc="-50">
                <a:solidFill>
                  <a:srgbClr val="FF0000"/>
                </a:solidFill>
                <a:latin typeface="Arial"/>
              </a:rPr>
              <a:t>modelling</a:t>
            </a:r>
          </a:p>
        </p:txBody>
      </p:sp>
      <p:sp>
        <p:nvSpPr>
          <p:cNvPr id="10" name=""/>
          <p:cNvSpPr/>
          <p:nvPr/>
        </p:nvSpPr>
        <p:spPr>
          <a:xfrm>
            <a:off x="1581912" y="4544568"/>
            <a:ext cx="3291840" cy="1615440"/>
          </a:xfrm>
          <a:prstGeom prst="rect">
            <a:avLst/>
          </a:prstGeom>
        </p:spPr>
        <p:txBody>
          <a:bodyPr lIns="0" tIns="0" rIns="0" bIns="0">
            <a:noAutofit/>
          </a:bodyPr>
          <a:p>
            <a:pPr algn="r" indent="0">
              <a:spcAft>
                <a:spcPts val="1260"/>
              </a:spcAft>
            </a:pPr>
            <a:r>
              <a:rPr lang="en-US" b="1" sz="1600">
                <a:latin typeface="Arial"/>
              </a:rPr>
              <a:t>_PL Not available</a:t>
            </a:r>
          </a:p>
          <a:p>
            <a:pPr algn="ctr" indent="0">
              <a:spcAft>
                <a:spcPts val="420"/>
              </a:spcAft>
            </a:pPr>
            <a:r>
              <a:rPr lang="en-US" b="1" sz="2100" spc="-50">
                <a:latin typeface="Arial"/>
              </a:rPr>
              <a:t>Motif recognition: Search</a:t>
            </a:r>
          </a:p>
          <a:p>
            <a:pPr marL="1583944" marR="475488" indent="-1346200">
              <a:lnSpc>
                <a:spcPts val="1464"/>
              </a:lnSpc>
            </a:pPr>
            <a:r>
              <a:rPr lang="en-US" b="1" sz="2100" spc="-50">
                <a:latin typeface="Arial"/>
              </a:rPr>
              <a:t>secondary databases ■</a:t>
            </a:r>
          </a:p>
          <a:p>
            <a:pPr algn="ctr" marR="81788" indent="0">
              <a:spcAft>
                <a:spcPts val="210"/>
              </a:spcAft>
            </a:pPr>
            <a:r>
              <a:rPr lang="en-US" b="1" sz="2100">
                <a:latin typeface="Arial"/>
              </a:rPr>
              <a:t>»</a:t>
            </a:r>
          </a:p>
          <a:p>
            <a:pPr algn="ctr" marR="81788" indent="0"/>
            <a:r>
              <a:rPr lang="en-US" b="1" i="1" sz="2000">
                <a:solidFill>
                  <a:srgbClr val="FF0000"/>
                </a:solidFill>
                <a:latin typeface="Arial"/>
              </a:rPr>
              <a:t>Fold assignment</a:t>
            </a:r>
          </a:p>
        </p:txBody>
      </p:sp>
    </p:spTree>
  </p:cSld>
  <p:clrMapOvr>
    <a:overrideClrMapping bg1="lt1" tx1="dk1" bg2="lt2" tx2="dk2" accent1="accent1" accent2="accent2" accent3="accent3" accent4="accent4" accent5="accent5" accent6="accent6" hlink="hlink" folHlink="folHlink"/>
  </p:clrMapOvr>
</p:sld>
</file>

<file path=ppt/slides/slide34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517904" y="533400"/>
            <a:ext cx="6129528" cy="323088"/>
          </a:xfrm>
          <a:prstGeom prst="rect">
            <a:avLst/>
          </a:prstGeom>
        </p:spPr>
        <p:txBody>
          <a:bodyPr lIns="0" tIns="0" rIns="0" bIns="0" wrap="none">
            <a:noAutofit/>
          </a:bodyPr>
          <a:p>
            <a:pPr indent="0"/>
            <a:r>
              <a:rPr lang="en-US" b="1" sz="2400">
                <a:solidFill>
                  <a:srgbClr val="000098"/>
                </a:solidFill>
                <a:latin typeface="Arial"/>
              </a:rPr>
              <a:t>Summary of Structural Modelling - III</a:t>
            </a:r>
          </a:p>
        </p:txBody>
      </p:sp>
      <p:sp>
        <p:nvSpPr>
          <p:cNvPr id="3" name=""/>
          <p:cNvSpPr/>
          <p:nvPr/>
        </p:nvSpPr>
        <p:spPr>
          <a:xfrm>
            <a:off x="1057656" y="1335024"/>
            <a:ext cx="7272528" cy="4395216"/>
          </a:xfrm>
          <a:prstGeom prst="rect">
            <a:avLst/>
          </a:prstGeom>
        </p:spPr>
        <p:txBody>
          <a:bodyPr lIns="0" tIns="0" rIns="0" bIns="0">
            <a:noAutofit/>
          </a:bodyPr>
          <a:p>
            <a:pPr algn="ctr" marL="76200" indent="0">
              <a:spcAft>
                <a:spcPts val="3150"/>
              </a:spcAft>
            </a:pPr>
            <a:r>
              <a:rPr lang="en-US" sz="2600" spc="-50">
                <a:solidFill>
                  <a:srgbClr val="FF0000"/>
                </a:solidFill>
                <a:latin typeface="Arial"/>
              </a:rPr>
              <a:t>Energy Optimization in Ab Initio Modelling</a:t>
            </a:r>
          </a:p>
          <a:p>
            <a:pPr algn="just" indent="0">
              <a:spcAft>
                <a:spcPts val="4410"/>
              </a:spcAft>
            </a:pPr>
            <a:r>
              <a:rPr lang="en-US" sz="2600" spc="-50">
                <a:latin typeface="Arial"/>
              </a:rPr>
              <a:t>1.    Start with a </a:t>
            </a:r>
            <a:r>
              <a:rPr lang="en-US" sz="2600" spc="-50">
                <a:solidFill>
                  <a:srgbClr val="006FC0"/>
                </a:solidFill>
                <a:latin typeface="Arial"/>
              </a:rPr>
              <a:t>rough initial model</a:t>
            </a:r>
            <a:r>
              <a:rPr lang="en-US" sz="2600" spc="-50">
                <a:latin typeface="Arial"/>
              </a:rPr>
              <a:t>.</a:t>
            </a:r>
          </a:p>
          <a:p>
            <a:pPr marL="469900" indent="-469900">
              <a:lnSpc>
                <a:spcPts val="3456"/>
              </a:lnSpc>
              <a:spcAft>
                <a:spcPts val="2310"/>
              </a:spcAft>
            </a:pPr>
            <a:r>
              <a:rPr lang="en-US" sz="2600" spc="-50">
                <a:latin typeface="Arial"/>
              </a:rPr>
              <a:t>2.    Define an </a:t>
            </a:r>
            <a:r>
              <a:rPr lang="en-US" sz="2600" spc="-50">
                <a:solidFill>
                  <a:srgbClr val="006FC0"/>
                </a:solidFill>
                <a:latin typeface="Arial"/>
              </a:rPr>
              <a:t>energy function </a:t>
            </a:r>
            <a:r>
              <a:rPr lang="en-US" sz="2600" spc="-50">
                <a:latin typeface="Arial"/>
              </a:rPr>
              <a:t>mapping structures to energy values. We have to minimize this later!!</a:t>
            </a:r>
          </a:p>
          <a:p>
            <a:pPr marL="469900" indent="-469900">
              <a:lnSpc>
                <a:spcPts val="3456"/>
              </a:lnSpc>
            </a:pPr>
            <a:r>
              <a:rPr lang="en-US" sz="2600" spc="-50">
                <a:latin typeface="Arial"/>
              </a:rPr>
              <a:t>3.    Solve the computational problem of finding </a:t>
            </a:r>
            <a:r>
              <a:rPr lang="en-US" sz="2600" spc="-50">
                <a:solidFill>
                  <a:srgbClr val="006FC0"/>
                </a:solidFill>
                <a:latin typeface="Arial"/>
              </a:rPr>
              <a:t>the global minimum.</a:t>
            </a:r>
          </a:p>
        </p:txBody>
      </p:sp>
    </p:spTree>
  </p:cSld>
  <p:clrMapOvr>
    <a:overrideClrMapping bg1="lt1" tx1="dk1" bg2="lt2" tx2="dk2" accent1="accent1" accent2="accent2" accent3="accent3" accent4="accent4" accent5="accent5" accent6="accent6" hlink="hlink" folHlink="folHlink"/>
  </p:clrMapOvr>
</p:sld>
</file>

<file path=ppt/slides/slide34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517904" y="533400"/>
            <a:ext cx="6129528" cy="323088"/>
          </a:xfrm>
          <a:prstGeom prst="rect">
            <a:avLst/>
          </a:prstGeom>
        </p:spPr>
        <p:txBody>
          <a:bodyPr lIns="0" tIns="0" rIns="0" bIns="0" wrap="none">
            <a:noAutofit/>
          </a:bodyPr>
          <a:p>
            <a:pPr indent="0"/>
            <a:r>
              <a:rPr lang="en-US" b="1" sz="2400">
                <a:solidFill>
                  <a:srgbClr val="000098"/>
                </a:solidFill>
                <a:latin typeface="Arial"/>
              </a:rPr>
              <a:t>Summary of Structural Modelling - III</a:t>
            </a:r>
          </a:p>
        </p:txBody>
      </p:sp>
      <p:sp>
        <p:nvSpPr>
          <p:cNvPr id="3" name=""/>
          <p:cNvSpPr/>
          <p:nvPr/>
        </p:nvSpPr>
        <p:spPr>
          <a:xfrm>
            <a:off x="1042416" y="1176528"/>
            <a:ext cx="6400800" cy="2813304"/>
          </a:xfrm>
          <a:prstGeom prst="rect">
            <a:avLst/>
          </a:prstGeom>
        </p:spPr>
        <p:txBody>
          <a:bodyPr lIns="0" tIns="0" rIns="0" bIns="0">
            <a:noAutofit/>
          </a:bodyPr>
          <a:p>
            <a:pPr algn="ctr" marL="127000" indent="0">
              <a:spcAft>
                <a:spcPts val="2730"/>
              </a:spcAft>
            </a:pPr>
            <a:r>
              <a:rPr lang="en-US" sz="2600" spc="-50">
                <a:solidFill>
                  <a:srgbClr val="FF0000"/>
                </a:solidFill>
                <a:latin typeface="Arial"/>
              </a:rPr>
              <a:t>Simulation of the Folding Process</a:t>
            </a:r>
          </a:p>
          <a:p>
            <a:pPr marL="482600" indent="-482600">
              <a:lnSpc>
                <a:spcPts val="3456"/>
              </a:lnSpc>
              <a:spcAft>
                <a:spcPts val="2310"/>
              </a:spcAft>
            </a:pPr>
            <a:r>
              <a:rPr lang="en-US" sz="2600" spc="-50">
                <a:latin typeface="Arial"/>
              </a:rPr>
              <a:t>1.    Build an </a:t>
            </a:r>
            <a:r>
              <a:rPr lang="en-US" sz="2600" spc="-50">
                <a:solidFill>
                  <a:srgbClr val="006FC0"/>
                </a:solidFill>
                <a:latin typeface="Arial"/>
              </a:rPr>
              <a:t>accurate initial model </a:t>
            </a:r>
            <a:r>
              <a:rPr lang="en-US" sz="2600" spc="-50">
                <a:latin typeface="Arial"/>
              </a:rPr>
              <a:t>(including energy and forces).</a:t>
            </a:r>
          </a:p>
          <a:p>
            <a:pPr marL="482600" indent="-482600">
              <a:lnSpc>
                <a:spcPts val="3480"/>
              </a:lnSpc>
              <a:spcAft>
                <a:spcPts val="2310"/>
              </a:spcAft>
            </a:pPr>
            <a:r>
              <a:rPr lang="en-US" sz="2600" spc="-50">
                <a:latin typeface="Arial"/>
              </a:rPr>
              <a:t>2.    Accurately simulate the </a:t>
            </a:r>
            <a:r>
              <a:rPr lang="en-US" sz="2600" spc="-50">
                <a:solidFill>
                  <a:srgbClr val="006FC0"/>
                </a:solidFill>
                <a:latin typeface="Arial"/>
              </a:rPr>
              <a:t>dynamics of the protein folding process</a:t>
            </a:r>
            <a:r>
              <a:rPr lang="en-US" sz="2600" spc="-50">
                <a:latin typeface="Arial"/>
              </a:rPr>
              <a:t>.</a:t>
            </a:r>
          </a:p>
        </p:txBody>
      </p:sp>
      <p:sp>
        <p:nvSpPr>
          <p:cNvPr id="4" name=""/>
          <p:cNvSpPr/>
          <p:nvPr/>
        </p:nvSpPr>
        <p:spPr>
          <a:xfrm>
            <a:off x="1042416" y="4544568"/>
            <a:ext cx="6412992" cy="320040"/>
          </a:xfrm>
          <a:prstGeom prst="rect">
            <a:avLst/>
          </a:prstGeom>
        </p:spPr>
        <p:txBody>
          <a:bodyPr lIns="0" tIns="0" rIns="0" bIns="0" wrap="none">
            <a:noAutofit/>
          </a:bodyPr>
          <a:p>
            <a:pPr algn="just" indent="0">
              <a:spcBef>
                <a:spcPts val="2310"/>
              </a:spcBef>
            </a:pPr>
            <a:r>
              <a:rPr lang="en-US" sz="2600" spc="-50">
                <a:latin typeface="Arial"/>
              </a:rPr>
              <a:t>3. The </a:t>
            </a:r>
            <a:r>
              <a:rPr lang="en-US" sz="2600" spc="-50">
                <a:solidFill>
                  <a:srgbClr val="006FC0"/>
                </a:solidFill>
                <a:latin typeface="Arial"/>
              </a:rPr>
              <a:t>native structure will steadily emerge</a:t>
            </a:r>
            <a:r>
              <a:rPr lang="en-US" sz="2600" spc="-50">
                <a:latin typeface="Arial"/>
              </a:rPr>
              <a:t>.</a:t>
            </a:r>
          </a:p>
        </p:txBody>
      </p:sp>
    </p:spTree>
  </p:cSld>
  <p:clrMapOvr>
    <a:overrideClrMapping bg1="lt1" tx1="dk1" bg2="lt2" tx2="dk2" accent1="accent1" accent2="accent2" accent3="accent3" accent4="accent4" accent5="accent5" accent6="accent6" hlink="hlink" folHlink="folHlink"/>
  </p:clrMapOvr>
</p:sld>
</file>

<file path=ppt/slides/slide34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517904" y="533400"/>
            <a:ext cx="6129528" cy="323088"/>
          </a:xfrm>
          <a:prstGeom prst="rect">
            <a:avLst/>
          </a:prstGeom>
        </p:spPr>
        <p:txBody>
          <a:bodyPr lIns="0" tIns="0" rIns="0" bIns="0" wrap="none">
            <a:noAutofit/>
          </a:bodyPr>
          <a:p>
            <a:pPr indent="0"/>
            <a:r>
              <a:rPr lang="en-US" b="1" sz="2400">
                <a:solidFill>
                  <a:srgbClr val="000098"/>
                </a:solidFill>
                <a:latin typeface="Arial"/>
              </a:rPr>
              <a:t>Summary of Structural Modelling - III</a:t>
            </a:r>
          </a:p>
        </p:txBody>
      </p:sp>
      <p:sp>
        <p:nvSpPr>
          <p:cNvPr id="3" name=""/>
          <p:cNvSpPr/>
          <p:nvPr/>
        </p:nvSpPr>
        <p:spPr>
          <a:xfrm>
            <a:off x="1874520" y="1243584"/>
            <a:ext cx="6214872" cy="3191256"/>
          </a:xfrm>
          <a:prstGeom prst="rect">
            <a:avLst/>
          </a:prstGeom>
        </p:spPr>
        <p:txBody>
          <a:bodyPr lIns="0" tIns="0" rIns="0" bIns="0">
            <a:noAutofit/>
          </a:bodyPr>
          <a:p>
            <a:pPr marL="3333496" indent="-342900">
              <a:spcAft>
                <a:spcPts val="2730"/>
              </a:spcAft>
            </a:pPr>
            <a:r>
              <a:rPr lang="en-US" b="1" sz="2600" spc="-50">
                <a:solidFill>
                  <a:srgbClr val="FF0000"/>
                </a:solidFill>
                <a:latin typeface="Arial"/>
              </a:rPr>
              <a:t>Conclusion</a:t>
            </a:r>
          </a:p>
          <a:p>
            <a:pPr marL="3333496" indent="-342900">
              <a:lnSpc>
                <a:spcPts val="2856"/>
              </a:lnSpc>
            </a:pPr>
            <a:r>
              <a:rPr lang="en-US" sz="2600" spc="-50">
                <a:solidFill>
                  <a:srgbClr val="747474"/>
                </a:solidFill>
                <a:latin typeface="Arial"/>
              </a:rPr>
              <a:t>•    </a:t>
            </a:r>
            <a:r>
              <a:rPr lang="en-US" sz="2600" spc="-50">
                <a:solidFill>
                  <a:srgbClr val="3178CC"/>
                </a:solidFill>
                <a:latin typeface="Arial"/>
              </a:rPr>
              <a:t>For cases where even the fold libraries do not give any high scoring matches, Ab Initio strategies can help model the structure </a:t>
            </a:r>
            <a:r>
              <a:rPr lang="en-US" baseline="30000" sz="2600" spc="-50">
                <a:solidFill>
                  <a:srgbClr val="3178CC"/>
                </a:solidFill>
                <a:latin typeface="Arial"/>
              </a:rPr>
              <a:t>•</a:t>
            </a:r>
          </a:p>
        </p:txBody>
      </p:sp>
      <p:sp>
        <p:nvSpPr>
          <p:cNvPr id="4" name=""/>
          <p:cNvSpPr/>
          <p:nvPr/>
        </p:nvSpPr>
        <p:spPr>
          <a:xfrm>
            <a:off x="1874520" y="4940808"/>
            <a:ext cx="6214872" cy="1371600"/>
          </a:xfrm>
          <a:prstGeom prst="rect">
            <a:avLst/>
          </a:prstGeom>
        </p:spPr>
        <p:txBody>
          <a:bodyPr lIns="0" tIns="0" rIns="0" bIns="0">
            <a:noAutofit/>
          </a:bodyPr>
          <a:p>
            <a:pPr marL="4152900" indent="-330200">
              <a:lnSpc>
                <a:spcPts val="2856"/>
              </a:lnSpc>
            </a:pPr>
            <a:r>
              <a:rPr lang="en-US" sz="2600" spc="-50">
                <a:solidFill>
                  <a:srgbClr val="747474"/>
                </a:solidFill>
                <a:latin typeface="Arial"/>
              </a:rPr>
              <a:t>•    </a:t>
            </a:r>
            <a:r>
              <a:rPr lang="en-US" sz="2600" spc="-50">
                <a:solidFill>
                  <a:srgbClr val="3178CC"/>
                </a:solidFill>
                <a:latin typeface="Arial"/>
              </a:rPr>
              <a:t>However, this is a complex and computationally expensive process</a:t>
            </a:r>
          </a:p>
        </p:txBody>
      </p:sp>
      <p:sp>
        <p:nvSpPr>
          <p:cNvPr id="5" name=""/>
          <p:cNvSpPr/>
          <p:nvPr/>
        </p:nvSpPr>
        <p:spPr>
          <a:xfrm>
            <a:off x="1874520" y="6641592"/>
            <a:ext cx="6214872" cy="161544"/>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34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2096" y="496824"/>
            <a:ext cx="4556760" cy="280416"/>
          </a:xfrm>
          <a:prstGeom prst="rect">
            <a:avLst/>
          </a:prstGeom>
        </p:spPr>
        <p:txBody>
          <a:bodyPr lIns="0" tIns="0" rIns="0" bIns="0" wrap="none">
            <a:noAutofit/>
          </a:bodyPr>
          <a:p>
            <a:pPr indent="0"/>
            <a:r>
              <a:rPr lang="en-US" b="1" sz="2400">
                <a:solidFill>
                  <a:srgbClr val="000098"/>
                </a:solidFill>
                <a:latin typeface="Arial"/>
              </a:rPr>
              <a:t>Conclusion of the Course</a:t>
            </a:r>
          </a:p>
        </p:txBody>
      </p:sp>
      <p:sp>
        <p:nvSpPr>
          <p:cNvPr id="3" name=""/>
          <p:cNvSpPr/>
          <p:nvPr/>
        </p:nvSpPr>
        <p:spPr>
          <a:xfrm>
            <a:off x="5583936" y="3054096"/>
            <a:ext cx="1956816" cy="1222248"/>
          </a:xfrm>
          <a:prstGeom prst="rect">
            <a:avLst/>
          </a:prstGeom>
          <a:solidFill>
            <a:srgbClr val="DCDBE6"/>
          </a:solidFill>
        </p:spPr>
        <p:txBody>
          <a:bodyPr lIns="0" tIns="0" rIns="0" bIns="0">
            <a:noAutofit/>
          </a:bodyPr>
          <a:p>
            <a:pPr indent="0">
              <a:lnSpc>
                <a:spcPts val="3360"/>
              </a:lnSpc>
            </a:pPr>
            <a:r>
              <a:rPr lang="en-US" b="1" sz="2600" spc="-50">
                <a:solidFill>
                  <a:srgbClr val="006FC0"/>
                </a:solidFill>
                <a:latin typeface="Arial"/>
              </a:rPr>
              <a:t>Review of</a:t>
            </a:r>
          </a:p>
          <a:p>
            <a:pPr indent="0">
              <a:lnSpc>
                <a:spcPts val="3360"/>
              </a:lnSpc>
            </a:pPr>
            <a:r>
              <a:rPr lang="en-US" b="1" sz="2600" spc="-50">
                <a:solidFill>
                  <a:srgbClr val="006FC0"/>
                </a:solidFill>
                <a:latin typeface="Arial"/>
              </a:rPr>
              <a:t>Sequence</a:t>
            </a:r>
          </a:p>
          <a:p>
            <a:pPr indent="0">
              <a:lnSpc>
                <a:spcPts val="3360"/>
              </a:lnSpc>
            </a:pPr>
            <a:r>
              <a:rPr lang="en-US" b="1" sz="2600" spc="-50">
                <a:solidFill>
                  <a:srgbClr val="006FC0"/>
                </a:solidFill>
                <a:latin typeface="Arial"/>
              </a:rPr>
              <a:t>Analysis</a:t>
            </a:r>
          </a:p>
        </p:txBody>
      </p:sp>
    </p:spTree>
  </p:cSld>
  <p:clrMapOvr>
    <a:overrideClrMapping bg1="lt1" tx1="dk1" bg2="lt2" tx2="dk2" accent1="accent1" accent2="accent2" accent3="accent3" accent4="accent4" accent5="accent5" accent6="accent6" hlink="hlink" folHlink="folHlink"/>
  </p:clrMapOvr>
</p:sld>
</file>

<file path=ppt/slides/slide3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83664" y="774192"/>
            <a:ext cx="5391912" cy="417576"/>
          </a:xfrm>
          <a:prstGeom prst="rect">
            <a:avLst/>
          </a:prstGeom>
        </p:spPr>
        <p:txBody>
          <a:bodyPr lIns="0" tIns="0" rIns="0" bIns="0" wrap="none">
            <a:noAutofit/>
          </a:bodyPr>
          <a:p>
            <a:pPr indent="0"/>
            <a:r>
              <a:rPr lang="en-US" b="1" sz="3200">
                <a:solidFill>
                  <a:srgbClr val="001F5F"/>
                </a:solidFill>
                <a:latin typeface="Arial"/>
              </a:rPr>
              <a:t>Optimal Alignment Methods</a:t>
            </a:r>
          </a:p>
        </p:txBody>
      </p:sp>
      <p:sp>
        <p:nvSpPr>
          <p:cNvPr id="3" name=""/>
          <p:cNvSpPr/>
          <p:nvPr/>
        </p:nvSpPr>
        <p:spPr>
          <a:xfrm>
            <a:off x="4663440" y="1612392"/>
            <a:ext cx="3511296" cy="3654552"/>
          </a:xfrm>
          <a:prstGeom prst="rect">
            <a:avLst/>
          </a:prstGeom>
        </p:spPr>
        <p:txBody>
          <a:bodyPr lIns="0" tIns="0" rIns="0" bIns="0">
            <a:noAutofit/>
          </a:bodyPr>
          <a:p>
            <a:pPr marL="364744" indent="-342900">
              <a:spcAft>
                <a:spcPts val="1050"/>
              </a:spcAft>
            </a:pPr>
            <a:r>
              <a:rPr lang="en-US" sz="2600" spc="-50">
                <a:solidFill>
                  <a:srgbClr val="3265FF"/>
                </a:solidFill>
                <a:latin typeface="Arial"/>
              </a:rPr>
              <a:t>Local Alignment:</a:t>
            </a:r>
          </a:p>
          <a:p>
            <a:pPr marL="364744" indent="-342900">
              <a:lnSpc>
                <a:spcPts val="3096"/>
              </a:lnSpc>
              <a:spcAft>
                <a:spcPts val="210"/>
              </a:spcAft>
            </a:pPr>
            <a:r>
              <a:rPr lang="en-US" sz="2600" spc="-50">
                <a:solidFill>
                  <a:srgbClr val="622422"/>
                </a:solidFill>
                <a:latin typeface="Arial"/>
              </a:rPr>
              <a:t>•    </a:t>
            </a:r>
            <a:r>
              <a:rPr lang="en-US" sz="2600" spc="-50">
                <a:latin typeface="Arial"/>
              </a:rPr>
              <a:t>It only covers parts of the sequences to be aligned</a:t>
            </a:r>
          </a:p>
          <a:p>
            <a:pPr marL="364744" indent="-342900">
              <a:lnSpc>
                <a:spcPts val="3096"/>
              </a:lnSpc>
            </a:pPr>
            <a:r>
              <a:rPr lang="en-US" sz="2600" spc="-50">
                <a:solidFill>
                  <a:srgbClr val="622422"/>
                </a:solidFill>
                <a:latin typeface="Arial"/>
              </a:rPr>
              <a:t>•    </a:t>
            </a:r>
            <a:r>
              <a:rPr lang="en-US" sz="2600" spc="-50">
                <a:latin typeface="Arial"/>
              </a:rPr>
              <a:t>Smith-Waterman algorithm finds the best local alignment between two</a:t>
            </a:r>
          </a:p>
          <a:p>
            <a:pPr marL="364744" indent="-342900"/>
            <a:r>
              <a:rPr lang="en-US" sz="2600" spc="-50">
                <a:solidFill>
                  <a:srgbClr val="595959"/>
                </a:solidFill>
                <a:latin typeface="Arial"/>
              </a:rPr>
              <a:t>^</a:t>
            </a:r>
            <a:r>
              <a:rPr lang="en-US" sz="2600" spc="-50">
                <a:latin typeface="Arial"/>
              </a:rPr>
              <a:t>sequences</a:t>
            </a:r>
          </a:p>
        </p:txBody>
      </p:sp>
    </p:spTree>
  </p:cSld>
  <p:clrMapOvr>
    <a:overrideClrMapping bg1="lt1" tx1="dk1" bg2="lt2" tx2="dk2" accent1="accent1" accent2="accent2" accent3="accent3" accent4="accent4" accent5="accent5" accent6="accent6" hlink="hlink" folHlink="folHlink"/>
  </p:clrMapOvr>
</p:sld>
</file>

<file path=ppt/slides/slide35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73224" y="533400"/>
            <a:ext cx="4895088" cy="323088"/>
          </a:xfrm>
          <a:prstGeom prst="rect">
            <a:avLst/>
          </a:prstGeom>
        </p:spPr>
        <p:txBody>
          <a:bodyPr lIns="0" tIns="0" rIns="0" bIns="0" wrap="none">
            <a:noAutofit/>
          </a:bodyPr>
          <a:p>
            <a:pPr indent="0"/>
            <a:r>
              <a:rPr lang="en-US" b="1" sz="2400">
                <a:solidFill>
                  <a:srgbClr val="000098"/>
                </a:solidFill>
                <a:latin typeface="Arial"/>
              </a:rPr>
              <a:t>Review of Sequence Analysis</a:t>
            </a:r>
          </a:p>
        </p:txBody>
      </p:sp>
      <p:sp>
        <p:nvSpPr>
          <p:cNvPr id="3" name=""/>
          <p:cNvSpPr/>
          <p:nvPr/>
        </p:nvSpPr>
        <p:spPr>
          <a:xfrm>
            <a:off x="4843272" y="1255776"/>
            <a:ext cx="3176016" cy="1956816"/>
          </a:xfrm>
          <a:prstGeom prst="rect">
            <a:avLst/>
          </a:prstGeom>
          <a:solidFill>
            <a:srgbClr val="E6F3F9"/>
          </a:solidFill>
        </p:spPr>
        <p:txBody>
          <a:bodyPr lIns="0" tIns="0" rIns="0" bIns="0">
            <a:noAutofit/>
          </a:bodyPr>
          <a:p>
            <a:pPr indent="0">
              <a:spcAft>
                <a:spcPts val="630"/>
              </a:spcAft>
            </a:pPr>
            <a:r>
              <a:rPr lang="en-US" b="1" sz="2600" spc="-50">
                <a:solidFill>
                  <a:srgbClr val="FF0000"/>
                </a:solidFill>
                <a:latin typeface="Arial"/>
              </a:rPr>
              <a:t>Important</a:t>
            </a:r>
          </a:p>
          <a:p>
            <a:pPr indent="0">
              <a:spcAft>
                <a:spcPts val="1680"/>
              </a:spcAft>
            </a:pPr>
            <a:r>
              <a:rPr lang="en-US" b="1" sz="2600" spc="-50">
                <a:solidFill>
                  <a:srgbClr val="FF0000"/>
                </a:solidFill>
                <a:latin typeface="Arial"/>
              </a:rPr>
              <a:t>Concepts</a:t>
            </a:r>
          </a:p>
          <a:p>
            <a:pPr indent="0">
              <a:lnSpc>
                <a:spcPts val="5784"/>
              </a:lnSpc>
            </a:pPr>
            <a:r>
              <a:rPr lang="en-US" sz="2600" spc="-50">
                <a:latin typeface="Arial"/>
              </a:rPr>
              <a:t>How do we sequence: </a:t>
            </a:r>
            <a:r>
              <a:rPr lang="en-US" sz="2600" spc="-50">
                <a:solidFill>
                  <a:srgbClr val="747474"/>
                </a:solidFill>
                <a:latin typeface="Arial"/>
              </a:rPr>
              <a:t>• </a:t>
            </a:r>
            <a:r>
              <a:rPr lang="en-US" sz="2600" spc="-50">
                <a:solidFill>
                  <a:srgbClr val="3178CC"/>
                </a:solidFill>
                <a:latin typeface="Arial"/>
              </a:rPr>
              <a:t>Genomes</a:t>
            </a:r>
          </a:p>
        </p:txBody>
      </p:sp>
      <p:sp>
        <p:nvSpPr>
          <p:cNvPr id="4" name=""/>
          <p:cNvSpPr/>
          <p:nvPr/>
        </p:nvSpPr>
        <p:spPr>
          <a:xfrm>
            <a:off x="5193792" y="3685032"/>
            <a:ext cx="1575816" cy="259080"/>
          </a:xfrm>
          <a:prstGeom prst="rect">
            <a:avLst/>
          </a:prstGeom>
          <a:solidFill>
            <a:srgbClr val="E6F3F9"/>
          </a:solidFill>
        </p:spPr>
        <p:txBody>
          <a:bodyPr lIns="0" tIns="0" rIns="0" bIns="0" wrap="none">
            <a:noAutofit/>
          </a:bodyPr>
          <a:p>
            <a:pPr indent="0"/>
            <a:r>
              <a:rPr lang="en-US" sz="2600" spc="-50">
                <a:solidFill>
                  <a:srgbClr val="3178CC"/>
                </a:solidFill>
                <a:latin typeface="Arial"/>
              </a:rPr>
              <a:t>Proteomes</a:t>
            </a:r>
          </a:p>
        </p:txBody>
      </p:sp>
    </p:spTree>
  </p:cSld>
  <p:clrMapOvr>
    <a:overrideClrMapping bg1="lt1" tx1="dk1" bg2="lt2" tx2="dk2" accent1="accent1" accent2="accent2" accent3="accent3" accent4="accent4" accent5="accent5" accent6="accent6" hlink="hlink" folHlink="folHlink"/>
  </p:clrMapOvr>
</p:sld>
</file>

<file path=ppt/slides/slide35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73224" y="533400"/>
            <a:ext cx="4895088" cy="323088"/>
          </a:xfrm>
          <a:prstGeom prst="rect">
            <a:avLst/>
          </a:prstGeom>
        </p:spPr>
        <p:txBody>
          <a:bodyPr lIns="0" tIns="0" rIns="0" bIns="0" wrap="none">
            <a:noAutofit/>
          </a:bodyPr>
          <a:p>
            <a:pPr indent="0"/>
            <a:r>
              <a:rPr lang="en-US" b="1" sz="2400">
                <a:solidFill>
                  <a:srgbClr val="000098"/>
                </a:solidFill>
                <a:latin typeface="Arial"/>
              </a:rPr>
              <a:t>Review of Sequence Analysis</a:t>
            </a:r>
          </a:p>
        </p:txBody>
      </p:sp>
      <p:sp>
        <p:nvSpPr>
          <p:cNvPr id="3" name=""/>
          <p:cNvSpPr/>
          <p:nvPr/>
        </p:nvSpPr>
        <p:spPr>
          <a:xfrm>
            <a:off x="4831080" y="1255776"/>
            <a:ext cx="3221736" cy="2727960"/>
          </a:xfrm>
          <a:prstGeom prst="rect">
            <a:avLst/>
          </a:prstGeom>
          <a:solidFill>
            <a:srgbClr val="DCDBE6"/>
          </a:solidFill>
        </p:spPr>
        <p:txBody>
          <a:bodyPr lIns="0" tIns="0" rIns="0" bIns="0">
            <a:noAutofit/>
          </a:bodyPr>
          <a:p>
            <a:pPr marL="364236" indent="-330200">
              <a:spcAft>
                <a:spcPts val="630"/>
              </a:spcAft>
            </a:pPr>
            <a:r>
              <a:rPr lang="en-US" b="1" sz="2600" spc="-50">
                <a:solidFill>
                  <a:srgbClr val="FF0000"/>
                </a:solidFill>
                <a:latin typeface="Arial"/>
              </a:rPr>
              <a:t>Important</a:t>
            </a:r>
          </a:p>
          <a:p>
            <a:pPr marL="364236" indent="-330200">
              <a:spcAft>
                <a:spcPts val="1680"/>
              </a:spcAft>
            </a:pPr>
            <a:r>
              <a:rPr lang="en-US" b="1" sz="2600" spc="-50">
                <a:solidFill>
                  <a:srgbClr val="FF0000"/>
                </a:solidFill>
                <a:latin typeface="Arial"/>
              </a:rPr>
              <a:t>Concepts</a:t>
            </a:r>
          </a:p>
          <a:p>
            <a:pPr indent="0">
              <a:lnSpc>
                <a:spcPts val="2880"/>
              </a:lnSpc>
              <a:spcAft>
                <a:spcPts val="1680"/>
              </a:spcAft>
            </a:pPr>
            <a:r>
              <a:rPr lang="en-US" sz="2600" spc="-50">
                <a:latin typeface="Arial"/>
              </a:rPr>
              <a:t>How do we compare sequences:</a:t>
            </a:r>
          </a:p>
          <a:p>
            <a:pPr marL="364236" indent="-330200">
              <a:lnSpc>
                <a:spcPts val="2880"/>
              </a:lnSpc>
            </a:pPr>
            <a:r>
              <a:rPr lang="en-US" sz="2600" spc="-50">
                <a:solidFill>
                  <a:srgbClr val="747474"/>
                </a:solidFill>
                <a:latin typeface="Arial"/>
              </a:rPr>
              <a:t>•    </a:t>
            </a:r>
            <a:r>
              <a:rPr lang="en-US" sz="2600" spc="-50">
                <a:solidFill>
                  <a:srgbClr val="3178CC"/>
                </a:solidFill>
                <a:latin typeface="Arial"/>
              </a:rPr>
              <a:t>Pair-wise Sequence Alignment </a:t>
            </a:r>
            <a:r>
              <a:rPr lang="en-US" baseline="30000" sz="2600" spc="-50">
                <a:solidFill>
                  <a:srgbClr val="3178CC"/>
                </a:solidFill>
                <a:latin typeface="Arial"/>
              </a:rPr>
              <a:t>•</a:t>
            </a:r>
          </a:p>
        </p:txBody>
      </p:sp>
      <p:sp>
        <p:nvSpPr>
          <p:cNvPr id="4" name=""/>
          <p:cNvSpPr/>
          <p:nvPr/>
        </p:nvSpPr>
        <p:spPr>
          <a:xfrm>
            <a:off x="4831080" y="4428744"/>
            <a:ext cx="3221736" cy="667512"/>
          </a:xfrm>
          <a:prstGeom prst="rect">
            <a:avLst/>
          </a:prstGeom>
          <a:solidFill>
            <a:srgbClr val="DCDBE6"/>
          </a:solidFill>
        </p:spPr>
        <p:txBody>
          <a:bodyPr lIns="0" tIns="0" rIns="0" bIns="0">
            <a:noAutofit/>
          </a:bodyPr>
          <a:p>
            <a:pPr marL="4152900" indent="-330200">
              <a:lnSpc>
                <a:spcPts val="2856"/>
              </a:lnSpc>
            </a:pPr>
            <a:r>
              <a:rPr lang="en-US" sz="2600" spc="-50">
                <a:solidFill>
                  <a:srgbClr val="747474"/>
                </a:solidFill>
                <a:latin typeface="Arial"/>
              </a:rPr>
              <a:t>•    </a:t>
            </a:r>
            <a:r>
              <a:rPr lang="en-US" sz="2600" spc="-50">
                <a:solidFill>
                  <a:srgbClr val="3178CC"/>
                </a:solidFill>
                <a:latin typeface="Arial"/>
              </a:rPr>
              <a:t>Multiple Sequence Alignment</a:t>
            </a:r>
          </a:p>
        </p:txBody>
      </p:sp>
    </p:spTree>
  </p:cSld>
  <p:clrMapOvr>
    <a:overrideClrMapping bg1="lt1" tx1="dk1" bg2="lt2" tx2="dk2" accent1="accent1" accent2="accent2" accent3="accent3" accent4="accent4" accent5="accent5" accent6="accent6" hlink="hlink" folHlink="folHlink"/>
  </p:clrMapOvr>
</p:sld>
</file>

<file path=ppt/slides/slide35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73224" y="533400"/>
            <a:ext cx="4895088" cy="323088"/>
          </a:xfrm>
          <a:prstGeom prst="rect">
            <a:avLst/>
          </a:prstGeom>
        </p:spPr>
        <p:txBody>
          <a:bodyPr lIns="0" tIns="0" rIns="0" bIns="0" wrap="none">
            <a:noAutofit/>
          </a:bodyPr>
          <a:p>
            <a:pPr indent="0"/>
            <a:r>
              <a:rPr lang="en-US" b="1" sz="2400">
                <a:solidFill>
                  <a:srgbClr val="000098"/>
                </a:solidFill>
                <a:latin typeface="Arial"/>
              </a:rPr>
              <a:t>Review of Sequence Analysis</a:t>
            </a:r>
          </a:p>
        </p:txBody>
      </p:sp>
      <p:sp>
        <p:nvSpPr>
          <p:cNvPr id="3" name=""/>
          <p:cNvSpPr/>
          <p:nvPr/>
        </p:nvSpPr>
        <p:spPr>
          <a:xfrm>
            <a:off x="4837176" y="1255776"/>
            <a:ext cx="3096768" cy="3474720"/>
          </a:xfrm>
          <a:prstGeom prst="rect">
            <a:avLst/>
          </a:prstGeom>
          <a:solidFill>
            <a:srgbClr val="E6F3F9"/>
          </a:solidFill>
        </p:spPr>
        <p:txBody>
          <a:bodyPr lIns="0" tIns="0" rIns="0" bIns="0">
            <a:noAutofit/>
          </a:bodyPr>
          <a:p>
            <a:pPr indent="0">
              <a:spcAft>
                <a:spcPts val="630"/>
              </a:spcAft>
            </a:pPr>
            <a:r>
              <a:rPr lang="en-US" b="1" sz="2600" spc="-50">
                <a:solidFill>
                  <a:srgbClr val="FF0000"/>
                </a:solidFill>
                <a:latin typeface="Arial"/>
              </a:rPr>
              <a:t>Important</a:t>
            </a:r>
          </a:p>
          <a:p>
            <a:pPr indent="0">
              <a:spcAft>
                <a:spcPts val="1680"/>
              </a:spcAft>
            </a:pPr>
            <a:r>
              <a:rPr lang="en-US" b="1" sz="2600" spc="-50">
                <a:solidFill>
                  <a:srgbClr val="FF0000"/>
                </a:solidFill>
                <a:latin typeface="Arial"/>
              </a:rPr>
              <a:t>Concepts</a:t>
            </a:r>
          </a:p>
          <a:p>
            <a:pPr indent="0">
              <a:spcAft>
                <a:spcPts val="2730"/>
              </a:spcAft>
            </a:pPr>
            <a:r>
              <a:rPr lang="en-US" sz="2600" spc="-50">
                <a:latin typeface="Arial"/>
              </a:rPr>
              <a:t>Types of Alignments:</a:t>
            </a:r>
          </a:p>
          <a:p>
            <a:pPr indent="0">
              <a:lnSpc>
                <a:spcPts val="2880"/>
              </a:lnSpc>
              <a:spcAft>
                <a:spcPts val="1680"/>
              </a:spcAft>
            </a:pPr>
            <a:r>
              <a:rPr lang="en-US" sz="2600" spc="-50">
                <a:solidFill>
                  <a:srgbClr val="3178CC"/>
                </a:solidFill>
                <a:latin typeface="Arial"/>
              </a:rPr>
              <a:t>Global Alignment (Needle Wunsch)</a:t>
            </a:r>
          </a:p>
          <a:p>
            <a:pPr indent="0">
              <a:lnSpc>
                <a:spcPts val="2832"/>
              </a:lnSpc>
            </a:pPr>
            <a:r>
              <a:rPr lang="en-US" sz="2600" spc="-50">
                <a:solidFill>
                  <a:srgbClr val="3178CC"/>
                </a:solidFill>
                <a:latin typeface="Arial"/>
              </a:rPr>
              <a:t>Local Alignment (Smith Waterman)</a:t>
            </a:r>
          </a:p>
        </p:txBody>
      </p:sp>
    </p:spTree>
  </p:cSld>
  <p:clrMapOvr>
    <a:overrideClrMapping bg1="lt1" tx1="dk1" bg2="lt2" tx2="dk2" accent1="accent1" accent2="accent2" accent3="accent3" accent4="accent4" accent5="accent5" accent6="accent6" hlink="hlink" folHlink="folHlink"/>
  </p:clrMapOvr>
</p:sld>
</file>

<file path=ppt/slides/slide35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73224" y="533400"/>
            <a:ext cx="4895088" cy="323088"/>
          </a:xfrm>
          <a:prstGeom prst="rect">
            <a:avLst/>
          </a:prstGeom>
        </p:spPr>
        <p:txBody>
          <a:bodyPr lIns="0" tIns="0" rIns="0" bIns="0" wrap="none">
            <a:noAutofit/>
          </a:bodyPr>
          <a:p>
            <a:pPr indent="0"/>
            <a:r>
              <a:rPr lang="en-US" b="1" sz="2400">
                <a:solidFill>
                  <a:srgbClr val="000098"/>
                </a:solidFill>
                <a:latin typeface="Arial"/>
              </a:rPr>
              <a:t>Review of Sequence Analysis</a:t>
            </a:r>
          </a:p>
        </p:txBody>
      </p:sp>
      <p:sp>
        <p:nvSpPr>
          <p:cNvPr id="3" name=""/>
          <p:cNvSpPr/>
          <p:nvPr/>
        </p:nvSpPr>
        <p:spPr>
          <a:xfrm>
            <a:off x="4828032" y="1255776"/>
            <a:ext cx="2465832" cy="2380488"/>
          </a:xfrm>
          <a:prstGeom prst="rect">
            <a:avLst/>
          </a:prstGeom>
          <a:solidFill>
            <a:srgbClr val="E6F3F9"/>
          </a:solidFill>
        </p:spPr>
        <p:txBody>
          <a:bodyPr lIns="0" tIns="0" rIns="0" bIns="0">
            <a:noAutofit/>
          </a:bodyPr>
          <a:p>
            <a:pPr indent="0">
              <a:spcAft>
                <a:spcPts val="630"/>
              </a:spcAft>
            </a:pPr>
            <a:r>
              <a:rPr lang="en-US" b="1" sz="2600" spc="-50">
                <a:solidFill>
                  <a:srgbClr val="FF0000"/>
                </a:solidFill>
                <a:latin typeface="Arial"/>
              </a:rPr>
              <a:t>Important</a:t>
            </a:r>
          </a:p>
          <a:p>
            <a:pPr indent="0">
              <a:spcAft>
                <a:spcPts val="1680"/>
              </a:spcAft>
            </a:pPr>
            <a:r>
              <a:rPr lang="en-US" b="1" sz="2600" spc="-50">
                <a:solidFill>
                  <a:srgbClr val="FF0000"/>
                </a:solidFill>
                <a:latin typeface="Arial"/>
              </a:rPr>
              <a:t>Concepts</a:t>
            </a:r>
          </a:p>
          <a:p>
            <a:pPr indent="0">
              <a:spcAft>
                <a:spcPts val="2730"/>
              </a:spcAft>
            </a:pPr>
            <a:r>
              <a:rPr lang="en-US" sz="2600" spc="-50">
                <a:latin typeface="Arial"/>
              </a:rPr>
              <a:t>Advanced Tools:</a:t>
            </a:r>
          </a:p>
          <a:p>
            <a:pPr indent="0">
              <a:lnSpc>
                <a:spcPts val="2832"/>
              </a:lnSpc>
              <a:spcAft>
                <a:spcPts val="1890"/>
              </a:spcAft>
            </a:pPr>
            <a:r>
              <a:rPr lang="en-US" sz="2600" spc="-50">
                <a:solidFill>
                  <a:srgbClr val="3178CC"/>
                </a:solidFill>
                <a:latin typeface="Arial"/>
              </a:rPr>
              <a:t>Fast Alignment (FASTA)</a:t>
            </a:r>
          </a:p>
        </p:txBody>
      </p:sp>
      <p:sp>
        <p:nvSpPr>
          <p:cNvPr id="4" name=""/>
          <p:cNvSpPr/>
          <p:nvPr/>
        </p:nvSpPr>
        <p:spPr>
          <a:xfrm>
            <a:off x="4840224" y="4050792"/>
            <a:ext cx="3294888" cy="1045464"/>
          </a:xfrm>
          <a:prstGeom prst="rect">
            <a:avLst/>
          </a:prstGeom>
          <a:solidFill>
            <a:srgbClr val="DCDBE6"/>
          </a:solidFill>
        </p:spPr>
        <p:txBody>
          <a:bodyPr lIns="0" tIns="0" rIns="0" bIns="0">
            <a:noAutofit/>
          </a:bodyPr>
          <a:p>
            <a:pPr indent="0">
              <a:lnSpc>
                <a:spcPts val="2856"/>
              </a:lnSpc>
              <a:spcBef>
                <a:spcPts val="1890"/>
              </a:spcBef>
            </a:pPr>
            <a:r>
              <a:rPr lang="en-US" sz="2600" spc="-50">
                <a:solidFill>
                  <a:srgbClr val="3178CC"/>
                </a:solidFill>
                <a:latin typeface="Arial"/>
              </a:rPr>
              <a:t>Basic Local Alignment Search Tool (BLAST)</a:t>
            </a:r>
          </a:p>
        </p:txBody>
      </p:sp>
    </p:spTree>
  </p:cSld>
  <p:clrMapOvr>
    <a:overrideClrMapping bg1="lt1" tx1="dk1" bg2="lt2" tx2="dk2" accent1="accent1" accent2="accent2" accent3="accent3" accent4="accent4" accent5="accent5" accent6="accent6" hlink="hlink" folHlink="folHlink"/>
  </p:clrMapOvr>
</p:sld>
</file>

<file path=ppt/slides/slide35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73224" y="533400"/>
            <a:ext cx="4895088" cy="323088"/>
          </a:xfrm>
          <a:prstGeom prst="rect">
            <a:avLst/>
          </a:prstGeom>
        </p:spPr>
        <p:txBody>
          <a:bodyPr lIns="0" tIns="0" rIns="0" bIns="0" wrap="none">
            <a:noAutofit/>
          </a:bodyPr>
          <a:p>
            <a:pPr indent="0"/>
            <a:r>
              <a:rPr lang="en-US" b="1" sz="2400">
                <a:solidFill>
                  <a:srgbClr val="000098"/>
                </a:solidFill>
                <a:latin typeface="Arial"/>
              </a:rPr>
              <a:t>Review of Sequence Analysis</a:t>
            </a:r>
          </a:p>
        </p:txBody>
      </p:sp>
      <p:sp>
        <p:nvSpPr>
          <p:cNvPr id="3" name=""/>
          <p:cNvSpPr/>
          <p:nvPr/>
        </p:nvSpPr>
        <p:spPr>
          <a:xfrm>
            <a:off x="4840224" y="1255776"/>
            <a:ext cx="1798320" cy="1956816"/>
          </a:xfrm>
          <a:prstGeom prst="rect">
            <a:avLst/>
          </a:prstGeom>
          <a:solidFill>
            <a:srgbClr val="E6F3F9"/>
          </a:solidFill>
        </p:spPr>
        <p:txBody>
          <a:bodyPr lIns="0" tIns="0" rIns="0" bIns="0">
            <a:noAutofit/>
          </a:bodyPr>
          <a:p>
            <a:pPr indent="0">
              <a:spcAft>
                <a:spcPts val="630"/>
              </a:spcAft>
            </a:pPr>
            <a:r>
              <a:rPr lang="en-US" b="1" sz="2600" spc="-50">
                <a:solidFill>
                  <a:srgbClr val="FF0000"/>
                </a:solidFill>
                <a:latin typeface="Arial"/>
              </a:rPr>
              <a:t>Important</a:t>
            </a:r>
          </a:p>
          <a:p>
            <a:pPr indent="0">
              <a:spcAft>
                <a:spcPts val="1680"/>
              </a:spcAft>
            </a:pPr>
            <a:r>
              <a:rPr lang="en-US" b="1" sz="2600" spc="-50">
                <a:solidFill>
                  <a:srgbClr val="FF0000"/>
                </a:solidFill>
                <a:latin typeface="Arial"/>
              </a:rPr>
              <a:t>Concepts</a:t>
            </a:r>
          </a:p>
          <a:p>
            <a:pPr indent="0">
              <a:spcAft>
                <a:spcPts val="2520"/>
              </a:spcAft>
            </a:pPr>
            <a:r>
              <a:rPr lang="en-US" sz="2600" spc="-50">
                <a:latin typeface="Arial"/>
              </a:rPr>
              <a:t>Databases:</a:t>
            </a:r>
          </a:p>
          <a:p>
            <a:pPr indent="0">
              <a:spcAft>
                <a:spcPts val="2520"/>
              </a:spcAft>
            </a:pPr>
            <a:r>
              <a:rPr lang="en-US" sz="2600" spc="-50">
                <a:solidFill>
                  <a:srgbClr val="3178CC"/>
                </a:solidFill>
                <a:latin typeface="Arial"/>
              </a:rPr>
              <a:t>GenBank</a:t>
            </a:r>
          </a:p>
        </p:txBody>
      </p:sp>
      <p:sp>
        <p:nvSpPr>
          <p:cNvPr id="4" name=""/>
          <p:cNvSpPr/>
          <p:nvPr/>
        </p:nvSpPr>
        <p:spPr>
          <a:xfrm>
            <a:off x="4849368" y="3685032"/>
            <a:ext cx="1118616" cy="259080"/>
          </a:xfrm>
          <a:prstGeom prst="rect">
            <a:avLst/>
          </a:prstGeom>
          <a:solidFill>
            <a:srgbClr val="E6F3F9"/>
          </a:solidFill>
        </p:spPr>
        <p:txBody>
          <a:bodyPr lIns="0" tIns="0" rIns="0" bIns="0" wrap="none">
            <a:noAutofit/>
          </a:bodyPr>
          <a:p>
            <a:pPr indent="0">
              <a:spcBef>
                <a:spcPts val="2520"/>
              </a:spcBef>
            </a:pPr>
            <a:r>
              <a:rPr lang="en-US" sz="2600" spc="-50">
                <a:solidFill>
                  <a:srgbClr val="3178CC"/>
                </a:solidFill>
                <a:latin typeface="Arial"/>
              </a:rPr>
              <a:t>UniProt</a:t>
            </a:r>
          </a:p>
        </p:txBody>
      </p:sp>
    </p:spTree>
  </p:cSld>
  <p:clrMapOvr>
    <a:overrideClrMapping bg1="lt1" tx1="dk1" bg2="lt2" tx2="dk2" accent1="accent1" accent2="accent2" accent3="accent3" accent4="accent4" accent5="accent5" accent6="accent6" hlink="hlink" folHlink="folHlink"/>
  </p:clrMapOvr>
</p:sld>
</file>

<file path=ppt/slides/slide35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73224" y="533400"/>
            <a:ext cx="4895088" cy="323088"/>
          </a:xfrm>
          <a:prstGeom prst="rect">
            <a:avLst/>
          </a:prstGeom>
        </p:spPr>
        <p:txBody>
          <a:bodyPr lIns="0" tIns="0" rIns="0" bIns="0" wrap="none">
            <a:noAutofit/>
          </a:bodyPr>
          <a:p>
            <a:pPr indent="0"/>
            <a:r>
              <a:rPr lang="en-US" b="1" sz="2400">
                <a:solidFill>
                  <a:srgbClr val="000098"/>
                </a:solidFill>
                <a:latin typeface="Arial"/>
              </a:rPr>
              <a:t>Review of Sequence Analysis</a:t>
            </a:r>
          </a:p>
        </p:txBody>
      </p:sp>
      <p:sp>
        <p:nvSpPr>
          <p:cNvPr id="3" name=""/>
          <p:cNvSpPr/>
          <p:nvPr/>
        </p:nvSpPr>
        <p:spPr>
          <a:xfrm>
            <a:off x="4840224" y="1255776"/>
            <a:ext cx="2164080" cy="2749296"/>
          </a:xfrm>
          <a:prstGeom prst="rect">
            <a:avLst/>
          </a:prstGeom>
          <a:solidFill>
            <a:srgbClr val="E6F3F9"/>
          </a:solidFill>
        </p:spPr>
        <p:txBody>
          <a:bodyPr lIns="0" tIns="0" rIns="0" bIns="0">
            <a:noAutofit/>
          </a:bodyPr>
          <a:p>
            <a:pPr indent="0">
              <a:spcAft>
                <a:spcPts val="630"/>
              </a:spcAft>
            </a:pPr>
            <a:r>
              <a:rPr lang="en-US" b="1" sz="2600" spc="-50">
                <a:solidFill>
                  <a:srgbClr val="FF0000"/>
                </a:solidFill>
                <a:latin typeface="Arial"/>
              </a:rPr>
              <a:t>Important</a:t>
            </a:r>
          </a:p>
          <a:p>
            <a:pPr indent="0">
              <a:spcAft>
                <a:spcPts val="1680"/>
              </a:spcAft>
            </a:pPr>
            <a:r>
              <a:rPr lang="en-US" b="1" sz="2600" spc="-50">
                <a:solidFill>
                  <a:srgbClr val="FF0000"/>
                </a:solidFill>
                <a:latin typeface="Arial"/>
              </a:rPr>
              <a:t>Concepts</a:t>
            </a:r>
          </a:p>
          <a:p>
            <a:pPr indent="0">
              <a:lnSpc>
                <a:spcPts val="5736"/>
              </a:lnSpc>
            </a:pPr>
            <a:r>
              <a:rPr lang="en-US" sz="2600" spc="-50">
                <a:latin typeface="Arial"/>
              </a:rPr>
              <a:t>Online Portals:</a:t>
            </a:r>
          </a:p>
          <a:p>
            <a:pPr indent="0">
              <a:lnSpc>
                <a:spcPts val="5736"/>
              </a:lnSpc>
            </a:pPr>
            <a:r>
              <a:rPr lang="en-US" sz="2600" spc="-50">
                <a:solidFill>
                  <a:srgbClr val="3178CC"/>
                </a:solidFill>
                <a:latin typeface="Arial"/>
              </a:rPr>
              <a:t>Ensemble</a:t>
            </a:r>
          </a:p>
          <a:p>
            <a:pPr indent="0">
              <a:lnSpc>
                <a:spcPts val="5736"/>
              </a:lnSpc>
            </a:pPr>
            <a:r>
              <a:rPr lang="en-US" sz="2600" spc="-50">
                <a:solidFill>
                  <a:srgbClr val="3178CC"/>
                </a:solidFill>
                <a:latin typeface="Arial"/>
              </a:rPr>
              <a:t>Expasy</a:t>
            </a:r>
          </a:p>
        </p:txBody>
      </p:sp>
      <p:sp>
        <p:nvSpPr>
          <p:cNvPr id="4" name=""/>
          <p:cNvSpPr/>
          <p:nvPr/>
        </p:nvSpPr>
        <p:spPr>
          <a:xfrm>
            <a:off x="4849368" y="4416552"/>
            <a:ext cx="1542288" cy="259080"/>
          </a:xfrm>
          <a:prstGeom prst="rect">
            <a:avLst/>
          </a:prstGeom>
          <a:solidFill>
            <a:srgbClr val="E6F3F9"/>
          </a:solidFill>
        </p:spPr>
        <p:txBody>
          <a:bodyPr lIns="0" tIns="0" rIns="0" bIns="0" wrap="none">
            <a:noAutofit/>
          </a:bodyPr>
          <a:p>
            <a:pPr indent="0"/>
            <a:r>
              <a:rPr lang="en-US" sz="2600" spc="-50">
                <a:solidFill>
                  <a:srgbClr val="3178CC"/>
                </a:solidFill>
                <a:latin typeface="Arial"/>
              </a:rPr>
              <a:t>UniProtKB</a:t>
            </a:r>
          </a:p>
        </p:txBody>
      </p:sp>
    </p:spTree>
  </p:cSld>
  <p:clrMapOvr>
    <a:overrideClrMapping bg1="lt1" tx1="dk1" bg2="lt2" tx2="dk2" accent1="accent1" accent2="accent2" accent3="accent3" accent4="accent4" accent5="accent5" accent6="accent6" hlink="hlink" folHlink="folHlink"/>
  </p:clrMapOvr>
</p:sld>
</file>

<file path=ppt/slides/slide35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74520" y="438912"/>
            <a:ext cx="405384" cy="179832"/>
          </a:xfrm>
          <a:prstGeom prst="rect">
            <a:avLst/>
          </a:prstGeom>
        </p:spPr>
        <p:txBody>
          <a:bodyPr lIns="0" tIns="0" rIns="0" bIns="0" wrap="none">
            <a:noAutofit/>
          </a:bodyPr>
          <a:p>
            <a:pPr indent="0"/>
            <a:r>
              <a:rPr lang="en-US" sz="18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35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2096" y="496824"/>
            <a:ext cx="4556760" cy="280416"/>
          </a:xfrm>
          <a:prstGeom prst="rect">
            <a:avLst/>
          </a:prstGeom>
        </p:spPr>
        <p:txBody>
          <a:bodyPr lIns="0" tIns="0" rIns="0" bIns="0" wrap="none">
            <a:noAutofit/>
          </a:bodyPr>
          <a:p>
            <a:pPr indent="0"/>
            <a:r>
              <a:rPr lang="en-US" b="1" sz="2400">
                <a:solidFill>
                  <a:srgbClr val="000098"/>
                </a:solidFill>
                <a:latin typeface="Arial"/>
              </a:rPr>
              <a:t>Conclusion of the Course</a:t>
            </a:r>
          </a:p>
        </p:txBody>
      </p:sp>
      <p:sp>
        <p:nvSpPr>
          <p:cNvPr id="3" name=""/>
          <p:cNvSpPr/>
          <p:nvPr/>
        </p:nvSpPr>
        <p:spPr>
          <a:xfrm>
            <a:off x="5187696" y="3017520"/>
            <a:ext cx="2743200" cy="832104"/>
          </a:xfrm>
          <a:prstGeom prst="rect">
            <a:avLst/>
          </a:prstGeom>
          <a:solidFill>
            <a:srgbClr val="DCDBE6"/>
          </a:solidFill>
        </p:spPr>
        <p:txBody>
          <a:bodyPr lIns="0" tIns="0" rIns="0" bIns="0">
            <a:noAutofit/>
          </a:bodyPr>
          <a:p>
            <a:pPr algn="ctr" indent="0">
              <a:lnSpc>
                <a:spcPts val="3624"/>
              </a:lnSpc>
            </a:pPr>
            <a:r>
              <a:rPr lang="en-US" b="1" sz="2600" spc="-50">
                <a:solidFill>
                  <a:srgbClr val="006FC0"/>
                </a:solidFill>
                <a:latin typeface="Arial"/>
              </a:rPr>
              <a:t>Review of Phylogenetics</a:t>
            </a:r>
          </a:p>
        </p:txBody>
      </p:sp>
    </p:spTree>
  </p:cSld>
  <p:clrMapOvr>
    <a:overrideClrMapping bg1="lt1" tx1="dk1" bg2="lt2" tx2="dk2" accent1="accent1" accent2="accent2" accent3="accent3" accent4="accent4" accent5="accent5" accent6="accent6" hlink="hlink" folHlink="folHlink"/>
  </p:clrMapOvr>
</p:sld>
</file>

<file path=ppt/slides/slide35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575560" y="533400"/>
            <a:ext cx="4096512" cy="323088"/>
          </a:xfrm>
          <a:prstGeom prst="rect">
            <a:avLst/>
          </a:prstGeom>
        </p:spPr>
        <p:txBody>
          <a:bodyPr lIns="0" tIns="0" rIns="0" bIns="0" wrap="none">
            <a:noAutofit/>
          </a:bodyPr>
          <a:p>
            <a:pPr indent="0"/>
            <a:r>
              <a:rPr lang="en-US" b="1" sz="2400">
                <a:solidFill>
                  <a:srgbClr val="000098"/>
                </a:solidFill>
                <a:latin typeface="Arial"/>
              </a:rPr>
              <a:t>Review of Phylogenetics</a:t>
            </a:r>
          </a:p>
        </p:txBody>
      </p:sp>
      <p:sp>
        <p:nvSpPr>
          <p:cNvPr id="3" name=""/>
          <p:cNvSpPr/>
          <p:nvPr/>
        </p:nvSpPr>
        <p:spPr>
          <a:xfrm>
            <a:off x="4843272" y="1255776"/>
            <a:ext cx="3236976" cy="3054096"/>
          </a:xfrm>
          <a:prstGeom prst="rect">
            <a:avLst/>
          </a:prstGeom>
          <a:solidFill>
            <a:srgbClr val="E6F3F9"/>
          </a:solidFill>
        </p:spPr>
        <p:txBody>
          <a:bodyPr lIns="0" tIns="0" rIns="0" bIns="0">
            <a:noAutofit/>
          </a:bodyPr>
          <a:p>
            <a:pPr algn="just" indent="0">
              <a:spcAft>
                <a:spcPts val="630"/>
              </a:spcAft>
            </a:pPr>
            <a:r>
              <a:rPr lang="en-US" b="1" sz="2600" spc="-50">
                <a:solidFill>
                  <a:srgbClr val="FF0000"/>
                </a:solidFill>
                <a:latin typeface="Arial"/>
              </a:rPr>
              <a:t>Important</a:t>
            </a:r>
          </a:p>
          <a:p>
            <a:pPr algn="just" indent="0">
              <a:spcAft>
                <a:spcPts val="1680"/>
              </a:spcAft>
            </a:pPr>
            <a:r>
              <a:rPr lang="en-US" b="1" sz="2600" spc="-50">
                <a:solidFill>
                  <a:srgbClr val="FF0000"/>
                </a:solidFill>
                <a:latin typeface="Arial"/>
              </a:rPr>
              <a:t>Concepts</a:t>
            </a:r>
          </a:p>
          <a:p>
            <a:pPr algn="just" indent="0">
              <a:spcAft>
                <a:spcPts val="4620"/>
              </a:spcAft>
            </a:pPr>
            <a:r>
              <a:rPr lang="en-US" sz="2600" spc="-50">
                <a:solidFill>
                  <a:srgbClr val="747474"/>
                </a:solidFill>
                <a:latin typeface="Arial"/>
              </a:rPr>
              <a:t>•    </a:t>
            </a:r>
            <a:r>
              <a:rPr lang="en-US" sz="2600" spc="-50">
                <a:solidFill>
                  <a:srgbClr val="3178CC"/>
                </a:solidFill>
                <a:latin typeface="Arial"/>
              </a:rPr>
              <a:t>Molecular Evolution</a:t>
            </a:r>
          </a:p>
          <a:p>
            <a:pPr algn="just" indent="0">
              <a:spcAft>
                <a:spcPts val="2730"/>
              </a:spcAft>
            </a:pPr>
            <a:r>
              <a:rPr lang="en-US" sz="2600" spc="-50">
                <a:solidFill>
                  <a:srgbClr val="747474"/>
                </a:solidFill>
                <a:latin typeface="Arial"/>
              </a:rPr>
              <a:t>•    </a:t>
            </a:r>
            <a:r>
              <a:rPr lang="en-US" sz="2600" spc="-50">
                <a:latin typeface="Arial"/>
              </a:rPr>
              <a:t>Insertions</a:t>
            </a:r>
          </a:p>
          <a:p>
            <a:pPr algn="just" indent="0">
              <a:spcAft>
                <a:spcPts val="2730"/>
              </a:spcAft>
            </a:pPr>
            <a:r>
              <a:rPr lang="en-US" sz="2600" spc="-50">
                <a:solidFill>
                  <a:srgbClr val="747474"/>
                </a:solidFill>
                <a:latin typeface="Arial"/>
              </a:rPr>
              <a:t>•    </a:t>
            </a:r>
            <a:r>
              <a:rPr lang="en-US" sz="2600" spc="-50">
                <a:latin typeface="Arial"/>
              </a:rPr>
              <a:t>Deletions</a:t>
            </a:r>
          </a:p>
        </p:txBody>
      </p:sp>
      <p:sp>
        <p:nvSpPr>
          <p:cNvPr id="4" name=""/>
          <p:cNvSpPr/>
          <p:nvPr/>
        </p:nvSpPr>
        <p:spPr>
          <a:xfrm>
            <a:off x="5184648" y="4779264"/>
            <a:ext cx="1956816" cy="262128"/>
          </a:xfrm>
          <a:prstGeom prst="rect">
            <a:avLst/>
          </a:prstGeom>
          <a:solidFill>
            <a:srgbClr val="E6F3F9"/>
          </a:solidFill>
        </p:spPr>
        <p:txBody>
          <a:bodyPr lIns="0" tIns="0" rIns="0" bIns="0" wrap="none">
            <a:noAutofit/>
          </a:bodyPr>
          <a:p>
            <a:pPr indent="0">
              <a:spcBef>
                <a:spcPts val="2730"/>
              </a:spcBef>
            </a:pPr>
            <a:r>
              <a:rPr lang="en-US" sz="2600" spc="-50">
                <a:latin typeface="Arial"/>
              </a:rPr>
              <a:t>Substitutions</a:t>
            </a:r>
          </a:p>
        </p:txBody>
      </p:sp>
    </p:spTree>
  </p:cSld>
  <p:clrMapOvr>
    <a:overrideClrMapping bg1="lt1" tx1="dk1" bg2="lt2" tx2="dk2" accent1="accent1" accent2="accent2" accent3="accent3" accent4="accent4" accent5="accent5" accent6="accent6" hlink="hlink" folHlink="folHlink"/>
  </p:clrMapOvr>
</p:sld>
</file>

<file path=ppt/slides/slide35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575560" y="533400"/>
            <a:ext cx="4096512" cy="323088"/>
          </a:xfrm>
          <a:prstGeom prst="rect">
            <a:avLst/>
          </a:prstGeom>
        </p:spPr>
        <p:txBody>
          <a:bodyPr lIns="0" tIns="0" rIns="0" bIns="0" wrap="none">
            <a:noAutofit/>
          </a:bodyPr>
          <a:p>
            <a:pPr indent="0"/>
            <a:r>
              <a:rPr lang="en-US" b="1" sz="2400">
                <a:solidFill>
                  <a:srgbClr val="000098"/>
                </a:solidFill>
                <a:latin typeface="Arial"/>
              </a:rPr>
              <a:t>Review of Phylogenetics</a:t>
            </a:r>
          </a:p>
        </p:txBody>
      </p:sp>
      <p:sp>
        <p:nvSpPr>
          <p:cNvPr id="3" name=""/>
          <p:cNvSpPr/>
          <p:nvPr/>
        </p:nvSpPr>
        <p:spPr>
          <a:xfrm>
            <a:off x="4843272" y="1255776"/>
            <a:ext cx="3127248" cy="2322576"/>
          </a:xfrm>
          <a:prstGeom prst="rect">
            <a:avLst/>
          </a:prstGeom>
          <a:solidFill>
            <a:srgbClr val="E6F3F9"/>
          </a:solidFill>
        </p:spPr>
        <p:txBody>
          <a:bodyPr lIns="0" tIns="0" rIns="0" bIns="0">
            <a:noAutofit/>
          </a:bodyPr>
          <a:p>
            <a:pPr algn="just" indent="0">
              <a:spcAft>
                <a:spcPts val="630"/>
              </a:spcAft>
            </a:pPr>
            <a:r>
              <a:rPr lang="en-US" b="1" sz="2600" spc="-50">
                <a:solidFill>
                  <a:srgbClr val="FF0000"/>
                </a:solidFill>
                <a:latin typeface="Arial"/>
              </a:rPr>
              <a:t>Important</a:t>
            </a:r>
          </a:p>
          <a:p>
            <a:pPr algn="just" indent="0">
              <a:spcAft>
                <a:spcPts val="1680"/>
              </a:spcAft>
            </a:pPr>
            <a:r>
              <a:rPr lang="en-US" b="1" sz="2600" spc="-50">
                <a:solidFill>
                  <a:srgbClr val="FF0000"/>
                </a:solidFill>
                <a:latin typeface="Arial"/>
              </a:rPr>
              <a:t>Concepts</a:t>
            </a:r>
          </a:p>
          <a:p>
            <a:pPr algn="just" indent="0">
              <a:spcAft>
                <a:spcPts val="4620"/>
              </a:spcAft>
            </a:pPr>
            <a:r>
              <a:rPr lang="en-US" sz="2600" spc="-50">
                <a:solidFill>
                  <a:srgbClr val="747474"/>
                </a:solidFill>
                <a:latin typeface="Arial"/>
              </a:rPr>
              <a:t>•    </a:t>
            </a:r>
            <a:r>
              <a:rPr lang="en-US" sz="2600" spc="-50">
                <a:solidFill>
                  <a:srgbClr val="3178CC"/>
                </a:solidFill>
                <a:latin typeface="Arial"/>
              </a:rPr>
              <a:t>Phylogenetic Trees</a:t>
            </a:r>
          </a:p>
          <a:p>
            <a:pPr algn="just" indent="0">
              <a:spcAft>
                <a:spcPts val="2730"/>
              </a:spcAft>
            </a:pPr>
            <a:r>
              <a:rPr lang="en-US" sz="2600" spc="-50">
                <a:solidFill>
                  <a:srgbClr val="747474"/>
                </a:solidFill>
                <a:latin typeface="Arial"/>
              </a:rPr>
              <a:t>•    </a:t>
            </a:r>
            <a:r>
              <a:rPr lang="en-US" sz="2600" spc="-50">
                <a:latin typeface="Arial"/>
              </a:rPr>
              <a:t>Scaled Trees</a:t>
            </a:r>
          </a:p>
        </p:txBody>
      </p:sp>
      <p:sp>
        <p:nvSpPr>
          <p:cNvPr id="4" name=""/>
          <p:cNvSpPr/>
          <p:nvPr/>
        </p:nvSpPr>
        <p:spPr>
          <a:xfrm>
            <a:off x="5193792" y="4050792"/>
            <a:ext cx="2234184" cy="259080"/>
          </a:xfrm>
          <a:prstGeom prst="rect">
            <a:avLst/>
          </a:prstGeom>
          <a:solidFill>
            <a:srgbClr val="DCDBE6"/>
          </a:solidFill>
        </p:spPr>
        <p:txBody>
          <a:bodyPr lIns="0" tIns="0" rIns="0" bIns="0" wrap="none">
            <a:noAutofit/>
          </a:bodyPr>
          <a:p>
            <a:pPr indent="0">
              <a:spcBef>
                <a:spcPts val="2730"/>
              </a:spcBef>
            </a:pPr>
            <a:r>
              <a:rPr lang="en-US" sz="2600" spc="-50">
                <a:latin typeface="Arial"/>
              </a:rPr>
              <a:t>Unscaled Trees</a:t>
            </a:r>
          </a:p>
        </p:txBody>
      </p:sp>
    </p:spTree>
  </p:cSld>
  <p:clrMapOvr>
    <a:overrideClrMapping bg1="lt1" tx1="dk1" bg2="lt2" tx2="dk2" accent1="accent1" accent2="accent2" accent3="accent3" accent4="accent4" accent5="accent5" accent6="accent6" hlink="hlink" folHlink="folHlink"/>
  </p:clrMapOvr>
</p:sld>
</file>

<file path=ppt/slides/slide3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83664" y="774192"/>
            <a:ext cx="5391912" cy="417576"/>
          </a:xfrm>
          <a:prstGeom prst="rect">
            <a:avLst/>
          </a:prstGeom>
        </p:spPr>
        <p:txBody>
          <a:bodyPr lIns="0" tIns="0" rIns="0" bIns="0" wrap="none">
            <a:noAutofit/>
          </a:bodyPr>
          <a:p>
            <a:pPr indent="0"/>
            <a:r>
              <a:rPr lang="en-US" b="1" sz="3200">
                <a:solidFill>
                  <a:srgbClr val="001F5F"/>
                </a:solidFill>
                <a:latin typeface="Arial"/>
              </a:rPr>
              <a:t>Optimal Alignment Methods</a:t>
            </a:r>
          </a:p>
        </p:txBody>
      </p:sp>
      <p:sp>
        <p:nvSpPr>
          <p:cNvPr id="3" name=""/>
          <p:cNvSpPr/>
          <p:nvPr/>
        </p:nvSpPr>
        <p:spPr>
          <a:xfrm>
            <a:off x="4663440" y="1612392"/>
            <a:ext cx="3422904" cy="3118104"/>
          </a:xfrm>
          <a:prstGeom prst="rect">
            <a:avLst/>
          </a:prstGeom>
        </p:spPr>
        <p:txBody>
          <a:bodyPr lIns="0" tIns="0" rIns="0" bIns="0">
            <a:noAutofit/>
          </a:bodyPr>
          <a:p>
            <a:pPr marL="364744" indent="-342900">
              <a:spcAft>
                <a:spcPts val="630"/>
              </a:spcAft>
            </a:pPr>
            <a:r>
              <a:rPr lang="en-US" sz="2600" spc="-50">
                <a:solidFill>
                  <a:srgbClr val="3265FF"/>
                </a:solidFill>
                <a:latin typeface="Arial"/>
              </a:rPr>
              <a:t>Dynamic</a:t>
            </a:r>
          </a:p>
          <a:p>
            <a:pPr marL="364744" indent="-342900">
              <a:spcAft>
                <a:spcPts val="1050"/>
              </a:spcAft>
            </a:pPr>
            <a:r>
              <a:rPr lang="en-US" sz="2600" spc="-50">
                <a:solidFill>
                  <a:srgbClr val="3265FF"/>
                </a:solidFill>
                <a:latin typeface="Arial"/>
              </a:rPr>
              <a:t>Programming</a:t>
            </a:r>
          </a:p>
          <a:p>
            <a:pPr marL="364744" indent="-342900">
              <a:lnSpc>
                <a:spcPts val="3096"/>
              </a:lnSpc>
            </a:pPr>
            <a:r>
              <a:rPr lang="en-US" sz="2600" spc="-50">
                <a:solidFill>
                  <a:srgbClr val="622422"/>
                </a:solidFill>
                <a:latin typeface="Arial"/>
              </a:rPr>
              <a:t>• </a:t>
            </a:r>
            <a:r>
              <a:rPr lang="en-US" sz="2600" spc="-50">
                <a:latin typeface="Arial"/>
              </a:rPr>
              <a:t>Dynamic programming is used to find an optimal alignment of two sequences and its scores</a:t>
            </a:r>
          </a:p>
        </p:txBody>
      </p:sp>
    </p:spTree>
  </p:cSld>
  <p:clrMapOvr>
    <a:overrideClrMapping bg1="lt1" tx1="dk1" bg2="lt2" tx2="dk2" accent1="accent1" accent2="accent2" accent3="accent3" accent4="accent4" accent5="accent5" accent6="accent6" hlink="hlink" folHlink="folHlink"/>
  </p:clrMapOvr>
</p:sld>
</file>

<file path=ppt/slides/slide36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935480" y="2337816"/>
            <a:ext cx="5221224" cy="2386584"/>
          </a:xfrm>
          <a:prstGeom prst="rect">
            <a:avLst/>
          </a:prstGeom>
        </p:spPr>
      </p:pic>
      <p:sp>
        <p:nvSpPr>
          <p:cNvPr id="3" name=""/>
          <p:cNvSpPr/>
          <p:nvPr/>
        </p:nvSpPr>
        <p:spPr>
          <a:xfrm>
            <a:off x="2575560" y="390144"/>
            <a:ext cx="4096512" cy="323088"/>
          </a:xfrm>
          <a:prstGeom prst="rect">
            <a:avLst/>
          </a:prstGeom>
        </p:spPr>
        <p:txBody>
          <a:bodyPr lIns="0" tIns="0" rIns="0" bIns="0" wrap="none">
            <a:noAutofit/>
          </a:bodyPr>
          <a:p>
            <a:pPr indent="0"/>
            <a:r>
              <a:rPr lang="en-US" b="1" sz="2400">
                <a:solidFill>
                  <a:srgbClr val="000098"/>
                </a:solidFill>
                <a:latin typeface="Arial"/>
              </a:rPr>
              <a:t>Review of Phylogenetics</a:t>
            </a:r>
          </a:p>
        </p:txBody>
      </p:sp>
      <p:sp>
        <p:nvSpPr>
          <p:cNvPr id="4" name=""/>
          <p:cNvSpPr/>
          <p:nvPr/>
        </p:nvSpPr>
        <p:spPr>
          <a:xfrm>
            <a:off x="1021080" y="1179576"/>
            <a:ext cx="5812536" cy="1005840"/>
          </a:xfrm>
          <a:prstGeom prst="rect">
            <a:avLst/>
          </a:prstGeom>
        </p:spPr>
        <p:txBody>
          <a:bodyPr lIns="0" tIns="0" rIns="0" bIns="0">
            <a:noAutofit/>
          </a:bodyPr>
          <a:p>
            <a:pPr indent="0">
              <a:spcAft>
                <a:spcPts val="3150"/>
              </a:spcAft>
            </a:pPr>
            <a:r>
              <a:rPr lang="en-US" b="1" sz="2200" spc="-50">
                <a:solidFill>
                  <a:srgbClr val="FF0000"/>
                </a:solidFill>
                <a:latin typeface="Arial"/>
              </a:rPr>
              <a:t>Edge length with and without a clock!</a:t>
            </a:r>
          </a:p>
          <a:p>
            <a:pPr algn="just" marL="1460500" indent="0"/>
            <a:r>
              <a:rPr lang="en-US" b="1" sz="2000">
                <a:solidFill>
                  <a:srgbClr val="3178CC"/>
                </a:solidFill>
                <a:latin typeface="Calibri"/>
              </a:rPr>
              <a:t>WITH CLOCK    WITHOUT CLOCK</a:t>
            </a:r>
          </a:p>
        </p:txBody>
      </p:sp>
      <p:sp>
        <p:nvSpPr>
          <p:cNvPr id="5" name=""/>
          <p:cNvSpPr/>
          <p:nvPr/>
        </p:nvSpPr>
        <p:spPr>
          <a:xfrm>
            <a:off x="1271016" y="5169408"/>
            <a:ext cx="6659880" cy="524256"/>
          </a:xfrm>
          <a:prstGeom prst="rect">
            <a:avLst/>
          </a:prstGeom>
        </p:spPr>
        <p:txBody>
          <a:bodyPr lIns="0" tIns="0" rIns="0" bIns="0">
            <a:noAutofit/>
          </a:bodyPr>
          <a:p>
            <a:pPr algn="ctr" indent="0">
              <a:spcBef>
                <a:spcPts val="2310"/>
              </a:spcBef>
              <a:spcAft>
                <a:spcPts val="630"/>
              </a:spcAft>
            </a:pPr>
            <a:r>
              <a:rPr lang="en-US" b="1" sz="2000">
                <a:solidFill>
                  <a:srgbClr val="3178CC"/>
                </a:solidFill>
                <a:latin typeface="Calibri"/>
              </a:rPr>
              <a:t>Since the rate of evolution in species is different, it needs to be</a:t>
            </a:r>
          </a:p>
          <a:p>
            <a:pPr algn="ctr" indent="0"/>
            <a:r>
              <a:rPr lang="en-US" b="1" sz="2000">
                <a:solidFill>
                  <a:srgbClr val="3178CC"/>
                </a:solidFill>
                <a:latin typeface="Calibri"/>
              </a:rPr>
              <a:t>considered!</a:t>
            </a:r>
          </a:p>
        </p:txBody>
      </p:sp>
    </p:spTree>
  </p:cSld>
  <p:clrMapOvr>
    <a:overrideClrMapping bg1="lt1" tx1="dk1" bg2="lt2" tx2="dk2" accent1="accent1" accent2="accent2" accent3="accent3" accent4="accent4" accent5="accent5" accent6="accent6" hlink="hlink" folHlink="folHlink"/>
  </p:clrMapOvr>
</p:sld>
</file>

<file path=ppt/slides/slide36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575560" y="533400"/>
            <a:ext cx="4096512" cy="323088"/>
          </a:xfrm>
          <a:prstGeom prst="rect">
            <a:avLst/>
          </a:prstGeom>
        </p:spPr>
        <p:txBody>
          <a:bodyPr lIns="0" tIns="0" rIns="0" bIns="0" wrap="none">
            <a:noAutofit/>
          </a:bodyPr>
          <a:p>
            <a:pPr indent="0"/>
            <a:r>
              <a:rPr lang="en-US" b="1" sz="2400">
                <a:solidFill>
                  <a:srgbClr val="000098"/>
                </a:solidFill>
                <a:latin typeface="Arial"/>
              </a:rPr>
              <a:t>Review of Phylogenetics</a:t>
            </a:r>
          </a:p>
        </p:txBody>
      </p:sp>
      <p:sp>
        <p:nvSpPr>
          <p:cNvPr id="3" name=""/>
          <p:cNvSpPr/>
          <p:nvPr/>
        </p:nvSpPr>
        <p:spPr>
          <a:xfrm>
            <a:off x="4843272" y="1255776"/>
            <a:ext cx="3127248" cy="2322576"/>
          </a:xfrm>
          <a:prstGeom prst="rect">
            <a:avLst/>
          </a:prstGeom>
          <a:solidFill>
            <a:srgbClr val="E6F3F9"/>
          </a:solidFill>
        </p:spPr>
        <p:txBody>
          <a:bodyPr lIns="0" tIns="0" rIns="0" bIns="0">
            <a:noAutofit/>
          </a:bodyPr>
          <a:p>
            <a:pPr algn="just" indent="0">
              <a:spcAft>
                <a:spcPts val="630"/>
              </a:spcAft>
            </a:pPr>
            <a:r>
              <a:rPr lang="en-US" b="1" sz="2600" spc="-50">
                <a:solidFill>
                  <a:srgbClr val="FF0000"/>
                </a:solidFill>
                <a:latin typeface="Arial"/>
              </a:rPr>
              <a:t>Important</a:t>
            </a:r>
          </a:p>
          <a:p>
            <a:pPr algn="just" indent="0">
              <a:spcAft>
                <a:spcPts val="1680"/>
              </a:spcAft>
            </a:pPr>
            <a:r>
              <a:rPr lang="en-US" b="1" sz="2600" spc="-50">
                <a:solidFill>
                  <a:srgbClr val="FF0000"/>
                </a:solidFill>
                <a:latin typeface="Arial"/>
              </a:rPr>
              <a:t>Concepts</a:t>
            </a:r>
          </a:p>
          <a:p>
            <a:pPr algn="just" indent="0">
              <a:spcAft>
                <a:spcPts val="4620"/>
              </a:spcAft>
            </a:pPr>
            <a:r>
              <a:rPr lang="en-US" sz="2600" spc="-50">
                <a:solidFill>
                  <a:srgbClr val="747474"/>
                </a:solidFill>
                <a:latin typeface="Arial"/>
              </a:rPr>
              <a:t>•    </a:t>
            </a:r>
            <a:r>
              <a:rPr lang="en-US" sz="2600" spc="-50">
                <a:solidFill>
                  <a:srgbClr val="3178CC"/>
                </a:solidFill>
                <a:latin typeface="Arial"/>
              </a:rPr>
              <a:t>Phylogenetic Trees</a:t>
            </a:r>
          </a:p>
          <a:p>
            <a:pPr algn="just" indent="0">
              <a:spcAft>
                <a:spcPts val="2730"/>
              </a:spcAft>
            </a:pPr>
            <a:r>
              <a:rPr lang="en-US" sz="2600" spc="-50">
                <a:solidFill>
                  <a:srgbClr val="747474"/>
                </a:solidFill>
                <a:latin typeface="Arial"/>
              </a:rPr>
              <a:t>•    </a:t>
            </a:r>
            <a:r>
              <a:rPr lang="en-US" sz="2600" spc="-50">
                <a:latin typeface="Arial"/>
              </a:rPr>
              <a:t>Rooted T rees</a:t>
            </a:r>
          </a:p>
        </p:txBody>
      </p:sp>
      <p:sp>
        <p:nvSpPr>
          <p:cNvPr id="4" name=""/>
          <p:cNvSpPr/>
          <p:nvPr/>
        </p:nvSpPr>
        <p:spPr>
          <a:xfrm>
            <a:off x="5193792" y="4050792"/>
            <a:ext cx="2234184" cy="259080"/>
          </a:xfrm>
          <a:prstGeom prst="rect">
            <a:avLst/>
          </a:prstGeom>
          <a:solidFill>
            <a:srgbClr val="DCDBE6"/>
          </a:solidFill>
        </p:spPr>
        <p:txBody>
          <a:bodyPr lIns="0" tIns="0" rIns="0" bIns="0" wrap="none">
            <a:noAutofit/>
          </a:bodyPr>
          <a:p>
            <a:pPr indent="0">
              <a:spcBef>
                <a:spcPts val="2730"/>
              </a:spcBef>
            </a:pPr>
            <a:r>
              <a:rPr lang="en-US" sz="2600" spc="-50">
                <a:latin typeface="Arial"/>
              </a:rPr>
              <a:t>Unrooted Trees</a:t>
            </a:r>
          </a:p>
        </p:txBody>
      </p:sp>
    </p:spTree>
  </p:cSld>
  <p:clrMapOvr>
    <a:overrideClrMapping bg1="lt1" tx1="dk1" bg2="lt2" tx2="dk2" accent1="accent1" accent2="accent2" accent3="accent3" accent4="accent4" accent5="accent5" accent6="accent6" hlink="hlink" folHlink="folHlink"/>
  </p:clrMapOvr>
</p:sld>
</file>

<file path=ppt/slides/slide36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5181600" y="2359152"/>
            <a:ext cx="3505200" cy="3093720"/>
          </a:xfrm>
          <a:prstGeom prst="rect">
            <a:avLst/>
          </a:prstGeom>
        </p:spPr>
      </p:pic>
      <p:sp>
        <p:nvSpPr>
          <p:cNvPr id="3" name=""/>
          <p:cNvSpPr/>
          <p:nvPr/>
        </p:nvSpPr>
        <p:spPr>
          <a:xfrm>
            <a:off x="2575560" y="390144"/>
            <a:ext cx="4096512" cy="323088"/>
          </a:xfrm>
          <a:prstGeom prst="rect">
            <a:avLst/>
          </a:prstGeom>
        </p:spPr>
        <p:txBody>
          <a:bodyPr lIns="0" tIns="0" rIns="0" bIns="0" wrap="none">
            <a:noAutofit/>
          </a:bodyPr>
          <a:p>
            <a:pPr indent="0"/>
            <a:r>
              <a:rPr lang="en-US" b="1" sz="2400">
                <a:solidFill>
                  <a:srgbClr val="000098"/>
                </a:solidFill>
                <a:latin typeface="Arial"/>
              </a:rPr>
              <a:t>Review of Phylogenetics</a:t>
            </a:r>
          </a:p>
        </p:txBody>
      </p:sp>
      <p:sp>
        <p:nvSpPr>
          <p:cNvPr id="4" name=""/>
          <p:cNvSpPr/>
          <p:nvPr/>
        </p:nvSpPr>
        <p:spPr>
          <a:xfrm>
            <a:off x="1054608" y="1292352"/>
            <a:ext cx="6202680" cy="743712"/>
          </a:xfrm>
          <a:prstGeom prst="rect">
            <a:avLst/>
          </a:prstGeom>
        </p:spPr>
        <p:txBody>
          <a:bodyPr lIns="0" tIns="0" rIns="0" bIns="0">
            <a:noAutofit/>
          </a:bodyPr>
          <a:p>
            <a:pPr indent="0">
              <a:lnSpc>
                <a:spcPts val="3096"/>
              </a:lnSpc>
              <a:spcAft>
                <a:spcPts val="1050"/>
              </a:spcAft>
            </a:pPr>
            <a:r>
              <a:rPr lang="en-US" b="1" sz="2600" spc="-50">
                <a:solidFill>
                  <a:srgbClr val="FF0000"/>
                </a:solidFill>
                <a:latin typeface="Arial"/>
              </a:rPr>
              <a:t>UPGMA: Unweighted Pair - Group Method using arithmetic Averages</a:t>
            </a:r>
          </a:p>
        </p:txBody>
      </p:sp>
      <p:sp>
        <p:nvSpPr>
          <p:cNvPr id="5" name=""/>
          <p:cNvSpPr/>
          <p:nvPr/>
        </p:nvSpPr>
        <p:spPr>
          <a:xfrm>
            <a:off x="1356360" y="2322576"/>
            <a:ext cx="3755136" cy="1426464"/>
          </a:xfrm>
          <a:prstGeom prst="rect">
            <a:avLst/>
          </a:prstGeom>
        </p:spPr>
        <p:txBody>
          <a:bodyPr lIns="0" tIns="0" rIns="0" bIns="0">
            <a:noAutofit/>
          </a:bodyPr>
          <a:p>
            <a:pPr indent="0">
              <a:lnSpc>
                <a:spcPts val="3000"/>
              </a:lnSpc>
              <a:spcBef>
                <a:spcPts val="1050"/>
              </a:spcBef>
              <a:spcAft>
                <a:spcPts val="2940"/>
              </a:spcAft>
            </a:pPr>
            <a:r>
              <a:rPr lang="en-US" b="1" sz="2100">
                <a:latin typeface="Arial"/>
              </a:rPr>
              <a:t>Two sequences with with the </a:t>
            </a:r>
            <a:r>
              <a:rPr lang="en-US" sz="2600" spc="-50">
                <a:solidFill>
                  <a:srgbClr val="00AF50"/>
                </a:solidFill>
                <a:latin typeface="Arial"/>
              </a:rPr>
              <a:t>shortest evolutionary distance </a:t>
            </a:r>
            <a:r>
              <a:rPr lang="en-US" b="1" sz="2100">
                <a:latin typeface="Arial"/>
              </a:rPr>
              <a:t>between them are considered</a:t>
            </a:r>
          </a:p>
        </p:txBody>
      </p:sp>
      <p:sp>
        <p:nvSpPr>
          <p:cNvPr id="6" name=""/>
          <p:cNvSpPr/>
          <p:nvPr/>
        </p:nvSpPr>
        <p:spPr>
          <a:xfrm>
            <a:off x="1356360" y="4404360"/>
            <a:ext cx="3636264" cy="1435608"/>
          </a:xfrm>
          <a:prstGeom prst="rect">
            <a:avLst/>
          </a:prstGeom>
        </p:spPr>
        <p:txBody>
          <a:bodyPr lIns="0" tIns="0" rIns="0" bIns="0">
            <a:noAutofit/>
          </a:bodyPr>
          <a:p>
            <a:pPr indent="0">
              <a:lnSpc>
                <a:spcPts val="3024"/>
              </a:lnSpc>
              <a:spcBef>
                <a:spcPts val="2940"/>
              </a:spcBef>
            </a:pPr>
            <a:r>
              <a:rPr lang="en-US" b="1" sz="2100">
                <a:latin typeface="Arial"/>
              </a:rPr>
              <a:t>These sequences will be </a:t>
            </a:r>
            <a:r>
              <a:rPr lang="en-US" sz="2600" spc="-50">
                <a:solidFill>
                  <a:srgbClr val="00AF50"/>
                </a:solidFill>
                <a:latin typeface="Arial"/>
              </a:rPr>
              <a:t>the last to diverge</a:t>
            </a:r>
            <a:r>
              <a:rPr lang="en-US" b="1" sz="2100">
                <a:latin typeface="Arial"/>
              </a:rPr>
              <a:t>, and </a:t>
            </a:r>
            <a:r>
              <a:rPr lang="en-US" sz="2600" spc="-50">
                <a:solidFill>
                  <a:srgbClr val="6F2F9F"/>
                </a:solidFill>
                <a:latin typeface="Arial"/>
              </a:rPr>
              <a:t>represented by the most recent internal node.</a:t>
            </a:r>
          </a:p>
        </p:txBody>
      </p:sp>
    </p:spTree>
  </p:cSld>
  <p:clrMapOvr>
    <a:overrideClrMapping bg1="lt1" tx1="dk1" bg2="lt2" tx2="dk2" accent1="accent1" accent2="accent2" accent3="accent3" accent4="accent4" accent5="accent5" accent6="accent6" hlink="hlink" folHlink="folHlink"/>
  </p:clrMapOvr>
</p:sld>
</file>

<file path=ppt/slides/slide36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575560" y="533400"/>
            <a:ext cx="4096512" cy="323088"/>
          </a:xfrm>
          <a:prstGeom prst="rect">
            <a:avLst/>
          </a:prstGeom>
        </p:spPr>
        <p:txBody>
          <a:bodyPr lIns="0" tIns="0" rIns="0" bIns="0" wrap="none">
            <a:noAutofit/>
          </a:bodyPr>
          <a:p>
            <a:pPr indent="0"/>
            <a:r>
              <a:rPr lang="en-US" b="1" sz="2400">
                <a:solidFill>
                  <a:srgbClr val="000098"/>
                </a:solidFill>
                <a:latin typeface="Arial"/>
              </a:rPr>
              <a:t>Review of Phylogenetics</a:t>
            </a:r>
          </a:p>
        </p:txBody>
      </p:sp>
      <p:sp>
        <p:nvSpPr>
          <p:cNvPr id="3" name=""/>
          <p:cNvSpPr/>
          <p:nvPr/>
        </p:nvSpPr>
        <p:spPr>
          <a:xfrm>
            <a:off x="4837176" y="1255776"/>
            <a:ext cx="3273552" cy="4565904"/>
          </a:xfrm>
          <a:prstGeom prst="rect">
            <a:avLst/>
          </a:prstGeom>
          <a:solidFill>
            <a:srgbClr val="DCDBE6"/>
          </a:solidFill>
        </p:spPr>
        <p:txBody>
          <a:bodyPr lIns="0" tIns="0" rIns="0" bIns="0">
            <a:noAutofit/>
          </a:bodyPr>
          <a:p>
            <a:pPr indent="0">
              <a:spcAft>
                <a:spcPts val="630"/>
              </a:spcAft>
            </a:pPr>
            <a:r>
              <a:rPr lang="en-US" b="1" sz="2600" spc="-50">
                <a:solidFill>
                  <a:srgbClr val="FF0000"/>
                </a:solidFill>
                <a:latin typeface="Arial"/>
              </a:rPr>
              <a:t>Important</a:t>
            </a:r>
          </a:p>
          <a:p>
            <a:pPr indent="0">
              <a:spcAft>
                <a:spcPts val="1680"/>
              </a:spcAft>
            </a:pPr>
            <a:r>
              <a:rPr lang="en-US" b="1" sz="2600" spc="-50">
                <a:solidFill>
                  <a:srgbClr val="FF0000"/>
                </a:solidFill>
                <a:latin typeface="Arial"/>
              </a:rPr>
              <a:t>Concepts</a:t>
            </a:r>
          </a:p>
          <a:p>
            <a:pPr indent="0">
              <a:lnSpc>
                <a:spcPts val="2880"/>
              </a:lnSpc>
              <a:spcAft>
                <a:spcPts val="1680"/>
              </a:spcAft>
            </a:pPr>
            <a:r>
              <a:rPr lang="en-US" sz="2600" spc="-50">
                <a:latin typeface="Arial"/>
              </a:rPr>
              <a:t>Clustering Vs. Nonclustering Methods:</a:t>
            </a:r>
          </a:p>
          <a:p>
            <a:pPr indent="0">
              <a:lnSpc>
                <a:spcPts val="2904"/>
              </a:lnSpc>
              <a:spcAft>
                <a:spcPts val="1680"/>
              </a:spcAft>
            </a:pPr>
            <a:r>
              <a:rPr lang="en-US" sz="2600" spc="-50">
                <a:solidFill>
                  <a:srgbClr val="3178CC"/>
                </a:solidFill>
                <a:latin typeface="Arial"/>
              </a:rPr>
              <a:t>UPGMA is a clustering method</a:t>
            </a:r>
          </a:p>
          <a:p>
            <a:pPr indent="0">
              <a:lnSpc>
                <a:spcPts val="2856"/>
              </a:lnSpc>
            </a:pPr>
            <a:r>
              <a:rPr lang="en-US" sz="2600" spc="-50">
                <a:solidFill>
                  <a:srgbClr val="3178CC"/>
                </a:solidFill>
                <a:latin typeface="Arial"/>
              </a:rPr>
              <a:t>Maximum Parsimony etc are non-clustering methods </a:t>
            </a:r>
            <a:r>
              <a:rPr lang="en-US" sz="2600" spc="-50">
                <a:latin typeface="Arial"/>
              </a:rPr>
              <a:t>(not included in this course)</a:t>
            </a:r>
            <a:r>
              <a:rPr lang="en-US" sz="2600" spc="-50">
                <a:solidFill>
                  <a:srgbClr val="3178CC"/>
                </a:solidFill>
                <a:latin typeface="Arial"/>
              </a:rPr>
              <a:t>.</a:t>
            </a:r>
          </a:p>
        </p:txBody>
      </p:sp>
      <p:sp>
        <p:nvSpPr>
          <p:cNvPr id="4" name=""/>
          <p:cNvSpPr/>
          <p:nvPr/>
        </p:nvSpPr>
        <p:spPr>
          <a:xfrm>
            <a:off x="1874520" y="6629400"/>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36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2096" y="496824"/>
            <a:ext cx="4556760" cy="280416"/>
          </a:xfrm>
          <a:prstGeom prst="rect">
            <a:avLst/>
          </a:prstGeom>
        </p:spPr>
        <p:txBody>
          <a:bodyPr lIns="0" tIns="0" rIns="0" bIns="0" wrap="none">
            <a:noAutofit/>
          </a:bodyPr>
          <a:p>
            <a:pPr indent="0"/>
            <a:r>
              <a:rPr lang="en-US" b="1" sz="2400">
                <a:solidFill>
                  <a:srgbClr val="000098"/>
                </a:solidFill>
                <a:latin typeface="Arial"/>
              </a:rPr>
              <a:t>Conclusion of the Course</a:t>
            </a:r>
          </a:p>
        </p:txBody>
      </p:sp>
      <p:sp>
        <p:nvSpPr>
          <p:cNvPr id="3" name=""/>
          <p:cNvSpPr/>
          <p:nvPr/>
        </p:nvSpPr>
        <p:spPr>
          <a:xfrm>
            <a:off x="4843272" y="3017520"/>
            <a:ext cx="3425952" cy="832104"/>
          </a:xfrm>
          <a:prstGeom prst="rect">
            <a:avLst/>
          </a:prstGeom>
          <a:solidFill>
            <a:srgbClr val="DCDBE6"/>
          </a:solidFill>
        </p:spPr>
        <p:txBody>
          <a:bodyPr lIns="0" tIns="0" rIns="0" bIns="0">
            <a:noAutofit/>
          </a:bodyPr>
          <a:p>
            <a:pPr algn="ctr" indent="0">
              <a:lnSpc>
                <a:spcPts val="3624"/>
              </a:lnSpc>
            </a:pPr>
            <a:r>
              <a:rPr lang="en-US" b="1" sz="2600" spc="-50">
                <a:solidFill>
                  <a:srgbClr val="006FC0"/>
                </a:solidFill>
                <a:latin typeface="Arial"/>
              </a:rPr>
              <a:t>Review of Protein Sequencing</a:t>
            </a:r>
          </a:p>
        </p:txBody>
      </p:sp>
    </p:spTree>
  </p:cSld>
  <p:clrMapOvr>
    <a:overrideClrMapping bg1="lt1" tx1="dk1" bg2="lt2" tx2="dk2" accent1="accent1" accent2="accent2" accent3="accent3" accent4="accent4" accent5="accent5" accent6="accent6" hlink="hlink" folHlink="folHlink"/>
  </p:clrMapOvr>
</p:sld>
</file>

<file path=ppt/slides/slide36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24456" y="533400"/>
            <a:ext cx="4989576" cy="323088"/>
          </a:xfrm>
          <a:prstGeom prst="rect">
            <a:avLst/>
          </a:prstGeom>
        </p:spPr>
        <p:txBody>
          <a:bodyPr lIns="0" tIns="0" rIns="0" bIns="0" wrap="none">
            <a:noAutofit/>
          </a:bodyPr>
          <a:p>
            <a:pPr indent="0"/>
            <a:r>
              <a:rPr lang="en-US" b="1" sz="2400">
                <a:solidFill>
                  <a:srgbClr val="000098"/>
                </a:solidFill>
                <a:latin typeface="Arial"/>
              </a:rPr>
              <a:t>Review of Protein Sequencing</a:t>
            </a:r>
          </a:p>
        </p:txBody>
      </p:sp>
      <p:sp>
        <p:nvSpPr>
          <p:cNvPr id="3" name=""/>
          <p:cNvSpPr/>
          <p:nvPr/>
        </p:nvSpPr>
        <p:spPr>
          <a:xfrm>
            <a:off x="4843272" y="1255776"/>
            <a:ext cx="3218688" cy="2746248"/>
          </a:xfrm>
          <a:prstGeom prst="rect">
            <a:avLst/>
          </a:prstGeom>
          <a:solidFill>
            <a:srgbClr val="E6F3F9"/>
          </a:solidFill>
        </p:spPr>
        <p:txBody>
          <a:bodyPr lIns="0" tIns="0" rIns="0" bIns="0">
            <a:noAutofit/>
          </a:bodyPr>
          <a:p>
            <a:pPr algn="just" indent="0">
              <a:spcAft>
                <a:spcPts val="630"/>
              </a:spcAft>
            </a:pPr>
            <a:r>
              <a:rPr lang="en-US" b="1" sz="2600" spc="-50">
                <a:solidFill>
                  <a:srgbClr val="FF0000"/>
                </a:solidFill>
                <a:latin typeface="Arial"/>
              </a:rPr>
              <a:t>Important</a:t>
            </a:r>
          </a:p>
          <a:p>
            <a:pPr algn="just" indent="0">
              <a:spcAft>
                <a:spcPts val="1680"/>
              </a:spcAft>
            </a:pPr>
            <a:r>
              <a:rPr lang="en-US" b="1" sz="2600" spc="-50">
                <a:solidFill>
                  <a:srgbClr val="FF0000"/>
                </a:solidFill>
                <a:latin typeface="Arial"/>
              </a:rPr>
              <a:t>Concepts</a:t>
            </a:r>
          </a:p>
          <a:p>
            <a:pPr marL="368808" indent="-342900">
              <a:lnSpc>
                <a:spcPts val="2880"/>
              </a:lnSpc>
              <a:spcAft>
                <a:spcPts val="3780"/>
              </a:spcAft>
            </a:pPr>
            <a:r>
              <a:rPr lang="en-US" sz="2600" spc="-50">
                <a:solidFill>
                  <a:srgbClr val="747474"/>
                </a:solidFill>
                <a:latin typeface="Arial"/>
              </a:rPr>
              <a:t>•    </a:t>
            </a:r>
            <a:r>
              <a:rPr lang="en-US" sz="2600" spc="-50">
                <a:solidFill>
                  <a:srgbClr val="3178CC"/>
                </a:solidFill>
                <a:latin typeface="Arial"/>
              </a:rPr>
              <a:t>Techniques of protein sequencing</a:t>
            </a:r>
          </a:p>
          <a:p>
            <a:pPr algn="just" indent="0">
              <a:spcAft>
                <a:spcPts val="2730"/>
              </a:spcAft>
            </a:pPr>
            <a:r>
              <a:rPr lang="en-US" sz="2600" spc="-50">
                <a:solidFill>
                  <a:srgbClr val="747474"/>
                </a:solidFill>
                <a:latin typeface="Arial"/>
              </a:rPr>
              <a:t>•    </a:t>
            </a:r>
            <a:r>
              <a:rPr lang="en-US" sz="2600" spc="-50">
                <a:solidFill>
                  <a:srgbClr val="3178CC"/>
                </a:solidFill>
                <a:latin typeface="Arial"/>
              </a:rPr>
              <a:t>Edman Degradation</a:t>
            </a:r>
          </a:p>
        </p:txBody>
      </p:sp>
      <p:sp>
        <p:nvSpPr>
          <p:cNvPr id="4" name=""/>
          <p:cNvSpPr/>
          <p:nvPr/>
        </p:nvSpPr>
        <p:spPr>
          <a:xfrm>
            <a:off x="5190744" y="4410456"/>
            <a:ext cx="2819400" cy="323088"/>
          </a:xfrm>
          <a:prstGeom prst="rect">
            <a:avLst/>
          </a:prstGeom>
          <a:solidFill>
            <a:srgbClr val="DCDBE6"/>
          </a:solidFill>
        </p:spPr>
        <p:txBody>
          <a:bodyPr lIns="0" tIns="0" rIns="0" bIns="0" wrap="none">
            <a:noAutofit/>
          </a:bodyPr>
          <a:p>
            <a:pPr algn="r" indent="0">
              <a:spcBef>
                <a:spcPts val="2730"/>
              </a:spcBef>
            </a:pPr>
            <a:r>
              <a:rPr lang="en-US" sz="2600" spc="-50">
                <a:solidFill>
                  <a:srgbClr val="3178CC"/>
                </a:solidFill>
                <a:latin typeface="Arial"/>
              </a:rPr>
              <a:t>Mass Spectrometry</a:t>
            </a:r>
          </a:p>
        </p:txBody>
      </p:sp>
    </p:spTree>
  </p:cSld>
  <p:clrMapOvr>
    <a:overrideClrMapping bg1="lt1" tx1="dk1" bg2="lt2" tx2="dk2" accent1="accent1" accent2="accent2" accent3="accent3" accent4="accent4" accent5="accent5" accent6="accent6" hlink="hlink" folHlink="folHlink"/>
  </p:clrMapOvr>
</p:sld>
</file>

<file path=ppt/slides/slide36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24456" y="533400"/>
            <a:ext cx="4989576" cy="323088"/>
          </a:xfrm>
          <a:prstGeom prst="rect">
            <a:avLst/>
          </a:prstGeom>
        </p:spPr>
        <p:txBody>
          <a:bodyPr lIns="0" tIns="0" rIns="0" bIns="0" wrap="none">
            <a:noAutofit/>
          </a:bodyPr>
          <a:p>
            <a:pPr indent="0"/>
            <a:r>
              <a:rPr lang="en-US" b="1" sz="2400">
                <a:solidFill>
                  <a:srgbClr val="000098"/>
                </a:solidFill>
                <a:latin typeface="Arial"/>
              </a:rPr>
              <a:t>Review of Protein Sequencing</a:t>
            </a:r>
          </a:p>
        </p:txBody>
      </p:sp>
      <p:sp>
        <p:nvSpPr>
          <p:cNvPr id="3" name=""/>
          <p:cNvSpPr/>
          <p:nvPr/>
        </p:nvSpPr>
        <p:spPr>
          <a:xfrm>
            <a:off x="4843272" y="1255776"/>
            <a:ext cx="2901696" cy="3112008"/>
          </a:xfrm>
          <a:prstGeom prst="rect">
            <a:avLst/>
          </a:prstGeom>
          <a:solidFill>
            <a:srgbClr val="E6F3F9"/>
          </a:solidFill>
        </p:spPr>
        <p:txBody>
          <a:bodyPr lIns="0" tIns="0" rIns="0" bIns="0">
            <a:noAutofit/>
          </a:bodyPr>
          <a:p>
            <a:pPr algn="just" indent="0">
              <a:spcAft>
                <a:spcPts val="630"/>
              </a:spcAft>
            </a:pPr>
            <a:r>
              <a:rPr lang="en-US" b="1" sz="2600" spc="-50">
                <a:solidFill>
                  <a:srgbClr val="FF0000"/>
                </a:solidFill>
                <a:latin typeface="Arial"/>
              </a:rPr>
              <a:t>Important</a:t>
            </a:r>
          </a:p>
          <a:p>
            <a:pPr algn="just" indent="0">
              <a:spcAft>
                <a:spcPts val="1680"/>
              </a:spcAft>
            </a:pPr>
            <a:r>
              <a:rPr lang="en-US" b="1" sz="2600" spc="-50">
                <a:solidFill>
                  <a:srgbClr val="FF0000"/>
                </a:solidFill>
                <a:latin typeface="Arial"/>
              </a:rPr>
              <a:t>Concepts</a:t>
            </a:r>
          </a:p>
          <a:p>
            <a:pPr algn="just" indent="0">
              <a:spcAft>
                <a:spcPts val="2730"/>
              </a:spcAft>
            </a:pPr>
            <a:r>
              <a:rPr lang="en-US" sz="2600" spc="-50">
                <a:solidFill>
                  <a:srgbClr val="747474"/>
                </a:solidFill>
                <a:latin typeface="Arial"/>
              </a:rPr>
              <a:t>•    </a:t>
            </a:r>
            <a:r>
              <a:rPr lang="en-US" sz="2600" spc="-50">
                <a:solidFill>
                  <a:srgbClr val="3178CC"/>
                </a:solidFill>
                <a:latin typeface="Arial"/>
              </a:rPr>
              <a:t>Protein Ionization</a:t>
            </a:r>
          </a:p>
          <a:p>
            <a:pPr algn="just" indent="0">
              <a:spcAft>
                <a:spcPts val="2730"/>
              </a:spcAft>
            </a:pPr>
            <a:r>
              <a:rPr lang="en-US" sz="2600" spc="-50">
                <a:solidFill>
                  <a:srgbClr val="747474"/>
                </a:solidFill>
                <a:latin typeface="Arial"/>
              </a:rPr>
              <a:t>•    </a:t>
            </a:r>
            <a:r>
              <a:rPr lang="en-US" sz="2600" spc="-50">
                <a:solidFill>
                  <a:srgbClr val="3178CC"/>
                </a:solidFill>
                <a:latin typeface="Arial"/>
              </a:rPr>
              <a:t>Mass Analysis</a:t>
            </a:r>
          </a:p>
          <a:p>
            <a:pPr marL="368808" indent="-342900">
              <a:lnSpc>
                <a:spcPts val="2832"/>
              </a:lnSpc>
            </a:pPr>
            <a:r>
              <a:rPr lang="en-US" sz="2600" spc="-50">
                <a:solidFill>
                  <a:srgbClr val="747474"/>
                </a:solidFill>
                <a:latin typeface="Arial"/>
              </a:rPr>
              <a:t>•    </a:t>
            </a:r>
            <a:r>
              <a:rPr lang="en-US" sz="2600" spc="-50">
                <a:solidFill>
                  <a:srgbClr val="3178CC"/>
                </a:solidFill>
                <a:latin typeface="Arial"/>
              </a:rPr>
              <a:t>Protein Fragmentation</a:t>
            </a:r>
          </a:p>
        </p:txBody>
      </p:sp>
    </p:spTree>
  </p:cSld>
  <p:clrMapOvr>
    <a:overrideClrMapping bg1="lt1" tx1="dk1" bg2="lt2" tx2="dk2" accent1="accent1" accent2="accent2" accent3="accent3" accent4="accent4" accent5="accent5" accent6="accent6" hlink="hlink" folHlink="folHlink"/>
  </p:clrMapOvr>
</p:sld>
</file>

<file path=ppt/slides/slide36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24456" y="533400"/>
            <a:ext cx="4989576" cy="323088"/>
          </a:xfrm>
          <a:prstGeom prst="rect">
            <a:avLst/>
          </a:prstGeom>
        </p:spPr>
        <p:txBody>
          <a:bodyPr lIns="0" tIns="0" rIns="0" bIns="0" wrap="none">
            <a:noAutofit/>
          </a:bodyPr>
          <a:p>
            <a:pPr indent="0"/>
            <a:r>
              <a:rPr lang="en-US" b="1" sz="2400">
                <a:solidFill>
                  <a:srgbClr val="000098"/>
                </a:solidFill>
                <a:latin typeface="Arial"/>
              </a:rPr>
              <a:t>Review of Protein Sequencing</a:t>
            </a:r>
          </a:p>
        </p:txBody>
      </p:sp>
      <p:sp>
        <p:nvSpPr>
          <p:cNvPr id="3" name=""/>
          <p:cNvSpPr/>
          <p:nvPr/>
        </p:nvSpPr>
        <p:spPr>
          <a:xfrm>
            <a:off x="4843272" y="1255776"/>
            <a:ext cx="1795272" cy="1225296"/>
          </a:xfrm>
          <a:prstGeom prst="rect">
            <a:avLst/>
          </a:prstGeom>
          <a:solidFill>
            <a:srgbClr val="DCDBE6"/>
          </a:solidFill>
        </p:spPr>
        <p:txBody>
          <a:bodyPr lIns="0" tIns="0" rIns="0" bIns="0">
            <a:noAutofit/>
          </a:bodyPr>
          <a:p>
            <a:pPr indent="0">
              <a:spcAft>
                <a:spcPts val="630"/>
              </a:spcAft>
            </a:pPr>
            <a:r>
              <a:rPr lang="en-US" b="1" sz="2600" spc="-50">
                <a:solidFill>
                  <a:srgbClr val="FF0000"/>
                </a:solidFill>
                <a:latin typeface="Arial"/>
              </a:rPr>
              <a:t>Important</a:t>
            </a:r>
          </a:p>
          <a:p>
            <a:pPr indent="0">
              <a:spcAft>
                <a:spcPts val="1680"/>
              </a:spcAft>
            </a:pPr>
            <a:r>
              <a:rPr lang="en-US" b="1" sz="2600" spc="-50">
                <a:solidFill>
                  <a:srgbClr val="FF0000"/>
                </a:solidFill>
                <a:latin typeface="Arial"/>
              </a:rPr>
              <a:t>Concepts</a:t>
            </a:r>
          </a:p>
          <a:p>
            <a:pPr indent="0">
              <a:spcAft>
                <a:spcPts val="2730"/>
              </a:spcAft>
            </a:pPr>
            <a:r>
              <a:rPr lang="en-US" sz="2600" spc="-50">
                <a:solidFill>
                  <a:srgbClr val="747474"/>
                </a:solidFill>
                <a:latin typeface="Arial"/>
              </a:rPr>
              <a:t>• </a:t>
            </a:r>
            <a:r>
              <a:rPr lang="en-US" sz="2600" spc="-50">
                <a:solidFill>
                  <a:srgbClr val="3178CC"/>
                </a:solidFill>
                <a:latin typeface="Arial"/>
              </a:rPr>
              <a:t>MS1</a:t>
            </a:r>
          </a:p>
        </p:txBody>
      </p:sp>
      <p:sp>
        <p:nvSpPr>
          <p:cNvPr id="4" name=""/>
          <p:cNvSpPr/>
          <p:nvPr/>
        </p:nvSpPr>
        <p:spPr>
          <a:xfrm>
            <a:off x="5190744" y="2950464"/>
            <a:ext cx="630936" cy="262128"/>
          </a:xfrm>
          <a:prstGeom prst="rect">
            <a:avLst/>
          </a:prstGeom>
          <a:solidFill>
            <a:srgbClr val="E6F3F9"/>
          </a:solidFill>
        </p:spPr>
        <p:txBody>
          <a:bodyPr lIns="0" tIns="0" rIns="0" bIns="0" wrap="none">
            <a:noAutofit/>
          </a:bodyPr>
          <a:p>
            <a:pPr indent="0">
              <a:spcBef>
                <a:spcPts val="2730"/>
              </a:spcBef>
            </a:pPr>
            <a:r>
              <a:rPr lang="en-US" sz="2600" spc="-50">
                <a:solidFill>
                  <a:srgbClr val="3178CC"/>
                </a:solidFill>
                <a:latin typeface="Arial"/>
              </a:rPr>
              <a:t>MS2</a:t>
            </a:r>
          </a:p>
        </p:txBody>
      </p:sp>
    </p:spTree>
  </p:cSld>
  <p:clrMapOvr>
    <a:overrideClrMapping bg1="lt1" tx1="dk1" bg2="lt2" tx2="dk2" accent1="accent1" accent2="accent2" accent3="accent3" accent4="accent4" accent5="accent5" accent6="accent6" hlink="hlink" folHlink="folHlink"/>
  </p:clrMapOvr>
</p:sld>
</file>

<file path=ppt/slides/slide36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24456" y="533400"/>
            <a:ext cx="4989576" cy="323088"/>
          </a:xfrm>
          <a:prstGeom prst="rect">
            <a:avLst/>
          </a:prstGeom>
        </p:spPr>
        <p:txBody>
          <a:bodyPr lIns="0" tIns="0" rIns="0" bIns="0" wrap="none">
            <a:noAutofit/>
          </a:bodyPr>
          <a:p>
            <a:pPr indent="0"/>
            <a:r>
              <a:rPr lang="en-US" b="1" sz="2400">
                <a:solidFill>
                  <a:srgbClr val="000098"/>
                </a:solidFill>
                <a:latin typeface="Arial"/>
              </a:rPr>
              <a:t>Review of Protein Sequencing</a:t>
            </a:r>
          </a:p>
        </p:txBody>
      </p:sp>
      <p:sp>
        <p:nvSpPr>
          <p:cNvPr id="3" name=""/>
          <p:cNvSpPr/>
          <p:nvPr/>
        </p:nvSpPr>
        <p:spPr>
          <a:xfrm>
            <a:off x="4843272" y="1255776"/>
            <a:ext cx="2520696" cy="728472"/>
          </a:xfrm>
          <a:prstGeom prst="rect">
            <a:avLst/>
          </a:prstGeom>
          <a:solidFill>
            <a:srgbClr val="E6F3F9"/>
          </a:solidFill>
        </p:spPr>
        <p:txBody>
          <a:bodyPr lIns="0" tIns="0" rIns="0" bIns="0">
            <a:noAutofit/>
          </a:bodyPr>
          <a:p>
            <a:pPr indent="0">
              <a:spcAft>
                <a:spcPts val="630"/>
              </a:spcAft>
            </a:pPr>
            <a:r>
              <a:rPr lang="en-US" b="1" sz="2600" spc="-50">
                <a:solidFill>
                  <a:srgbClr val="FF0000"/>
                </a:solidFill>
                <a:latin typeface="Arial"/>
              </a:rPr>
              <a:t>Important</a:t>
            </a:r>
          </a:p>
          <a:p>
            <a:pPr indent="0"/>
            <a:r>
              <a:rPr lang="en-US" b="1" sz="2600" spc="-50">
                <a:solidFill>
                  <a:srgbClr val="FF0000"/>
                </a:solidFill>
                <a:latin typeface="Arial"/>
              </a:rPr>
              <a:t>Concepts </a:t>
            </a:r>
            <a:r>
              <a:rPr lang="en-US" b="1" baseline="30000" sz="2600" spc="-50">
                <a:solidFill>
                  <a:srgbClr val="FF0000"/>
                </a:solidFill>
                <a:latin typeface="Arial"/>
              </a:rPr>
              <a:t>•</a:t>
            </a:r>
          </a:p>
        </p:txBody>
      </p:sp>
      <p:sp>
        <p:nvSpPr>
          <p:cNvPr id="4" name=""/>
          <p:cNvSpPr/>
          <p:nvPr/>
        </p:nvSpPr>
        <p:spPr>
          <a:xfrm>
            <a:off x="4843272" y="2606040"/>
            <a:ext cx="2520696" cy="1027176"/>
          </a:xfrm>
          <a:prstGeom prst="rect">
            <a:avLst/>
          </a:prstGeom>
          <a:solidFill>
            <a:srgbClr val="E6F3F9"/>
          </a:solidFill>
        </p:spPr>
        <p:txBody>
          <a:bodyPr lIns="0" tIns="0" rIns="0" bIns="0">
            <a:noAutofit/>
          </a:bodyPr>
          <a:p>
            <a:pPr marL="4178300" marR="939800" indent="-342900">
              <a:lnSpc>
                <a:spcPts val="2856"/>
              </a:lnSpc>
            </a:pPr>
            <a:r>
              <a:rPr lang="en-US" sz="2600" spc="-50">
                <a:solidFill>
                  <a:srgbClr val="747474"/>
                </a:solidFill>
                <a:latin typeface="Arial"/>
              </a:rPr>
              <a:t>• </a:t>
            </a:r>
            <a:r>
              <a:rPr lang="en-US" sz="2600" spc="-50">
                <a:solidFill>
                  <a:srgbClr val="3178CC"/>
                </a:solidFill>
                <a:latin typeface="Arial"/>
              </a:rPr>
              <a:t>Estimating and scoring whole protein mass</a:t>
            </a:r>
          </a:p>
        </p:txBody>
      </p:sp>
    </p:spTree>
  </p:cSld>
  <p:clrMapOvr>
    <a:overrideClrMapping bg1="lt1" tx1="dk1" bg2="lt2" tx2="dk2" accent1="accent1" accent2="accent2" accent3="accent3" accent4="accent4" accent5="accent5" accent6="accent6" hlink="hlink" folHlink="folHlink"/>
  </p:clrMapOvr>
</p:sld>
</file>

<file path=ppt/slides/slide36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24456" y="533400"/>
            <a:ext cx="4989576" cy="323088"/>
          </a:xfrm>
          <a:prstGeom prst="rect">
            <a:avLst/>
          </a:prstGeom>
        </p:spPr>
        <p:txBody>
          <a:bodyPr lIns="0" tIns="0" rIns="0" bIns="0" wrap="none">
            <a:noAutofit/>
          </a:bodyPr>
          <a:p>
            <a:pPr indent="0"/>
            <a:r>
              <a:rPr lang="en-US" b="1" sz="2400">
                <a:solidFill>
                  <a:srgbClr val="000098"/>
                </a:solidFill>
                <a:latin typeface="Arial"/>
              </a:rPr>
              <a:t>Review of Protein Sequencing</a:t>
            </a:r>
          </a:p>
        </p:txBody>
      </p:sp>
      <p:sp>
        <p:nvSpPr>
          <p:cNvPr id="3" name=""/>
          <p:cNvSpPr/>
          <p:nvPr/>
        </p:nvSpPr>
        <p:spPr>
          <a:xfrm>
            <a:off x="4843272" y="1255776"/>
            <a:ext cx="3349752" cy="728472"/>
          </a:xfrm>
          <a:prstGeom prst="rect">
            <a:avLst/>
          </a:prstGeom>
          <a:solidFill>
            <a:srgbClr val="DCDBE6"/>
          </a:solidFill>
        </p:spPr>
        <p:txBody>
          <a:bodyPr lIns="0" tIns="0" rIns="0" bIns="0">
            <a:noAutofit/>
          </a:bodyPr>
          <a:p>
            <a:pPr indent="0">
              <a:spcAft>
                <a:spcPts val="630"/>
              </a:spcAft>
            </a:pPr>
            <a:r>
              <a:rPr lang="en-US" b="1" sz="2600" spc="-50">
                <a:solidFill>
                  <a:srgbClr val="FF0000"/>
                </a:solidFill>
                <a:latin typeface="Arial"/>
              </a:rPr>
              <a:t>Important</a:t>
            </a:r>
          </a:p>
          <a:p>
            <a:pPr indent="0"/>
            <a:r>
              <a:rPr lang="en-US" b="1" sz="2600" spc="-50">
                <a:solidFill>
                  <a:srgbClr val="FF0000"/>
                </a:solidFill>
                <a:latin typeface="Arial"/>
              </a:rPr>
              <a:t>Concepts </a:t>
            </a:r>
            <a:r>
              <a:rPr lang="en-US" b="1" baseline="30000" sz="2600" spc="-50">
                <a:solidFill>
                  <a:srgbClr val="FF0000"/>
                </a:solidFill>
                <a:latin typeface="Arial"/>
              </a:rPr>
              <a:t>•</a:t>
            </a:r>
          </a:p>
        </p:txBody>
      </p:sp>
      <p:sp>
        <p:nvSpPr>
          <p:cNvPr id="4" name=""/>
          <p:cNvSpPr/>
          <p:nvPr/>
        </p:nvSpPr>
        <p:spPr>
          <a:xfrm>
            <a:off x="4843272" y="2599944"/>
            <a:ext cx="3349752" cy="1036320"/>
          </a:xfrm>
          <a:prstGeom prst="rect">
            <a:avLst/>
          </a:prstGeom>
          <a:solidFill>
            <a:srgbClr val="DCDBE6"/>
          </a:solidFill>
        </p:spPr>
        <p:txBody>
          <a:bodyPr lIns="0" tIns="0" rIns="0" bIns="0">
            <a:noAutofit/>
          </a:bodyPr>
          <a:p>
            <a:pPr marL="4178300" indent="-342900">
              <a:lnSpc>
                <a:spcPts val="2880"/>
              </a:lnSpc>
            </a:pPr>
            <a:r>
              <a:rPr lang="en-US" sz="2600" spc="-50">
                <a:solidFill>
                  <a:srgbClr val="747474"/>
                </a:solidFill>
                <a:latin typeface="Arial"/>
              </a:rPr>
              <a:t>• </a:t>
            </a:r>
            <a:r>
              <a:rPr lang="en-US" sz="2600" spc="-50">
                <a:solidFill>
                  <a:srgbClr val="3178CC"/>
                </a:solidFill>
                <a:latin typeface="Arial"/>
              </a:rPr>
              <a:t>Extracting &amp; Scoring Peptide Sequence Tags</a:t>
            </a:r>
          </a:p>
        </p:txBody>
      </p:sp>
    </p:spTree>
  </p:cSld>
  <p:clrMapOvr>
    <a:overrideClrMapping bg1="lt1" tx1="dk1" bg2="lt2" tx2="dk2" accent1="accent1" accent2="accent2" accent3="accent3" accent4="accent4" accent5="accent5" accent6="accent6" hlink="hlink" folHlink="folHlink"/>
  </p:clrMapOvr>
</p:sld>
</file>

<file path=ppt/slides/slide3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83664" y="774192"/>
            <a:ext cx="5391912" cy="417576"/>
          </a:xfrm>
          <a:prstGeom prst="rect">
            <a:avLst/>
          </a:prstGeom>
        </p:spPr>
        <p:txBody>
          <a:bodyPr lIns="0" tIns="0" rIns="0" bIns="0" wrap="none">
            <a:noAutofit/>
          </a:bodyPr>
          <a:p>
            <a:pPr indent="0"/>
            <a:r>
              <a:rPr lang="en-US" b="1" sz="3200">
                <a:solidFill>
                  <a:srgbClr val="001F5F"/>
                </a:solidFill>
                <a:latin typeface="Arial"/>
              </a:rPr>
              <a:t>Optimal Alignment Methods</a:t>
            </a:r>
          </a:p>
        </p:txBody>
      </p:sp>
      <p:sp>
        <p:nvSpPr>
          <p:cNvPr id="3" name=""/>
          <p:cNvSpPr/>
          <p:nvPr/>
        </p:nvSpPr>
        <p:spPr>
          <a:xfrm>
            <a:off x="4663440" y="1612392"/>
            <a:ext cx="3474720" cy="3575304"/>
          </a:xfrm>
          <a:prstGeom prst="rect">
            <a:avLst/>
          </a:prstGeom>
        </p:spPr>
        <p:txBody>
          <a:bodyPr lIns="0" tIns="0" rIns="0" bIns="0">
            <a:noAutofit/>
          </a:bodyPr>
          <a:p>
            <a:pPr marL="364744" indent="-342900">
              <a:spcAft>
                <a:spcPts val="630"/>
              </a:spcAft>
            </a:pPr>
            <a:r>
              <a:rPr lang="en-US" sz="2600" spc="-50">
                <a:solidFill>
                  <a:srgbClr val="3265FF"/>
                </a:solidFill>
                <a:latin typeface="Arial"/>
              </a:rPr>
              <a:t>Dynamic</a:t>
            </a:r>
          </a:p>
          <a:p>
            <a:pPr marL="364744" indent="-342900">
              <a:spcAft>
                <a:spcPts val="1050"/>
              </a:spcAft>
            </a:pPr>
            <a:r>
              <a:rPr lang="en-US" sz="2600" spc="-50">
                <a:solidFill>
                  <a:srgbClr val="3265FF"/>
                </a:solidFill>
                <a:latin typeface="Arial"/>
              </a:rPr>
              <a:t>Programming</a:t>
            </a:r>
          </a:p>
          <a:p>
            <a:pPr marL="364744" indent="-342900">
              <a:lnSpc>
                <a:spcPts val="3096"/>
              </a:lnSpc>
            </a:pPr>
            <a:r>
              <a:rPr lang="en-US" sz="2600" spc="-50">
                <a:solidFill>
                  <a:srgbClr val="622422"/>
                </a:solidFill>
                <a:latin typeface="Arial"/>
              </a:rPr>
              <a:t>• </a:t>
            </a:r>
            <a:r>
              <a:rPr lang="en-US" sz="2600" spc="-50">
                <a:latin typeface="Arial"/>
              </a:rPr>
              <a:t>It is a method by which a larger problem may be solved by first solving smaller, partial versions of the problem</a:t>
            </a:r>
          </a:p>
        </p:txBody>
      </p:sp>
    </p:spTree>
  </p:cSld>
  <p:clrMapOvr>
    <a:overrideClrMapping bg1="lt1" tx1="dk1" bg2="lt2" tx2="dk2" accent1="accent1" accent2="accent2" accent3="accent3" accent4="accent4" accent5="accent5" accent6="accent6" hlink="hlink" folHlink="folHlink"/>
  </p:clrMapOvr>
</p:sld>
</file>

<file path=ppt/slides/slide37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24456" y="533400"/>
            <a:ext cx="4989576" cy="323088"/>
          </a:xfrm>
          <a:prstGeom prst="rect">
            <a:avLst/>
          </a:prstGeom>
        </p:spPr>
        <p:txBody>
          <a:bodyPr lIns="0" tIns="0" rIns="0" bIns="0" wrap="none">
            <a:noAutofit/>
          </a:bodyPr>
          <a:p>
            <a:pPr indent="0"/>
            <a:r>
              <a:rPr lang="en-US" b="1" sz="2400">
                <a:solidFill>
                  <a:srgbClr val="000098"/>
                </a:solidFill>
                <a:latin typeface="Arial"/>
              </a:rPr>
              <a:t>Review of Protein Sequencing</a:t>
            </a:r>
          </a:p>
        </p:txBody>
      </p:sp>
      <p:sp>
        <p:nvSpPr>
          <p:cNvPr id="3" name=""/>
          <p:cNvSpPr/>
          <p:nvPr/>
        </p:nvSpPr>
        <p:spPr>
          <a:xfrm>
            <a:off x="4843272" y="1255776"/>
            <a:ext cx="2676144" cy="728472"/>
          </a:xfrm>
          <a:prstGeom prst="rect">
            <a:avLst/>
          </a:prstGeom>
          <a:solidFill>
            <a:srgbClr val="E6F3F9"/>
          </a:solidFill>
        </p:spPr>
        <p:txBody>
          <a:bodyPr lIns="0" tIns="0" rIns="0" bIns="0">
            <a:noAutofit/>
          </a:bodyPr>
          <a:p>
            <a:pPr indent="0">
              <a:spcAft>
                <a:spcPts val="630"/>
              </a:spcAft>
            </a:pPr>
            <a:r>
              <a:rPr lang="en-US" b="1" sz="2600" spc="-50">
                <a:solidFill>
                  <a:srgbClr val="FF0000"/>
                </a:solidFill>
                <a:latin typeface="Arial"/>
              </a:rPr>
              <a:t>Important</a:t>
            </a:r>
          </a:p>
          <a:p>
            <a:pPr indent="0"/>
            <a:r>
              <a:rPr lang="en-US" b="1" sz="2600" spc="-50">
                <a:solidFill>
                  <a:srgbClr val="FF0000"/>
                </a:solidFill>
                <a:latin typeface="Arial"/>
              </a:rPr>
              <a:t>Concepts </a:t>
            </a:r>
            <a:r>
              <a:rPr lang="en-US" b="1" baseline="30000" sz="2600" spc="-50">
                <a:solidFill>
                  <a:srgbClr val="FF0000"/>
                </a:solidFill>
                <a:latin typeface="Arial"/>
              </a:rPr>
              <a:t>•</a:t>
            </a:r>
          </a:p>
        </p:txBody>
      </p:sp>
      <p:sp>
        <p:nvSpPr>
          <p:cNvPr id="4" name=""/>
          <p:cNvSpPr/>
          <p:nvPr/>
        </p:nvSpPr>
        <p:spPr>
          <a:xfrm>
            <a:off x="4843272" y="2606040"/>
            <a:ext cx="2676144" cy="969264"/>
          </a:xfrm>
          <a:prstGeom prst="rect">
            <a:avLst/>
          </a:prstGeom>
          <a:solidFill>
            <a:srgbClr val="E6F3F9"/>
          </a:solidFill>
        </p:spPr>
        <p:txBody>
          <a:bodyPr lIns="0" tIns="0" rIns="0" bIns="0">
            <a:noAutofit/>
          </a:bodyPr>
          <a:p>
            <a:pPr marL="4178300" marR="787400" indent="-342900">
              <a:lnSpc>
                <a:spcPts val="2856"/>
              </a:lnSpc>
            </a:pPr>
            <a:r>
              <a:rPr lang="en-US" sz="2600" spc="-50">
                <a:solidFill>
                  <a:srgbClr val="747474"/>
                </a:solidFill>
                <a:latin typeface="Arial"/>
              </a:rPr>
              <a:t>• </a:t>
            </a:r>
            <a:r>
              <a:rPr lang="en-US" sz="2600" spc="-50">
                <a:solidFill>
                  <a:srgbClr val="3178CC"/>
                </a:solidFill>
                <a:latin typeface="Arial"/>
              </a:rPr>
              <a:t>Searching Posttranslational Modifications</a:t>
            </a:r>
          </a:p>
        </p:txBody>
      </p:sp>
    </p:spTree>
  </p:cSld>
  <p:clrMapOvr>
    <a:overrideClrMapping bg1="lt1" tx1="dk1" bg2="lt2" tx2="dk2" accent1="accent1" accent2="accent2" accent3="accent3" accent4="accent4" accent5="accent5" accent6="accent6" hlink="hlink" folHlink="folHlink"/>
  </p:clrMapOvr>
</p:sld>
</file>

<file path=ppt/slides/slide37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24456" y="533400"/>
            <a:ext cx="4989576" cy="323088"/>
          </a:xfrm>
          <a:prstGeom prst="rect">
            <a:avLst/>
          </a:prstGeom>
        </p:spPr>
        <p:txBody>
          <a:bodyPr lIns="0" tIns="0" rIns="0" bIns="0" wrap="none">
            <a:noAutofit/>
          </a:bodyPr>
          <a:p>
            <a:pPr indent="0"/>
            <a:r>
              <a:rPr lang="en-US" b="1" sz="2400">
                <a:solidFill>
                  <a:srgbClr val="000098"/>
                </a:solidFill>
                <a:latin typeface="Arial"/>
              </a:rPr>
              <a:t>Review of Protein Sequencing</a:t>
            </a:r>
          </a:p>
        </p:txBody>
      </p:sp>
      <p:sp>
        <p:nvSpPr>
          <p:cNvPr id="3" name=""/>
          <p:cNvSpPr/>
          <p:nvPr/>
        </p:nvSpPr>
        <p:spPr>
          <a:xfrm>
            <a:off x="4840224" y="1255776"/>
            <a:ext cx="2798064" cy="3477768"/>
          </a:xfrm>
          <a:prstGeom prst="rect">
            <a:avLst/>
          </a:prstGeom>
          <a:solidFill>
            <a:srgbClr val="E6F3F9"/>
          </a:solidFill>
        </p:spPr>
        <p:txBody>
          <a:bodyPr lIns="0" tIns="0" rIns="0" bIns="0">
            <a:noAutofit/>
          </a:bodyPr>
          <a:p>
            <a:pPr algn="just" indent="0">
              <a:spcAft>
                <a:spcPts val="630"/>
              </a:spcAft>
            </a:pPr>
            <a:r>
              <a:rPr lang="en-US" b="1" sz="2600" spc="-50">
                <a:solidFill>
                  <a:srgbClr val="FF0000"/>
                </a:solidFill>
                <a:latin typeface="Arial"/>
              </a:rPr>
              <a:t>Important</a:t>
            </a:r>
          </a:p>
          <a:p>
            <a:pPr algn="just" indent="0">
              <a:spcAft>
                <a:spcPts val="1680"/>
              </a:spcAft>
            </a:pPr>
            <a:r>
              <a:rPr lang="en-US" b="1" sz="2600" spc="-50">
                <a:solidFill>
                  <a:srgbClr val="FF0000"/>
                </a:solidFill>
                <a:latin typeface="Arial"/>
              </a:rPr>
              <a:t>Concepts</a:t>
            </a:r>
          </a:p>
          <a:p>
            <a:pPr indent="0">
              <a:lnSpc>
                <a:spcPts val="2904"/>
              </a:lnSpc>
              <a:spcAft>
                <a:spcPts val="1680"/>
              </a:spcAft>
            </a:pPr>
            <a:r>
              <a:rPr lang="en-US" sz="2600" spc="-50">
                <a:latin typeface="Arial"/>
              </a:rPr>
              <a:t>Composite Scoring Schemes</a:t>
            </a:r>
          </a:p>
          <a:p>
            <a:pPr algn="just" indent="0">
              <a:lnSpc>
                <a:spcPts val="2880"/>
              </a:lnSpc>
            </a:pPr>
            <a:r>
              <a:rPr lang="en-US" sz="2600" spc="-50">
                <a:latin typeface="Arial"/>
              </a:rPr>
              <a:t>Online tools:</a:t>
            </a:r>
          </a:p>
          <a:p>
            <a:pPr algn="just" indent="0">
              <a:lnSpc>
                <a:spcPts val="2880"/>
              </a:lnSpc>
            </a:pPr>
            <a:r>
              <a:rPr lang="en-US" sz="2600" spc="-50">
                <a:solidFill>
                  <a:srgbClr val="747474"/>
                </a:solidFill>
                <a:latin typeface="Arial"/>
              </a:rPr>
              <a:t>•    </a:t>
            </a:r>
            <a:r>
              <a:rPr lang="en-US" sz="2600" spc="-50">
                <a:latin typeface="Arial"/>
              </a:rPr>
              <a:t>Mascot</a:t>
            </a:r>
          </a:p>
          <a:p>
            <a:pPr algn="just" indent="0">
              <a:lnSpc>
                <a:spcPts val="2880"/>
              </a:lnSpc>
            </a:pPr>
            <a:r>
              <a:rPr lang="en-US" sz="2600" spc="-50">
                <a:solidFill>
                  <a:srgbClr val="747474"/>
                </a:solidFill>
                <a:latin typeface="Arial"/>
              </a:rPr>
              <a:t>•    </a:t>
            </a:r>
            <a:r>
              <a:rPr lang="en-US" sz="2600" spc="-50">
                <a:latin typeface="Arial"/>
              </a:rPr>
              <a:t>Sequest</a:t>
            </a:r>
          </a:p>
          <a:p>
            <a:pPr algn="just" indent="0">
              <a:lnSpc>
                <a:spcPts val="2880"/>
              </a:lnSpc>
            </a:pPr>
            <a:r>
              <a:rPr lang="en-US" sz="2600" spc="-50">
                <a:solidFill>
                  <a:srgbClr val="747474"/>
                </a:solidFill>
                <a:latin typeface="Arial"/>
              </a:rPr>
              <a:t>•    </a:t>
            </a:r>
            <a:r>
              <a:rPr lang="en-US" sz="2600" spc="-50">
                <a:latin typeface="Arial"/>
              </a:rPr>
              <a:t>Prosight PC</a:t>
            </a:r>
          </a:p>
        </p:txBody>
      </p:sp>
      <p:sp>
        <p:nvSpPr>
          <p:cNvPr id="4" name=""/>
          <p:cNvSpPr/>
          <p:nvPr/>
        </p:nvSpPr>
        <p:spPr>
          <a:xfrm>
            <a:off x="1874520" y="6638544"/>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37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2096" y="496824"/>
            <a:ext cx="4556760" cy="280416"/>
          </a:xfrm>
          <a:prstGeom prst="rect">
            <a:avLst/>
          </a:prstGeom>
        </p:spPr>
        <p:txBody>
          <a:bodyPr lIns="0" tIns="0" rIns="0" bIns="0" wrap="none">
            <a:noAutofit/>
          </a:bodyPr>
          <a:p>
            <a:pPr indent="0"/>
            <a:r>
              <a:rPr lang="en-US" b="1" sz="2400">
                <a:solidFill>
                  <a:srgbClr val="000098"/>
                </a:solidFill>
                <a:latin typeface="Arial"/>
              </a:rPr>
              <a:t>Conclusion of the Course</a:t>
            </a:r>
          </a:p>
        </p:txBody>
      </p:sp>
      <p:sp>
        <p:nvSpPr>
          <p:cNvPr id="3" name=""/>
          <p:cNvSpPr/>
          <p:nvPr/>
        </p:nvSpPr>
        <p:spPr>
          <a:xfrm>
            <a:off x="4843272" y="3017520"/>
            <a:ext cx="3425952" cy="758952"/>
          </a:xfrm>
          <a:prstGeom prst="rect">
            <a:avLst/>
          </a:prstGeom>
          <a:solidFill>
            <a:srgbClr val="DCDBE6"/>
          </a:solidFill>
        </p:spPr>
        <p:txBody>
          <a:bodyPr lIns="0" tIns="0" rIns="0" bIns="0">
            <a:noAutofit/>
          </a:bodyPr>
          <a:p>
            <a:pPr algn="ctr" indent="0">
              <a:lnSpc>
                <a:spcPts val="3624"/>
              </a:lnSpc>
            </a:pPr>
            <a:r>
              <a:rPr lang="en-US" b="1" sz="2600" spc="-50">
                <a:solidFill>
                  <a:srgbClr val="006FC0"/>
                </a:solidFill>
                <a:latin typeface="Arial"/>
              </a:rPr>
              <a:t>Review of Protein Structures</a:t>
            </a:r>
          </a:p>
        </p:txBody>
      </p:sp>
    </p:spTree>
  </p:cSld>
  <p:clrMapOvr>
    <a:overrideClrMapping bg1="lt1" tx1="dk1" bg2="lt2" tx2="dk2" accent1="accent1" accent2="accent2" accent3="accent3" accent4="accent4" accent5="accent5" accent6="accent6" hlink="hlink" folHlink="folHlink"/>
  </p:clrMapOvr>
</p:sld>
</file>

<file path=ppt/slides/slide37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06752" y="533400"/>
            <a:ext cx="4812792" cy="262128"/>
          </a:xfrm>
          <a:prstGeom prst="rect">
            <a:avLst/>
          </a:prstGeom>
        </p:spPr>
        <p:txBody>
          <a:bodyPr lIns="0" tIns="0" rIns="0" bIns="0" wrap="none">
            <a:noAutofit/>
          </a:bodyPr>
          <a:p>
            <a:pPr indent="0"/>
            <a:r>
              <a:rPr lang="en-US" b="1" sz="2400">
                <a:solidFill>
                  <a:srgbClr val="000098"/>
                </a:solidFill>
                <a:latin typeface="Arial"/>
              </a:rPr>
              <a:t>Review of Protein Structures</a:t>
            </a:r>
          </a:p>
        </p:txBody>
      </p:sp>
      <p:sp>
        <p:nvSpPr>
          <p:cNvPr id="3" name=""/>
          <p:cNvSpPr/>
          <p:nvPr/>
        </p:nvSpPr>
        <p:spPr>
          <a:xfrm>
            <a:off x="4834128" y="1255776"/>
            <a:ext cx="3221736" cy="2002536"/>
          </a:xfrm>
          <a:prstGeom prst="rect">
            <a:avLst/>
          </a:prstGeom>
          <a:solidFill>
            <a:srgbClr val="DCDBE6"/>
          </a:solidFill>
        </p:spPr>
        <p:txBody>
          <a:bodyPr lIns="0" tIns="0" rIns="0" bIns="0">
            <a:noAutofit/>
          </a:bodyPr>
          <a:p>
            <a:pPr indent="0">
              <a:spcAft>
                <a:spcPts val="630"/>
              </a:spcAft>
            </a:pPr>
            <a:r>
              <a:rPr lang="en-US" b="1" sz="2600" spc="-50">
                <a:solidFill>
                  <a:srgbClr val="FF0000"/>
                </a:solidFill>
                <a:latin typeface="Arial"/>
              </a:rPr>
              <a:t>Important</a:t>
            </a:r>
          </a:p>
          <a:p>
            <a:pPr indent="0">
              <a:spcAft>
                <a:spcPts val="1680"/>
              </a:spcAft>
            </a:pPr>
            <a:r>
              <a:rPr lang="en-US" b="1" sz="2600" spc="-50">
                <a:solidFill>
                  <a:srgbClr val="FF0000"/>
                </a:solidFill>
                <a:latin typeface="Arial"/>
              </a:rPr>
              <a:t>Concepts</a:t>
            </a:r>
          </a:p>
          <a:p>
            <a:pPr indent="0">
              <a:lnSpc>
                <a:spcPts val="2880"/>
              </a:lnSpc>
            </a:pPr>
            <a:r>
              <a:rPr lang="en-US" sz="2600" spc="-50">
                <a:latin typeface="Arial"/>
              </a:rPr>
              <a:t>Protein Structures are generally of four types: </a:t>
            </a:r>
            <a:r>
              <a:rPr lang="en-US" baseline="30000" sz="2600" spc="-50">
                <a:latin typeface="Arial"/>
              </a:rPr>
              <a:t>•</a:t>
            </a:r>
          </a:p>
        </p:txBody>
      </p:sp>
      <p:sp>
        <p:nvSpPr>
          <p:cNvPr id="4" name=""/>
          <p:cNvSpPr/>
          <p:nvPr/>
        </p:nvSpPr>
        <p:spPr>
          <a:xfrm>
            <a:off x="4834128" y="3697224"/>
            <a:ext cx="3221736" cy="1399032"/>
          </a:xfrm>
          <a:prstGeom prst="rect">
            <a:avLst/>
          </a:prstGeom>
          <a:solidFill>
            <a:srgbClr val="DCDBE6"/>
          </a:solidFill>
        </p:spPr>
        <p:txBody>
          <a:bodyPr lIns="0" tIns="0" rIns="0" bIns="0">
            <a:noAutofit/>
          </a:bodyPr>
          <a:p>
            <a:pPr algn="just" marL="3848100" indent="0">
              <a:lnSpc>
                <a:spcPts val="2856"/>
              </a:lnSpc>
            </a:pPr>
            <a:r>
              <a:rPr lang="en-US" sz="2600" spc="-50">
                <a:solidFill>
                  <a:srgbClr val="747474"/>
                </a:solidFill>
                <a:latin typeface="Arial"/>
              </a:rPr>
              <a:t>•    </a:t>
            </a:r>
            <a:r>
              <a:rPr lang="en-US" sz="2600" spc="-50">
                <a:solidFill>
                  <a:srgbClr val="3178CC"/>
                </a:solidFill>
                <a:latin typeface="Arial"/>
              </a:rPr>
              <a:t>Primary</a:t>
            </a:r>
          </a:p>
          <a:p>
            <a:pPr algn="just" marL="3848100" indent="0">
              <a:lnSpc>
                <a:spcPts val="2856"/>
              </a:lnSpc>
            </a:pPr>
            <a:r>
              <a:rPr lang="en-US" sz="2600" spc="-50">
                <a:solidFill>
                  <a:srgbClr val="747474"/>
                </a:solidFill>
                <a:latin typeface="Arial"/>
              </a:rPr>
              <a:t>•    </a:t>
            </a:r>
            <a:r>
              <a:rPr lang="en-US" sz="2600" spc="-50">
                <a:solidFill>
                  <a:srgbClr val="3178CC"/>
                </a:solidFill>
                <a:latin typeface="Arial"/>
              </a:rPr>
              <a:t>Secondary</a:t>
            </a:r>
          </a:p>
          <a:p>
            <a:pPr algn="just" marL="3848100" indent="0">
              <a:lnSpc>
                <a:spcPts val="2856"/>
              </a:lnSpc>
            </a:pPr>
            <a:r>
              <a:rPr lang="en-US" sz="2600" spc="-50">
                <a:solidFill>
                  <a:srgbClr val="747474"/>
                </a:solidFill>
                <a:latin typeface="Arial"/>
              </a:rPr>
              <a:t>•    </a:t>
            </a:r>
            <a:r>
              <a:rPr lang="en-US" sz="2600" spc="-50">
                <a:solidFill>
                  <a:srgbClr val="3178CC"/>
                </a:solidFill>
                <a:latin typeface="Arial"/>
              </a:rPr>
              <a:t>Tertiary</a:t>
            </a:r>
          </a:p>
          <a:p>
            <a:pPr algn="just" marL="3848100" indent="0">
              <a:lnSpc>
                <a:spcPts val="2856"/>
              </a:lnSpc>
            </a:pPr>
            <a:r>
              <a:rPr lang="en-US" sz="2600" spc="-50">
                <a:solidFill>
                  <a:srgbClr val="747474"/>
                </a:solidFill>
                <a:latin typeface="Arial"/>
              </a:rPr>
              <a:t>•    </a:t>
            </a:r>
            <a:r>
              <a:rPr lang="en-US" sz="2600" spc="-50">
                <a:solidFill>
                  <a:srgbClr val="3178CC"/>
                </a:solidFill>
                <a:latin typeface="Arial"/>
              </a:rPr>
              <a:t>Quaternary</a:t>
            </a:r>
          </a:p>
        </p:txBody>
      </p:sp>
    </p:spTree>
  </p:cSld>
  <p:clrMapOvr>
    <a:overrideClrMapping bg1="lt1" tx1="dk1" bg2="lt2" tx2="dk2" accent1="accent1" accent2="accent2" accent3="accent3" accent4="accent4" accent5="accent5" accent6="accent6" hlink="hlink" folHlink="folHlink"/>
  </p:clrMapOvr>
</p:sld>
</file>

<file path=ppt/slides/slide37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06752" y="533400"/>
            <a:ext cx="4812792" cy="262128"/>
          </a:xfrm>
          <a:prstGeom prst="rect">
            <a:avLst/>
          </a:prstGeom>
        </p:spPr>
        <p:txBody>
          <a:bodyPr lIns="0" tIns="0" rIns="0" bIns="0" wrap="none">
            <a:noAutofit/>
          </a:bodyPr>
          <a:p>
            <a:pPr indent="0"/>
            <a:r>
              <a:rPr lang="en-US" b="1" sz="2400">
                <a:solidFill>
                  <a:srgbClr val="000098"/>
                </a:solidFill>
                <a:latin typeface="Arial"/>
              </a:rPr>
              <a:t>Review of Protein Structures</a:t>
            </a:r>
          </a:p>
        </p:txBody>
      </p:sp>
      <p:sp>
        <p:nvSpPr>
          <p:cNvPr id="3" name=""/>
          <p:cNvSpPr/>
          <p:nvPr/>
        </p:nvSpPr>
        <p:spPr>
          <a:xfrm>
            <a:off x="4831080" y="1255776"/>
            <a:ext cx="2874264" cy="3108960"/>
          </a:xfrm>
          <a:prstGeom prst="rect">
            <a:avLst/>
          </a:prstGeom>
          <a:solidFill>
            <a:srgbClr val="E6F3F9"/>
          </a:solidFill>
        </p:spPr>
        <p:txBody>
          <a:bodyPr lIns="0" tIns="0" rIns="0" bIns="0">
            <a:noAutofit/>
          </a:bodyPr>
          <a:p>
            <a:pPr indent="0">
              <a:spcAft>
                <a:spcPts val="630"/>
              </a:spcAft>
            </a:pPr>
            <a:r>
              <a:rPr lang="en-US" b="1" sz="2600" spc="-50">
                <a:solidFill>
                  <a:srgbClr val="FF0000"/>
                </a:solidFill>
                <a:latin typeface="Arial"/>
              </a:rPr>
              <a:t>Important</a:t>
            </a:r>
          </a:p>
          <a:p>
            <a:pPr indent="0">
              <a:spcAft>
                <a:spcPts val="1680"/>
              </a:spcAft>
            </a:pPr>
            <a:r>
              <a:rPr lang="en-US" b="1" sz="2600" spc="-50">
                <a:solidFill>
                  <a:srgbClr val="FF0000"/>
                </a:solidFill>
                <a:latin typeface="Arial"/>
              </a:rPr>
              <a:t>Concepts</a:t>
            </a:r>
          </a:p>
          <a:p>
            <a:pPr indent="0">
              <a:lnSpc>
                <a:spcPts val="2880"/>
              </a:lnSpc>
              <a:spcAft>
                <a:spcPts val="1680"/>
              </a:spcAft>
            </a:pPr>
            <a:r>
              <a:rPr lang="en-US" sz="2600" spc="-50">
                <a:latin typeface="Arial"/>
              </a:rPr>
              <a:t>Techniques for determining protein structures</a:t>
            </a:r>
          </a:p>
          <a:p>
            <a:pPr indent="0">
              <a:spcAft>
                <a:spcPts val="630"/>
              </a:spcAft>
            </a:pPr>
            <a:r>
              <a:rPr lang="en-US" sz="2600" spc="-50">
                <a:solidFill>
                  <a:srgbClr val="747474"/>
                </a:solidFill>
                <a:latin typeface="Arial"/>
              </a:rPr>
              <a:t>• </a:t>
            </a:r>
            <a:r>
              <a:rPr lang="en-US" sz="2600" spc="-50">
                <a:solidFill>
                  <a:srgbClr val="006FC0"/>
                </a:solidFill>
                <a:latin typeface="Arial"/>
              </a:rPr>
              <a:t>X-Ray</a:t>
            </a:r>
          </a:p>
          <a:p>
            <a:pPr marL="381000" indent="0">
              <a:spcAft>
                <a:spcPts val="2730"/>
              </a:spcAft>
            </a:pPr>
            <a:r>
              <a:rPr lang="en-US" sz="2600" spc="-50">
                <a:solidFill>
                  <a:srgbClr val="006FC0"/>
                </a:solidFill>
                <a:latin typeface="Arial"/>
              </a:rPr>
              <a:t>Crystallography</a:t>
            </a:r>
          </a:p>
        </p:txBody>
      </p:sp>
      <p:sp>
        <p:nvSpPr>
          <p:cNvPr id="4" name=""/>
          <p:cNvSpPr/>
          <p:nvPr/>
        </p:nvSpPr>
        <p:spPr>
          <a:xfrm>
            <a:off x="5193792" y="4773168"/>
            <a:ext cx="2795016" cy="323088"/>
          </a:xfrm>
          <a:prstGeom prst="rect">
            <a:avLst/>
          </a:prstGeom>
          <a:solidFill>
            <a:srgbClr val="E6F3F9"/>
          </a:solidFill>
        </p:spPr>
        <p:txBody>
          <a:bodyPr lIns="0" tIns="0" rIns="0" bIns="0" wrap="none">
            <a:noAutofit/>
          </a:bodyPr>
          <a:p>
            <a:pPr indent="0">
              <a:spcBef>
                <a:spcPts val="2730"/>
              </a:spcBef>
            </a:pPr>
            <a:r>
              <a:rPr lang="en-US" sz="2600" spc="-50">
                <a:solidFill>
                  <a:srgbClr val="006FC0"/>
                </a:solidFill>
                <a:latin typeface="Arial"/>
              </a:rPr>
              <a:t>NMR Spectroscopy</a:t>
            </a:r>
          </a:p>
        </p:txBody>
      </p:sp>
    </p:spTree>
  </p:cSld>
  <p:clrMapOvr>
    <a:overrideClrMapping bg1="lt1" tx1="dk1" bg2="lt2" tx2="dk2" accent1="accent1" accent2="accent2" accent3="accent3" accent4="accent4" accent5="accent5" accent6="accent6" hlink="hlink" folHlink="folHlink"/>
  </p:clrMapOvr>
</p:sld>
</file>

<file path=ppt/slides/slide37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06752" y="533400"/>
            <a:ext cx="4812792" cy="262128"/>
          </a:xfrm>
          <a:prstGeom prst="rect">
            <a:avLst/>
          </a:prstGeom>
        </p:spPr>
        <p:txBody>
          <a:bodyPr lIns="0" tIns="0" rIns="0" bIns="0" wrap="none">
            <a:noAutofit/>
          </a:bodyPr>
          <a:p>
            <a:pPr indent="0"/>
            <a:r>
              <a:rPr lang="en-US" b="1" sz="2400">
                <a:solidFill>
                  <a:srgbClr val="000098"/>
                </a:solidFill>
                <a:latin typeface="Arial"/>
              </a:rPr>
              <a:t>Review of Protein Structures</a:t>
            </a:r>
          </a:p>
        </p:txBody>
      </p:sp>
      <p:sp>
        <p:nvSpPr>
          <p:cNvPr id="3" name=""/>
          <p:cNvSpPr/>
          <p:nvPr/>
        </p:nvSpPr>
        <p:spPr>
          <a:xfrm>
            <a:off x="4843272" y="1255776"/>
            <a:ext cx="3154680" cy="3044952"/>
          </a:xfrm>
          <a:prstGeom prst="rect">
            <a:avLst/>
          </a:prstGeom>
          <a:solidFill>
            <a:srgbClr val="E6F3F9"/>
          </a:solidFill>
        </p:spPr>
        <p:txBody>
          <a:bodyPr lIns="0" tIns="0" rIns="0" bIns="0">
            <a:noAutofit/>
          </a:bodyPr>
          <a:p>
            <a:pPr marL="356108" indent="-330200">
              <a:spcAft>
                <a:spcPts val="630"/>
              </a:spcAft>
            </a:pPr>
            <a:r>
              <a:rPr lang="en-US" b="1" sz="2600" spc="-50">
                <a:solidFill>
                  <a:srgbClr val="FF0000"/>
                </a:solidFill>
                <a:latin typeface="Arial"/>
              </a:rPr>
              <a:t>Important</a:t>
            </a:r>
          </a:p>
          <a:p>
            <a:pPr marL="356108" indent="-330200">
              <a:spcAft>
                <a:spcPts val="1680"/>
              </a:spcAft>
            </a:pPr>
            <a:r>
              <a:rPr lang="en-US" b="1" sz="2600" spc="-50">
                <a:solidFill>
                  <a:srgbClr val="FF0000"/>
                </a:solidFill>
                <a:latin typeface="Arial"/>
              </a:rPr>
              <a:t>Concepts</a:t>
            </a:r>
          </a:p>
          <a:p>
            <a:pPr marL="356108" indent="-330200">
              <a:lnSpc>
                <a:spcPts val="2856"/>
              </a:lnSpc>
            </a:pPr>
            <a:r>
              <a:rPr lang="en-US" sz="2600" spc="-50">
                <a:solidFill>
                  <a:srgbClr val="747474"/>
                </a:solidFill>
                <a:latin typeface="Arial"/>
              </a:rPr>
              <a:t>• </a:t>
            </a:r>
            <a:r>
              <a:rPr lang="en-US" sz="2600" spc="-50">
                <a:latin typeface="Arial"/>
              </a:rPr>
              <a:t>Why number of known protein sequences is much larger as compared to known proteins structures?</a:t>
            </a:r>
          </a:p>
        </p:txBody>
      </p:sp>
    </p:spTree>
  </p:cSld>
  <p:clrMapOvr>
    <a:overrideClrMapping bg1="lt1" tx1="dk1" bg2="lt2" tx2="dk2" accent1="accent1" accent2="accent2" accent3="accent3" accent4="accent4" accent5="accent5" accent6="accent6" hlink="hlink" folHlink="folHlink"/>
  </p:clrMapOvr>
</p:sld>
</file>

<file path=ppt/slides/slide37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06752" y="533400"/>
            <a:ext cx="4812792" cy="262128"/>
          </a:xfrm>
          <a:prstGeom prst="rect">
            <a:avLst/>
          </a:prstGeom>
        </p:spPr>
        <p:txBody>
          <a:bodyPr lIns="0" tIns="0" rIns="0" bIns="0" wrap="none">
            <a:noAutofit/>
          </a:bodyPr>
          <a:p>
            <a:pPr indent="0"/>
            <a:r>
              <a:rPr lang="en-US" b="1" sz="2400">
                <a:solidFill>
                  <a:srgbClr val="000098"/>
                </a:solidFill>
                <a:latin typeface="Arial"/>
              </a:rPr>
              <a:t>Review of Protein Structures</a:t>
            </a:r>
          </a:p>
        </p:txBody>
      </p:sp>
      <p:sp>
        <p:nvSpPr>
          <p:cNvPr id="3" name=""/>
          <p:cNvSpPr/>
          <p:nvPr/>
        </p:nvSpPr>
        <p:spPr>
          <a:xfrm>
            <a:off x="4837176" y="1255776"/>
            <a:ext cx="3182112" cy="1636776"/>
          </a:xfrm>
          <a:prstGeom prst="rect">
            <a:avLst/>
          </a:prstGeom>
          <a:solidFill>
            <a:srgbClr val="DCDBE6"/>
          </a:solidFill>
        </p:spPr>
        <p:txBody>
          <a:bodyPr lIns="0" tIns="0" rIns="0" bIns="0">
            <a:noAutofit/>
          </a:bodyPr>
          <a:p>
            <a:pPr indent="0">
              <a:spcAft>
                <a:spcPts val="630"/>
              </a:spcAft>
            </a:pPr>
            <a:r>
              <a:rPr lang="en-US" b="1" sz="2600" spc="-50">
                <a:solidFill>
                  <a:srgbClr val="FF0000"/>
                </a:solidFill>
                <a:latin typeface="Arial"/>
              </a:rPr>
              <a:t>Important</a:t>
            </a:r>
          </a:p>
          <a:p>
            <a:pPr indent="0">
              <a:spcAft>
                <a:spcPts val="1680"/>
              </a:spcAft>
            </a:pPr>
            <a:r>
              <a:rPr lang="en-US" b="1" sz="2600" spc="-50">
                <a:solidFill>
                  <a:srgbClr val="FF0000"/>
                </a:solidFill>
                <a:latin typeface="Arial"/>
              </a:rPr>
              <a:t>Concepts</a:t>
            </a:r>
          </a:p>
          <a:p>
            <a:pPr indent="0">
              <a:lnSpc>
                <a:spcPts val="2904"/>
              </a:lnSpc>
            </a:pPr>
            <a:r>
              <a:rPr lang="en-US" sz="2600" spc="-50">
                <a:latin typeface="Arial"/>
              </a:rPr>
              <a:t>Types of Protein Secondary Structures </a:t>
            </a:r>
            <a:r>
              <a:rPr lang="en-US" baseline="30000" sz="2600" spc="-50">
                <a:latin typeface="Arial"/>
              </a:rPr>
              <a:t>•</a:t>
            </a:r>
          </a:p>
        </p:txBody>
      </p:sp>
      <p:sp>
        <p:nvSpPr>
          <p:cNvPr id="4" name=""/>
          <p:cNvSpPr/>
          <p:nvPr/>
        </p:nvSpPr>
        <p:spPr>
          <a:xfrm>
            <a:off x="4837176" y="3337560"/>
            <a:ext cx="3182112" cy="1392936"/>
          </a:xfrm>
          <a:prstGeom prst="rect">
            <a:avLst/>
          </a:prstGeom>
          <a:solidFill>
            <a:srgbClr val="DCDBE6"/>
          </a:solidFill>
        </p:spPr>
        <p:txBody>
          <a:bodyPr lIns="0" tIns="0" rIns="0" bIns="0">
            <a:noAutofit/>
          </a:bodyPr>
          <a:p>
            <a:pPr algn="just" marL="3835400" indent="0">
              <a:lnSpc>
                <a:spcPts val="2880"/>
              </a:lnSpc>
            </a:pPr>
            <a:r>
              <a:rPr lang="en-US" sz="2600" spc="-50">
                <a:solidFill>
                  <a:srgbClr val="747474"/>
                </a:solidFill>
                <a:latin typeface="Arial"/>
              </a:rPr>
              <a:t>•    </a:t>
            </a:r>
            <a:r>
              <a:rPr lang="en-US" sz="2600" spc="-50">
                <a:solidFill>
                  <a:srgbClr val="006FC0"/>
                </a:solidFill>
                <a:latin typeface="Arial"/>
              </a:rPr>
              <a:t>Helices</a:t>
            </a:r>
          </a:p>
          <a:p>
            <a:pPr algn="just" marL="3835400" indent="0">
              <a:lnSpc>
                <a:spcPts val="2880"/>
              </a:lnSpc>
            </a:pPr>
            <a:r>
              <a:rPr lang="en-US" sz="2600" spc="-50">
                <a:solidFill>
                  <a:srgbClr val="747474"/>
                </a:solidFill>
                <a:latin typeface="Arial"/>
              </a:rPr>
              <a:t>•    </a:t>
            </a:r>
            <a:r>
              <a:rPr lang="en-US" sz="2600" spc="-50">
                <a:solidFill>
                  <a:srgbClr val="006FC0"/>
                </a:solidFill>
                <a:latin typeface="Arial"/>
              </a:rPr>
              <a:t>Beta Sheets</a:t>
            </a:r>
          </a:p>
          <a:p>
            <a:pPr algn="just" marL="3835400" indent="0">
              <a:lnSpc>
                <a:spcPts val="2880"/>
              </a:lnSpc>
            </a:pPr>
            <a:r>
              <a:rPr lang="en-US" sz="2600" spc="-50">
                <a:solidFill>
                  <a:srgbClr val="747474"/>
                </a:solidFill>
                <a:latin typeface="Arial"/>
              </a:rPr>
              <a:t>•    </a:t>
            </a:r>
            <a:r>
              <a:rPr lang="en-US" sz="2600" spc="-50">
                <a:solidFill>
                  <a:srgbClr val="006FC0"/>
                </a:solidFill>
                <a:latin typeface="Arial"/>
              </a:rPr>
              <a:t>Coils</a:t>
            </a:r>
          </a:p>
          <a:p>
            <a:pPr algn="just" marL="3835400" indent="0">
              <a:lnSpc>
                <a:spcPts val="2880"/>
              </a:lnSpc>
            </a:pPr>
            <a:r>
              <a:rPr lang="en-US" sz="2600" spc="-50">
                <a:solidFill>
                  <a:srgbClr val="747474"/>
                </a:solidFill>
                <a:latin typeface="Arial"/>
              </a:rPr>
              <a:t>•    </a:t>
            </a:r>
            <a:r>
              <a:rPr lang="en-US" sz="2600" spc="-50">
                <a:solidFill>
                  <a:srgbClr val="006FC0"/>
                </a:solidFill>
                <a:latin typeface="Arial"/>
              </a:rPr>
              <a:t>Loops</a:t>
            </a:r>
          </a:p>
        </p:txBody>
      </p:sp>
    </p:spTree>
  </p:cSld>
  <p:clrMapOvr>
    <a:overrideClrMapping bg1="lt1" tx1="dk1" bg2="lt2" tx2="dk2" accent1="accent1" accent2="accent2" accent3="accent3" accent4="accent4" accent5="accent5" accent6="accent6" hlink="hlink" folHlink="folHlink"/>
  </p:clrMapOvr>
</p:sld>
</file>

<file path=ppt/slides/slide37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06752" y="533400"/>
            <a:ext cx="4812792" cy="262128"/>
          </a:xfrm>
          <a:prstGeom prst="rect">
            <a:avLst/>
          </a:prstGeom>
        </p:spPr>
        <p:txBody>
          <a:bodyPr lIns="0" tIns="0" rIns="0" bIns="0" wrap="none">
            <a:noAutofit/>
          </a:bodyPr>
          <a:p>
            <a:pPr indent="0"/>
            <a:r>
              <a:rPr lang="en-US" b="1" sz="2400">
                <a:solidFill>
                  <a:srgbClr val="000098"/>
                </a:solidFill>
                <a:latin typeface="Arial"/>
              </a:rPr>
              <a:t>Review of Protein Structures</a:t>
            </a:r>
          </a:p>
        </p:txBody>
      </p:sp>
      <p:sp>
        <p:nvSpPr>
          <p:cNvPr id="3" name=""/>
          <p:cNvSpPr/>
          <p:nvPr/>
        </p:nvSpPr>
        <p:spPr>
          <a:xfrm>
            <a:off x="4843272" y="1255776"/>
            <a:ext cx="3224784" cy="1996440"/>
          </a:xfrm>
          <a:prstGeom prst="rect">
            <a:avLst/>
          </a:prstGeom>
          <a:solidFill>
            <a:srgbClr val="DCDBE6"/>
          </a:solidFill>
        </p:spPr>
        <p:txBody>
          <a:bodyPr lIns="0" tIns="0" rIns="0" bIns="0">
            <a:noAutofit/>
          </a:bodyPr>
          <a:p>
            <a:pPr marL="356108" indent="-330200">
              <a:spcAft>
                <a:spcPts val="630"/>
              </a:spcAft>
            </a:pPr>
            <a:r>
              <a:rPr lang="en-US" b="1" sz="2600" spc="-50">
                <a:solidFill>
                  <a:srgbClr val="FF0000"/>
                </a:solidFill>
                <a:latin typeface="Arial"/>
              </a:rPr>
              <a:t>Important</a:t>
            </a:r>
          </a:p>
          <a:p>
            <a:pPr marL="356108" indent="-330200">
              <a:spcAft>
                <a:spcPts val="1680"/>
              </a:spcAft>
            </a:pPr>
            <a:r>
              <a:rPr lang="en-US" b="1" sz="2600" spc="-50">
                <a:solidFill>
                  <a:srgbClr val="FF0000"/>
                </a:solidFill>
                <a:latin typeface="Arial"/>
              </a:rPr>
              <a:t>Concepts</a:t>
            </a:r>
          </a:p>
          <a:p>
            <a:pPr marL="356108" indent="-330200">
              <a:lnSpc>
                <a:spcPts val="2856"/>
              </a:lnSpc>
            </a:pPr>
            <a:r>
              <a:rPr lang="en-US" sz="2600" spc="-50">
                <a:solidFill>
                  <a:srgbClr val="747474"/>
                </a:solidFill>
                <a:latin typeface="Arial"/>
              </a:rPr>
              <a:t>•    </a:t>
            </a:r>
            <a:r>
              <a:rPr lang="en-US" sz="2600" spc="-50">
                <a:latin typeface="Arial"/>
              </a:rPr>
              <a:t>Foundation of structure prediction algorithms </a:t>
            </a:r>
            <a:r>
              <a:rPr lang="en-US" baseline="30000" sz="2600" spc="-50">
                <a:latin typeface="Arial"/>
              </a:rPr>
              <a:t>•</a:t>
            </a:r>
          </a:p>
        </p:txBody>
      </p:sp>
      <p:sp>
        <p:nvSpPr>
          <p:cNvPr id="4" name=""/>
          <p:cNvSpPr/>
          <p:nvPr/>
        </p:nvSpPr>
        <p:spPr>
          <a:xfrm>
            <a:off x="4843272" y="3697224"/>
            <a:ext cx="3224784" cy="1697736"/>
          </a:xfrm>
          <a:prstGeom prst="rect">
            <a:avLst/>
          </a:prstGeom>
          <a:solidFill>
            <a:srgbClr val="DCDBE6"/>
          </a:solidFill>
        </p:spPr>
        <p:txBody>
          <a:bodyPr lIns="0" tIns="0" rIns="0" bIns="0">
            <a:noAutofit/>
          </a:bodyPr>
          <a:p>
            <a:pPr marL="4178300" indent="-342900">
              <a:lnSpc>
                <a:spcPts val="2856"/>
              </a:lnSpc>
            </a:pPr>
            <a:r>
              <a:rPr lang="en-US" sz="2600" spc="-50">
                <a:solidFill>
                  <a:srgbClr val="747474"/>
                </a:solidFill>
                <a:latin typeface="Arial"/>
              </a:rPr>
              <a:t>•    </a:t>
            </a:r>
            <a:r>
              <a:rPr lang="en-US" sz="2600" spc="-50">
                <a:solidFill>
                  <a:srgbClr val="006FC0"/>
                </a:solidFill>
                <a:latin typeface="Arial"/>
              </a:rPr>
              <a:t>Propensities of certain amino acids to form specific secondary structures</a:t>
            </a:r>
          </a:p>
        </p:txBody>
      </p:sp>
    </p:spTree>
  </p:cSld>
  <p:clrMapOvr>
    <a:overrideClrMapping bg1="lt1" tx1="dk1" bg2="lt2" tx2="dk2" accent1="accent1" accent2="accent2" accent3="accent3" accent4="accent4" accent5="accent5" accent6="accent6" hlink="hlink" folHlink="folHlink"/>
  </p:clrMapOvr>
</p:sld>
</file>

<file path=ppt/slides/slide37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06752" y="533400"/>
            <a:ext cx="4812792" cy="262128"/>
          </a:xfrm>
          <a:prstGeom prst="rect">
            <a:avLst/>
          </a:prstGeom>
        </p:spPr>
        <p:txBody>
          <a:bodyPr lIns="0" tIns="0" rIns="0" bIns="0" wrap="none">
            <a:noAutofit/>
          </a:bodyPr>
          <a:p>
            <a:pPr indent="0"/>
            <a:r>
              <a:rPr lang="en-US" b="1" sz="2400">
                <a:solidFill>
                  <a:srgbClr val="000098"/>
                </a:solidFill>
                <a:latin typeface="Arial"/>
              </a:rPr>
              <a:t>Review of Protein Structures</a:t>
            </a:r>
          </a:p>
        </p:txBody>
      </p:sp>
      <p:sp>
        <p:nvSpPr>
          <p:cNvPr id="3" name=""/>
          <p:cNvSpPr/>
          <p:nvPr/>
        </p:nvSpPr>
        <p:spPr>
          <a:xfrm>
            <a:off x="4843272" y="1255776"/>
            <a:ext cx="2932176" cy="1941576"/>
          </a:xfrm>
          <a:prstGeom prst="rect">
            <a:avLst/>
          </a:prstGeom>
          <a:solidFill>
            <a:srgbClr val="E6F3F9"/>
          </a:solidFill>
        </p:spPr>
        <p:txBody>
          <a:bodyPr lIns="0" tIns="0" rIns="0" bIns="0">
            <a:noAutofit/>
          </a:bodyPr>
          <a:p>
            <a:pPr marL="356108" indent="-330200">
              <a:spcAft>
                <a:spcPts val="630"/>
              </a:spcAft>
            </a:pPr>
            <a:r>
              <a:rPr lang="en-US" b="1" sz="2600" spc="-50">
                <a:solidFill>
                  <a:srgbClr val="FF0000"/>
                </a:solidFill>
                <a:latin typeface="Arial"/>
              </a:rPr>
              <a:t>Important</a:t>
            </a:r>
          </a:p>
          <a:p>
            <a:pPr marL="356108" indent="-330200">
              <a:spcAft>
                <a:spcPts val="1680"/>
              </a:spcAft>
            </a:pPr>
            <a:r>
              <a:rPr lang="en-US" b="1" sz="2600" spc="-50">
                <a:solidFill>
                  <a:srgbClr val="FF0000"/>
                </a:solidFill>
                <a:latin typeface="Arial"/>
              </a:rPr>
              <a:t>Concepts</a:t>
            </a:r>
          </a:p>
          <a:p>
            <a:pPr marL="356108" indent="-330200">
              <a:lnSpc>
                <a:spcPts val="2880"/>
              </a:lnSpc>
            </a:pPr>
            <a:r>
              <a:rPr lang="en-US" sz="2600" spc="-50">
                <a:solidFill>
                  <a:srgbClr val="747474"/>
                </a:solidFill>
                <a:latin typeface="Arial"/>
              </a:rPr>
              <a:t>•    </a:t>
            </a:r>
            <a:r>
              <a:rPr lang="en-US" sz="2600" spc="-50">
                <a:latin typeface="Arial"/>
              </a:rPr>
              <a:t>Algorithm for predicting protein structures </a:t>
            </a:r>
            <a:r>
              <a:rPr lang="en-US" baseline="30000" sz="2600" spc="-50">
                <a:latin typeface="Arial"/>
              </a:rPr>
              <a:t>•</a:t>
            </a:r>
          </a:p>
        </p:txBody>
      </p:sp>
      <p:sp>
        <p:nvSpPr>
          <p:cNvPr id="4" name=""/>
          <p:cNvSpPr/>
          <p:nvPr/>
        </p:nvSpPr>
        <p:spPr>
          <a:xfrm>
            <a:off x="4843272" y="3697224"/>
            <a:ext cx="2932176" cy="667512"/>
          </a:xfrm>
          <a:prstGeom prst="rect">
            <a:avLst/>
          </a:prstGeom>
          <a:solidFill>
            <a:srgbClr val="E6F3F9"/>
          </a:solidFill>
        </p:spPr>
        <p:txBody>
          <a:bodyPr lIns="0" tIns="0" rIns="0" bIns="0">
            <a:noAutofit/>
          </a:bodyPr>
          <a:p>
            <a:pPr marL="4165600" marR="1117600" indent="-330200">
              <a:lnSpc>
                <a:spcPts val="2880"/>
              </a:lnSpc>
            </a:pPr>
            <a:r>
              <a:rPr lang="en-US" sz="2600" spc="-50">
                <a:solidFill>
                  <a:srgbClr val="747474"/>
                </a:solidFill>
                <a:latin typeface="Arial"/>
              </a:rPr>
              <a:t>•    </a:t>
            </a:r>
            <a:r>
              <a:rPr lang="en-US" sz="2600" spc="-50">
                <a:solidFill>
                  <a:srgbClr val="006FC0"/>
                </a:solidFill>
                <a:latin typeface="Arial"/>
              </a:rPr>
              <a:t>Chou Fasman Algorithm</a:t>
            </a:r>
          </a:p>
        </p:txBody>
      </p:sp>
    </p:spTree>
  </p:cSld>
  <p:clrMapOvr>
    <a:overrideClrMapping bg1="lt1" tx1="dk1" bg2="lt2" tx2="dk2" accent1="accent1" accent2="accent2" accent3="accent3" accent4="accent4" accent5="accent5" accent6="accent6" hlink="hlink" folHlink="folHlink"/>
  </p:clrMapOvr>
</p:sld>
</file>

<file path=ppt/slides/slide37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06752" y="533400"/>
            <a:ext cx="4812792" cy="262128"/>
          </a:xfrm>
          <a:prstGeom prst="rect">
            <a:avLst/>
          </a:prstGeom>
        </p:spPr>
        <p:txBody>
          <a:bodyPr lIns="0" tIns="0" rIns="0" bIns="0" wrap="none">
            <a:noAutofit/>
          </a:bodyPr>
          <a:p>
            <a:pPr indent="0"/>
            <a:r>
              <a:rPr lang="en-US" b="1" sz="2400">
                <a:solidFill>
                  <a:srgbClr val="000098"/>
                </a:solidFill>
                <a:latin typeface="Arial"/>
              </a:rPr>
              <a:t>Review of Protein Structures</a:t>
            </a:r>
          </a:p>
        </p:txBody>
      </p:sp>
      <p:sp>
        <p:nvSpPr>
          <p:cNvPr id="3" name=""/>
          <p:cNvSpPr/>
          <p:nvPr/>
        </p:nvSpPr>
        <p:spPr>
          <a:xfrm>
            <a:off x="4843272" y="1255776"/>
            <a:ext cx="3206496" cy="3468624"/>
          </a:xfrm>
          <a:prstGeom prst="rect">
            <a:avLst/>
          </a:prstGeom>
          <a:solidFill>
            <a:srgbClr val="E6F3F9"/>
          </a:solidFill>
        </p:spPr>
        <p:txBody>
          <a:bodyPr lIns="0" tIns="0" rIns="0" bIns="0">
            <a:noAutofit/>
          </a:bodyPr>
          <a:p>
            <a:pPr marL="356108" indent="-330200">
              <a:spcAft>
                <a:spcPts val="630"/>
              </a:spcAft>
            </a:pPr>
            <a:r>
              <a:rPr lang="en-US" b="1" sz="2600" spc="-50">
                <a:solidFill>
                  <a:srgbClr val="FF0000"/>
                </a:solidFill>
                <a:latin typeface="Arial"/>
              </a:rPr>
              <a:t>Important</a:t>
            </a:r>
          </a:p>
          <a:p>
            <a:pPr marL="356108" indent="-330200">
              <a:spcAft>
                <a:spcPts val="1680"/>
              </a:spcAft>
            </a:pPr>
            <a:r>
              <a:rPr lang="en-US" b="1" sz="2600" spc="-50">
                <a:solidFill>
                  <a:srgbClr val="FF0000"/>
                </a:solidFill>
                <a:latin typeface="Arial"/>
              </a:rPr>
              <a:t>Concepts</a:t>
            </a:r>
          </a:p>
          <a:p>
            <a:pPr marL="356108" indent="-330200">
              <a:lnSpc>
                <a:spcPts val="2880"/>
              </a:lnSpc>
              <a:spcAft>
                <a:spcPts val="1680"/>
              </a:spcAft>
            </a:pPr>
            <a:r>
              <a:rPr lang="en-US" sz="2600" spc="-50">
                <a:solidFill>
                  <a:srgbClr val="747474"/>
                </a:solidFill>
                <a:latin typeface="Arial"/>
              </a:rPr>
              <a:t>•    </a:t>
            </a:r>
            <a:r>
              <a:rPr lang="en-US" sz="2600" spc="-50">
                <a:latin typeface="Arial"/>
              </a:rPr>
              <a:t>Protein Structure Database - PDB</a:t>
            </a:r>
          </a:p>
          <a:p>
            <a:pPr marL="356108" indent="-330200">
              <a:lnSpc>
                <a:spcPts val="2856"/>
              </a:lnSpc>
            </a:pPr>
            <a:r>
              <a:rPr lang="en-US" sz="2600" spc="-50">
                <a:solidFill>
                  <a:srgbClr val="747474"/>
                </a:solidFill>
                <a:latin typeface="Arial"/>
              </a:rPr>
              <a:t>•    </a:t>
            </a:r>
            <a:r>
              <a:rPr lang="en-US" sz="2600" spc="-50">
                <a:latin typeface="Arial"/>
              </a:rPr>
              <a:t>Online tools for predicting structures by using proteins sequences</a:t>
            </a:r>
          </a:p>
        </p:txBody>
      </p:sp>
      <p:sp>
        <p:nvSpPr>
          <p:cNvPr id="4" name=""/>
          <p:cNvSpPr/>
          <p:nvPr/>
        </p:nvSpPr>
        <p:spPr>
          <a:xfrm>
            <a:off x="1874520" y="6632448"/>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3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83664" y="774192"/>
            <a:ext cx="5391912" cy="417576"/>
          </a:xfrm>
          <a:prstGeom prst="rect">
            <a:avLst/>
          </a:prstGeom>
        </p:spPr>
        <p:txBody>
          <a:bodyPr lIns="0" tIns="0" rIns="0" bIns="0" wrap="none">
            <a:noAutofit/>
          </a:bodyPr>
          <a:p>
            <a:pPr indent="0"/>
            <a:r>
              <a:rPr lang="en-US" b="1" sz="3200">
                <a:solidFill>
                  <a:srgbClr val="001F5F"/>
                </a:solidFill>
                <a:latin typeface="Arial"/>
              </a:rPr>
              <a:t>Optimal Alignment Methods</a:t>
            </a:r>
          </a:p>
        </p:txBody>
      </p:sp>
      <p:sp>
        <p:nvSpPr>
          <p:cNvPr id="3" name=""/>
          <p:cNvSpPr/>
          <p:nvPr/>
        </p:nvSpPr>
        <p:spPr>
          <a:xfrm>
            <a:off x="4663440" y="1612392"/>
            <a:ext cx="2481072" cy="4215384"/>
          </a:xfrm>
          <a:prstGeom prst="rect">
            <a:avLst/>
          </a:prstGeom>
        </p:spPr>
        <p:txBody>
          <a:bodyPr lIns="0" tIns="0" rIns="0" bIns="0">
            <a:noAutofit/>
          </a:bodyPr>
          <a:p>
            <a:pPr marL="771144" indent="-749300">
              <a:spcAft>
                <a:spcPts val="630"/>
              </a:spcAft>
            </a:pPr>
            <a:r>
              <a:rPr lang="en-US" sz="2600" spc="-50">
                <a:solidFill>
                  <a:srgbClr val="3265FF"/>
                </a:solidFill>
                <a:latin typeface="Arial"/>
              </a:rPr>
              <a:t>Dynamic</a:t>
            </a:r>
          </a:p>
          <a:p>
            <a:pPr marL="771144" indent="-749300">
              <a:spcAft>
                <a:spcPts val="1050"/>
              </a:spcAft>
            </a:pPr>
            <a:r>
              <a:rPr lang="en-US" sz="2600" spc="-50">
                <a:solidFill>
                  <a:srgbClr val="3265FF"/>
                </a:solidFill>
                <a:latin typeface="Arial"/>
              </a:rPr>
              <a:t>Programming</a:t>
            </a:r>
          </a:p>
          <a:p>
            <a:pPr marL="415544" indent="-393700">
              <a:lnSpc>
                <a:spcPts val="3072"/>
              </a:lnSpc>
              <a:spcAft>
                <a:spcPts val="210"/>
              </a:spcAft>
            </a:pPr>
            <a:r>
              <a:rPr lang="en-US" sz="2600" spc="-50">
                <a:solidFill>
                  <a:srgbClr val="622422"/>
                </a:solidFill>
                <a:latin typeface="Arial"/>
              </a:rPr>
              <a:t>• </a:t>
            </a:r>
            <a:r>
              <a:rPr lang="en-US" sz="2600" spc="-50">
                <a:latin typeface="Arial"/>
              </a:rPr>
              <a:t>Three steps in dynamic programming:</a:t>
            </a:r>
          </a:p>
          <a:p>
            <a:pPr algn="just" marL="415544" indent="0">
              <a:spcAft>
                <a:spcPts val="1050"/>
              </a:spcAft>
            </a:pPr>
            <a:r>
              <a:rPr lang="en-US" sz="2600" spc="-50">
                <a:solidFill>
                  <a:srgbClr val="622422"/>
                </a:solidFill>
                <a:latin typeface="Arial"/>
              </a:rPr>
              <a:t>-    </a:t>
            </a:r>
            <a:r>
              <a:rPr lang="en-US" sz="2600" spc="-50">
                <a:latin typeface="Arial"/>
              </a:rPr>
              <a:t>Initialization</a:t>
            </a:r>
          </a:p>
          <a:p>
            <a:pPr marL="771144" indent="-355600">
              <a:lnSpc>
                <a:spcPts val="3120"/>
              </a:lnSpc>
              <a:spcAft>
                <a:spcPts val="210"/>
              </a:spcAft>
            </a:pPr>
            <a:r>
              <a:rPr lang="en-US" sz="2600" spc="-50">
                <a:solidFill>
                  <a:srgbClr val="622422"/>
                </a:solidFill>
                <a:latin typeface="Arial"/>
              </a:rPr>
              <a:t>-    </a:t>
            </a:r>
            <a:r>
              <a:rPr lang="en-US" sz="2600" spc="-50">
                <a:latin typeface="Arial"/>
              </a:rPr>
              <a:t>Matrix filling (scoring)</a:t>
            </a:r>
          </a:p>
          <a:p>
            <a:pPr marL="771144" indent="-749300">
              <a:lnSpc>
                <a:spcPts val="3096"/>
              </a:lnSpc>
            </a:pPr>
            <a:r>
              <a:rPr lang="en-US" sz="2600" spc="-50">
                <a:solidFill>
                  <a:srgbClr val="ACC9E3"/>
                </a:solidFill>
                <a:latin typeface="Arial"/>
              </a:rPr>
              <a:t>^</a:t>
            </a:r>
            <a:r>
              <a:rPr lang="en-US" sz="2600" spc="-50">
                <a:solidFill>
                  <a:srgbClr val="622422"/>
                </a:solidFill>
                <a:latin typeface="Arial"/>
              </a:rPr>
              <a:t>- </a:t>
            </a:r>
            <a:r>
              <a:rPr lang="en-US" sz="2600" spc="-50">
                <a:latin typeface="Arial"/>
              </a:rPr>
              <a:t>Traceback (alignment)</a:t>
            </a:r>
          </a:p>
        </p:txBody>
      </p:sp>
    </p:spTree>
  </p:cSld>
  <p:clrMapOvr>
    <a:overrideClrMapping bg1="lt1" tx1="dk1" bg2="lt2" tx2="dk2" accent1="accent1" accent2="accent2" accent3="accent3" accent4="accent4" accent5="accent5" accent6="accent6" hlink="hlink" folHlink="folHlink"/>
  </p:clrMapOvr>
</p:sld>
</file>

<file path=ppt/slides/slide38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2096" y="496824"/>
            <a:ext cx="4556760" cy="280416"/>
          </a:xfrm>
          <a:prstGeom prst="rect">
            <a:avLst/>
          </a:prstGeom>
        </p:spPr>
        <p:txBody>
          <a:bodyPr lIns="0" tIns="0" rIns="0" bIns="0" wrap="none">
            <a:noAutofit/>
          </a:bodyPr>
          <a:p>
            <a:pPr indent="0"/>
            <a:r>
              <a:rPr lang="en-US" b="1" sz="2400">
                <a:solidFill>
                  <a:srgbClr val="000098"/>
                </a:solidFill>
                <a:latin typeface="Arial"/>
              </a:rPr>
              <a:t>Conclusion of the Course</a:t>
            </a:r>
          </a:p>
        </p:txBody>
      </p:sp>
      <p:sp>
        <p:nvSpPr>
          <p:cNvPr id="3" name=""/>
          <p:cNvSpPr/>
          <p:nvPr/>
        </p:nvSpPr>
        <p:spPr>
          <a:xfrm>
            <a:off x="5593080" y="3054096"/>
            <a:ext cx="1959864" cy="1222248"/>
          </a:xfrm>
          <a:prstGeom prst="rect">
            <a:avLst/>
          </a:prstGeom>
          <a:solidFill>
            <a:srgbClr val="DCDBE6"/>
          </a:solidFill>
        </p:spPr>
        <p:txBody>
          <a:bodyPr lIns="0" tIns="0" rIns="0" bIns="0">
            <a:noAutofit/>
          </a:bodyPr>
          <a:p>
            <a:pPr algn="just" indent="0">
              <a:lnSpc>
                <a:spcPts val="3360"/>
              </a:lnSpc>
            </a:pPr>
            <a:r>
              <a:rPr lang="en-US" b="1" sz="2600" spc="-50">
                <a:solidFill>
                  <a:srgbClr val="006FC0"/>
                </a:solidFill>
                <a:latin typeface="Arial"/>
              </a:rPr>
              <a:t>Review of Homology Modelling</a:t>
            </a:r>
          </a:p>
        </p:txBody>
      </p:sp>
    </p:spTree>
  </p:cSld>
  <p:clrMapOvr>
    <a:overrideClrMapping bg1="lt1" tx1="dk1" bg2="lt2" tx2="dk2" accent1="accent1" accent2="accent2" accent3="accent3" accent4="accent4" accent5="accent5" accent6="accent6" hlink="hlink" folHlink="folHlink"/>
  </p:clrMapOvr>
</p:sld>
</file>

<file path=ppt/slides/slide38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63496" y="533400"/>
            <a:ext cx="5108448" cy="323088"/>
          </a:xfrm>
          <a:prstGeom prst="rect">
            <a:avLst/>
          </a:prstGeom>
        </p:spPr>
        <p:txBody>
          <a:bodyPr lIns="0" tIns="0" rIns="0" bIns="0" wrap="none">
            <a:noAutofit/>
          </a:bodyPr>
          <a:p>
            <a:pPr indent="0"/>
            <a:r>
              <a:rPr lang="en-US" b="1" sz="2400">
                <a:solidFill>
                  <a:srgbClr val="000098"/>
                </a:solidFill>
                <a:latin typeface="Arial"/>
              </a:rPr>
              <a:t>Review of Homology Modelling</a:t>
            </a:r>
          </a:p>
        </p:txBody>
      </p:sp>
      <p:sp>
        <p:nvSpPr>
          <p:cNvPr id="3" name=""/>
          <p:cNvSpPr/>
          <p:nvPr/>
        </p:nvSpPr>
        <p:spPr>
          <a:xfrm>
            <a:off x="4840224" y="1255776"/>
            <a:ext cx="3136392" cy="1575816"/>
          </a:xfrm>
          <a:prstGeom prst="rect">
            <a:avLst/>
          </a:prstGeom>
          <a:solidFill>
            <a:srgbClr val="E6F3F9"/>
          </a:solidFill>
        </p:spPr>
        <p:txBody>
          <a:bodyPr lIns="0" tIns="0" rIns="0" bIns="0">
            <a:noAutofit/>
          </a:bodyPr>
          <a:p>
            <a:pPr indent="0">
              <a:spcAft>
                <a:spcPts val="630"/>
              </a:spcAft>
            </a:pPr>
            <a:r>
              <a:rPr lang="en-US" b="1" sz="2600" spc="-50">
                <a:solidFill>
                  <a:srgbClr val="FF0000"/>
                </a:solidFill>
                <a:latin typeface="Arial"/>
              </a:rPr>
              <a:t>Important</a:t>
            </a:r>
          </a:p>
          <a:p>
            <a:pPr indent="0">
              <a:spcAft>
                <a:spcPts val="1680"/>
              </a:spcAft>
            </a:pPr>
            <a:r>
              <a:rPr lang="en-US" b="1" sz="2600" spc="-50">
                <a:solidFill>
                  <a:srgbClr val="FF0000"/>
                </a:solidFill>
                <a:latin typeface="Arial"/>
              </a:rPr>
              <a:t>Concepts</a:t>
            </a:r>
          </a:p>
          <a:p>
            <a:pPr indent="0">
              <a:lnSpc>
                <a:spcPts val="2880"/>
              </a:lnSpc>
            </a:pPr>
            <a:r>
              <a:rPr lang="en-US" sz="2600" spc="-50">
                <a:latin typeface="Arial"/>
              </a:rPr>
              <a:t>Four Strata of Protein Structures </a:t>
            </a:r>
            <a:r>
              <a:rPr lang="en-US" baseline="30000" sz="2600" spc="-50">
                <a:latin typeface="Arial"/>
              </a:rPr>
              <a:t>•</a:t>
            </a:r>
          </a:p>
        </p:txBody>
      </p:sp>
      <p:sp>
        <p:nvSpPr>
          <p:cNvPr id="4" name=""/>
          <p:cNvSpPr/>
          <p:nvPr/>
        </p:nvSpPr>
        <p:spPr>
          <a:xfrm>
            <a:off x="4840224" y="3331464"/>
            <a:ext cx="3136392" cy="1402080"/>
          </a:xfrm>
          <a:prstGeom prst="rect">
            <a:avLst/>
          </a:prstGeom>
          <a:solidFill>
            <a:srgbClr val="E6F3F9"/>
          </a:solidFill>
        </p:spPr>
        <p:txBody>
          <a:bodyPr lIns="0" tIns="0" rIns="0" bIns="0">
            <a:noAutofit/>
          </a:bodyPr>
          <a:p>
            <a:pPr algn="just" marL="3848100" indent="0">
              <a:spcAft>
                <a:spcPts val="630"/>
              </a:spcAft>
            </a:pPr>
            <a:r>
              <a:rPr lang="en-US" sz="2600" spc="-50">
                <a:solidFill>
                  <a:srgbClr val="747474"/>
                </a:solidFill>
                <a:latin typeface="Arial"/>
              </a:rPr>
              <a:t>•    </a:t>
            </a:r>
            <a:r>
              <a:rPr lang="en-US" sz="2600" spc="-50">
                <a:solidFill>
                  <a:srgbClr val="3178CC"/>
                </a:solidFill>
                <a:latin typeface="Arial"/>
              </a:rPr>
              <a:t>Primary</a:t>
            </a:r>
          </a:p>
          <a:p>
            <a:pPr algn="just" marL="3848100" indent="0">
              <a:lnSpc>
                <a:spcPts val="2856"/>
              </a:lnSpc>
            </a:pPr>
            <a:r>
              <a:rPr lang="en-US" sz="2600" spc="-50">
                <a:solidFill>
                  <a:srgbClr val="747474"/>
                </a:solidFill>
                <a:latin typeface="Arial"/>
              </a:rPr>
              <a:t>•    </a:t>
            </a:r>
            <a:r>
              <a:rPr lang="en-US" sz="2600" spc="-50">
                <a:solidFill>
                  <a:srgbClr val="3178CC"/>
                </a:solidFill>
                <a:latin typeface="Arial"/>
              </a:rPr>
              <a:t>Secondary</a:t>
            </a:r>
          </a:p>
          <a:p>
            <a:pPr algn="just" marL="3848100" indent="0">
              <a:lnSpc>
                <a:spcPts val="2856"/>
              </a:lnSpc>
            </a:pPr>
            <a:r>
              <a:rPr lang="en-US" sz="2600" spc="-50">
                <a:solidFill>
                  <a:srgbClr val="747474"/>
                </a:solidFill>
                <a:latin typeface="Arial"/>
              </a:rPr>
              <a:t>•    </a:t>
            </a:r>
            <a:r>
              <a:rPr lang="en-US" sz="2600" spc="-50">
                <a:solidFill>
                  <a:srgbClr val="3178CC"/>
                </a:solidFill>
                <a:latin typeface="Arial"/>
              </a:rPr>
              <a:t>Tertiary</a:t>
            </a:r>
          </a:p>
          <a:p>
            <a:pPr algn="just" marL="3848100" indent="0">
              <a:lnSpc>
                <a:spcPts val="2856"/>
              </a:lnSpc>
            </a:pPr>
            <a:r>
              <a:rPr lang="en-US" sz="2600" spc="-50">
                <a:solidFill>
                  <a:srgbClr val="747474"/>
                </a:solidFill>
                <a:latin typeface="Arial"/>
              </a:rPr>
              <a:t>•    </a:t>
            </a:r>
            <a:r>
              <a:rPr lang="en-US" sz="2600" spc="-50">
                <a:solidFill>
                  <a:srgbClr val="3178CC"/>
                </a:solidFill>
                <a:latin typeface="Arial"/>
              </a:rPr>
              <a:t>Quaternary</a:t>
            </a:r>
          </a:p>
        </p:txBody>
      </p:sp>
    </p:spTree>
  </p:cSld>
  <p:clrMapOvr>
    <a:overrideClrMapping bg1="lt1" tx1="dk1" bg2="lt2" tx2="dk2" accent1="accent1" accent2="accent2" accent3="accent3" accent4="accent4" accent5="accent5" accent6="accent6" hlink="hlink" folHlink="folHlink"/>
  </p:clrMapOvr>
</p:sld>
</file>

<file path=ppt/slides/slide38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63496" y="533400"/>
            <a:ext cx="5108448" cy="323088"/>
          </a:xfrm>
          <a:prstGeom prst="rect">
            <a:avLst/>
          </a:prstGeom>
        </p:spPr>
        <p:txBody>
          <a:bodyPr lIns="0" tIns="0" rIns="0" bIns="0" wrap="none">
            <a:noAutofit/>
          </a:bodyPr>
          <a:p>
            <a:pPr indent="0"/>
            <a:r>
              <a:rPr lang="en-US" b="1" sz="2400">
                <a:solidFill>
                  <a:srgbClr val="000098"/>
                </a:solidFill>
                <a:latin typeface="Arial"/>
              </a:rPr>
              <a:t>Review of Homology Modelling</a:t>
            </a:r>
          </a:p>
        </p:txBody>
      </p:sp>
      <p:sp>
        <p:nvSpPr>
          <p:cNvPr id="3" name=""/>
          <p:cNvSpPr/>
          <p:nvPr/>
        </p:nvSpPr>
        <p:spPr>
          <a:xfrm>
            <a:off x="4843272" y="1255776"/>
            <a:ext cx="3319272" cy="1636776"/>
          </a:xfrm>
          <a:prstGeom prst="rect">
            <a:avLst/>
          </a:prstGeom>
          <a:solidFill>
            <a:srgbClr val="DCDBE6"/>
          </a:solidFill>
        </p:spPr>
        <p:txBody>
          <a:bodyPr lIns="0" tIns="0" rIns="0" bIns="0">
            <a:noAutofit/>
          </a:bodyPr>
          <a:p>
            <a:pPr marL="368808" indent="-342900">
              <a:spcAft>
                <a:spcPts val="630"/>
              </a:spcAft>
            </a:pPr>
            <a:r>
              <a:rPr lang="en-US" b="1" sz="2600" spc="-50">
                <a:solidFill>
                  <a:srgbClr val="FF0000"/>
                </a:solidFill>
                <a:latin typeface="Arial"/>
              </a:rPr>
              <a:t>Important</a:t>
            </a:r>
          </a:p>
          <a:p>
            <a:pPr marL="368808" indent="-342900">
              <a:spcAft>
                <a:spcPts val="1680"/>
              </a:spcAft>
            </a:pPr>
            <a:r>
              <a:rPr lang="en-US" b="1" sz="2600" spc="-50">
                <a:solidFill>
                  <a:srgbClr val="FF0000"/>
                </a:solidFill>
                <a:latin typeface="Arial"/>
              </a:rPr>
              <a:t>Concepts</a:t>
            </a:r>
          </a:p>
          <a:p>
            <a:pPr marL="368808" indent="-342900">
              <a:lnSpc>
                <a:spcPts val="2880"/>
              </a:lnSpc>
            </a:pPr>
            <a:r>
              <a:rPr lang="en-US" sz="2600" spc="-50">
                <a:solidFill>
                  <a:srgbClr val="747474"/>
                </a:solidFill>
                <a:latin typeface="Arial"/>
              </a:rPr>
              <a:t>•    </a:t>
            </a:r>
            <a:r>
              <a:rPr lang="en-US" sz="2600" spc="-50">
                <a:latin typeface="Arial"/>
              </a:rPr>
              <a:t>Justification for homology modelling </a:t>
            </a:r>
            <a:r>
              <a:rPr lang="en-US" baseline="30000" sz="2600" spc="-50">
                <a:latin typeface="Arial"/>
              </a:rPr>
              <a:t>•</a:t>
            </a:r>
          </a:p>
        </p:txBody>
      </p:sp>
      <p:sp>
        <p:nvSpPr>
          <p:cNvPr id="4" name=""/>
          <p:cNvSpPr/>
          <p:nvPr/>
        </p:nvSpPr>
        <p:spPr>
          <a:xfrm>
            <a:off x="4843272" y="3331464"/>
            <a:ext cx="3319272" cy="1755648"/>
          </a:xfrm>
          <a:prstGeom prst="rect">
            <a:avLst/>
          </a:prstGeom>
          <a:solidFill>
            <a:srgbClr val="DCDBE6"/>
          </a:solidFill>
        </p:spPr>
        <p:txBody>
          <a:bodyPr lIns="0" tIns="0" rIns="0" bIns="0">
            <a:noAutofit/>
          </a:bodyPr>
          <a:p>
            <a:pPr marL="4191000" indent="-355600">
              <a:lnSpc>
                <a:spcPts val="2856"/>
              </a:lnSpc>
            </a:pPr>
            <a:r>
              <a:rPr lang="en-US" sz="2600" spc="-50">
                <a:solidFill>
                  <a:srgbClr val="747474"/>
                </a:solidFill>
                <a:latin typeface="Arial"/>
              </a:rPr>
              <a:t>•    </a:t>
            </a:r>
            <a:r>
              <a:rPr lang="en-US" sz="2600" spc="-50">
                <a:solidFill>
                  <a:srgbClr val="006FC0"/>
                </a:solidFill>
                <a:latin typeface="Arial"/>
              </a:rPr>
              <a:t>Number of known protein sequences is much larger as compared to known proteins structures</a:t>
            </a:r>
          </a:p>
        </p:txBody>
      </p:sp>
    </p:spTree>
  </p:cSld>
  <p:clrMapOvr>
    <a:overrideClrMapping bg1="lt1" tx1="dk1" bg2="lt2" tx2="dk2" accent1="accent1" accent2="accent2" accent3="accent3" accent4="accent4" accent5="accent5" accent6="accent6" hlink="hlink" folHlink="folHlink"/>
  </p:clrMapOvr>
</p:sld>
</file>

<file path=ppt/slides/slide38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63496" y="533400"/>
            <a:ext cx="5108448" cy="323088"/>
          </a:xfrm>
          <a:prstGeom prst="rect">
            <a:avLst/>
          </a:prstGeom>
        </p:spPr>
        <p:txBody>
          <a:bodyPr lIns="0" tIns="0" rIns="0" bIns="0" wrap="none">
            <a:noAutofit/>
          </a:bodyPr>
          <a:p>
            <a:pPr indent="0"/>
            <a:r>
              <a:rPr lang="en-US" b="1" sz="2400">
                <a:solidFill>
                  <a:srgbClr val="000098"/>
                </a:solidFill>
                <a:latin typeface="Arial"/>
              </a:rPr>
              <a:t>Review of Homology Modelling</a:t>
            </a:r>
          </a:p>
        </p:txBody>
      </p:sp>
      <p:sp>
        <p:nvSpPr>
          <p:cNvPr id="3" name=""/>
          <p:cNvSpPr/>
          <p:nvPr/>
        </p:nvSpPr>
        <p:spPr>
          <a:xfrm>
            <a:off x="4837176" y="1255776"/>
            <a:ext cx="3343656" cy="3112008"/>
          </a:xfrm>
          <a:prstGeom prst="rect">
            <a:avLst/>
          </a:prstGeom>
          <a:solidFill>
            <a:srgbClr val="E6F3F9"/>
          </a:solidFill>
        </p:spPr>
        <p:txBody>
          <a:bodyPr lIns="0" tIns="0" rIns="0" bIns="0">
            <a:noAutofit/>
          </a:bodyPr>
          <a:p>
            <a:pPr algn="just" indent="0">
              <a:spcAft>
                <a:spcPts val="630"/>
              </a:spcAft>
            </a:pPr>
            <a:r>
              <a:rPr lang="en-US" b="1" sz="2600" spc="-50">
                <a:solidFill>
                  <a:srgbClr val="FF0000"/>
                </a:solidFill>
                <a:latin typeface="Arial"/>
              </a:rPr>
              <a:t>Important</a:t>
            </a:r>
          </a:p>
          <a:p>
            <a:pPr algn="just" indent="0">
              <a:spcAft>
                <a:spcPts val="1680"/>
              </a:spcAft>
            </a:pPr>
            <a:r>
              <a:rPr lang="en-US" b="1" sz="2600" spc="-50">
                <a:solidFill>
                  <a:srgbClr val="FF0000"/>
                </a:solidFill>
                <a:latin typeface="Arial"/>
              </a:rPr>
              <a:t>Concepts</a:t>
            </a:r>
          </a:p>
          <a:p>
            <a:pPr indent="0">
              <a:lnSpc>
                <a:spcPts val="2856"/>
              </a:lnSpc>
              <a:spcAft>
                <a:spcPts val="1680"/>
              </a:spcAft>
            </a:pPr>
            <a:r>
              <a:rPr lang="en-US" sz="2600" spc="-50">
                <a:latin typeface="Arial"/>
              </a:rPr>
              <a:t>Three Strategies for Structure Prediction</a:t>
            </a:r>
          </a:p>
          <a:p>
            <a:pPr algn="just" indent="0">
              <a:spcAft>
                <a:spcPts val="2730"/>
              </a:spcAft>
            </a:pPr>
            <a:r>
              <a:rPr lang="en-US" sz="2600" spc="-50">
                <a:solidFill>
                  <a:srgbClr val="747474"/>
                </a:solidFill>
                <a:latin typeface="Arial"/>
              </a:rPr>
              <a:t>•    </a:t>
            </a:r>
            <a:r>
              <a:rPr lang="en-US" sz="2600" spc="-50">
                <a:solidFill>
                  <a:srgbClr val="3178CC"/>
                </a:solidFill>
                <a:latin typeface="Arial"/>
              </a:rPr>
              <a:t>Homology Modelling</a:t>
            </a:r>
          </a:p>
          <a:p>
            <a:pPr algn="just" indent="0">
              <a:spcAft>
                <a:spcPts val="2730"/>
              </a:spcAft>
            </a:pPr>
            <a:r>
              <a:rPr lang="en-US" sz="2600" spc="-50">
                <a:solidFill>
                  <a:srgbClr val="747474"/>
                </a:solidFill>
                <a:latin typeface="Arial"/>
              </a:rPr>
              <a:t>•    </a:t>
            </a:r>
            <a:r>
              <a:rPr lang="en-US" sz="2600" spc="-50">
                <a:solidFill>
                  <a:srgbClr val="3178CC"/>
                </a:solidFill>
                <a:latin typeface="Arial"/>
              </a:rPr>
              <a:t>Fold Recognition</a:t>
            </a:r>
          </a:p>
        </p:txBody>
      </p:sp>
      <p:sp>
        <p:nvSpPr>
          <p:cNvPr id="4" name=""/>
          <p:cNvSpPr/>
          <p:nvPr/>
        </p:nvSpPr>
        <p:spPr>
          <a:xfrm>
            <a:off x="5172456" y="4779264"/>
            <a:ext cx="2734056" cy="320040"/>
          </a:xfrm>
          <a:prstGeom prst="rect">
            <a:avLst/>
          </a:prstGeom>
          <a:solidFill>
            <a:srgbClr val="E6F3F9"/>
          </a:solidFill>
        </p:spPr>
        <p:txBody>
          <a:bodyPr lIns="0" tIns="0" rIns="0" bIns="0" wrap="none">
            <a:noAutofit/>
          </a:bodyPr>
          <a:p>
            <a:pPr algn="r" indent="0">
              <a:spcBef>
                <a:spcPts val="2730"/>
              </a:spcBef>
            </a:pPr>
            <a:r>
              <a:rPr lang="en-US" sz="2600" spc="-50">
                <a:solidFill>
                  <a:srgbClr val="3178CC"/>
                </a:solidFill>
                <a:latin typeface="Arial"/>
              </a:rPr>
              <a:t>Ab Initio Modelling</a:t>
            </a:r>
          </a:p>
        </p:txBody>
      </p:sp>
    </p:spTree>
  </p:cSld>
  <p:clrMapOvr>
    <a:overrideClrMapping bg1="lt1" tx1="dk1" bg2="lt2" tx2="dk2" accent1="accent1" accent2="accent2" accent3="accent3" accent4="accent4" accent5="accent5" accent6="accent6" hlink="hlink" folHlink="folHlink"/>
  </p:clrMapOvr>
</p:sld>
</file>

<file path=ppt/slides/slide38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252472" y="1822704"/>
            <a:ext cx="4596384" cy="4114800"/>
          </a:xfrm>
          <a:prstGeom prst="rect">
            <a:avLst/>
          </a:prstGeom>
        </p:spPr>
      </p:pic>
      <p:sp>
        <p:nvSpPr>
          <p:cNvPr id="3" name=""/>
          <p:cNvSpPr/>
          <p:nvPr/>
        </p:nvSpPr>
        <p:spPr>
          <a:xfrm>
            <a:off x="1923288" y="2575560"/>
            <a:ext cx="298704" cy="2295144"/>
          </a:xfrm>
          <a:prstGeom prst="rect">
            <a:avLst/>
          </a:prstGeom>
        </p:spPr>
        <p:txBody>
          <a:bodyPr lIns="0" tIns="0" rIns="0" bIns="0" vert="vert270" wrap="none">
            <a:noAutofit/>
          </a:bodyPr>
          <a:p>
            <a:pPr indent="0"/>
            <a:r>
              <a:rPr lang="en-US" b="1" sz="2100">
                <a:latin typeface="Arial"/>
              </a:rPr>
              <a:t>Sequence Identity</a:t>
            </a:r>
          </a:p>
        </p:txBody>
      </p:sp>
      <p:sp>
        <p:nvSpPr>
          <p:cNvPr id="4" name=""/>
          <p:cNvSpPr/>
          <p:nvPr/>
        </p:nvSpPr>
        <p:spPr>
          <a:xfrm>
            <a:off x="2063496" y="542544"/>
            <a:ext cx="5108448" cy="323088"/>
          </a:xfrm>
          <a:prstGeom prst="rect">
            <a:avLst/>
          </a:prstGeom>
        </p:spPr>
        <p:txBody>
          <a:bodyPr lIns="0" tIns="0" rIns="0" bIns="0" wrap="none">
            <a:noAutofit/>
          </a:bodyPr>
          <a:p>
            <a:pPr indent="0"/>
            <a:r>
              <a:rPr lang="en-US" b="1" sz="2400">
                <a:solidFill>
                  <a:srgbClr val="000098"/>
                </a:solidFill>
                <a:latin typeface="Arial"/>
              </a:rPr>
              <a:t>Review of Homology Modelling</a:t>
            </a:r>
          </a:p>
        </p:txBody>
      </p:sp>
      <p:sp>
        <p:nvSpPr>
          <p:cNvPr id="5" name=""/>
          <p:cNvSpPr/>
          <p:nvPr/>
        </p:nvSpPr>
        <p:spPr>
          <a:xfrm>
            <a:off x="2810256" y="1542288"/>
            <a:ext cx="3617976" cy="213360"/>
          </a:xfrm>
          <a:prstGeom prst="rect">
            <a:avLst/>
          </a:prstGeom>
        </p:spPr>
        <p:txBody>
          <a:bodyPr lIns="0" tIns="0" rIns="0" bIns="0" wrap="none">
            <a:noAutofit/>
          </a:bodyPr>
          <a:p>
            <a:pPr indent="0"/>
            <a:r>
              <a:rPr lang="en-US" b="1" sz="1600">
                <a:latin typeface="Arial"/>
              </a:rPr>
              <a:t>Threshold for structural homology</a:t>
            </a:r>
          </a:p>
        </p:txBody>
      </p:sp>
      <p:sp>
        <p:nvSpPr>
          <p:cNvPr id="6" name=""/>
          <p:cNvSpPr/>
          <p:nvPr/>
        </p:nvSpPr>
        <p:spPr>
          <a:xfrm>
            <a:off x="2225040" y="6013704"/>
            <a:ext cx="4337304" cy="176784"/>
          </a:xfrm>
          <a:prstGeom prst="rect">
            <a:avLst/>
          </a:prstGeom>
        </p:spPr>
        <p:txBody>
          <a:bodyPr lIns="0" tIns="0" rIns="0" bIns="0" wrap="none">
            <a:noAutofit/>
          </a:bodyPr>
          <a:p>
            <a:pPr indent="0"/>
            <a:r>
              <a:rPr lang="en-US" i="1" sz="1100" spc="-50">
                <a:latin typeface="Constantia"/>
                <a:hlinkClick r:id="rLinkId0"/>
              </a:rPr>
              <a:t>http://www.cmbi.ru.nl/gvteach/astra/lectures/homology_modelling.ppt</a:t>
            </a:r>
          </a:p>
        </p:txBody>
      </p:sp>
    </p:spTree>
  </p:cSld>
  <p:clrMapOvr>
    <a:overrideClrMapping bg1="lt1" tx1="dk1" bg2="lt2" tx2="dk2" accent1="accent1" accent2="accent2" accent3="accent3" accent4="accent4" accent5="accent5" accent6="accent6" hlink="hlink" folHlink="folHlink"/>
  </p:clrMapOvr>
</p:sld>
</file>

<file path=ppt/slides/slide38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06752" y="533400"/>
            <a:ext cx="4812792" cy="262128"/>
          </a:xfrm>
          <a:prstGeom prst="rect">
            <a:avLst/>
          </a:prstGeom>
        </p:spPr>
        <p:txBody>
          <a:bodyPr lIns="0" tIns="0" rIns="0" bIns="0" wrap="none">
            <a:noAutofit/>
          </a:bodyPr>
          <a:p>
            <a:pPr indent="0"/>
            <a:r>
              <a:rPr lang="en-US" b="1" sz="2400">
                <a:solidFill>
                  <a:srgbClr val="000098"/>
                </a:solidFill>
                <a:latin typeface="Arial"/>
              </a:rPr>
              <a:t>Review of Protein Structures</a:t>
            </a:r>
          </a:p>
        </p:txBody>
      </p:sp>
      <p:sp>
        <p:nvSpPr>
          <p:cNvPr id="3" name=""/>
          <p:cNvSpPr/>
          <p:nvPr/>
        </p:nvSpPr>
        <p:spPr>
          <a:xfrm>
            <a:off x="4843272" y="1255776"/>
            <a:ext cx="3060192" cy="3773424"/>
          </a:xfrm>
          <a:prstGeom prst="rect">
            <a:avLst/>
          </a:prstGeom>
          <a:solidFill>
            <a:srgbClr val="E6F3F9"/>
          </a:solidFill>
        </p:spPr>
        <p:txBody>
          <a:bodyPr lIns="0" tIns="0" rIns="0" bIns="0">
            <a:noAutofit/>
          </a:bodyPr>
          <a:p>
            <a:pPr marL="368300" indent="-368300">
              <a:spcAft>
                <a:spcPts val="630"/>
              </a:spcAft>
            </a:pPr>
            <a:r>
              <a:rPr lang="en-US" b="1" sz="2600">
                <a:solidFill>
                  <a:srgbClr val="FF0000"/>
                </a:solidFill>
                <a:latin typeface="Arial"/>
              </a:rPr>
              <a:t>Important</a:t>
            </a:r>
          </a:p>
          <a:p>
            <a:pPr marL="368300" indent="-368300">
              <a:spcAft>
                <a:spcPts val="1680"/>
              </a:spcAft>
            </a:pPr>
            <a:r>
              <a:rPr lang="en-US" b="1" sz="2600">
                <a:solidFill>
                  <a:srgbClr val="FF0000"/>
                </a:solidFill>
                <a:latin typeface="Arial"/>
              </a:rPr>
              <a:t>Concepts</a:t>
            </a:r>
          </a:p>
          <a:p>
            <a:pPr marL="368300" indent="-368300">
              <a:lnSpc>
                <a:spcPts val="2880"/>
              </a:lnSpc>
              <a:spcAft>
                <a:spcPts val="1680"/>
              </a:spcAft>
            </a:pPr>
            <a:r>
              <a:rPr lang="en-US" sz="2600" spc="-50">
                <a:solidFill>
                  <a:srgbClr val="747474"/>
                </a:solidFill>
                <a:latin typeface="Arial"/>
              </a:rPr>
              <a:t>•    </a:t>
            </a:r>
            <a:r>
              <a:rPr lang="en-US" sz="2600" spc="-50">
                <a:latin typeface="Arial"/>
              </a:rPr>
              <a:t>Protein Structure Database - PDB</a:t>
            </a:r>
          </a:p>
          <a:p>
            <a:pPr marL="368300" indent="-368300">
              <a:lnSpc>
                <a:spcPts val="2856"/>
              </a:lnSpc>
            </a:pPr>
            <a:r>
              <a:rPr lang="en-US" sz="2600" spc="-50">
                <a:solidFill>
                  <a:srgbClr val="747474"/>
                </a:solidFill>
                <a:latin typeface="Arial"/>
              </a:rPr>
              <a:t>•    </a:t>
            </a:r>
            <a:r>
              <a:rPr lang="en-US" sz="2600" spc="-50">
                <a:latin typeface="Arial"/>
              </a:rPr>
              <a:t>Online tools for predicting structures such as MODELLER and iTASSER</a:t>
            </a:r>
          </a:p>
        </p:txBody>
      </p:sp>
      <p:sp>
        <p:nvSpPr>
          <p:cNvPr id="4" name=""/>
          <p:cNvSpPr/>
          <p:nvPr/>
        </p:nvSpPr>
        <p:spPr>
          <a:xfrm>
            <a:off x="1874520" y="6629400"/>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38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0" y="1024128"/>
            <a:ext cx="3992880" cy="5782056"/>
          </a:xfrm>
          <a:prstGeom prst="rect">
            <a:avLst/>
          </a:prstGeom>
        </p:spPr>
      </p:pic>
      <p:sp>
        <p:nvSpPr>
          <p:cNvPr id="3" name=""/>
          <p:cNvSpPr/>
          <p:nvPr/>
        </p:nvSpPr>
        <p:spPr>
          <a:xfrm>
            <a:off x="914400" y="265176"/>
            <a:ext cx="6284976" cy="384048"/>
          </a:xfrm>
          <a:prstGeom prst="rect">
            <a:avLst/>
          </a:prstGeom>
        </p:spPr>
        <p:txBody>
          <a:bodyPr lIns="0" tIns="0" rIns="0" bIns="0" wrap="none">
            <a:noAutofit/>
          </a:bodyPr>
          <a:p>
            <a:pPr algn="just" indent="0">
              <a:spcAft>
                <a:spcPts val="2940"/>
              </a:spcAft>
            </a:pPr>
            <a:r>
              <a:rPr lang="en-US" b="1" sz="2600">
                <a:solidFill>
                  <a:srgbClr val="1D1C7F"/>
                </a:solidFill>
                <a:latin typeface="Arial"/>
              </a:rPr>
              <a:t>Review of Homology Modelling</a:t>
            </a:r>
          </a:p>
        </p:txBody>
      </p:sp>
      <p:sp>
        <p:nvSpPr>
          <p:cNvPr id="4" name=""/>
          <p:cNvSpPr/>
          <p:nvPr/>
        </p:nvSpPr>
        <p:spPr>
          <a:xfrm>
            <a:off x="4358640" y="1075944"/>
            <a:ext cx="3913632" cy="4072128"/>
          </a:xfrm>
          <a:prstGeom prst="rect">
            <a:avLst/>
          </a:prstGeom>
          <a:solidFill>
            <a:srgbClr val="E6F3F9"/>
          </a:solidFill>
        </p:spPr>
        <p:txBody>
          <a:bodyPr lIns="0" tIns="0" rIns="0" bIns="0">
            <a:noAutofit/>
          </a:bodyPr>
          <a:p>
            <a:pPr algn="just" indent="0">
              <a:spcBef>
                <a:spcPts val="2940"/>
              </a:spcBef>
              <a:spcAft>
                <a:spcPts val="840"/>
              </a:spcAft>
            </a:pPr>
            <a:r>
              <a:rPr lang="en-US" b="1" sz="2900">
                <a:solidFill>
                  <a:srgbClr val="CA2B27"/>
                </a:solidFill>
                <a:latin typeface="Arial"/>
              </a:rPr>
              <a:t>Important</a:t>
            </a:r>
          </a:p>
          <a:p>
            <a:pPr algn="just" indent="0">
              <a:spcAft>
                <a:spcPts val="2100"/>
              </a:spcAft>
            </a:pPr>
            <a:r>
              <a:rPr lang="en-US" b="1" sz="2900">
                <a:solidFill>
                  <a:srgbClr val="CA2B27"/>
                </a:solidFill>
                <a:latin typeface="Arial"/>
              </a:rPr>
              <a:t>Concepts</a:t>
            </a:r>
          </a:p>
          <a:p>
            <a:pPr algn="just" indent="0">
              <a:lnSpc>
                <a:spcPts val="3360"/>
              </a:lnSpc>
              <a:spcAft>
                <a:spcPts val="2100"/>
              </a:spcAft>
            </a:pPr>
            <a:r>
              <a:rPr lang="en-US" b="1" sz="2800">
                <a:solidFill>
                  <a:srgbClr val="2A322C"/>
                </a:solidFill>
                <a:latin typeface="Arial"/>
              </a:rPr>
              <a:t>Four Strata of Protein Structures</a:t>
            </a:r>
          </a:p>
          <a:p>
            <a:pPr algn="just" indent="0">
              <a:lnSpc>
                <a:spcPts val="3336"/>
              </a:lnSpc>
            </a:pPr>
            <a:r>
              <a:rPr lang="en-US" b="1" sz="2600">
                <a:solidFill>
                  <a:srgbClr val="999999"/>
                </a:solidFill>
                <a:latin typeface="Arial"/>
              </a:rPr>
              <a:t>•    </a:t>
            </a:r>
            <a:r>
              <a:rPr lang="en-US" b="1" sz="2600">
                <a:solidFill>
                  <a:srgbClr val="5E86B1"/>
                </a:solidFill>
                <a:latin typeface="Arial"/>
              </a:rPr>
              <a:t>Primary</a:t>
            </a:r>
          </a:p>
          <a:p>
            <a:pPr algn="just" indent="0">
              <a:lnSpc>
                <a:spcPts val="3336"/>
              </a:lnSpc>
            </a:pPr>
            <a:r>
              <a:rPr lang="en-US" b="1" sz="2600">
                <a:solidFill>
                  <a:srgbClr val="999999"/>
                </a:solidFill>
                <a:latin typeface="Arial"/>
              </a:rPr>
              <a:t>•    </a:t>
            </a:r>
            <a:r>
              <a:rPr lang="en-US" b="1" sz="2600">
                <a:solidFill>
                  <a:srgbClr val="5E86B1"/>
                </a:solidFill>
                <a:latin typeface="Arial"/>
              </a:rPr>
              <a:t>Secondary</a:t>
            </a:r>
          </a:p>
          <a:p>
            <a:pPr algn="just" indent="0">
              <a:lnSpc>
                <a:spcPts val="3336"/>
              </a:lnSpc>
            </a:pPr>
            <a:r>
              <a:rPr lang="en-US" b="1" sz="2600">
                <a:solidFill>
                  <a:srgbClr val="999999"/>
                </a:solidFill>
                <a:latin typeface="Arial"/>
              </a:rPr>
              <a:t>•    </a:t>
            </a:r>
            <a:r>
              <a:rPr lang="en-US" b="1" sz="2600">
                <a:solidFill>
                  <a:srgbClr val="5E86B1"/>
                </a:solidFill>
                <a:latin typeface="Arial"/>
              </a:rPr>
              <a:t>Tertiary</a:t>
            </a:r>
          </a:p>
          <a:p>
            <a:pPr algn="just" indent="0">
              <a:lnSpc>
                <a:spcPts val="3336"/>
              </a:lnSpc>
            </a:pPr>
            <a:r>
              <a:rPr lang="en-US" b="1" sz="2600">
                <a:solidFill>
                  <a:srgbClr val="999999"/>
                </a:solidFill>
                <a:latin typeface="Arial"/>
              </a:rPr>
              <a:t>•    </a:t>
            </a:r>
            <a:r>
              <a:rPr lang="en-US" b="1" sz="2600">
                <a:solidFill>
                  <a:srgbClr val="5E86B1"/>
                </a:solidFill>
                <a:latin typeface="Arial"/>
              </a:rPr>
              <a:t>Quaternary</a:t>
            </a:r>
          </a:p>
        </p:txBody>
      </p:sp>
    </p:spTree>
  </p:cSld>
  <p:clrMapOvr>
    <a:overrideClrMapping bg1="lt1" tx1="dk1" bg2="lt2" tx2="dk2" accent1="accent1" accent2="accent2" accent3="accent3" accent4="accent4" accent5="accent5" accent6="accent6" hlink="hlink" folHlink="folHlink"/>
  </p:clrMapOvr>
</p:sld>
</file>

<file path=ppt/slides/slide38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0" y="1161288"/>
            <a:ext cx="3934968" cy="5059680"/>
          </a:xfrm>
          <a:prstGeom prst="rect">
            <a:avLst/>
          </a:prstGeom>
        </p:spPr>
      </p:pic>
      <p:sp>
        <p:nvSpPr>
          <p:cNvPr id="3" name=""/>
          <p:cNvSpPr/>
          <p:nvPr/>
        </p:nvSpPr>
        <p:spPr>
          <a:xfrm>
            <a:off x="0" y="429768"/>
            <a:ext cx="7065264" cy="521208"/>
          </a:xfrm>
          <a:prstGeom prst="rect">
            <a:avLst/>
          </a:prstGeom>
        </p:spPr>
        <p:txBody>
          <a:bodyPr lIns="0" tIns="0" rIns="0" bIns="0" wrap="none">
            <a:noAutofit/>
          </a:bodyPr>
          <a:p>
            <a:pPr algn="r" indent="0"/>
            <a:r>
              <a:rPr lang="en-US" b="1" sz="2400">
                <a:solidFill>
                  <a:srgbClr val="1D1C7F"/>
                </a:solidFill>
                <a:latin typeface="Arial"/>
              </a:rPr>
              <a:t>Review of Homology Modelling</a:t>
            </a:r>
          </a:p>
        </p:txBody>
      </p:sp>
      <p:sp>
        <p:nvSpPr>
          <p:cNvPr id="4" name=""/>
          <p:cNvSpPr/>
          <p:nvPr/>
        </p:nvSpPr>
        <p:spPr>
          <a:xfrm>
            <a:off x="4194048" y="1200912"/>
            <a:ext cx="4114800" cy="4285488"/>
          </a:xfrm>
          <a:prstGeom prst="rect">
            <a:avLst/>
          </a:prstGeom>
          <a:solidFill>
            <a:srgbClr val="E6F3F9"/>
          </a:solidFill>
        </p:spPr>
        <p:txBody>
          <a:bodyPr lIns="0" tIns="0" rIns="0" bIns="0">
            <a:noAutofit/>
          </a:bodyPr>
          <a:p>
            <a:pPr indent="-431800">
              <a:spcAft>
                <a:spcPts val="840"/>
              </a:spcAft>
            </a:pPr>
            <a:r>
              <a:rPr lang="en-US" b="1" sz="2900">
                <a:solidFill>
                  <a:srgbClr val="CA2B27"/>
                </a:solidFill>
                <a:latin typeface="Arial"/>
              </a:rPr>
              <a:t>Important</a:t>
            </a:r>
          </a:p>
          <a:p>
            <a:pPr indent="-431800">
              <a:spcAft>
                <a:spcPts val="1890"/>
              </a:spcAft>
            </a:pPr>
            <a:r>
              <a:rPr lang="en-US" b="1" sz="2900">
                <a:solidFill>
                  <a:srgbClr val="CA2B27"/>
                </a:solidFill>
                <a:latin typeface="Arial"/>
              </a:rPr>
              <a:t>Concepts</a:t>
            </a:r>
          </a:p>
          <a:p>
            <a:pPr indent="-431800">
              <a:lnSpc>
                <a:spcPts val="3216"/>
              </a:lnSpc>
              <a:spcAft>
                <a:spcPts val="1890"/>
              </a:spcAft>
            </a:pPr>
            <a:r>
              <a:rPr lang="en-US" b="1" sz="2600">
                <a:solidFill>
                  <a:srgbClr val="999999"/>
                </a:solidFill>
                <a:latin typeface="Arial"/>
              </a:rPr>
              <a:t>•    </a:t>
            </a:r>
            <a:r>
              <a:rPr lang="en-US" b="1" sz="2600">
                <a:solidFill>
                  <a:srgbClr val="2A322C"/>
                </a:solidFill>
                <a:latin typeface="Arial"/>
              </a:rPr>
              <a:t>Justification for homology modelling</a:t>
            </a:r>
          </a:p>
          <a:p>
            <a:pPr indent="-431800">
              <a:lnSpc>
                <a:spcPts val="3168"/>
              </a:lnSpc>
            </a:pPr>
            <a:r>
              <a:rPr lang="en-US" b="1" sz="2600">
                <a:solidFill>
                  <a:srgbClr val="999999"/>
                </a:solidFill>
                <a:latin typeface="Arial"/>
              </a:rPr>
              <a:t>•    </a:t>
            </a:r>
            <a:r>
              <a:rPr lang="en-US" b="1" sz="2600">
                <a:solidFill>
                  <a:srgbClr val="3E7CA4"/>
                </a:solidFill>
                <a:latin typeface="Arial"/>
              </a:rPr>
              <a:t>Number of known protein sequences is much larger as compared to known proteins structures</a:t>
            </a:r>
          </a:p>
        </p:txBody>
      </p:sp>
    </p:spTree>
  </p:cSld>
  <p:clrMapOvr>
    <a:overrideClrMapping bg1="lt1" tx1="dk1" bg2="lt2" tx2="dk2" accent1="accent1" accent2="accent2" accent3="accent3" accent4="accent4" accent5="accent5" accent6="accent6" hlink="hlink" folHlink="folHlink"/>
  </p:clrMapOvr>
</p:sld>
</file>

<file path=ppt/slides/slide38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4384" y="640080"/>
            <a:ext cx="3925824" cy="5983224"/>
          </a:xfrm>
          <a:prstGeom prst="rect">
            <a:avLst/>
          </a:prstGeom>
        </p:spPr>
      </p:pic>
      <p:sp>
        <p:nvSpPr>
          <p:cNvPr id="3" name=""/>
          <p:cNvSpPr/>
          <p:nvPr/>
        </p:nvSpPr>
        <p:spPr>
          <a:xfrm>
            <a:off x="722376" y="195072"/>
            <a:ext cx="6135624" cy="371856"/>
          </a:xfrm>
          <a:prstGeom prst="rect">
            <a:avLst/>
          </a:prstGeom>
        </p:spPr>
        <p:txBody>
          <a:bodyPr lIns="0" tIns="0" rIns="0" bIns="0" wrap="none">
            <a:noAutofit/>
          </a:bodyPr>
          <a:p>
            <a:pPr indent="0"/>
            <a:r>
              <a:rPr lang="en-US" b="1" sz="2400">
                <a:solidFill>
                  <a:srgbClr val="1D1C7F"/>
                </a:solidFill>
                <a:latin typeface="Arial"/>
              </a:rPr>
              <a:t>Review of Homology Modelling</a:t>
            </a:r>
          </a:p>
        </p:txBody>
      </p:sp>
      <p:sp>
        <p:nvSpPr>
          <p:cNvPr id="4" name=""/>
          <p:cNvSpPr/>
          <p:nvPr/>
        </p:nvSpPr>
        <p:spPr>
          <a:xfrm>
            <a:off x="4081272" y="987552"/>
            <a:ext cx="4002024" cy="4389120"/>
          </a:xfrm>
          <a:prstGeom prst="rect">
            <a:avLst/>
          </a:prstGeom>
          <a:solidFill>
            <a:srgbClr val="E6F3F9"/>
          </a:solidFill>
        </p:spPr>
        <p:txBody>
          <a:bodyPr lIns="0" tIns="0" rIns="0" bIns="0">
            <a:noAutofit/>
          </a:bodyPr>
          <a:p>
            <a:pPr algn="just" indent="0">
              <a:spcAft>
                <a:spcPts val="840"/>
              </a:spcAft>
            </a:pPr>
            <a:r>
              <a:rPr lang="en-US" b="1" sz="2900">
                <a:solidFill>
                  <a:srgbClr val="CA2B27"/>
                </a:solidFill>
                <a:latin typeface="Arial"/>
              </a:rPr>
              <a:t>Important</a:t>
            </a:r>
          </a:p>
          <a:p>
            <a:pPr algn="just" indent="0">
              <a:spcAft>
                <a:spcPts val="2100"/>
              </a:spcAft>
            </a:pPr>
            <a:r>
              <a:rPr lang="en-US" b="1" sz="2900">
                <a:solidFill>
                  <a:srgbClr val="CA2B27"/>
                </a:solidFill>
                <a:latin typeface="Arial"/>
              </a:rPr>
              <a:t>Concepts</a:t>
            </a:r>
          </a:p>
          <a:p>
            <a:pPr indent="0">
              <a:lnSpc>
                <a:spcPts val="3264"/>
              </a:lnSpc>
              <a:spcAft>
                <a:spcPts val="2100"/>
              </a:spcAft>
            </a:pPr>
            <a:r>
              <a:rPr lang="en-US" b="1" sz="2800">
                <a:solidFill>
                  <a:srgbClr val="2A322C"/>
                </a:solidFill>
                <a:latin typeface="Arial"/>
              </a:rPr>
              <a:t>Three Strategies for Structure Prediction</a:t>
            </a:r>
          </a:p>
          <a:p>
            <a:pPr algn="just" indent="0">
              <a:lnSpc>
                <a:spcPts val="6552"/>
              </a:lnSpc>
            </a:pPr>
            <a:r>
              <a:rPr lang="en-US" b="1" sz="2600">
                <a:solidFill>
                  <a:srgbClr val="999999"/>
                </a:solidFill>
                <a:latin typeface="Arial"/>
              </a:rPr>
              <a:t>•    </a:t>
            </a:r>
            <a:r>
              <a:rPr lang="en-US" b="1" sz="2600">
                <a:solidFill>
                  <a:srgbClr val="5E86B1"/>
                </a:solidFill>
                <a:latin typeface="Arial"/>
              </a:rPr>
              <a:t>Homology Modelling</a:t>
            </a:r>
          </a:p>
          <a:p>
            <a:pPr algn="just" indent="0">
              <a:lnSpc>
                <a:spcPts val="6552"/>
              </a:lnSpc>
            </a:pPr>
            <a:r>
              <a:rPr lang="en-US" b="1" sz="2600">
                <a:solidFill>
                  <a:srgbClr val="999999"/>
                </a:solidFill>
                <a:latin typeface="Arial"/>
              </a:rPr>
              <a:t>•    </a:t>
            </a:r>
            <a:r>
              <a:rPr lang="en-US" b="1" sz="2600">
                <a:solidFill>
                  <a:srgbClr val="5E86B1"/>
                </a:solidFill>
                <a:latin typeface="Arial"/>
              </a:rPr>
              <a:t>Fold Recognition</a:t>
            </a:r>
          </a:p>
          <a:p>
            <a:pPr algn="just" indent="0">
              <a:lnSpc>
                <a:spcPts val="6552"/>
              </a:lnSpc>
            </a:pPr>
            <a:r>
              <a:rPr lang="en-US" b="1" sz="2600">
                <a:solidFill>
                  <a:srgbClr val="999999"/>
                </a:solidFill>
                <a:latin typeface="Arial"/>
              </a:rPr>
              <a:t>•    </a:t>
            </a:r>
            <a:r>
              <a:rPr lang="en-US" b="1" sz="2600">
                <a:solidFill>
                  <a:srgbClr val="5E86B1"/>
                </a:solidFill>
                <a:latin typeface="Arial"/>
              </a:rPr>
              <a:t>Ab Initio Modelling</a:t>
            </a:r>
          </a:p>
        </p:txBody>
      </p:sp>
    </p:spTree>
  </p:cSld>
  <p:clrMapOvr>
    <a:overrideClrMapping bg1="lt1" tx1="dk1" bg2="lt2" tx2="dk2" accent1="accent1" accent2="accent2" accent3="accent3" accent4="accent4" accent5="accent5" accent6="accent6" hlink="hlink" folHlink="folHlink"/>
  </p:clrMapOvr>
</p:sld>
</file>

<file path=ppt/slides/slide38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959864" y="1164336"/>
            <a:ext cx="5169408" cy="4483608"/>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3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83664" y="774192"/>
            <a:ext cx="5391912" cy="417576"/>
          </a:xfrm>
          <a:prstGeom prst="rect">
            <a:avLst/>
          </a:prstGeom>
        </p:spPr>
        <p:txBody>
          <a:bodyPr lIns="0" tIns="0" rIns="0" bIns="0" wrap="none">
            <a:noAutofit/>
          </a:bodyPr>
          <a:p>
            <a:pPr indent="0"/>
            <a:r>
              <a:rPr lang="en-US" b="1" sz="3200">
                <a:solidFill>
                  <a:srgbClr val="001F5F"/>
                </a:solidFill>
                <a:latin typeface="Arial"/>
              </a:rPr>
              <a:t>Optimal Alignment Methods</a:t>
            </a:r>
          </a:p>
        </p:txBody>
      </p:sp>
      <p:sp>
        <p:nvSpPr>
          <p:cNvPr id="3" name=""/>
          <p:cNvSpPr/>
          <p:nvPr/>
        </p:nvSpPr>
        <p:spPr>
          <a:xfrm>
            <a:off x="984504" y="1612392"/>
            <a:ext cx="6483096" cy="4227576"/>
          </a:xfrm>
          <a:prstGeom prst="rect">
            <a:avLst/>
          </a:prstGeom>
        </p:spPr>
        <p:txBody>
          <a:bodyPr lIns="0" tIns="0" rIns="0" bIns="0">
            <a:noAutofit/>
          </a:bodyPr>
          <a:p>
            <a:pPr marL="381000" indent="-381000">
              <a:spcAft>
                <a:spcPts val="1050"/>
              </a:spcAft>
            </a:pPr>
            <a:r>
              <a:rPr lang="en-US" sz="2600" spc="-50">
                <a:solidFill>
                  <a:srgbClr val="3265FF"/>
                </a:solidFill>
                <a:latin typeface="Arial"/>
              </a:rPr>
              <a:t>Dynamic Programming</a:t>
            </a:r>
          </a:p>
          <a:p>
            <a:pPr marL="381000" indent="-381000">
              <a:lnSpc>
                <a:spcPts val="3096"/>
              </a:lnSpc>
              <a:spcAft>
                <a:spcPts val="210"/>
              </a:spcAft>
            </a:pPr>
            <a:r>
              <a:rPr lang="en-US" sz="2600" spc="-50">
                <a:solidFill>
                  <a:srgbClr val="622422"/>
                </a:solidFill>
                <a:latin typeface="Arial"/>
              </a:rPr>
              <a:t>•    </a:t>
            </a:r>
            <a:r>
              <a:rPr lang="en-US" sz="2600" spc="-50">
                <a:solidFill>
                  <a:srgbClr val="3265FF"/>
                </a:solidFill>
                <a:latin typeface="Arial"/>
              </a:rPr>
              <a:t>Initialization: </a:t>
            </a:r>
            <a:r>
              <a:rPr lang="en-US" sz="2600" spc="-50">
                <a:latin typeface="Arial"/>
              </a:rPr>
              <a:t>Create matrix with M+1 columns and N+1 rows where M and N correspond to the size of sequences to be aligned</a:t>
            </a:r>
          </a:p>
          <a:p>
            <a:pPr algn="just" indent="0">
              <a:lnSpc>
                <a:spcPts val="3744"/>
              </a:lnSpc>
            </a:pPr>
            <a:r>
              <a:rPr lang="en-US" sz="2600" spc="-50">
                <a:solidFill>
                  <a:srgbClr val="622422"/>
                </a:solidFill>
                <a:latin typeface="Arial"/>
              </a:rPr>
              <a:t>•    </a:t>
            </a:r>
            <a:r>
              <a:rPr lang="en-US" sz="2600" spc="-50">
                <a:solidFill>
                  <a:srgbClr val="3265FF"/>
                </a:solidFill>
                <a:latin typeface="Arial"/>
              </a:rPr>
              <a:t>Matrix filling:</a:t>
            </a:r>
          </a:p>
          <a:p>
            <a:pPr marL="482600" indent="0">
              <a:lnSpc>
                <a:spcPts val="3744"/>
              </a:lnSpc>
            </a:pPr>
            <a:r>
              <a:rPr lang="en-US" sz="2600" spc="-50">
                <a:latin typeface="Arial"/>
              </a:rPr>
              <a:t>Fill the matrix with highest possible score</a:t>
            </a:r>
          </a:p>
          <a:p>
            <a:pPr algn="just" indent="0">
              <a:lnSpc>
                <a:spcPts val="3744"/>
              </a:lnSpc>
            </a:pPr>
            <a:r>
              <a:rPr lang="en-US" sz="2600" spc="-50">
                <a:solidFill>
                  <a:srgbClr val="622422"/>
                </a:solidFill>
                <a:latin typeface="Arial"/>
              </a:rPr>
              <a:t>•    </a:t>
            </a:r>
            <a:r>
              <a:rPr lang="en-US" sz="2600" spc="-50">
                <a:solidFill>
                  <a:srgbClr val="3265FF"/>
                </a:solidFill>
                <a:latin typeface="Arial"/>
              </a:rPr>
              <a:t>Traceback:</a:t>
            </a:r>
          </a:p>
          <a:p>
            <a:pPr marL="482600" indent="0">
              <a:lnSpc>
                <a:spcPts val="3072"/>
              </a:lnSpc>
            </a:pPr>
            <a:r>
              <a:rPr lang="en-US" sz="2600" spc="-50">
                <a:latin typeface="Arial"/>
              </a:rPr>
              <a:t>Move from the last corner and follow the arrow</a:t>
            </a:r>
          </a:p>
        </p:txBody>
      </p:sp>
    </p:spTree>
  </p:cSld>
  <p:clrMapOvr>
    <a:overrideClrMapping bg1="lt1" tx1="dk1" bg2="lt2" tx2="dk2" accent1="accent1" accent2="accent2" accent3="accent3" accent4="accent4" accent5="accent5" accent6="accent6" hlink="hlink" folHlink="folHlink"/>
  </p:clrMapOvr>
</p:sld>
</file>

<file path=ppt/slides/slide39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52400" y="1121664"/>
            <a:ext cx="3718560" cy="5657088"/>
          </a:xfrm>
          <a:prstGeom prst="rect">
            <a:avLst/>
          </a:prstGeom>
        </p:spPr>
      </p:pic>
      <p:sp>
        <p:nvSpPr>
          <p:cNvPr id="3" name=""/>
          <p:cNvSpPr/>
          <p:nvPr/>
        </p:nvSpPr>
        <p:spPr>
          <a:xfrm>
            <a:off x="1252728" y="411480"/>
            <a:ext cx="5266944" cy="243840"/>
          </a:xfrm>
          <a:prstGeom prst="rect">
            <a:avLst/>
          </a:prstGeom>
        </p:spPr>
        <p:txBody>
          <a:bodyPr lIns="0" tIns="0" rIns="0" bIns="0" wrap="none">
            <a:noAutofit/>
          </a:bodyPr>
          <a:p>
            <a:pPr indent="0"/>
            <a:r>
              <a:rPr lang="en-US" b="1" sz="2400">
                <a:solidFill>
                  <a:srgbClr val="1D1C7F"/>
                </a:solidFill>
                <a:latin typeface="Arial"/>
              </a:rPr>
              <a:t>Review of Protein Structures</a:t>
            </a:r>
          </a:p>
        </p:txBody>
      </p:sp>
      <p:sp>
        <p:nvSpPr>
          <p:cNvPr id="4" name=""/>
          <p:cNvSpPr/>
          <p:nvPr/>
        </p:nvSpPr>
        <p:spPr>
          <a:xfrm>
            <a:off x="4166616" y="1149096"/>
            <a:ext cx="1944624" cy="755904"/>
          </a:xfrm>
          <a:prstGeom prst="rect">
            <a:avLst/>
          </a:prstGeom>
        </p:spPr>
        <p:txBody>
          <a:bodyPr lIns="0" tIns="0" rIns="0" bIns="0">
            <a:noAutofit/>
          </a:bodyPr>
          <a:p>
            <a:pPr indent="0">
              <a:lnSpc>
                <a:spcPts val="3312"/>
              </a:lnSpc>
            </a:pPr>
            <a:r>
              <a:rPr lang="en-US" b="1" sz="2900">
                <a:solidFill>
                  <a:srgbClr val="CA2B27"/>
                </a:solidFill>
                <a:latin typeface="Arial"/>
              </a:rPr>
              <a:t>Important Concepts</a:t>
            </a:r>
          </a:p>
        </p:txBody>
      </p:sp>
      <p:sp>
        <p:nvSpPr>
          <p:cNvPr id="5" name=""/>
          <p:cNvSpPr/>
          <p:nvPr/>
        </p:nvSpPr>
        <p:spPr>
          <a:xfrm>
            <a:off x="4532376" y="2176272"/>
            <a:ext cx="2734056" cy="676656"/>
          </a:xfrm>
          <a:prstGeom prst="rect">
            <a:avLst/>
          </a:prstGeom>
          <a:solidFill>
            <a:srgbClr val="DCDBE6"/>
          </a:solidFill>
        </p:spPr>
        <p:txBody>
          <a:bodyPr lIns="0" tIns="0" rIns="0" bIns="0">
            <a:noAutofit/>
          </a:bodyPr>
          <a:p>
            <a:pPr indent="0">
              <a:lnSpc>
                <a:spcPts val="3072"/>
              </a:lnSpc>
              <a:spcAft>
                <a:spcPts val="1890"/>
              </a:spcAft>
            </a:pPr>
            <a:r>
              <a:rPr lang="en-US" b="1" sz="2600">
                <a:solidFill>
                  <a:srgbClr val="201829"/>
                </a:solidFill>
                <a:latin typeface="Arial"/>
              </a:rPr>
              <a:t>Protein Structure Database </a:t>
            </a:r>
            <a:r>
              <a:rPr lang="en-US" b="1" sz="2600">
                <a:solidFill>
                  <a:srgbClr val="414341"/>
                </a:solidFill>
                <a:latin typeface="Arial"/>
              </a:rPr>
              <a:t>- </a:t>
            </a:r>
            <a:r>
              <a:rPr lang="en-US" b="1" sz="2600">
                <a:solidFill>
                  <a:srgbClr val="201829"/>
                </a:solidFill>
                <a:latin typeface="Arial"/>
              </a:rPr>
              <a:t>PDB</a:t>
            </a:r>
          </a:p>
        </p:txBody>
      </p:sp>
      <p:sp>
        <p:nvSpPr>
          <p:cNvPr id="6" name=""/>
          <p:cNvSpPr/>
          <p:nvPr/>
        </p:nvSpPr>
        <p:spPr>
          <a:xfrm>
            <a:off x="4520184" y="3337560"/>
            <a:ext cx="2983992" cy="1895856"/>
          </a:xfrm>
          <a:prstGeom prst="rect">
            <a:avLst/>
          </a:prstGeom>
          <a:solidFill>
            <a:srgbClr val="DCDBE6"/>
          </a:solidFill>
        </p:spPr>
        <p:txBody>
          <a:bodyPr lIns="0" tIns="0" rIns="0" bIns="0">
            <a:noAutofit/>
          </a:bodyPr>
          <a:p>
            <a:pPr indent="0">
              <a:lnSpc>
                <a:spcPts val="3048"/>
              </a:lnSpc>
              <a:spcBef>
                <a:spcPts val="1890"/>
              </a:spcBef>
            </a:pPr>
            <a:r>
              <a:rPr lang="en-US" b="1" sz="2600">
                <a:solidFill>
                  <a:srgbClr val="201829"/>
                </a:solidFill>
                <a:latin typeface="Arial"/>
              </a:rPr>
              <a:t>Online tools for predicting structures such as MODELLER and ITASSER</a:t>
            </a:r>
          </a:p>
        </p:txBody>
      </p:sp>
    </p:spTree>
  </p:cSld>
  <p:clrMapOvr>
    <a:overrideClrMapping bg1="lt1" tx1="dk1" bg2="lt2" tx2="dk2" accent1="accent1" accent2="accent2" accent3="accent3" accent4="accent4" accent5="accent5" accent6="accent6" hlink="hlink" folHlink="folHlink"/>
  </p:clrMapOvr>
</p:sld>
</file>

<file path=ppt/slides/slide39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2096" y="496824"/>
            <a:ext cx="4556760" cy="280416"/>
          </a:xfrm>
          <a:prstGeom prst="rect">
            <a:avLst/>
          </a:prstGeom>
        </p:spPr>
        <p:txBody>
          <a:bodyPr lIns="0" tIns="0" rIns="0" bIns="0" wrap="none">
            <a:noAutofit/>
          </a:bodyPr>
          <a:p>
            <a:pPr indent="0"/>
            <a:r>
              <a:rPr lang="en-US" b="1" sz="2400">
                <a:solidFill>
                  <a:srgbClr val="000098"/>
                </a:solidFill>
                <a:latin typeface="Arial"/>
              </a:rPr>
              <a:t>Conclusion of the Course</a:t>
            </a:r>
          </a:p>
        </p:txBody>
      </p:sp>
      <p:sp>
        <p:nvSpPr>
          <p:cNvPr id="3" name=""/>
          <p:cNvSpPr/>
          <p:nvPr/>
        </p:nvSpPr>
        <p:spPr>
          <a:xfrm>
            <a:off x="4864608" y="3017520"/>
            <a:ext cx="3355848" cy="758952"/>
          </a:xfrm>
          <a:prstGeom prst="rect">
            <a:avLst/>
          </a:prstGeom>
          <a:solidFill>
            <a:srgbClr val="DCDBE6"/>
          </a:solidFill>
        </p:spPr>
        <p:txBody>
          <a:bodyPr lIns="0" tIns="0" rIns="0" bIns="0">
            <a:noAutofit/>
          </a:bodyPr>
          <a:p>
            <a:pPr algn="ctr" indent="0">
              <a:lnSpc>
                <a:spcPts val="3624"/>
              </a:lnSpc>
            </a:pPr>
            <a:r>
              <a:rPr lang="en-US" b="1" sz="2600">
                <a:solidFill>
                  <a:srgbClr val="006FC0"/>
                </a:solidFill>
                <a:latin typeface="Arial"/>
              </a:rPr>
              <a:t>Conclusions from this Course</a:t>
            </a:r>
          </a:p>
        </p:txBody>
      </p:sp>
    </p:spTree>
  </p:cSld>
  <p:clrMapOvr>
    <a:overrideClrMapping bg1="lt1" tx1="dk1" bg2="lt2" tx2="dk2" accent1="accent1" accent2="accent2" accent3="accent3" accent4="accent4" accent5="accent5" accent6="accent6" hlink="hlink" folHlink="folHlink"/>
  </p:clrMapOvr>
</p:sld>
</file>

<file path=ppt/slides/slide39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64080" y="533400"/>
            <a:ext cx="4907280" cy="262128"/>
          </a:xfrm>
          <a:prstGeom prst="rect">
            <a:avLst/>
          </a:prstGeom>
        </p:spPr>
        <p:txBody>
          <a:bodyPr lIns="0" tIns="0" rIns="0" bIns="0" wrap="none">
            <a:noAutofit/>
          </a:bodyPr>
          <a:p>
            <a:pPr indent="0"/>
            <a:r>
              <a:rPr lang="en-US" b="1" sz="2400">
                <a:solidFill>
                  <a:srgbClr val="000098"/>
                </a:solidFill>
                <a:latin typeface="Arial"/>
              </a:rPr>
              <a:t>Conclusions from this Course</a:t>
            </a:r>
          </a:p>
        </p:txBody>
      </p:sp>
      <p:sp>
        <p:nvSpPr>
          <p:cNvPr id="3" name=""/>
          <p:cNvSpPr/>
          <p:nvPr/>
        </p:nvSpPr>
        <p:spPr>
          <a:xfrm>
            <a:off x="4843272" y="1255776"/>
            <a:ext cx="2484120" cy="2667000"/>
          </a:xfrm>
          <a:prstGeom prst="rect">
            <a:avLst/>
          </a:prstGeom>
          <a:solidFill>
            <a:srgbClr val="E6F3F9"/>
          </a:solidFill>
        </p:spPr>
        <p:txBody>
          <a:bodyPr lIns="0" tIns="0" rIns="0" bIns="0">
            <a:noAutofit/>
          </a:bodyPr>
          <a:p>
            <a:pPr marL="362204" indent="-342900">
              <a:spcAft>
                <a:spcPts val="630"/>
              </a:spcAft>
            </a:pPr>
            <a:r>
              <a:rPr lang="en-US" b="1" sz="2600">
                <a:solidFill>
                  <a:srgbClr val="FF0000"/>
                </a:solidFill>
                <a:latin typeface="Arial"/>
              </a:rPr>
              <a:t>Important</a:t>
            </a:r>
          </a:p>
          <a:p>
            <a:pPr marL="362204" indent="-342900">
              <a:spcAft>
                <a:spcPts val="1680"/>
              </a:spcAft>
            </a:pPr>
            <a:r>
              <a:rPr lang="en-US" b="1" sz="2600">
                <a:solidFill>
                  <a:srgbClr val="FF0000"/>
                </a:solidFill>
                <a:latin typeface="Arial"/>
              </a:rPr>
              <a:t>Concepts</a:t>
            </a:r>
          </a:p>
          <a:p>
            <a:pPr marL="362204" indent="-342900">
              <a:lnSpc>
                <a:spcPts val="2880"/>
              </a:lnSpc>
              <a:spcAft>
                <a:spcPts val="1680"/>
              </a:spcAft>
            </a:pPr>
            <a:r>
              <a:rPr lang="en-US" sz="2600" spc="-50">
                <a:solidFill>
                  <a:srgbClr val="747474"/>
                </a:solidFill>
                <a:latin typeface="Arial"/>
              </a:rPr>
              <a:t>•    </a:t>
            </a:r>
            <a:r>
              <a:rPr lang="en-US" sz="2600" spc="-50">
                <a:solidFill>
                  <a:srgbClr val="006FC0"/>
                </a:solidFill>
                <a:latin typeface="Arial"/>
              </a:rPr>
              <a:t>Definition of Bioinformatics</a:t>
            </a:r>
          </a:p>
          <a:p>
            <a:pPr marL="362204" indent="-342900">
              <a:lnSpc>
                <a:spcPts val="2880"/>
              </a:lnSpc>
            </a:pPr>
            <a:r>
              <a:rPr lang="en-US" sz="2600" spc="-50">
                <a:solidFill>
                  <a:srgbClr val="747474"/>
                </a:solidFill>
                <a:latin typeface="Arial"/>
              </a:rPr>
              <a:t>•    </a:t>
            </a:r>
            <a:r>
              <a:rPr lang="en-US" sz="2600" spc="-50">
                <a:solidFill>
                  <a:srgbClr val="3178CC"/>
                </a:solidFill>
                <a:latin typeface="Arial"/>
              </a:rPr>
              <a:t>Need for Bioinformatics </a:t>
            </a:r>
            <a:r>
              <a:rPr lang="en-US" baseline="30000" sz="2600" spc="-50">
                <a:solidFill>
                  <a:srgbClr val="3178CC"/>
                </a:solidFill>
                <a:latin typeface="Arial"/>
              </a:rPr>
              <a:t>•</a:t>
            </a:r>
          </a:p>
        </p:txBody>
      </p:sp>
      <p:sp>
        <p:nvSpPr>
          <p:cNvPr id="4" name=""/>
          <p:cNvSpPr/>
          <p:nvPr/>
        </p:nvSpPr>
        <p:spPr>
          <a:xfrm>
            <a:off x="4843272" y="4428744"/>
            <a:ext cx="2484120" cy="606552"/>
          </a:xfrm>
          <a:prstGeom prst="rect">
            <a:avLst/>
          </a:prstGeom>
          <a:solidFill>
            <a:srgbClr val="E6F3F9"/>
          </a:solidFill>
        </p:spPr>
        <p:txBody>
          <a:bodyPr lIns="0" tIns="0" rIns="0" bIns="0">
            <a:noAutofit/>
          </a:bodyPr>
          <a:p>
            <a:pPr marL="4254500" marR="1003300" indent="-342900">
              <a:lnSpc>
                <a:spcPts val="2880"/>
              </a:lnSpc>
            </a:pPr>
            <a:r>
              <a:rPr lang="en-US" sz="2600" spc="-50">
                <a:solidFill>
                  <a:srgbClr val="747474"/>
                </a:solidFill>
                <a:latin typeface="Arial"/>
              </a:rPr>
              <a:t>•    </a:t>
            </a:r>
            <a:r>
              <a:rPr lang="en-US" sz="2600" spc="-50">
                <a:solidFill>
                  <a:srgbClr val="3178CC"/>
                </a:solidFill>
                <a:latin typeface="Arial"/>
              </a:rPr>
              <a:t>Areas within Bioinformatics</a:t>
            </a:r>
          </a:p>
        </p:txBody>
      </p:sp>
    </p:spTree>
  </p:cSld>
  <p:clrMapOvr>
    <a:overrideClrMapping bg1="lt1" tx1="dk1" bg2="lt2" tx2="dk2" accent1="accent1" accent2="accent2" accent3="accent3" accent4="accent4" accent5="accent5" accent6="accent6" hlink="hlink" folHlink="folHlink"/>
  </p:clrMapOvr>
</p:sld>
</file>

<file path=ppt/slides/slide39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64080" y="533400"/>
            <a:ext cx="4907280" cy="262128"/>
          </a:xfrm>
          <a:prstGeom prst="rect">
            <a:avLst/>
          </a:prstGeom>
        </p:spPr>
        <p:txBody>
          <a:bodyPr lIns="0" tIns="0" rIns="0" bIns="0" wrap="none">
            <a:noAutofit/>
          </a:bodyPr>
          <a:p>
            <a:pPr indent="0"/>
            <a:r>
              <a:rPr lang="en-US" b="1" sz="2400">
                <a:solidFill>
                  <a:srgbClr val="000098"/>
                </a:solidFill>
                <a:latin typeface="Arial"/>
              </a:rPr>
              <a:t>Conclusions from this Course</a:t>
            </a:r>
          </a:p>
        </p:txBody>
      </p:sp>
      <p:sp>
        <p:nvSpPr>
          <p:cNvPr id="3" name=""/>
          <p:cNvSpPr/>
          <p:nvPr/>
        </p:nvSpPr>
        <p:spPr>
          <a:xfrm>
            <a:off x="4843272" y="1255776"/>
            <a:ext cx="3331464" cy="3459480"/>
          </a:xfrm>
          <a:prstGeom prst="rect">
            <a:avLst/>
          </a:prstGeom>
          <a:solidFill>
            <a:srgbClr val="E6F3F9"/>
          </a:solidFill>
        </p:spPr>
        <p:txBody>
          <a:bodyPr lIns="0" tIns="0" rIns="0" bIns="0">
            <a:noAutofit/>
          </a:bodyPr>
          <a:p>
            <a:pPr marL="362204" indent="-342900">
              <a:spcAft>
                <a:spcPts val="630"/>
              </a:spcAft>
            </a:pPr>
            <a:r>
              <a:rPr lang="en-US" b="1" sz="2600">
                <a:solidFill>
                  <a:srgbClr val="FF0000"/>
                </a:solidFill>
                <a:latin typeface="Arial"/>
              </a:rPr>
              <a:t>Important</a:t>
            </a:r>
          </a:p>
          <a:p>
            <a:pPr marL="362204" indent="-342900">
              <a:spcAft>
                <a:spcPts val="1680"/>
              </a:spcAft>
            </a:pPr>
            <a:r>
              <a:rPr lang="en-US" b="1" sz="2600">
                <a:solidFill>
                  <a:srgbClr val="FF0000"/>
                </a:solidFill>
                <a:latin typeface="Arial"/>
              </a:rPr>
              <a:t>Concepts</a:t>
            </a:r>
          </a:p>
          <a:p>
            <a:pPr marL="362204" indent="-342900">
              <a:lnSpc>
                <a:spcPts val="2880"/>
              </a:lnSpc>
              <a:spcAft>
                <a:spcPts val="1680"/>
              </a:spcAft>
            </a:pPr>
            <a:r>
              <a:rPr lang="en-US" sz="2600" spc="-50">
                <a:solidFill>
                  <a:srgbClr val="747474"/>
                </a:solidFill>
                <a:latin typeface="Arial"/>
              </a:rPr>
              <a:t>•    </a:t>
            </a:r>
            <a:r>
              <a:rPr lang="en-US" sz="2600" spc="-50">
                <a:solidFill>
                  <a:srgbClr val="006FC0"/>
                </a:solidFill>
                <a:latin typeface="Arial"/>
              </a:rPr>
              <a:t>Bioinformatics as an interdisciplinary area</a:t>
            </a:r>
          </a:p>
          <a:p>
            <a:pPr marL="362204" indent="-342900">
              <a:lnSpc>
                <a:spcPts val="2832"/>
              </a:lnSpc>
            </a:pPr>
            <a:r>
              <a:rPr lang="en-US" sz="2600" spc="-50">
                <a:solidFill>
                  <a:srgbClr val="747474"/>
                </a:solidFill>
                <a:latin typeface="Arial"/>
              </a:rPr>
              <a:t>•    </a:t>
            </a:r>
            <a:r>
              <a:rPr lang="en-US" sz="2600" spc="-50">
                <a:solidFill>
                  <a:srgbClr val="3178CC"/>
                </a:solidFill>
                <a:latin typeface="Arial"/>
              </a:rPr>
              <a:t>Need to store, process and analyze biological data </a:t>
            </a:r>
            <a:r>
              <a:rPr lang="en-US" baseline="30000" sz="2600" spc="-50">
                <a:solidFill>
                  <a:srgbClr val="3178CC"/>
                </a:solidFill>
                <a:latin typeface="Arial"/>
              </a:rPr>
              <a:t>•</a:t>
            </a:r>
          </a:p>
        </p:txBody>
      </p:sp>
      <p:sp>
        <p:nvSpPr>
          <p:cNvPr id="4" name=""/>
          <p:cNvSpPr/>
          <p:nvPr/>
        </p:nvSpPr>
        <p:spPr>
          <a:xfrm>
            <a:off x="4843272" y="5154168"/>
            <a:ext cx="3331464" cy="1030224"/>
          </a:xfrm>
          <a:prstGeom prst="rect">
            <a:avLst/>
          </a:prstGeom>
          <a:solidFill>
            <a:srgbClr val="E6F3F9"/>
          </a:solidFill>
        </p:spPr>
        <p:txBody>
          <a:bodyPr lIns="0" tIns="0" rIns="0" bIns="0">
            <a:noAutofit/>
          </a:bodyPr>
          <a:p>
            <a:pPr marL="4254500" marR="863600" indent="-342900">
              <a:lnSpc>
                <a:spcPts val="2856"/>
              </a:lnSpc>
            </a:pPr>
            <a:r>
              <a:rPr lang="en-US" sz="2600" spc="-50">
                <a:solidFill>
                  <a:srgbClr val="747474"/>
                </a:solidFill>
                <a:latin typeface="Arial"/>
              </a:rPr>
              <a:t>•    </a:t>
            </a:r>
            <a:r>
              <a:rPr lang="en-US" sz="2600" spc="-50">
                <a:solidFill>
                  <a:srgbClr val="3178CC"/>
                </a:solidFill>
                <a:latin typeface="Arial"/>
              </a:rPr>
              <a:t>Requirement of newer faster algorithms</a:t>
            </a:r>
          </a:p>
        </p:txBody>
      </p:sp>
    </p:spTree>
  </p:cSld>
  <p:clrMapOvr>
    <a:overrideClrMapping bg1="lt1" tx1="dk1" bg2="lt2" tx2="dk2" accent1="accent1" accent2="accent2" accent3="accent3" accent4="accent4" accent5="accent5" accent6="accent6" hlink="hlink" folHlink="folHlink"/>
  </p:clrMapOvr>
</p:sld>
</file>

<file path=ppt/slides/slide39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64080" y="533400"/>
            <a:ext cx="4907280" cy="262128"/>
          </a:xfrm>
          <a:prstGeom prst="rect">
            <a:avLst/>
          </a:prstGeom>
        </p:spPr>
        <p:txBody>
          <a:bodyPr lIns="0" tIns="0" rIns="0" bIns="0" wrap="none">
            <a:noAutofit/>
          </a:bodyPr>
          <a:p>
            <a:pPr indent="0"/>
            <a:r>
              <a:rPr lang="en-US" b="1" sz="2400">
                <a:solidFill>
                  <a:srgbClr val="000098"/>
                </a:solidFill>
                <a:latin typeface="Arial"/>
              </a:rPr>
              <a:t>Conclusions from this Course</a:t>
            </a:r>
          </a:p>
        </p:txBody>
      </p:sp>
      <p:sp>
        <p:nvSpPr>
          <p:cNvPr id="3" name=""/>
          <p:cNvSpPr/>
          <p:nvPr/>
        </p:nvSpPr>
        <p:spPr>
          <a:xfrm>
            <a:off x="4828032" y="1255776"/>
            <a:ext cx="3319272" cy="3779520"/>
          </a:xfrm>
          <a:prstGeom prst="rect">
            <a:avLst/>
          </a:prstGeom>
          <a:solidFill>
            <a:srgbClr val="DCDBE6"/>
          </a:solidFill>
        </p:spPr>
        <p:txBody>
          <a:bodyPr lIns="0" tIns="0" rIns="0" bIns="0">
            <a:noAutofit/>
          </a:bodyPr>
          <a:p>
            <a:pPr marL="377444" indent="-342900">
              <a:spcAft>
                <a:spcPts val="630"/>
              </a:spcAft>
            </a:pPr>
            <a:r>
              <a:rPr lang="en-US" b="1" sz="2600">
                <a:solidFill>
                  <a:srgbClr val="FF0000"/>
                </a:solidFill>
                <a:latin typeface="Arial"/>
              </a:rPr>
              <a:t>Important</a:t>
            </a:r>
          </a:p>
          <a:p>
            <a:pPr marL="377444" indent="-342900">
              <a:spcAft>
                <a:spcPts val="1680"/>
              </a:spcAft>
            </a:pPr>
            <a:r>
              <a:rPr lang="en-US" b="1" sz="2600">
                <a:solidFill>
                  <a:srgbClr val="FF0000"/>
                </a:solidFill>
                <a:latin typeface="Arial"/>
              </a:rPr>
              <a:t>Concepts</a:t>
            </a:r>
          </a:p>
          <a:p>
            <a:pPr indent="0">
              <a:lnSpc>
                <a:spcPts val="2904"/>
              </a:lnSpc>
              <a:spcAft>
                <a:spcPts val="1680"/>
              </a:spcAft>
            </a:pPr>
            <a:r>
              <a:rPr lang="en-US" sz="2600" spc="-50">
                <a:solidFill>
                  <a:srgbClr val="006FC0"/>
                </a:solidFill>
                <a:latin typeface="Arial"/>
              </a:rPr>
              <a:t>Specific areas focused were:</a:t>
            </a:r>
          </a:p>
          <a:p>
            <a:pPr marL="377444" indent="-342900">
              <a:lnSpc>
                <a:spcPts val="2928"/>
              </a:lnSpc>
              <a:spcAft>
                <a:spcPts val="1680"/>
              </a:spcAft>
            </a:pPr>
            <a:r>
              <a:rPr lang="en-US" sz="2600" spc="-50">
                <a:solidFill>
                  <a:srgbClr val="747474"/>
                </a:solidFill>
                <a:latin typeface="Arial"/>
              </a:rPr>
              <a:t>•    </a:t>
            </a:r>
            <a:r>
              <a:rPr lang="en-US" sz="2600" spc="-50">
                <a:solidFill>
                  <a:srgbClr val="006FC0"/>
                </a:solidFill>
                <a:latin typeface="Arial"/>
              </a:rPr>
              <a:t>Comparing sequences</a:t>
            </a:r>
          </a:p>
          <a:p>
            <a:pPr marL="377444" indent="-342900">
              <a:lnSpc>
                <a:spcPts val="2880"/>
              </a:lnSpc>
              <a:spcAft>
                <a:spcPts val="1680"/>
              </a:spcAft>
            </a:pPr>
            <a:r>
              <a:rPr lang="en-US" sz="2600" spc="-50">
                <a:solidFill>
                  <a:srgbClr val="747474"/>
                </a:solidFill>
                <a:latin typeface="Arial"/>
              </a:rPr>
              <a:t>•    </a:t>
            </a:r>
            <a:r>
              <a:rPr lang="en-US" sz="2600" spc="-50">
                <a:solidFill>
                  <a:srgbClr val="006FC0"/>
                </a:solidFill>
                <a:latin typeface="Arial"/>
              </a:rPr>
              <a:t>Comparing structures</a:t>
            </a:r>
          </a:p>
        </p:txBody>
      </p:sp>
      <p:sp>
        <p:nvSpPr>
          <p:cNvPr id="4" name=""/>
          <p:cNvSpPr/>
          <p:nvPr/>
        </p:nvSpPr>
        <p:spPr>
          <a:xfrm>
            <a:off x="5175504" y="5507736"/>
            <a:ext cx="1508760" cy="621792"/>
          </a:xfrm>
          <a:prstGeom prst="rect">
            <a:avLst/>
          </a:prstGeom>
          <a:solidFill>
            <a:srgbClr val="E6F3F9"/>
          </a:solidFill>
        </p:spPr>
        <p:txBody>
          <a:bodyPr lIns="0" tIns="0" rIns="0" bIns="0">
            <a:noAutofit/>
          </a:bodyPr>
          <a:p>
            <a:pPr indent="0">
              <a:spcBef>
                <a:spcPts val="1680"/>
              </a:spcBef>
              <a:spcAft>
                <a:spcPts val="630"/>
              </a:spcAft>
            </a:pPr>
            <a:r>
              <a:rPr lang="en-US" sz="2600" spc="-50">
                <a:solidFill>
                  <a:srgbClr val="006FC0"/>
                </a:solidFill>
                <a:latin typeface="Arial"/>
              </a:rPr>
              <a:t>Predicting</a:t>
            </a:r>
          </a:p>
          <a:p>
            <a:pPr indent="0"/>
            <a:r>
              <a:rPr lang="en-US" sz="2600" spc="-50">
                <a:solidFill>
                  <a:srgbClr val="006FC0"/>
                </a:solidFill>
                <a:latin typeface="Arial"/>
              </a:rPr>
              <a:t>structures</a:t>
            </a:r>
          </a:p>
        </p:txBody>
      </p:sp>
    </p:spTree>
  </p:cSld>
  <p:clrMapOvr>
    <a:overrideClrMapping bg1="lt1" tx1="dk1" bg2="lt2" tx2="dk2" accent1="accent1" accent2="accent2" accent3="accent3" accent4="accent4" accent5="accent5" accent6="accent6" hlink="hlink" folHlink="folHlink"/>
  </p:clrMapOvr>
</p:sld>
</file>

<file path=ppt/slides/slide39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64080" y="533400"/>
            <a:ext cx="4907280" cy="262128"/>
          </a:xfrm>
          <a:prstGeom prst="rect">
            <a:avLst/>
          </a:prstGeom>
        </p:spPr>
        <p:txBody>
          <a:bodyPr lIns="0" tIns="0" rIns="0" bIns="0" wrap="none">
            <a:noAutofit/>
          </a:bodyPr>
          <a:p>
            <a:pPr indent="0"/>
            <a:r>
              <a:rPr lang="en-US" b="1" sz="2400">
                <a:solidFill>
                  <a:srgbClr val="000098"/>
                </a:solidFill>
                <a:latin typeface="Arial"/>
              </a:rPr>
              <a:t>Conclusions from this Course</a:t>
            </a:r>
          </a:p>
        </p:txBody>
      </p:sp>
      <p:sp>
        <p:nvSpPr>
          <p:cNvPr id="3" name=""/>
          <p:cNvSpPr/>
          <p:nvPr/>
        </p:nvSpPr>
        <p:spPr>
          <a:xfrm>
            <a:off x="4828032" y="1255776"/>
            <a:ext cx="2194560" cy="3419856"/>
          </a:xfrm>
          <a:prstGeom prst="rect">
            <a:avLst/>
          </a:prstGeom>
          <a:solidFill>
            <a:srgbClr val="E6F3F9"/>
          </a:solidFill>
        </p:spPr>
        <p:txBody>
          <a:bodyPr lIns="0" tIns="0" rIns="0" bIns="0">
            <a:noAutofit/>
          </a:bodyPr>
          <a:p>
            <a:pPr algn="just" indent="0">
              <a:spcAft>
                <a:spcPts val="630"/>
              </a:spcAft>
            </a:pPr>
            <a:r>
              <a:rPr lang="en-US" b="1" sz="2600">
                <a:solidFill>
                  <a:srgbClr val="FF0000"/>
                </a:solidFill>
                <a:latin typeface="Arial"/>
              </a:rPr>
              <a:t>Important</a:t>
            </a:r>
          </a:p>
          <a:p>
            <a:pPr algn="just" indent="0">
              <a:spcAft>
                <a:spcPts val="1680"/>
              </a:spcAft>
            </a:pPr>
            <a:r>
              <a:rPr lang="en-US" b="1" sz="2600">
                <a:solidFill>
                  <a:srgbClr val="FF0000"/>
                </a:solidFill>
                <a:latin typeface="Arial"/>
              </a:rPr>
              <a:t>Concepts</a:t>
            </a:r>
          </a:p>
          <a:p>
            <a:pPr algn="just" indent="0">
              <a:lnSpc>
                <a:spcPts val="5760"/>
              </a:lnSpc>
            </a:pPr>
            <a:r>
              <a:rPr lang="en-US" sz="2600" spc="-50">
                <a:solidFill>
                  <a:srgbClr val="006FC0"/>
                </a:solidFill>
                <a:latin typeface="Arial"/>
              </a:rPr>
              <a:t>We looked at:</a:t>
            </a:r>
          </a:p>
          <a:p>
            <a:pPr algn="just" indent="0">
              <a:lnSpc>
                <a:spcPts val="5760"/>
              </a:lnSpc>
            </a:pPr>
            <a:r>
              <a:rPr lang="en-US" sz="2600" spc="-50">
                <a:solidFill>
                  <a:srgbClr val="747474"/>
                </a:solidFill>
                <a:latin typeface="Arial"/>
              </a:rPr>
              <a:t>•    </a:t>
            </a:r>
            <a:r>
              <a:rPr lang="en-US" sz="2600" spc="-50">
                <a:solidFill>
                  <a:srgbClr val="006FC0"/>
                </a:solidFill>
                <a:latin typeface="Arial"/>
              </a:rPr>
              <a:t>Algorithms</a:t>
            </a:r>
          </a:p>
          <a:p>
            <a:pPr algn="just" indent="0">
              <a:lnSpc>
                <a:spcPts val="5760"/>
              </a:lnSpc>
            </a:pPr>
            <a:r>
              <a:rPr lang="en-US" sz="2600" spc="-50">
                <a:solidFill>
                  <a:srgbClr val="747474"/>
                </a:solidFill>
                <a:latin typeface="Arial"/>
              </a:rPr>
              <a:t>•    </a:t>
            </a:r>
            <a:r>
              <a:rPr lang="en-US" sz="2600" spc="-50">
                <a:solidFill>
                  <a:srgbClr val="006FC0"/>
                </a:solidFill>
                <a:latin typeface="Arial"/>
              </a:rPr>
              <a:t>Databases</a:t>
            </a:r>
          </a:p>
          <a:p>
            <a:pPr algn="just" indent="0">
              <a:lnSpc>
                <a:spcPts val="5760"/>
              </a:lnSpc>
            </a:pPr>
            <a:r>
              <a:rPr lang="en-US" sz="2600" spc="-50">
                <a:solidFill>
                  <a:srgbClr val="747474"/>
                </a:solidFill>
                <a:latin typeface="Arial"/>
              </a:rPr>
              <a:t>•    </a:t>
            </a:r>
            <a:r>
              <a:rPr lang="en-US" sz="2600" spc="-50">
                <a:solidFill>
                  <a:srgbClr val="006FC0"/>
                </a:solidFill>
                <a:latin typeface="Arial"/>
              </a:rPr>
              <a:t>Online Tools</a:t>
            </a:r>
          </a:p>
        </p:txBody>
      </p:sp>
      <p:sp>
        <p:nvSpPr>
          <p:cNvPr id="4" name=""/>
          <p:cNvSpPr/>
          <p:nvPr/>
        </p:nvSpPr>
        <p:spPr>
          <a:xfrm>
            <a:off x="4834128" y="5145024"/>
            <a:ext cx="2090928" cy="320040"/>
          </a:xfrm>
          <a:prstGeom prst="rect">
            <a:avLst/>
          </a:prstGeom>
          <a:solidFill>
            <a:srgbClr val="E6F3F9"/>
          </a:solidFill>
        </p:spPr>
        <p:txBody>
          <a:bodyPr lIns="0" tIns="0" rIns="0" bIns="0" wrap="none">
            <a:noAutofit/>
          </a:bodyPr>
          <a:p>
            <a:pPr algn="just" indent="0"/>
            <a:r>
              <a:rPr lang="en-US" sz="2600" spc="-50">
                <a:solidFill>
                  <a:srgbClr val="006FC0"/>
                </a:solidFill>
                <a:latin typeface="Arial"/>
              </a:rPr>
              <a:t>for each topic.</a:t>
            </a:r>
          </a:p>
        </p:txBody>
      </p:sp>
    </p:spTree>
  </p:cSld>
  <p:clrMapOvr>
    <a:overrideClrMapping bg1="lt1" tx1="dk1" bg2="lt2" tx2="dk2" accent1="accent1" accent2="accent2" accent3="accent3" accent4="accent4" accent5="accent5" accent6="accent6" hlink="hlink" folHlink="folHlink"/>
  </p:clrMapOvr>
</p:sld>
</file>

<file path=ppt/slides/slide39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64080" y="533400"/>
            <a:ext cx="4907280" cy="262128"/>
          </a:xfrm>
          <a:prstGeom prst="rect">
            <a:avLst/>
          </a:prstGeom>
        </p:spPr>
        <p:txBody>
          <a:bodyPr lIns="0" tIns="0" rIns="0" bIns="0" wrap="none">
            <a:noAutofit/>
          </a:bodyPr>
          <a:p>
            <a:pPr indent="0"/>
            <a:r>
              <a:rPr lang="en-US" b="1" sz="2400">
                <a:solidFill>
                  <a:srgbClr val="000098"/>
                </a:solidFill>
                <a:latin typeface="Arial"/>
              </a:rPr>
              <a:t>Conclusions from this Course</a:t>
            </a:r>
          </a:p>
        </p:txBody>
      </p:sp>
      <p:sp>
        <p:nvSpPr>
          <p:cNvPr id="3" name=""/>
          <p:cNvSpPr/>
          <p:nvPr/>
        </p:nvSpPr>
        <p:spPr>
          <a:xfrm>
            <a:off x="4843272" y="1255776"/>
            <a:ext cx="3368040" cy="1996440"/>
          </a:xfrm>
          <a:prstGeom prst="rect">
            <a:avLst/>
          </a:prstGeom>
          <a:solidFill>
            <a:srgbClr val="DCDBE6"/>
          </a:solidFill>
        </p:spPr>
        <p:txBody>
          <a:bodyPr lIns="0" tIns="0" rIns="0" bIns="0">
            <a:noAutofit/>
          </a:bodyPr>
          <a:p>
            <a:pPr marL="349504" indent="-330200">
              <a:spcAft>
                <a:spcPts val="630"/>
              </a:spcAft>
            </a:pPr>
            <a:r>
              <a:rPr lang="en-US" b="1" sz="2600">
                <a:solidFill>
                  <a:srgbClr val="FF0000"/>
                </a:solidFill>
                <a:latin typeface="Arial"/>
              </a:rPr>
              <a:t>Important</a:t>
            </a:r>
          </a:p>
          <a:p>
            <a:pPr marL="349504" indent="-330200">
              <a:spcAft>
                <a:spcPts val="1680"/>
              </a:spcAft>
            </a:pPr>
            <a:r>
              <a:rPr lang="en-US" b="1" sz="2600">
                <a:solidFill>
                  <a:srgbClr val="FF0000"/>
                </a:solidFill>
                <a:latin typeface="Arial"/>
              </a:rPr>
              <a:t>Concepts</a:t>
            </a:r>
          </a:p>
          <a:p>
            <a:pPr marL="349504" indent="-330200">
              <a:lnSpc>
                <a:spcPts val="2880"/>
              </a:lnSpc>
            </a:pPr>
            <a:r>
              <a:rPr lang="en-US" sz="2600" spc="-50">
                <a:solidFill>
                  <a:srgbClr val="747474"/>
                </a:solidFill>
                <a:latin typeface="Arial"/>
              </a:rPr>
              <a:t>•    </a:t>
            </a:r>
            <a:r>
              <a:rPr lang="en-US" sz="2600" spc="-50">
                <a:latin typeface="Arial"/>
              </a:rPr>
              <a:t>We studied the basic algorithms for each topic </a:t>
            </a:r>
            <a:r>
              <a:rPr lang="en-US" baseline="30000" sz="2600" spc="-50">
                <a:latin typeface="Arial"/>
              </a:rPr>
              <a:t>•</a:t>
            </a:r>
          </a:p>
        </p:txBody>
      </p:sp>
      <p:sp>
        <p:nvSpPr>
          <p:cNvPr id="4" name=""/>
          <p:cNvSpPr/>
          <p:nvPr/>
        </p:nvSpPr>
        <p:spPr>
          <a:xfrm>
            <a:off x="4843272" y="3697224"/>
            <a:ext cx="3368040" cy="2060448"/>
          </a:xfrm>
          <a:prstGeom prst="rect">
            <a:avLst/>
          </a:prstGeom>
          <a:solidFill>
            <a:srgbClr val="DCDBE6"/>
          </a:solidFill>
        </p:spPr>
        <p:txBody>
          <a:bodyPr lIns="0" tIns="0" rIns="0" bIns="0">
            <a:noAutofit/>
          </a:bodyPr>
          <a:p>
            <a:pPr marL="4254500" indent="-342900">
              <a:lnSpc>
                <a:spcPts val="2856"/>
              </a:lnSpc>
            </a:pPr>
            <a:r>
              <a:rPr lang="en-US" sz="2600" spc="-50">
                <a:solidFill>
                  <a:srgbClr val="747474"/>
                </a:solidFill>
                <a:latin typeface="Arial"/>
              </a:rPr>
              <a:t>•    </a:t>
            </a:r>
            <a:r>
              <a:rPr lang="en-US" sz="2600" spc="-50">
                <a:latin typeface="Arial"/>
              </a:rPr>
              <a:t>With evolution and growth of Bioinformatics, newer and better algorithms are now also available!</a:t>
            </a:r>
          </a:p>
        </p:txBody>
      </p:sp>
      <p:sp>
        <p:nvSpPr>
          <p:cNvPr id="5" name=""/>
          <p:cNvSpPr/>
          <p:nvPr/>
        </p:nvSpPr>
        <p:spPr>
          <a:xfrm>
            <a:off x="1874520" y="6626352"/>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39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2096" y="496824"/>
            <a:ext cx="4556760" cy="280416"/>
          </a:xfrm>
          <a:prstGeom prst="rect">
            <a:avLst/>
          </a:prstGeom>
        </p:spPr>
        <p:txBody>
          <a:bodyPr lIns="0" tIns="0" rIns="0" bIns="0" wrap="none">
            <a:noAutofit/>
          </a:bodyPr>
          <a:p>
            <a:pPr indent="0"/>
            <a:r>
              <a:rPr lang="en-US" b="1" sz="2400">
                <a:solidFill>
                  <a:srgbClr val="000098"/>
                </a:solidFill>
                <a:latin typeface="Arial"/>
              </a:rPr>
              <a:t>Conclusion of the Course</a:t>
            </a:r>
          </a:p>
        </p:txBody>
      </p:sp>
      <p:sp>
        <p:nvSpPr>
          <p:cNvPr id="3" name=""/>
          <p:cNvSpPr/>
          <p:nvPr/>
        </p:nvSpPr>
        <p:spPr>
          <a:xfrm>
            <a:off x="5580888" y="3057144"/>
            <a:ext cx="1926336" cy="1146048"/>
          </a:xfrm>
          <a:prstGeom prst="rect">
            <a:avLst/>
          </a:prstGeom>
          <a:solidFill>
            <a:srgbClr val="DCDBE6"/>
          </a:solidFill>
        </p:spPr>
        <p:txBody>
          <a:bodyPr lIns="0" tIns="0" rIns="0" bIns="0">
            <a:noAutofit/>
          </a:bodyPr>
          <a:p>
            <a:pPr indent="0">
              <a:lnSpc>
                <a:spcPts val="3360"/>
              </a:lnSpc>
            </a:pPr>
            <a:r>
              <a:rPr lang="en-US" b="1" sz="2600">
                <a:solidFill>
                  <a:srgbClr val="006FC0"/>
                </a:solidFill>
                <a:latin typeface="Arial"/>
              </a:rPr>
              <a:t>Advanced</a:t>
            </a:r>
          </a:p>
          <a:p>
            <a:pPr indent="0">
              <a:lnSpc>
                <a:spcPts val="3360"/>
              </a:lnSpc>
            </a:pPr>
            <a:r>
              <a:rPr lang="en-US" b="1" sz="2600">
                <a:solidFill>
                  <a:srgbClr val="006FC0"/>
                </a:solidFill>
                <a:latin typeface="Arial"/>
              </a:rPr>
              <a:t>Follow-up</a:t>
            </a:r>
          </a:p>
          <a:p>
            <a:pPr indent="0">
              <a:lnSpc>
                <a:spcPts val="3360"/>
              </a:lnSpc>
            </a:pPr>
            <a:r>
              <a:rPr lang="en-US" b="1" sz="2600">
                <a:solidFill>
                  <a:srgbClr val="006FC0"/>
                </a:solidFill>
                <a:latin typeface="Arial"/>
              </a:rPr>
              <a:t>Courses</a:t>
            </a:r>
          </a:p>
        </p:txBody>
      </p:sp>
    </p:spTree>
  </p:cSld>
  <p:clrMapOvr>
    <a:overrideClrMapping bg1="lt1" tx1="dk1" bg2="lt2" tx2="dk2" accent1="accent1" accent2="accent2" accent3="accent3" accent4="accent4" accent5="accent5" accent6="accent6" hlink="hlink" folHlink="folHlink"/>
  </p:clrMapOvr>
</p:sld>
</file>

<file path=ppt/slides/slide39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97608" y="533400"/>
            <a:ext cx="4837176" cy="320040"/>
          </a:xfrm>
          <a:prstGeom prst="rect">
            <a:avLst/>
          </a:prstGeom>
        </p:spPr>
        <p:txBody>
          <a:bodyPr lIns="0" tIns="0" rIns="0" bIns="0" wrap="none">
            <a:noAutofit/>
          </a:bodyPr>
          <a:p>
            <a:pPr indent="0"/>
            <a:r>
              <a:rPr lang="en-US" b="1" sz="2400">
                <a:solidFill>
                  <a:srgbClr val="000098"/>
                </a:solidFill>
                <a:latin typeface="Arial"/>
              </a:rPr>
              <a:t>Advanced Follow-up Courses</a:t>
            </a:r>
          </a:p>
        </p:txBody>
      </p:sp>
      <p:sp>
        <p:nvSpPr>
          <p:cNvPr id="3" name=""/>
          <p:cNvSpPr/>
          <p:nvPr/>
        </p:nvSpPr>
        <p:spPr>
          <a:xfrm>
            <a:off x="4843272" y="1255776"/>
            <a:ext cx="3374136" cy="1935480"/>
          </a:xfrm>
          <a:prstGeom prst="rect">
            <a:avLst/>
          </a:prstGeom>
          <a:solidFill>
            <a:srgbClr val="DCDBE6"/>
          </a:solidFill>
        </p:spPr>
        <p:txBody>
          <a:bodyPr lIns="0" tIns="0" rIns="0" bIns="0">
            <a:noAutofit/>
          </a:bodyPr>
          <a:p>
            <a:pPr marL="362204" indent="-342900">
              <a:spcAft>
                <a:spcPts val="630"/>
              </a:spcAft>
            </a:pPr>
            <a:r>
              <a:rPr lang="en-US" b="1" sz="2600">
                <a:solidFill>
                  <a:srgbClr val="FF0000"/>
                </a:solidFill>
                <a:latin typeface="Arial"/>
              </a:rPr>
              <a:t>Important</a:t>
            </a:r>
          </a:p>
          <a:p>
            <a:pPr marL="362204" indent="-342900">
              <a:spcAft>
                <a:spcPts val="1680"/>
              </a:spcAft>
            </a:pPr>
            <a:r>
              <a:rPr lang="en-US" b="1" sz="2600">
                <a:solidFill>
                  <a:srgbClr val="FF0000"/>
                </a:solidFill>
                <a:latin typeface="Arial"/>
              </a:rPr>
              <a:t>Concepts</a:t>
            </a:r>
          </a:p>
          <a:p>
            <a:pPr marL="362204" indent="-342900">
              <a:lnSpc>
                <a:spcPts val="2856"/>
              </a:lnSpc>
            </a:pPr>
            <a:r>
              <a:rPr lang="en-US" sz="2600" spc="-50">
                <a:solidFill>
                  <a:srgbClr val="747474"/>
                </a:solidFill>
                <a:latin typeface="Arial"/>
              </a:rPr>
              <a:t>•    </a:t>
            </a:r>
            <a:r>
              <a:rPr lang="en-US" sz="2600" spc="-50">
                <a:solidFill>
                  <a:srgbClr val="006FC0"/>
                </a:solidFill>
                <a:latin typeface="Arial"/>
              </a:rPr>
              <a:t>We looked into the foundations of Bioinformatics </a:t>
            </a:r>
            <a:r>
              <a:rPr lang="en-US" baseline="30000" sz="2600" spc="-50">
                <a:solidFill>
                  <a:srgbClr val="006FC0"/>
                </a:solidFill>
                <a:latin typeface="Arial"/>
              </a:rPr>
              <a:t>•</a:t>
            </a:r>
          </a:p>
        </p:txBody>
      </p:sp>
      <p:sp>
        <p:nvSpPr>
          <p:cNvPr id="4" name=""/>
          <p:cNvSpPr/>
          <p:nvPr/>
        </p:nvSpPr>
        <p:spPr>
          <a:xfrm>
            <a:off x="4843272" y="3703320"/>
            <a:ext cx="3374136" cy="1383792"/>
          </a:xfrm>
          <a:prstGeom prst="rect">
            <a:avLst/>
          </a:prstGeom>
          <a:solidFill>
            <a:srgbClr val="DCDBE6"/>
          </a:solidFill>
        </p:spPr>
        <p:txBody>
          <a:bodyPr lIns="0" tIns="0" rIns="0" bIns="0">
            <a:noAutofit/>
          </a:bodyPr>
          <a:p>
            <a:pPr algn="just" marL="4241800" marR="127000" indent="-330200">
              <a:lnSpc>
                <a:spcPts val="2832"/>
              </a:lnSpc>
            </a:pPr>
            <a:r>
              <a:rPr lang="en-US" sz="2600" spc="-50">
                <a:solidFill>
                  <a:srgbClr val="747474"/>
                </a:solidFill>
                <a:latin typeface="Arial"/>
              </a:rPr>
              <a:t>•    </a:t>
            </a:r>
            <a:r>
              <a:rPr lang="en-US" sz="2600" spc="-50">
                <a:latin typeface="Arial"/>
              </a:rPr>
              <a:t>However, each topic that was studied has a undergone a lot of development</a:t>
            </a:r>
          </a:p>
        </p:txBody>
      </p:sp>
    </p:spTree>
  </p:cSld>
  <p:clrMapOvr>
    <a:overrideClrMapping bg1="lt1" tx1="dk1" bg2="lt2" tx2="dk2" accent1="accent1" accent2="accent2" accent3="accent3" accent4="accent4" accent5="accent5" accent6="accent6" hlink="hlink" folHlink="folHlink"/>
  </p:clrMapOvr>
</p:sld>
</file>

<file path=ppt/slides/slide39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97608" y="533400"/>
            <a:ext cx="4837176" cy="320040"/>
          </a:xfrm>
          <a:prstGeom prst="rect">
            <a:avLst/>
          </a:prstGeom>
        </p:spPr>
        <p:txBody>
          <a:bodyPr lIns="0" tIns="0" rIns="0" bIns="0" wrap="none">
            <a:noAutofit/>
          </a:bodyPr>
          <a:p>
            <a:pPr indent="0"/>
            <a:r>
              <a:rPr lang="en-US" b="1" sz="2400">
                <a:solidFill>
                  <a:srgbClr val="000098"/>
                </a:solidFill>
                <a:latin typeface="Arial"/>
              </a:rPr>
              <a:t>Advanced Follow-up Courses</a:t>
            </a:r>
          </a:p>
        </p:txBody>
      </p:sp>
      <p:sp>
        <p:nvSpPr>
          <p:cNvPr id="3" name=""/>
          <p:cNvSpPr/>
          <p:nvPr/>
        </p:nvSpPr>
        <p:spPr>
          <a:xfrm>
            <a:off x="4843272" y="1255776"/>
            <a:ext cx="3224784" cy="2660904"/>
          </a:xfrm>
          <a:prstGeom prst="rect">
            <a:avLst/>
          </a:prstGeom>
          <a:solidFill>
            <a:srgbClr val="E6F3F9"/>
          </a:solidFill>
        </p:spPr>
        <p:txBody>
          <a:bodyPr lIns="0" tIns="0" rIns="0" bIns="0">
            <a:noAutofit/>
          </a:bodyPr>
          <a:p>
            <a:pPr marL="362204" indent="-342900">
              <a:spcAft>
                <a:spcPts val="630"/>
              </a:spcAft>
            </a:pPr>
            <a:r>
              <a:rPr lang="en-US" b="1" sz="2600">
                <a:solidFill>
                  <a:srgbClr val="FF0000"/>
                </a:solidFill>
                <a:latin typeface="Arial"/>
              </a:rPr>
              <a:t>Important</a:t>
            </a:r>
          </a:p>
          <a:p>
            <a:pPr marL="362204" indent="-342900">
              <a:spcAft>
                <a:spcPts val="1680"/>
              </a:spcAft>
            </a:pPr>
            <a:r>
              <a:rPr lang="en-US" b="1" sz="2600">
                <a:solidFill>
                  <a:srgbClr val="FF0000"/>
                </a:solidFill>
                <a:latin typeface="Arial"/>
              </a:rPr>
              <a:t>Concepts</a:t>
            </a:r>
          </a:p>
          <a:p>
            <a:pPr marL="362204" indent="-342900">
              <a:lnSpc>
                <a:spcPts val="2856"/>
              </a:lnSpc>
            </a:pPr>
            <a:r>
              <a:rPr lang="en-US" sz="2600" spc="-50">
                <a:solidFill>
                  <a:srgbClr val="747474"/>
                </a:solidFill>
                <a:latin typeface="Arial"/>
              </a:rPr>
              <a:t>•    </a:t>
            </a:r>
            <a:r>
              <a:rPr lang="en-US" sz="2600" spc="-50">
                <a:solidFill>
                  <a:srgbClr val="006FC0"/>
                </a:solidFill>
                <a:latin typeface="Arial"/>
              </a:rPr>
              <a:t>For advanced study in Genomics, you may take “Computational Genomics” course </a:t>
            </a:r>
            <a:r>
              <a:rPr lang="en-US" baseline="30000" sz="2600" spc="-50">
                <a:solidFill>
                  <a:srgbClr val="006FC0"/>
                </a:solidFill>
                <a:latin typeface="Arial"/>
              </a:rPr>
              <a:t>•</a:t>
            </a:r>
          </a:p>
        </p:txBody>
      </p:sp>
      <p:sp>
        <p:nvSpPr>
          <p:cNvPr id="4" name=""/>
          <p:cNvSpPr/>
          <p:nvPr/>
        </p:nvSpPr>
        <p:spPr>
          <a:xfrm>
            <a:off x="4843272" y="4428744"/>
            <a:ext cx="3224784" cy="1694688"/>
          </a:xfrm>
          <a:prstGeom prst="rect">
            <a:avLst/>
          </a:prstGeom>
          <a:solidFill>
            <a:srgbClr val="E6F3F9"/>
          </a:solidFill>
        </p:spPr>
        <p:txBody>
          <a:bodyPr lIns="0" tIns="0" rIns="0" bIns="0">
            <a:noAutofit/>
          </a:bodyPr>
          <a:p>
            <a:pPr algn="just" marL="3911600" indent="0">
              <a:lnSpc>
                <a:spcPts val="2856"/>
              </a:lnSpc>
            </a:pPr>
            <a:r>
              <a:rPr lang="en-US" sz="2600" spc="-50">
                <a:solidFill>
                  <a:srgbClr val="747474"/>
                </a:solidFill>
                <a:latin typeface="Arial"/>
              </a:rPr>
              <a:t>•    </a:t>
            </a:r>
            <a:r>
              <a:rPr lang="en-US" sz="2600" spc="-50">
                <a:latin typeface="Arial"/>
              </a:rPr>
              <a:t>Topics:</a:t>
            </a:r>
          </a:p>
          <a:p>
            <a:pPr marL="4241800" indent="0">
              <a:lnSpc>
                <a:spcPts val="2856"/>
              </a:lnSpc>
            </a:pPr>
            <a:r>
              <a:rPr lang="en-US" sz="2600" spc="-50">
                <a:latin typeface="Arial"/>
              </a:rPr>
              <a:t>Genome Assembly, Gene Finding, Annotation, GWAS etc</a:t>
            </a:r>
          </a:p>
        </p:txBody>
      </p:sp>
    </p:spTree>
  </p:cSld>
  <p:clrMapOvr>
    <a:overrideClrMapping bg1="lt1" tx1="dk1" bg2="lt2" tx2="dk2" accent1="accent1" accent2="accent2" accent3="accent3" accent4="accent4" accent5="accent5" accent6="accent6" hlink="hlink" folHlink="folHlink"/>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62072" y="774192"/>
            <a:ext cx="3413760" cy="417576"/>
          </a:xfrm>
          <a:prstGeom prst="rect">
            <a:avLst/>
          </a:prstGeom>
        </p:spPr>
        <p:txBody>
          <a:bodyPr lIns="0" tIns="0" rIns="0" bIns="0" wrap="none">
            <a:noAutofit/>
          </a:bodyPr>
          <a:p>
            <a:pPr indent="0"/>
            <a:r>
              <a:rPr lang="en-US" b="1" sz="3200">
                <a:solidFill>
                  <a:srgbClr val="001F5F"/>
                </a:solidFill>
                <a:latin typeface="Arial"/>
              </a:rPr>
              <a:t>Scoring Schemes</a:t>
            </a:r>
          </a:p>
        </p:txBody>
      </p:sp>
      <p:sp>
        <p:nvSpPr>
          <p:cNvPr id="3" name=""/>
          <p:cNvSpPr/>
          <p:nvPr/>
        </p:nvSpPr>
        <p:spPr>
          <a:xfrm>
            <a:off x="4657344" y="1609344"/>
            <a:ext cx="3502152" cy="2724912"/>
          </a:xfrm>
          <a:prstGeom prst="rect">
            <a:avLst/>
          </a:prstGeom>
        </p:spPr>
        <p:txBody>
          <a:bodyPr lIns="0" tIns="0" rIns="0" bIns="0">
            <a:noAutofit/>
          </a:bodyPr>
          <a:p>
            <a:pPr marR="697992" indent="0">
              <a:lnSpc>
                <a:spcPts val="3120"/>
              </a:lnSpc>
              <a:spcAft>
                <a:spcPts val="210"/>
              </a:spcAft>
            </a:pPr>
            <a:r>
              <a:rPr lang="en-US" b="1" sz="2600">
                <a:solidFill>
                  <a:srgbClr val="3265FF"/>
                </a:solidFill>
                <a:latin typeface="Arial"/>
              </a:rPr>
              <a:t>Simple Alignment Scores</a:t>
            </a:r>
          </a:p>
          <a:p>
            <a:pPr marL="364744" indent="-342900">
              <a:lnSpc>
                <a:spcPts val="3096"/>
              </a:lnSpc>
            </a:pPr>
            <a:r>
              <a:rPr lang="en-US" sz="2600">
                <a:solidFill>
                  <a:srgbClr val="622422"/>
                </a:solidFill>
                <a:latin typeface="Arial"/>
              </a:rPr>
              <a:t>• </a:t>
            </a:r>
            <a:r>
              <a:rPr lang="en-US" sz="2600">
                <a:latin typeface="Arial"/>
              </a:rPr>
              <a:t>A simple way (but not the best) to score an alignment is to count 1 for each match and 0 for each mismatch</a:t>
            </a:r>
          </a:p>
        </p:txBody>
      </p:sp>
    </p:spTree>
  </p:cSld>
  <p:clrMapOvr>
    <a:overrideClrMapping bg1="lt1" tx1="dk1" bg2="lt2" tx2="dk2" accent1="accent1" accent2="accent2" accent3="accent3" accent4="accent4" accent5="accent5" accent6="accent6" hlink="hlink" folHlink="folHlink"/>
  </p:clrMapOvr>
</p:sld>
</file>

<file path=ppt/slides/slide4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83664" y="774192"/>
            <a:ext cx="5391912" cy="417576"/>
          </a:xfrm>
          <a:prstGeom prst="rect">
            <a:avLst/>
          </a:prstGeom>
        </p:spPr>
        <p:txBody>
          <a:bodyPr lIns="0" tIns="0" rIns="0" bIns="0" wrap="none">
            <a:noAutofit/>
          </a:bodyPr>
          <a:p>
            <a:pPr indent="0"/>
            <a:r>
              <a:rPr lang="en-US" b="1" sz="3200">
                <a:solidFill>
                  <a:srgbClr val="001F5F"/>
                </a:solidFill>
                <a:latin typeface="Arial"/>
              </a:rPr>
              <a:t>Optimal Alignment Methods</a:t>
            </a:r>
          </a:p>
        </p:txBody>
      </p:sp>
      <p:sp>
        <p:nvSpPr>
          <p:cNvPr id="3" name=""/>
          <p:cNvSpPr/>
          <p:nvPr/>
        </p:nvSpPr>
        <p:spPr>
          <a:xfrm>
            <a:off x="4660392" y="1609344"/>
            <a:ext cx="3425952" cy="2724912"/>
          </a:xfrm>
          <a:prstGeom prst="rect">
            <a:avLst/>
          </a:prstGeom>
        </p:spPr>
        <p:txBody>
          <a:bodyPr lIns="0" tIns="0" rIns="0" bIns="0">
            <a:noAutofit/>
          </a:bodyPr>
          <a:p>
            <a:pPr marL="362712" indent="-342900">
              <a:spcAft>
                <a:spcPts val="1050"/>
              </a:spcAft>
            </a:pPr>
            <a:r>
              <a:rPr lang="en-US" sz="2600" spc="-50">
                <a:solidFill>
                  <a:srgbClr val="3265FF"/>
                </a:solidFill>
                <a:latin typeface="Arial"/>
              </a:rPr>
              <a:t>Conclusion</a:t>
            </a:r>
          </a:p>
          <a:p>
            <a:pPr marL="362712" indent="-342900">
              <a:lnSpc>
                <a:spcPts val="3096"/>
              </a:lnSpc>
            </a:pPr>
            <a:r>
              <a:rPr lang="en-US" sz="2600" spc="-50">
                <a:solidFill>
                  <a:srgbClr val="622422"/>
                </a:solidFill>
                <a:latin typeface="Arial"/>
              </a:rPr>
              <a:t>• </a:t>
            </a:r>
            <a:r>
              <a:rPr lang="en-US" sz="2600" spc="-50">
                <a:latin typeface="Arial"/>
              </a:rPr>
              <a:t>Dynamic programming is used to find an optimal alignment of two sequences and its scores</a:t>
            </a:r>
          </a:p>
        </p:txBody>
      </p:sp>
    </p:spTree>
  </p:cSld>
  <p:clrMapOvr>
    <a:overrideClrMapping bg1="lt1" tx1="dk1" bg2="lt2" tx2="dk2" accent1="accent1" accent2="accent2" accent3="accent3" accent4="accent4" accent5="accent5" accent6="accent6" hlink="hlink" folHlink="folHlink"/>
  </p:clrMapOvr>
</p:sld>
</file>

<file path=ppt/slides/slide40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97608" y="533400"/>
            <a:ext cx="4837176" cy="320040"/>
          </a:xfrm>
          <a:prstGeom prst="rect">
            <a:avLst/>
          </a:prstGeom>
        </p:spPr>
        <p:txBody>
          <a:bodyPr lIns="0" tIns="0" rIns="0" bIns="0" wrap="none">
            <a:noAutofit/>
          </a:bodyPr>
          <a:p>
            <a:pPr indent="0"/>
            <a:r>
              <a:rPr lang="en-US" b="1" sz="2400">
                <a:solidFill>
                  <a:srgbClr val="000098"/>
                </a:solidFill>
                <a:latin typeface="Arial"/>
              </a:rPr>
              <a:t>Advanced Follow-up Courses</a:t>
            </a:r>
          </a:p>
        </p:txBody>
      </p:sp>
      <p:sp>
        <p:nvSpPr>
          <p:cNvPr id="3" name=""/>
          <p:cNvSpPr/>
          <p:nvPr/>
        </p:nvSpPr>
        <p:spPr>
          <a:xfrm>
            <a:off x="4843272" y="1255776"/>
            <a:ext cx="3322320" cy="2660904"/>
          </a:xfrm>
          <a:prstGeom prst="rect">
            <a:avLst/>
          </a:prstGeom>
          <a:solidFill>
            <a:srgbClr val="E6F3F9"/>
          </a:solidFill>
        </p:spPr>
        <p:txBody>
          <a:bodyPr lIns="0" tIns="0" rIns="0" bIns="0">
            <a:noAutofit/>
          </a:bodyPr>
          <a:p>
            <a:pPr marL="362204" indent="-342900">
              <a:spcAft>
                <a:spcPts val="630"/>
              </a:spcAft>
            </a:pPr>
            <a:r>
              <a:rPr lang="en-US" b="1" sz="2600">
                <a:solidFill>
                  <a:srgbClr val="FF0000"/>
                </a:solidFill>
                <a:latin typeface="Arial"/>
              </a:rPr>
              <a:t>Important</a:t>
            </a:r>
          </a:p>
          <a:p>
            <a:pPr marL="362204" indent="-342900">
              <a:spcAft>
                <a:spcPts val="1680"/>
              </a:spcAft>
            </a:pPr>
            <a:r>
              <a:rPr lang="en-US" b="1" sz="2600">
                <a:solidFill>
                  <a:srgbClr val="FF0000"/>
                </a:solidFill>
                <a:latin typeface="Arial"/>
              </a:rPr>
              <a:t>Concepts</a:t>
            </a:r>
          </a:p>
          <a:p>
            <a:pPr marL="362204" indent="-342900">
              <a:lnSpc>
                <a:spcPts val="2856"/>
              </a:lnSpc>
            </a:pPr>
            <a:r>
              <a:rPr lang="en-US" sz="2600" spc="-50">
                <a:solidFill>
                  <a:srgbClr val="747474"/>
                </a:solidFill>
                <a:latin typeface="Arial"/>
              </a:rPr>
              <a:t>•    </a:t>
            </a:r>
            <a:r>
              <a:rPr lang="en-US" sz="2600" spc="-50">
                <a:solidFill>
                  <a:srgbClr val="006FC0"/>
                </a:solidFill>
                <a:latin typeface="Arial"/>
              </a:rPr>
              <a:t>For advanced study in Proteomics, you may take “Computational Proteomics” course. </a:t>
            </a:r>
            <a:r>
              <a:rPr lang="en-US" baseline="30000" sz="2600" spc="-50">
                <a:solidFill>
                  <a:srgbClr val="006FC0"/>
                </a:solidFill>
                <a:latin typeface="Arial"/>
              </a:rPr>
              <a:t>•</a:t>
            </a:r>
          </a:p>
        </p:txBody>
      </p:sp>
      <p:sp>
        <p:nvSpPr>
          <p:cNvPr id="4" name=""/>
          <p:cNvSpPr/>
          <p:nvPr/>
        </p:nvSpPr>
        <p:spPr>
          <a:xfrm>
            <a:off x="4843272" y="4428744"/>
            <a:ext cx="3322320" cy="1694688"/>
          </a:xfrm>
          <a:prstGeom prst="rect">
            <a:avLst/>
          </a:prstGeom>
          <a:solidFill>
            <a:srgbClr val="E6F3F9"/>
          </a:solidFill>
        </p:spPr>
        <p:txBody>
          <a:bodyPr lIns="0" tIns="0" rIns="0" bIns="0">
            <a:noAutofit/>
          </a:bodyPr>
          <a:p>
            <a:pPr algn="just" marL="3911600" indent="0">
              <a:lnSpc>
                <a:spcPts val="2856"/>
              </a:lnSpc>
            </a:pPr>
            <a:r>
              <a:rPr lang="en-US" sz="2600" spc="-50">
                <a:solidFill>
                  <a:srgbClr val="747474"/>
                </a:solidFill>
                <a:latin typeface="Arial"/>
              </a:rPr>
              <a:t>•    </a:t>
            </a:r>
            <a:r>
              <a:rPr lang="en-US" sz="2600" spc="-50">
                <a:latin typeface="Arial"/>
              </a:rPr>
              <a:t>Topics:</a:t>
            </a:r>
          </a:p>
          <a:p>
            <a:pPr marL="4254500" indent="0">
              <a:lnSpc>
                <a:spcPts val="2856"/>
              </a:lnSpc>
            </a:pPr>
            <a:r>
              <a:rPr lang="en-US" sz="2600" spc="-50">
                <a:latin typeface="Arial"/>
              </a:rPr>
              <a:t>Protein Sequencing, PTM search, Structure Modelling and PPI studies</a:t>
            </a:r>
          </a:p>
        </p:txBody>
      </p:sp>
    </p:spTree>
  </p:cSld>
  <p:clrMapOvr>
    <a:overrideClrMapping bg1="lt1" tx1="dk1" bg2="lt2" tx2="dk2" accent1="accent1" accent2="accent2" accent3="accent3" accent4="accent4" accent5="accent5" accent6="accent6" hlink="hlink" folHlink="folHlink"/>
  </p:clrMapOvr>
</p:sld>
</file>

<file path=ppt/slides/slide40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97608" y="533400"/>
            <a:ext cx="4837176" cy="320040"/>
          </a:xfrm>
          <a:prstGeom prst="rect">
            <a:avLst/>
          </a:prstGeom>
        </p:spPr>
        <p:txBody>
          <a:bodyPr lIns="0" tIns="0" rIns="0" bIns="0" wrap="none">
            <a:noAutofit/>
          </a:bodyPr>
          <a:p>
            <a:pPr indent="0"/>
            <a:r>
              <a:rPr lang="en-US" b="1" sz="2400">
                <a:solidFill>
                  <a:srgbClr val="000098"/>
                </a:solidFill>
                <a:latin typeface="Arial"/>
              </a:rPr>
              <a:t>Advanced Follow-up Courses</a:t>
            </a:r>
          </a:p>
        </p:txBody>
      </p:sp>
      <p:sp>
        <p:nvSpPr>
          <p:cNvPr id="3" name=""/>
          <p:cNvSpPr/>
          <p:nvPr/>
        </p:nvSpPr>
        <p:spPr>
          <a:xfrm>
            <a:off x="4843272" y="1255776"/>
            <a:ext cx="3273552" cy="2727960"/>
          </a:xfrm>
          <a:prstGeom prst="rect">
            <a:avLst/>
          </a:prstGeom>
          <a:solidFill>
            <a:srgbClr val="DCDBE6"/>
          </a:solidFill>
        </p:spPr>
        <p:txBody>
          <a:bodyPr lIns="0" tIns="0" rIns="0" bIns="0">
            <a:noAutofit/>
          </a:bodyPr>
          <a:p>
            <a:pPr marL="362204" indent="-342900">
              <a:spcAft>
                <a:spcPts val="630"/>
              </a:spcAft>
            </a:pPr>
            <a:r>
              <a:rPr lang="en-US" b="1" sz="2600">
                <a:solidFill>
                  <a:srgbClr val="FF0000"/>
                </a:solidFill>
                <a:latin typeface="Arial"/>
              </a:rPr>
              <a:t>Important</a:t>
            </a:r>
          </a:p>
          <a:p>
            <a:pPr marL="362204" indent="-342900">
              <a:spcAft>
                <a:spcPts val="1680"/>
              </a:spcAft>
            </a:pPr>
            <a:r>
              <a:rPr lang="en-US" b="1" sz="2600">
                <a:solidFill>
                  <a:srgbClr val="FF0000"/>
                </a:solidFill>
                <a:latin typeface="Arial"/>
              </a:rPr>
              <a:t>Concepts</a:t>
            </a:r>
          </a:p>
          <a:p>
            <a:pPr marL="362204" indent="-342900">
              <a:lnSpc>
                <a:spcPts val="2856"/>
              </a:lnSpc>
            </a:pPr>
            <a:r>
              <a:rPr lang="en-US" sz="2600" spc="-50">
                <a:solidFill>
                  <a:srgbClr val="747474"/>
                </a:solidFill>
                <a:latin typeface="Arial"/>
              </a:rPr>
              <a:t>•    </a:t>
            </a:r>
            <a:r>
              <a:rPr lang="en-US" sz="2600" spc="-50">
                <a:solidFill>
                  <a:srgbClr val="006FC0"/>
                </a:solidFill>
                <a:latin typeface="Arial"/>
              </a:rPr>
              <a:t>For advanced study in Integrative Biology, you may take “Systems Biology” course. </a:t>
            </a:r>
            <a:r>
              <a:rPr lang="en-US" baseline="30000" sz="2600" spc="-50">
                <a:solidFill>
                  <a:srgbClr val="006FC0"/>
                </a:solidFill>
                <a:latin typeface="Arial"/>
              </a:rPr>
              <a:t>•</a:t>
            </a:r>
          </a:p>
        </p:txBody>
      </p:sp>
      <p:sp>
        <p:nvSpPr>
          <p:cNvPr id="4" name=""/>
          <p:cNvSpPr/>
          <p:nvPr/>
        </p:nvSpPr>
        <p:spPr>
          <a:xfrm>
            <a:off x="4843272" y="4428744"/>
            <a:ext cx="3273552" cy="1389888"/>
          </a:xfrm>
          <a:prstGeom prst="rect">
            <a:avLst/>
          </a:prstGeom>
          <a:solidFill>
            <a:srgbClr val="DCDBE6"/>
          </a:solidFill>
        </p:spPr>
        <p:txBody>
          <a:bodyPr lIns="0" tIns="0" rIns="0" bIns="0">
            <a:noAutofit/>
          </a:bodyPr>
          <a:p>
            <a:pPr marL="4254500" indent="-342900">
              <a:lnSpc>
                <a:spcPts val="2856"/>
              </a:lnSpc>
            </a:pPr>
            <a:r>
              <a:rPr lang="en-US" sz="2600" spc="-50">
                <a:solidFill>
                  <a:srgbClr val="747474"/>
                </a:solidFill>
                <a:latin typeface="Arial"/>
              </a:rPr>
              <a:t>•    </a:t>
            </a:r>
            <a:r>
              <a:rPr lang="en-US" sz="2600" spc="-50">
                <a:latin typeface="Arial"/>
              </a:rPr>
              <a:t>Topics: Metabolomics, Transcriptomics, Network Biology etc</a:t>
            </a:r>
          </a:p>
        </p:txBody>
      </p:sp>
    </p:spTree>
  </p:cSld>
  <p:clrMapOvr>
    <a:overrideClrMapping bg1="lt1" tx1="dk1" bg2="lt2" tx2="dk2" accent1="accent1" accent2="accent2" accent3="accent3" accent4="accent4" accent5="accent5" accent6="accent6" hlink="hlink" folHlink="folHlink"/>
  </p:clrMapOvr>
</p:sld>
</file>

<file path=ppt/slides/slide40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197608" y="533400"/>
            <a:ext cx="4837176" cy="320040"/>
          </a:xfrm>
          <a:prstGeom prst="rect">
            <a:avLst/>
          </a:prstGeom>
        </p:spPr>
        <p:txBody>
          <a:bodyPr lIns="0" tIns="0" rIns="0" bIns="0" wrap="none">
            <a:noAutofit/>
          </a:bodyPr>
          <a:p>
            <a:pPr indent="0"/>
            <a:r>
              <a:rPr lang="en-US" b="1" sz="2400">
                <a:solidFill>
                  <a:srgbClr val="000098"/>
                </a:solidFill>
                <a:latin typeface="Arial"/>
              </a:rPr>
              <a:t>Advanced Follow-up Courses</a:t>
            </a:r>
          </a:p>
        </p:txBody>
      </p:sp>
      <p:sp>
        <p:nvSpPr>
          <p:cNvPr id="3" name=""/>
          <p:cNvSpPr/>
          <p:nvPr/>
        </p:nvSpPr>
        <p:spPr>
          <a:xfrm>
            <a:off x="4828032" y="1255776"/>
            <a:ext cx="3282696" cy="3825240"/>
          </a:xfrm>
          <a:prstGeom prst="rect">
            <a:avLst/>
          </a:prstGeom>
          <a:solidFill>
            <a:srgbClr val="DCDBE6"/>
          </a:solidFill>
        </p:spPr>
        <p:txBody>
          <a:bodyPr lIns="0" tIns="0" rIns="0" bIns="0">
            <a:noAutofit/>
          </a:bodyPr>
          <a:p>
            <a:pPr marL="390144" indent="-355600">
              <a:spcAft>
                <a:spcPts val="630"/>
              </a:spcAft>
            </a:pPr>
            <a:r>
              <a:rPr lang="en-US" b="1" sz="2600">
                <a:solidFill>
                  <a:srgbClr val="FF0000"/>
                </a:solidFill>
                <a:latin typeface="Arial"/>
              </a:rPr>
              <a:t>Important</a:t>
            </a:r>
          </a:p>
          <a:p>
            <a:pPr marL="390144" indent="-355600">
              <a:spcAft>
                <a:spcPts val="1680"/>
              </a:spcAft>
            </a:pPr>
            <a:r>
              <a:rPr lang="en-US" b="1" sz="2600">
                <a:solidFill>
                  <a:srgbClr val="FF0000"/>
                </a:solidFill>
                <a:latin typeface="Arial"/>
              </a:rPr>
              <a:t>Concepts</a:t>
            </a:r>
          </a:p>
          <a:p>
            <a:pPr indent="0">
              <a:lnSpc>
                <a:spcPts val="2856"/>
              </a:lnSpc>
              <a:spcAft>
                <a:spcPts val="1680"/>
              </a:spcAft>
            </a:pPr>
            <a:r>
              <a:rPr lang="en-US" sz="2600" spc="-50">
                <a:latin typeface="Arial"/>
              </a:rPr>
              <a:t>Also, now there are cutting edge courses on:</a:t>
            </a:r>
          </a:p>
          <a:p>
            <a:pPr algn="just" indent="0">
              <a:spcAft>
                <a:spcPts val="2730"/>
              </a:spcAft>
            </a:pPr>
            <a:r>
              <a:rPr lang="en-US" sz="2600" spc="-50">
                <a:solidFill>
                  <a:srgbClr val="747474"/>
                </a:solidFill>
                <a:latin typeface="Arial"/>
              </a:rPr>
              <a:t>•    </a:t>
            </a:r>
            <a:r>
              <a:rPr lang="en-US" sz="2600" spc="-50">
                <a:solidFill>
                  <a:srgbClr val="006FC0"/>
                </a:solidFill>
                <a:latin typeface="Arial"/>
              </a:rPr>
              <a:t>Nano-Bio-IT</a:t>
            </a:r>
          </a:p>
          <a:p>
            <a:pPr marL="390144" indent="-355600">
              <a:lnSpc>
                <a:spcPts val="2880"/>
              </a:lnSpc>
            </a:pPr>
            <a:r>
              <a:rPr lang="en-US" sz="2600" spc="-50">
                <a:solidFill>
                  <a:srgbClr val="747474"/>
                </a:solidFill>
                <a:latin typeface="Arial"/>
              </a:rPr>
              <a:t>•    </a:t>
            </a:r>
            <a:r>
              <a:rPr lang="en-US" sz="2600" spc="-50">
                <a:solidFill>
                  <a:srgbClr val="006FC0"/>
                </a:solidFill>
                <a:latin typeface="Arial"/>
              </a:rPr>
              <a:t>Computational Drug Design </a:t>
            </a:r>
            <a:r>
              <a:rPr lang="en-US" baseline="30000" sz="2600" spc="-50">
                <a:solidFill>
                  <a:srgbClr val="006FC0"/>
                </a:solidFill>
                <a:latin typeface="Arial"/>
              </a:rPr>
              <a:t>•</a:t>
            </a:r>
          </a:p>
        </p:txBody>
      </p:sp>
      <p:sp>
        <p:nvSpPr>
          <p:cNvPr id="4" name=""/>
          <p:cNvSpPr/>
          <p:nvPr/>
        </p:nvSpPr>
        <p:spPr>
          <a:xfrm>
            <a:off x="4828032" y="5519928"/>
            <a:ext cx="3282696" cy="609600"/>
          </a:xfrm>
          <a:prstGeom prst="rect">
            <a:avLst/>
          </a:prstGeom>
          <a:solidFill>
            <a:srgbClr val="DCDBE6"/>
          </a:solidFill>
        </p:spPr>
        <p:txBody>
          <a:bodyPr lIns="0" tIns="0" rIns="0" bIns="0">
            <a:noAutofit/>
          </a:bodyPr>
          <a:p>
            <a:pPr marL="4254500" marR="1257300" indent="-342900">
              <a:lnSpc>
                <a:spcPts val="2880"/>
              </a:lnSpc>
            </a:pPr>
            <a:r>
              <a:rPr lang="en-US" sz="2600" spc="-50">
                <a:solidFill>
                  <a:srgbClr val="747474"/>
                </a:solidFill>
                <a:latin typeface="Arial"/>
              </a:rPr>
              <a:t>•    </a:t>
            </a:r>
            <a:r>
              <a:rPr lang="en-US" sz="2600" spc="-50">
                <a:solidFill>
                  <a:srgbClr val="006FC0"/>
                </a:solidFill>
                <a:latin typeface="Arial"/>
              </a:rPr>
              <a:t>Personalized Medicine</a:t>
            </a:r>
          </a:p>
        </p:txBody>
      </p:sp>
      <p:sp>
        <p:nvSpPr>
          <p:cNvPr id="5" name=""/>
          <p:cNvSpPr/>
          <p:nvPr/>
        </p:nvSpPr>
        <p:spPr>
          <a:xfrm>
            <a:off x="1874520" y="6632448"/>
            <a:ext cx="405384" cy="179832"/>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40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92096" y="496824"/>
            <a:ext cx="4556760" cy="280416"/>
          </a:xfrm>
          <a:prstGeom prst="rect">
            <a:avLst/>
          </a:prstGeom>
        </p:spPr>
        <p:txBody>
          <a:bodyPr lIns="0" tIns="0" rIns="0" bIns="0" wrap="none">
            <a:noAutofit/>
          </a:bodyPr>
          <a:p>
            <a:pPr indent="0"/>
            <a:r>
              <a:rPr lang="en-US" b="1" sz="2400">
                <a:solidFill>
                  <a:srgbClr val="000098"/>
                </a:solidFill>
                <a:latin typeface="Arial"/>
              </a:rPr>
              <a:t>Conclusion of the Course</a:t>
            </a:r>
          </a:p>
        </p:txBody>
      </p:sp>
      <p:sp>
        <p:nvSpPr>
          <p:cNvPr id="3" name=""/>
          <p:cNvSpPr/>
          <p:nvPr/>
        </p:nvSpPr>
        <p:spPr>
          <a:xfrm>
            <a:off x="5556504" y="3017520"/>
            <a:ext cx="1990344" cy="295656"/>
          </a:xfrm>
          <a:prstGeom prst="rect">
            <a:avLst/>
          </a:prstGeom>
          <a:solidFill>
            <a:srgbClr val="E6F3F9"/>
          </a:solidFill>
        </p:spPr>
        <p:txBody>
          <a:bodyPr lIns="0" tIns="0" rIns="0" bIns="0" wrap="none">
            <a:noAutofit/>
          </a:bodyPr>
          <a:p>
            <a:pPr indent="0">
              <a:spcAft>
                <a:spcPts val="1050"/>
              </a:spcAft>
            </a:pPr>
            <a:r>
              <a:rPr lang="en-US" b="1" sz="2600">
                <a:solidFill>
                  <a:srgbClr val="006FC0"/>
                </a:solidFill>
                <a:latin typeface="Arial"/>
              </a:rPr>
              <a:t>Careers in</a:t>
            </a:r>
          </a:p>
        </p:txBody>
      </p:sp>
      <p:sp>
        <p:nvSpPr>
          <p:cNvPr id="4" name=""/>
          <p:cNvSpPr/>
          <p:nvPr/>
        </p:nvSpPr>
        <p:spPr>
          <a:xfrm>
            <a:off x="5141976" y="3480816"/>
            <a:ext cx="2837688" cy="295656"/>
          </a:xfrm>
          <a:prstGeom prst="rect">
            <a:avLst/>
          </a:prstGeom>
          <a:solidFill>
            <a:srgbClr val="DCDBE6"/>
          </a:solidFill>
        </p:spPr>
        <p:txBody>
          <a:bodyPr lIns="0" tIns="0" rIns="0" bIns="0" wrap="none">
            <a:noAutofit/>
          </a:bodyPr>
          <a:p>
            <a:pPr algn="r" indent="0">
              <a:spcBef>
                <a:spcPts val="1050"/>
              </a:spcBef>
            </a:pPr>
            <a:r>
              <a:rPr lang="en-US" b="1" sz="2600">
                <a:solidFill>
                  <a:srgbClr val="006FC0"/>
                </a:solidFill>
                <a:latin typeface="Arial"/>
              </a:rPr>
              <a:t>Bioinformatics</a:t>
            </a:r>
          </a:p>
        </p:txBody>
      </p:sp>
    </p:spTree>
  </p:cSld>
  <p:clrMapOvr>
    <a:overrideClrMapping bg1="lt1" tx1="dk1" bg2="lt2" tx2="dk2" accent1="accent1" accent2="accent2" accent3="accent3" accent4="accent4" accent5="accent5" accent6="accent6" hlink="hlink" folHlink="folHlink"/>
  </p:clrMapOvr>
</p:sld>
</file>

<file path=ppt/slides/slide40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78024" y="533400"/>
            <a:ext cx="4261104" cy="262128"/>
          </a:xfrm>
          <a:prstGeom prst="rect">
            <a:avLst/>
          </a:prstGeom>
        </p:spPr>
        <p:txBody>
          <a:bodyPr lIns="0" tIns="0" rIns="0" bIns="0" wrap="none">
            <a:noAutofit/>
          </a:bodyPr>
          <a:p>
            <a:pPr indent="0"/>
            <a:r>
              <a:rPr lang="en-US" b="1" sz="2400">
                <a:solidFill>
                  <a:srgbClr val="000098"/>
                </a:solidFill>
                <a:latin typeface="Arial"/>
              </a:rPr>
              <a:t>Careers in Bioinformatics</a:t>
            </a:r>
          </a:p>
        </p:txBody>
      </p:sp>
      <p:sp>
        <p:nvSpPr>
          <p:cNvPr id="3" name=""/>
          <p:cNvSpPr/>
          <p:nvPr/>
        </p:nvSpPr>
        <p:spPr>
          <a:xfrm>
            <a:off x="4846320" y="1246632"/>
            <a:ext cx="3267456" cy="2645664"/>
          </a:xfrm>
          <a:prstGeom prst="rect">
            <a:avLst/>
          </a:prstGeom>
          <a:solidFill>
            <a:srgbClr val="DCDBE6"/>
          </a:solidFill>
        </p:spPr>
        <p:txBody>
          <a:bodyPr lIns="0" tIns="0" rIns="0" bIns="0">
            <a:noAutofit/>
          </a:bodyPr>
          <a:p>
            <a:pPr marL="371856" indent="-342900">
              <a:spcAft>
                <a:spcPts val="1680"/>
              </a:spcAft>
            </a:pPr>
            <a:r>
              <a:rPr lang="en-US" b="1" sz="2600">
                <a:solidFill>
                  <a:srgbClr val="FF0000"/>
                </a:solidFill>
                <a:latin typeface="Arial"/>
              </a:rPr>
              <a:t>Background</a:t>
            </a:r>
          </a:p>
          <a:p>
            <a:pPr algn="just" marL="371856" marR="782828" indent="-342900">
              <a:lnSpc>
                <a:spcPts val="2856"/>
              </a:lnSpc>
              <a:spcAft>
                <a:spcPts val="1680"/>
              </a:spcAft>
            </a:pPr>
            <a:r>
              <a:rPr lang="en-US" sz="2600" spc="-50">
                <a:solidFill>
                  <a:srgbClr val="747474"/>
                </a:solidFill>
                <a:latin typeface="Arial"/>
              </a:rPr>
              <a:t>•    </a:t>
            </a:r>
            <a:r>
              <a:rPr lang="en-US" sz="2600" spc="-50">
                <a:solidFill>
                  <a:srgbClr val="006FC0"/>
                </a:solidFill>
                <a:latin typeface="Arial"/>
              </a:rPr>
              <a:t>Pakistan as an infrastructure-limited country</a:t>
            </a:r>
          </a:p>
          <a:p>
            <a:pPr marL="371856" indent="-342900">
              <a:lnSpc>
                <a:spcPts val="2880"/>
              </a:lnSpc>
            </a:pPr>
            <a:r>
              <a:rPr lang="en-US" sz="2600" spc="-50">
                <a:solidFill>
                  <a:srgbClr val="747474"/>
                </a:solidFill>
                <a:latin typeface="Arial"/>
              </a:rPr>
              <a:t>•    </a:t>
            </a:r>
            <a:r>
              <a:rPr lang="en-US" sz="2600" spc="-50">
                <a:solidFill>
                  <a:srgbClr val="006FC0"/>
                </a:solidFill>
                <a:latin typeface="Arial"/>
              </a:rPr>
              <a:t>The onset of digital revolution </a:t>
            </a:r>
            <a:r>
              <a:rPr lang="en-US" baseline="30000" sz="2600" spc="-50">
                <a:solidFill>
                  <a:srgbClr val="006FC0"/>
                </a:solidFill>
                <a:latin typeface="Arial"/>
              </a:rPr>
              <a:t>•</a:t>
            </a:r>
          </a:p>
        </p:txBody>
      </p:sp>
      <p:sp>
        <p:nvSpPr>
          <p:cNvPr id="4" name=""/>
          <p:cNvSpPr/>
          <p:nvPr/>
        </p:nvSpPr>
        <p:spPr>
          <a:xfrm>
            <a:off x="4846320" y="4398264"/>
            <a:ext cx="3267456" cy="1395984"/>
          </a:xfrm>
          <a:prstGeom prst="rect">
            <a:avLst/>
          </a:prstGeom>
          <a:solidFill>
            <a:srgbClr val="DCDBE6"/>
          </a:solidFill>
        </p:spPr>
        <p:txBody>
          <a:bodyPr lIns="0" tIns="0" rIns="0" bIns="0">
            <a:noAutofit/>
          </a:bodyPr>
          <a:p>
            <a:pPr marL="4254500" indent="-342900">
              <a:lnSpc>
                <a:spcPts val="2856"/>
              </a:lnSpc>
            </a:pPr>
            <a:r>
              <a:rPr lang="en-US" sz="2600" spc="-50">
                <a:solidFill>
                  <a:srgbClr val="747474"/>
                </a:solidFill>
                <a:latin typeface="Arial"/>
              </a:rPr>
              <a:t>•    </a:t>
            </a:r>
            <a:r>
              <a:rPr lang="en-US" sz="2600" spc="-50">
                <a:solidFill>
                  <a:srgbClr val="006FC0"/>
                </a:solidFill>
                <a:latin typeface="Arial"/>
              </a:rPr>
              <a:t>Emergence of data as the most precious</a:t>
            </a:r>
          </a:p>
          <a:p>
            <a:pPr algn="r" marR="215900" indent="0">
              <a:lnSpc>
                <a:spcPts val="2856"/>
              </a:lnSpc>
            </a:pPr>
            <a:r>
              <a:rPr lang="en-US" sz="2600" spc="-50">
                <a:solidFill>
                  <a:srgbClr val="006FC0"/>
                </a:solidFill>
                <a:latin typeface="Arial"/>
              </a:rPr>
              <a:t>commodity, globally</a:t>
            </a:r>
          </a:p>
        </p:txBody>
      </p:sp>
    </p:spTree>
  </p:cSld>
  <p:clrMapOvr>
    <a:overrideClrMapping bg1="lt1" tx1="dk1" bg2="lt2" tx2="dk2" accent1="accent1" accent2="accent2" accent3="accent3" accent4="accent4" accent5="accent5" accent6="accent6" hlink="hlink" folHlink="folHlink"/>
  </p:clrMapOvr>
</p:sld>
</file>

<file path=ppt/slides/slide40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78024" y="533400"/>
            <a:ext cx="4261104" cy="262128"/>
          </a:xfrm>
          <a:prstGeom prst="rect">
            <a:avLst/>
          </a:prstGeom>
        </p:spPr>
        <p:txBody>
          <a:bodyPr lIns="0" tIns="0" rIns="0" bIns="0" wrap="none">
            <a:noAutofit/>
          </a:bodyPr>
          <a:p>
            <a:pPr indent="0"/>
            <a:r>
              <a:rPr lang="en-US" b="1" sz="2400">
                <a:solidFill>
                  <a:srgbClr val="000098"/>
                </a:solidFill>
                <a:latin typeface="Arial"/>
              </a:rPr>
              <a:t>Careers in Bioinformatics</a:t>
            </a:r>
          </a:p>
        </p:txBody>
      </p:sp>
      <p:sp>
        <p:nvSpPr>
          <p:cNvPr id="3" name=""/>
          <p:cNvSpPr/>
          <p:nvPr/>
        </p:nvSpPr>
        <p:spPr>
          <a:xfrm>
            <a:off x="4846320" y="1246632"/>
            <a:ext cx="3105912" cy="1914144"/>
          </a:xfrm>
          <a:prstGeom prst="rect">
            <a:avLst/>
          </a:prstGeom>
          <a:solidFill>
            <a:srgbClr val="DCDBE6"/>
          </a:solidFill>
        </p:spPr>
        <p:txBody>
          <a:bodyPr lIns="0" tIns="0" rIns="0" bIns="0">
            <a:noAutofit/>
          </a:bodyPr>
          <a:p>
            <a:pPr marL="359156" indent="-330200">
              <a:spcAft>
                <a:spcPts val="1680"/>
              </a:spcAft>
            </a:pPr>
            <a:r>
              <a:rPr lang="en-US" b="1" sz="2600">
                <a:solidFill>
                  <a:srgbClr val="FF0000"/>
                </a:solidFill>
                <a:latin typeface="Arial"/>
              </a:rPr>
              <a:t>Background</a:t>
            </a:r>
          </a:p>
          <a:p>
            <a:pPr marL="359156" indent="-330200">
              <a:lnSpc>
                <a:spcPts val="2856"/>
              </a:lnSpc>
            </a:pPr>
            <a:r>
              <a:rPr lang="en-US" sz="2600" spc="-50">
                <a:solidFill>
                  <a:srgbClr val="747474"/>
                </a:solidFill>
                <a:latin typeface="Arial"/>
              </a:rPr>
              <a:t>•    </a:t>
            </a:r>
            <a:r>
              <a:rPr lang="en-US" sz="2600" spc="-50">
                <a:solidFill>
                  <a:srgbClr val="006FC0"/>
                </a:solidFill>
                <a:latin typeface="Arial"/>
              </a:rPr>
              <a:t>Specifically, health data as a key commodity of the future </a:t>
            </a:r>
            <a:r>
              <a:rPr lang="en-US" baseline="30000" sz="2600" spc="-50">
                <a:solidFill>
                  <a:srgbClr val="006FC0"/>
                </a:solidFill>
                <a:latin typeface="Arial"/>
              </a:rPr>
              <a:t>•</a:t>
            </a:r>
          </a:p>
        </p:txBody>
      </p:sp>
      <p:sp>
        <p:nvSpPr>
          <p:cNvPr id="4" name=""/>
          <p:cNvSpPr/>
          <p:nvPr/>
        </p:nvSpPr>
        <p:spPr>
          <a:xfrm>
            <a:off x="4846320" y="3666744"/>
            <a:ext cx="3105912" cy="1331976"/>
          </a:xfrm>
          <a:prstGeom prst="rect">
            <a:avLst/>
          </a:prstGeom>
          <a:solidFill>
            <a:srgbClr val="DCDBE6"/>
          </a:solidFill>
        </p:spPr>
        <p:txBody>
          <a:bodyPr lIns="0" tIns="0" rIns="0" bIns="0">
            <a:noAutofit/>
          </a:bodyPr>
          <a:p>
            <a:pPr marL="4254500" indent="-342900">
              <a:lnSpc>
                <a:spcPts val="2856"/>
              </a:lnSpc>
            </a:pPr>
            <a:r>
              <a:rPr lang="en-US" sz="2600" spc="-50">
                <a:solidFill>
                  <a:srgbClr val="747474"/>
                </a:solidFill>
                <a:latin typeface="Arial"/>
              </a:rPr>
              <a:t>•    </a:t>
            </a:r>
            <a:r>
              <a:rPr lang="en-US" sz="2600" spc="-50">
                <a:solidFill>
                  <a:srgbClr val="006FC0"/>
                </a:solidFill>
                <a:latin typeface="Arial"/>
              </a:rPr>
              <a:t>Health and disease as the primordial challenge of mankind</a:t>
            </a:r>
          </a:p>
        </p:txBody>
      </p:sp>
    </p:spTree>
  </p:cSld>
  <p:clrMapOvr>
    <a:overrideClrMapping bg1="lt1" tx1="dk1" bg2="lt2" tx2="dk2" accent1="accent1" accent2="accent2" accent3="accent3" accent4="accent4" accent5="accent5" accent6="accent6" hlink="hlink" folHlink="folHlink"/>
  </p:clrMapOvr>
</p:sld>
</file>

<file path=ppt/slides/slide40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78024" y="533400"/>
            <a:ext cx="4264152" cy="262128"/>
          </a:xfrm>
          <a:prstGeom prst="rect">
            <a:avLst/>
          </a:prstGeom>
        </p:spPr>
        <p:txBody>
          <a:bodyPr lIns="0" tIns="0" rIns="0" bIns="0" wrap="none">
            <a:noAutofit/>
          </a:bodyPr>
          <a:p>
            <a:pPr indent="0"/>
            <a:r>
              <a:rPr lang="en-US" b="1" sz="2400">
                <a:solidFill>
                  <a:srgbClr val="000098"/>
                </a:solidFill>
                <a:latin typeface="Arial"/>
              </a:rPr>
              <a:t>Careers in Bioinformatics</a:t>
            </a:r>
          </a:p>
        </p:txBody>
      </p:sp>
      <p:sp>
        <p:nvSpPr>
          <p:cNvPr id="3" name=""/>
          <p:cNvSpPr/>
          <p:nvPr/>
        </p:nvSpPr>
        <p:spPr>
          <a:xfrm>
            <a:off x="4840224" y="1246632"/>
            <a:ext cx="3179064" cy="4187952"/>
          </a:xfrm>
          <a:prstGeom prst="rect">
            <a:avLst/>
          </a:prstGeom>
          <a:solidFill>
            <a:srgbClr val="DCDBE6"/>
          </a:solidFill>
        </p:spPr>
        <p:txBody>
          <a:bodyPr lIns="0" tIns="0" rIns="0" bIns="0">
            <a:noAutofit/>
          </a:bodyPr>
          <a:p>
            <a:pPr algn="just" indent="0">
              <a:spcAft>
                <a:spcPts val="1890"/>
              </a:spcAft>
            </a:pPr>
            <a:r>
              <a:rPr lang="en-US" b="1" sz="2600">
                <a:solidFill>
                  <a:srgbClr val="FF0000"/>
                </a:solidFill>
                <a:latin typeface="Arial"/>
              </a:rPr>
              <a:t>Background</a:t>
            </a:r>
          </a:p>
          <a:p>
            <a:pPr marL="365252" indent="-330200">
              <a:lnSpc>
                <a:spcPts val="2904"/>
              </a:lnSpc>
              <a:spcAft>
                <a:spcPts val="1890"/>
              </a:spcAft>
            </a:pPr>
            <a:r>
              <a:rPr lang="en-US" sz="2600" spc="-50">
                <a:solidFill>
                  <a:srgbClr val="747474"/>
                </a:solidFill>
                <a:latin typeface="Arial"/>
              </a:rPr>
              <a:t>•    </a:t>
            </a:r>
            <a:r>
              <a:rPr lang="en-US" sz="2600" spc="-50">
                <a:solidFill>
                  <a:srgbClr val="006FC0"/>
                </a:solidFill>
                <a:latin typeface="Arial"/>
              </a:rPr>
              <a:t>Unique opportunity for us in Pakistan</a:t>
            </a:r>
          </a:p>
          <a:p>
            <a:pPr marL="365252" indent="-330200">
              <a:lnSpc>
                <a:spcPts val="2880"/>
              </a:lnSpc>
              <a:spcAft>
                <a:spcPts val="1890"/>
              </a:spcAft>
            </a:pPr>
            <a:r>
              <a:rPr lang="en-US" sz="2600" spc="-50">
                <a:solidFill>
                  <a:srgbClr val="747474"/>
                </a:solidFill>
                <a:latin typeface="Arial"/>
              </a:rPr>
              <a:t>•    </a:t>
            </a:r>
            <a:r>
              <a:rPr lang="en-US" sz="2600" spc="-50">
                <a:solidFill>
                  <a:srgbClr val="006FC0"/>
                </a:solidFill>
                <a:latin typeface="Arial"/>
              </a:rPr>
              <a:t>Bioinformatics requires two things</a:t>
            </a:r>
          </a:p>
          <a:p>
            <a:pPr algn="just" indent="0">
              <a:spcAft>
                <a:spcPts val="2730"/>
              </a:spcAft>
            </a:pPr>
            <a:r>
              <a:rPr lang="en-US" sz="2600" spc="-50">
                <a:solidFill>
                  <a:srgbClr val="747474"/>
                </a:solidFill>
                <a:latin typeface="Arial"/>
              </a:rPr>
              <a:t>1.    </a:t>
            </a:r>
            <a:r>
              <a:rPr lang="en-US" sz="2600" spc="-50">
                <a:solidFill>
                  <a:srgbClr val="006FC0"/>
                </a:solidFill>
                <a:latin typeface="Arial"/>
              </a:rPr>
              <a:t>Smart mind</a:t>
            </a:r>
          </a:p>
          <a:p>
            <a:pPr marL="479552" indent="-444500">
              <a:lnSpc>
                <a:spcPts val="2856"/>
              </a:lnSpc>
            </a:pPr>
            <a:r>
              <a:rPr lang="en-US" sz="2600" spc="-50">
                <a:solidFill>
                  <a:srgbClr val="747474"/>
                </a:solidFill>
                <a:latin typeface="Arial"/>
              </a:rPr>
              <a:t>2.    </a:t>
            </a:r>
            <a:r>
              <a:rPr lang="en-US" sz="2600" spc="-50">
                <a:solidFill>
                  <a:srgbClr val="006FC0"/>
                </a:solidFill>
                <a:latin typeface="Arial"/>
              </a:rPr>
              <a:t>Internet connected computer</a:t>
            </a:r>
          </a:p>
        </p:txBody>
      </p:sp>
    </p:spTree>
  </p:cSld>
  <p:clrMapOvr>
    <a:overrideClrMapping bg1="lt1" tx1="dk1" bg2="lt2" tx2="dk2" accent1="accent1" accent2="accent2" accent3="accent3" accent4="accent4" accent5="accent5" accent6="accent6" hlink="hlink" folHlink="folHlink"/>
  </p:clrMapOvr>
</p:sld>
</file>

<file path=ppt/slides/slide40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78024" y="533400"/>
            <a:ext cx="4261104" cy="262128"/>
          </a:xfrm>
          <a:prstGeom prst="rect">
            <a:avLst/>
          </a:prstGeom>
        </p:spPr>
        <p:txBody>
          <a:bodyPr lIns="0" tIns="0" rIns="0" bIns="0" wrap="none">
            <a:noAutofit/>
          </a:bodyPr>
          <a:p>
            <a:pPr indent="0"/>
            <a:r>
              <a:rPr lang="en-US" b="1" sz="2400">
                <a:solidFill>
                  <a:srgbClr val="000098"/>
                </a:solidFill>
                <a:latin typeface="Arial"/>
              </a:rPr>
              <a:t>Careers in Bioinformatics</a:t>
            </a:r>
          </a:p>
        </p:txBody>
      </p:sp>
      <p:sp>
        <p:nvSpPr>
          <p:cNvPr id="3" name=""/>
          <p:cNvSpPr/>
          <p:nvPr/>
        </p:nvSpPr>
        <p:spPr>
          <a:xfrm>
            <a:off x="4843272" y="1243584"/>
            <a:ext cx="3364992" cy="1630680"/>
          </a:xfrm>
          <a:prstGeom prst="rect">
            <a:avLst/>
          </a:prstGeom>
          <a:solidFill>
            <a:srgbClr val="E6F3F9"/>
          </a:solidFill>
        </p:spPr>
        <p:txBody>
          <a:bodyPr lIns="0" tIns="0" rIns="0" bIns="0">
            <a:noAutofit/>
          </a:bodyPr>
          <a:p>
            <a:pPr marL="362204" indent="-342900">
              <a:spcAft>
                <a:spcPts val="1680"/>
              </a:spcAft>
            </a:pPr>
            <a:r>
              <a:rPr lang="en-US" b="1" sz="2600">
                <a:solidFill>
                  <a:srgbClr val="FF0000"/>
                </a:solidFill>
                <a:latin typeface="Arial"/>
              </a:rPr>
              <a:t>One man company</a:t>
            </a:r>
          </a:p>
          <a:p>
            <a:pPr marL="362204" indent="-342900">
              <a:lnSpc>
                <a:spcPts val="2880"/>
              </a:lnSpc>
              <a:spcAft>
                <a:spcPts val="1680"/>
              </a:spcAft>
            </a:pPr>
            <a:r>
              <a:rPr lang="en-US" sz="2600" spc="-50">
                <a:solidFill>
                  <a:srgbClr val="747474"/>
                </a:solidFill>
                <a:latin typeface="Arial"/>
              </a:rPr>
              <a:t>• </a:t>
            </a:r>
            <a:r>
              <a:rPr lang="en-US" sz="2600" spc="-50">
                <a:solidFill>
                  <a:srgbClr val="006FC0"/>
                </a:solidFill>
                <a:latin typeface="Arial"/>
              </a:rPr>
              <a:t>You can take public databases and design drugs!</a:t>
            </a:r>
          </a:p>
        </p:txBody>
      </p:sp>
      <p:sp>
        <p:nvSpPr>
          <p:cNvPr id="4" name=""/>
          <p:cNvSpPr/>
          <p:nvPr/>
        </p:nvSpPr>
        <p:spPr>
          <a:xfrm>
            <a:off x="5184648" y="3282696"/>
            <a:ext cx="3020568" cy="262128"/>
          </a:xfrm>
          <a:prstGeom prst="rect">
            <a:avLst/>
          </a:prstGeom>
          <a:solidFill>
            <a:srgbClr val="DCDBE6"/>
          </a:solidFill>
        </p:spPr>
        <p:txBody>
          <a:bodyPr lIns="0" tIns="0" rIns="0" bIns="0" wrap="none">
            <a:noAutofit/>
          </a:bodyPr>
          <a:p>
            <a:pPr algn="r" indent="0">
              <a:spcBef>
                <a:spcPts val="1680"/>
              </a:spcBef>
            </a:pPr>
            <a:r>
              <a:rPr lang="en-US" sz="2600" spc="-50">
                <a:solidFill>
                  <a:srgbClr val="006FC0"/>
                </a:solidFill>
                <a:latin typeface="Arial"/>
              </a:rPr>
              <a:t>One man vs. Roche?</a:t>
            </a:r>
          </a:p>
        </p:txBody>
      </p:sp>
    </p:spTree>
  </p:cSld>
  <p:clrMapOvr>
    <a:overrideClrMapping bg1="lt1" tx1="dk1" bg2="lt2" tx2="dk2" accent1="accent1" accent2="accent2" accent3="accent3" accent4="accent4" accent5="accent5" accent6="accent6" hlink="hlink" folHlink="folHlink"/>
  </p:clrMapOvr>
</p:sld>
</file>

<file path=ppt/slides/slide40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78024" y="533400"/>
            <a:ext cx="4261104" cy="262128"/>
          </a:xfrm>
          <a:prstGeom prst="rect">
            <a:avLst/>
          </a:prstGeom>
        </p:spPr>
        <p:txBody>
          <a:bodyPr lIns="0" tIns="0" rIns="0" bIns="0" wrap="none">
            <a:noAutofit/>
          </a:bodyPr>
          <a:p>
            <a:pPr indent="0"/>
            <a:r>
              <a:rPr lang="en-US" b="1" sz="2400">
                <a:solidFill>
                  <a:srgbClr val="000098"/>
                </a:solidFill>
                <a:latin typeface="Arial"/>
              </a:rPr>
              <a:t>Careers in Bioinformatics</a:t>
            </a:r>
          </a:p>
        </p:txBody>
      </p:sp>
      <p:sp>
        <p:nvSpPr>
          <p:cNvPr id="3" name=""/>
          <p:cNvSpPr/>
          <p:nvPr/>
        </p:nvSpPr>
        <p:spPr>
          <a:xfrm>
            <a:off x="4846320" y="1243584"/>
            <a:ext cx="3227832" cy="2282952"/>
          </a:xfrm>
          <a:prstGeom prst="rect">
            <a:avLst/>
          </a:prstGeom>
          <a:solidFill>
            <a:srgbClr val="DCDBE6"/>
          </a:solidFill>
        </p:spPr>
        <p:txBody>
          <a:bodyPr lIns="0" tIns="0" rIns="0" bIns="0">
            <a:noAutofit/>
          </a:bodyPr>
          <a:p>
            <a:pPr marL="359156" indent="-330200">
              <a:spcAft>
                <a:spcPts val="1680"/>
              </a:spcAft>
            </a:pPr>
            <a:r>
              <a:rPr lang="en-US" b="1" sz="2600">
                <a:solidFill>
                  <a:srgbClr val="FF0000"/>
                </a:solidFill>
                <a:latin typeface="Arial"/>
              </a:rPr>
              <a:t>BIGDATA</a:t>
            </a:r>
          </a:p>
          <a:p>
            <a:pPr marL="359156" indent="-330200">
              <a:lnSpc>
                <a:spcPts val="2856"/>
              </a:lnSpc>
            </a:pPr>
            <a:r>
              <a:rPr lang="en-US" sz="2600" spc="-50">
                <a:solidFill>
                  <a:srgbClr val="747474"/>
                </a:solidFill>
                <a:latin typeface="Arial"/>
              </a:rPr>
              <a:t>•    </a:t>
            </a:r>
            <a:r>
              <a:rPr lang="en-US" sz="2600" spc="-50">
                <a:solidFill>
                  <a:srgbClr val="006FC0"/>
                </a:solidFill>
                <a:latin typeface="Arial"/>
              </a:rPr>
              <a:t>You can make a startup company which manages and process health BIGDATA! </a:t>
            </a:r>
            <a:r>
              <a:rPr lang="en-US" baseline="30000" sz="2600" spc="-50">
                <a:solidFill>
                  <a:srgbClr val="006FC0"/>
                </a:solidFill>
                <a:latin typeface="Arial"/>
              </a:rPr>
              <a:t>•</a:t>
            </a:r>
          </a:p>
        </p:txBody>
      </p:sp>
      <p:sp>
        <p:nvSpPr>
          <p:cNvPr id="4" name=""/>
          <p:cNvSpPr/>
          <p:nvPr/>
        </p:nvSpPr>
        <p:spPr>
          <a:xfrm>
            <a:off x="4846320" y="4026408"/>
            <a:ext cx="3227832" cy="1697736"/>
          </a:xfrm>
          <a:prstGeom prst="rect">
            <a:avLst/>
          </a:prstGeom>
          <a:solidFill>
            <a:srgbClr val="DCDBE6"/>
          </a:solidFill>
        </p:spPr>
        <p:txBody>
          <a:bodyPr lIns="0" tIns="0" rIns="0" bIns="0">
            <a:noAutofit/>
          </a:bodyPr>
          <a:p>
            <a:pPr marL="4254500" indent="-342900">
              <a:lnSpc>
                <a:spcPts val="2880"/>
              </a:lnSpc>
            </a:pPr>
            <a:r>
              <a:rPr lang="en-US" sz="2600" spc="-50">
                <a:solidFill>
                  <a:srgbClr val="747474"/>
                </a:solidFill>
                <a:latin typeface="Arial"/>
              </a:rPr>
              <a:t>•    </a:t>
            </a:r>
            <a:r>
              <a:rPr lang="en-US" sz="2600" spc="-50">
                <a:solidFill>
                  <a:srgbClr val="006FC0"/>
                </a:solidFill>
                <a:latin typeface="Arial"/>
              </a:rPr>
              <a:t>All it needs is basic software</a:t>
            </a:r>
          </a:p>
          <a:p>
            <a:pPr marL="4254500" indent="0">
              <a:lnSpc>
                <a:spcPts val="2856"/>
              </a:lnSpc>
            </a:pPr>
            <a:r>
              <a:rPr lang="en-US" sz="2600" spc="-50">
                <a:solidFill>
                  <a:srgbClr val="006FC0"/>
                </a:solidFill>
                <a:latin typeface="Arial"/>
              </a:rPr>
              <a:t>development skills coupled with Bioinformatics</a:t>
            </a:r>
          </a:p>
        </p:txBody>
      </p:sp>
    </p:spTree>
  </p:cSld>
  <p:clrMapOvr>
    <a:overrideClrMapping bg1="lt1" tx1="dk1" bg2="lt2" tx2="dk2" accent1="accent1" accent2="accent2" accent3="accent3" accent4="accent4" accent5="accent5" accent6="accent6" hlink="hlink" folHlink="folHlink"/>
  </p:clrMapOvr>
</p:sld>
</file>

<file path=ppt/slides/slide40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78024" y="533400"/>
            <a:ext cx="4264152" cy="262128"/>
          </a:xfrm>
          <a:prstGeom prst="rect">
            <a:avLst/>
          </a:prstGeom>
        </p:spPr>
        <p:txBody>
          <a:bodyPr lIns="0" tIns="0" rIns="0" bIns="0" wrap="none">
            <a:noAutofit/>
          </a:bodyPr>
          <a:p>
            <a:pPr indent="0"/>
            <a:r>
              <a:rPr lang="en-US" b="1" sz="2400">
                <a:solidFill>
                  <a:srgbClr val="000098"/>
                </a:solidFill>
                <a:latin typeface="Arial"/>
              </a:rPr>
              <a:t>Careers in Bioinformatics</a:t>
            </a:r>
          </a:p>
        </p:txBody>
      </p:sp>
      <p:sp>
        <p:nvSpPr>
          <p:cNvPr id="3" name=""/>
          <p:cNvSpPr/>
          <p:nvPr/>
        </p:nvSpPr>
        <p:spPr>
          <a:xfrm>
            <a:off x="4834128" y="1255776"/>
            <a:ext cx="3197352" cy="5105400"/>
          </a:xfrm>
          <a:prstGeom prst="rect">
            <a:avLst/>
          </a:prstGeom>
          <a:solidFill>
            <a:srgbClr val="E6F3F9"/>
          </a:solidFill>
        </p:spPr>
        <p:txBody>
          <a:bodyPr lIns="0" tIns="0" rIns="0" bIns="0">
            <a:noAutofit/>
          </a:bodyPr>
          <a:p>
            <a:pPr marR="1373632" indent="0">
              <a:lnSpc>
                <a:spcPts val="3144"/>
              </a:lnSpc>
              <a:spcAft>
                <a:spcPts val="840"/>
              </a:spcAft>
            </a:pPr>
            <a:r>
              <a:rPr lang="en-US" b="1" sz="2600">
                <a:solidFill>
                  <a:srgbClr val="FF0000"/>
                </a:solidFill>
                <a:latin typeface="Arial"/>
              </a:rPr>
              <a:t>The next disruption</a:t>
            </a:r>
          </a:p>
          <a:p>
            <a:pPr marL="371348" indent="-342900">
              <a:lnSpc>
                <a:spcPts val="2856"/>
              </a:lnSpc>
              <a:spcAft>
                <a:spcPts val="840"/>
              </a:spcAft>
            </a:pPr>
            <a:r>
              <a:rPr lang="en-US" sz="2600" spc="-50">
                <a:solidFill>
                  <a:srgbClr val="747474"/>
                </a:solidFill>
                <a:latin typeface="Arial"/>
              </a:rPr>
              <a:t>•    </a:t>
            </a:r>
            <a:r>
              <a:rPr lang="en-US" sz="2600" spc="-50">
                <a:solidFill>
                  <a:srgbClr val="006FC0"/>
                </a:solidFill>
                <a:latin typeface="Arial"/>
              </a:rPr>
              <a:t>The next Google, Facebook and Uber is going to emerge from Health and Bioinformatics</a:t>
            </a:r>
          </a:p>
          <a:p>
            <a:pPr marL="371348" indent="-342900">
              <a:lnSpc>
                <a:spcPts val="2856"/>
              </a:lnSpc>
            </a:pPr>
            <a:r>
              <a:rPr lang="en-US" sz="2600" spc="-50">
                <a:solidFill>
                  <a:srgbClr val="747474"/>
                </a:solidFill>
                <a:latin typeface="Arial"/>
              </a:rPr>
              <a:t>•    </a:t>
            </a:r>
            <a:r>
              <a:rPr lang="en-US" sz="2600" spc="-50">
                <a:solidFill>
                  <a:srgbClr val="006FC0"/>
                </a:solidFill>
                <a:latin typeface="Arial"/>
              </a:rPr>
              <a:t>Pharmaceutical companies are investing into bioinformatics human resource development</a:t>
            </a:r>
          </a:p>
        </p:txBody>
      </p:sp>
    </p:spTree>
  </p:cSld>
  <p:clrMapOvr>
    <a:overrideClrMapping bg1="lt1" tx1="dk1" bg2="lt2" tx2="dk2" accent1="accent1" accent2="accent2" accent3="accent3" accent4="accent4" accent5="accent5" accent6="accent6" hlink="hlink" folHlink="folHlink"/>
  </p:clrMapOvr>
</p:sld>
</file>

<file path=ppt/slides/slide4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9824" y="780288"/>
            <a:ext cx="5891784" cy="411480"/>
          </a:xfrm>
          <a:prstGeom prst="rect">
            <a:avLst/>
          </a:prstGeom>
        </p:spPr>
        <p:txBody>
          <a:bodyPr lIns="0" tIns="0" rIns="0" bIns="0" wrap="none">
            <a:noAutofit/>
          </a:bodyPr>
          <a:p>
            <a:pPr indent="0"/>
            <a:r>
              <a:rPr lang="en-US" b="1" sz="3200">
                <a:solidFill>
                  <a:srgbClr val="001F5F"/>
                </a:solidFill>
                <a:latin typeface="Arial"/>
              </a:rPr>
              <a:t>Needleman-Wunsch Algorithm</a:t>
            </a:r>
          </a:p>
        </p:txBody>
      </p:sp>
      <p:sp>
        <p:nvSpPr>
          <p:cNvPr id="3" name=""/>
          <p:cNvSpPr/>
          <p:nvPr/>
        </p:nvSpPr>
        <p:spPr>
          <a:xfrm>
            <a:off x="4657344" y="1612392"/>
            <a:ext cx="3252216" cy="4050792"/>
          </a:xfrm>
          <a:prstGeom prst="rect">
            <a:avLst/>
          </a:prstGeom>
        </p:spPr>
        <p:txBody>
          <a:bodyPr lIns="0" tIns="0" rIns="0" bIns="0">
            <a:noAutofit/>
          </a:bodyPr>
          <a:p>
            <a:pPr indent="0">
              <a:spcAft>
                <a:spcPts val="1050"/>
              </a:spcAft>
            </a:pPr>
            <a:r>
              <a:rPr lang="en-US" sz="2600" spc="-50">
                <a:solidFill>
                  <a:srgbClr val="3265FF"/>
                </a:solidFill>
                <a:latin typeface="Arial"/>
              </a:rPr>
              <a:t>Introduction</a:t>
            </a:r>
          </a:p>
          <a:p>
            <a:pPr algn="just" marR="704088" indent="0">
              <a:lnSpc>
                <a:spcPts val="3096"/>
              </a:lnSpc>
              <a:spcAft>
                <a:spcPts val="210"/>
              </a:spcAft>
            </a:pPr>
            <a:r>
              <a:rPr lang="en-US" sz="2600" spc="-50">
                <a:latin typeface="Arial"/>
              </a:rPr>
              <a:t>It performs global alignment on two sequences</a:t>
            </a:r>
          </a:p>
          <a:p>
            <a:pPr indent="0">
              <a:lnSpc>
                <a:spcPts val="3096"/>
              </a:lnSpc>
            </a:pPr>
            <a:r>
              <a:rPr lang="en-US" sz="2600" spc="-50">
                <a:solidFill>
                  <a:srgbClr val="622422"/>
                </a:solidFill>
                <a:latin typeface="Arial"/>
              </a:rPr>
              <a:t>• </a:t>
            </a:r>
            <a:r>
              <a:rPr lang="en-US" sz="2600" spc="-50">
                <a:latin typeface="Arial"/>
              </a:rPr>
              <a:t>The algorithm was developed by Saul B. Needleman and Christian D. </a:t>
            </a:r>
            <a:r>
              <a:rPr lang="en-US" sz="2600" spc="-50">
                <a:solidFill>
                  <a:srgbClr val="414341"/>
                </a:solidFill>
                <a:latin typeface="Arial"/>
              </a:rPr>
              <a:t>^</a:t>
            </a:r>
            <a:r>
              <a:rPr lang="en-US" sz="2600" spc="-50">
                <a:latin typeface="Arial"/>
              </a:rPr>
              <a:t>Wunsch and published in 1970</a:t>
            </a:r>
          </a:p>
        </p:txBody>
      </p:sp>
    </p:spTree>
  </p:cSld>
  <p:clrMapOvr>
    <a:overrideClrMapping bg1="lt1" tx1="dk1" bg2="lt2" tx2="dk2" accent1="accent1" accent2="accent2" accent3="accent3" accent4="accent4" accent5="accent5" accent6="accent6" hlink="hlink" folHlink="folHlink"/>
  </p:clrMapOvr>
</p:sld>
</file>

<file path=ppt/slides/slide41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78024" y="533400"/>
            <a:ext cx="4261104" cy="262128"/>
          </a:xfrm>
          <a:prstGeom prst="rect">
            <a:avLst/>
          </a:prstGeom>
        </p:spPr>
        <p:txBody>
          <a:bodyPr lIns="0" tIns="0" rIns="0" bIns="0" wrap="none">
            <a:noAutofit/>
          </a:bodyPr>
          <a:p>
            <a:pPr indent="0"/>
            <a:r>
              <a:rPr lang="en-US" b="1" sz="2400">
                <a:solidFill>
                  <a:srgbClr val="000098"/>
                </a:solidFill>
                <a:latin typeface="Arial"/>
              </a:rPr>
              <a:t>Careers in Bioinformatics</a:t>
            </a:r>
          </a:p>
        </p:txBody>
      </p:sp>
      <p:sp>
        <p:nvSpPr>
          <p:cNvPr id="3" name=""/>
          <p:cNvSpPr/>
          <p:nvPr/>
        </p:nvSpPr>
        <p:spPr>
          <a:xfrm>
            <a:off x="1874520" y="1246632"/>
            <a:ext cx="6227064" cy="3803904"/>
          </a:xfrm>
          <a:prstGeom prst="rect">
            <a:avLst/>
          </a:prstGeom>
        </p:spPr>
        <p:txBody>
          <a:bodyPr lIns="0" tIns="0" rIns="0" bIns="0">
            <a:noAutofit/>
          </a:bodyPr>
          <a:p>
            <a:pPr marL="3330956" indent="-342900">
              <a:spcAft>
                <a:spcPts val="1890"/>
              </a:spcAft>
            </a:pPr>
            <a:r>
              <a:rPr lang="en-US" b="1" sz="2600">
                <a:solidFill>
                  <a:srgbClr val="FF0000"/>
                </a:solidFill>
                <a:latin typeface="Arial"/>
              </a:rPr>
              <a:t>Jobs Market</a:t>
            </a:r>
          </a:p>
          <a:p>
            <a:pPr marL="3330956" indent="-342900">
              <a:lnSpc>
                <a:spcPts val="2856"/>
              </a:lnSpc>
              <a:spcAft>
                <a:spcPts val="1890"/>
              </a:spcAft>
            </a:pPr>
            <a:r>
              <a:rPr lang="en-US" sz="2600" spc="-50">
                <a:solidFill>
                  <a:srgbClr val="747474"/>
                </a:solidFill>
                <a:latin typeface="Arial"/>
              </a:rPr>
              <a:t>•    </a:t>
            </a:r>
            <a:r>
              <a:rPr lang="en-US" sz="2600" spc="-50">
                <a:solidFill>
                  <a:srgbClr val="006FC0"/>
                </a:solidFill>
                <a:latin typeface="Arial"/>
              </a:rPr>
              <a:t>Pharmaceutical Giants</a:t>
            </a:r>
          </a:p>
          <a:p>
            <a:pPr marL="3330956" indent="-342900">
              <a:lnSpc>
                <a:spcPts val="2904"/>
              </a:lnSpc>
              <a:spcAft>
                <a:spcPts val="1890"/>
              </a:spcAft>
            </a:pPr>
            <a:r>
              <a:rPr lang="en-US" sz="2600" spc="-50">
                <a:solidFill>
                  <a:srgbClr val="747474"/>
                </a:solidFill>
                <a:latin typeface="Arial"/>
              </a:rPr>
              <a:t>•    </a:t>
            </a:r>
            <a:r>
              <a:rPr lang="en-US" sz="2600" spc="-50">
                <a:solidFill>
                  <a:srgbClr val="006FC0"/>
                </a:solidFill>
                <a:latin typeface="Arial"/>
              </a:rPr>
              <a:t>Research Centers &amp; Universities</a:t>
            </a:r>
          </a:p>
          <a:p>
            <a:pPr marL="3330956" indent="-342900">
              <a:lnSpc>
                <a:spcPts val="2856"/>
              </a:lnSpc>
            </a:pPr>
            <a:r>
              <a:rPr lang="en-US" sz="2600" spc="-50">
                <a:solidFill>
                  <a:srgbClr val="747474"/>
                </a:solidFill>
                <a:latin typeface="Arial"/>
              </a:rPr>
              <a:t>•    </a:t>
            </a:r>
            <a:r>
              <a:rPr lang="en-US" sz="2600" spc="-50">
                <a:solidFill>
                  <a:srgbClr val="006FC0"/>
                </a:solidFill>
                <a:latin typeface="Arial"/>
              </a:rPr>
              <a:t>Hospital &amp; Diagnostic IT departments </a:t>
            </a:r>
            <a:r>
              <a:rPr lang="en-US" baseline="30000" sz="2600" spc="-50">
                <a:solidFill>
                  <a:srgbClr val="006FC0"/>
                </a:solidFill>
                <a:latin typeface="Arial"/>
              </a:rPr>
              <a:t>•</a:t>
            </a:r>
          </a:p>
        </p:txBody>
      </p:sp>
      <p:sp>
        <p:nvSpPr>
          <p:cNvPr id="4" name=""/>
          <p:cNvSpPr/>
          <p:nvPr/>
        </p:nvSpPr>
        <p:spPr>
          <a:xfrm>
            <a:off x="1874520" y="5501640"/>
            <a:ext cx="6227064" cy="652272"/>
          </a:xfrm>
          <a:prstGeom prst="rect">
            <a:avLst/>
          </a:prstGeom>
        </p:spPr>
        <p:txBody>
          <a:bodyPr lIns="0" tIns="0" rIns="0" bIns="0">
            <a:noAutofit/>
          </a:bodyPr>
          <a:p>
            <a:pPr marL="4254500" marR="660400" indent="-342900">
              <a:lnSpc>
                <a:spcPts val="2880"/>
              </a:lnSpc>
            </a:pPr>
            <a:r>
              <a:rPr lang="en-US" sz="2600" spc="-50">
                <a:solidFill>
                  <a:srgbClr val="747474"/>
                </a:solidFill>
                <a:latin typeface="Arial"/>
              </a:rPr>
              <a:t>•    </a:t>
            </a:r>
            <a:r>
              <a:rPr lang="en-US" sz="2600" spc="-50">
                <a:solidFill>
                  <a:srgbClr val="006FC0"/>
                </a:solidFill>
                <a:latin typeface="Arial"/>
              </a:rPr>
              <a:t>Your own startup company</a:t>
            </a:r>
          </a:p>
        </p:txBody>
      </p:sp>
      <p:sp>
        <p:nvSpPr>
          <p:cNvPr id="5" name=""/>
          <p:cNvSpPr/>
          <p:nvPr/>
        </p:nvSpPr>
        <p:spPr>
          <a:xfrm>
            <a:off x="1874520" y="6653784"/>
            <a:ext cx="6227064" cy="161544"/>
          </a:xfrm>
          <a:prstGeom prst="rect">
            <a:avLst/>
          </a:prstGeom>
        </p:spPr>
        <p:txBody>
          <a:bodyPr lIns="0" tIns="0" rIns="0" bIns="0" wrap="none">
            <a:noAutofit/>
          </a:bodyPr>
          <a:p>
            <a:pPr indent="0"/>
            <a:r>
              <a:rPr lang="en-US" sz="1700">
                <a:latin typeface="Calibri"/>
              </a:rPr>
              <a:t>END</a:t>
            </a:r>
          </a:p>
        </p:txBody>
      </p:sp>
    </p:spTree>
  </p:cSld>
  <p:clrMapOvr>
    <a:overrideClrMapping bg1="lt1" tx1="dk1" bg2="lt2" tx2="dk2" accent1="accent1" accent2="accent2" accent3="accent3" accent4="accent4" accent5="accent5" accent6="accent6" hlink="hlink" folHlink="folHlink"/>
  </p:clrMapOvr>
</p:sld>
</file>

<file path=ppt/slides/slide41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185160" y="484632"/>
            <a:ext cx="2791968" cy="338328"/>
          </a:xfrm>
          <a:prstGeom prst="rect">
            <a:avLst/>
          </a:prstGeom>
        </p:spPr>
        <p:txBody>
          <a:bodyPr lIns="0" tIns="0" rIns="0" bIns="0" wrap="none">
            <a:noAutofit/>
          </a:bodyPr>
          <a:p>
            <a:pPr indent="0"/>
            <a:r>
              <a:rPr lang="en-US" b="1" sz="3200">
                <a:solidFill>
                  <a:srgbClr val="001F5F"/>
                </a:solidFill>
                <a:latin typeface="Arial"/>
              </a:rPr>
              <a:t>RNA Structure</a:t>
            </a:r>
          </a:p>
        </p:txBody>
      </p:sp>
      <p:sp>
        <p:nvSpPr>
          <p:cNvPr id="3" name=""/>
          <p:cNvSpPr/>
          <p:nvPr/>
        </p:nvSpPr>
        <p:spPr>
          <a:xfrm>
            <a:off x="4812792" y="1432560"/>
            <a:ext cx="3517392" cy="3523488"/>
          </a:xfrm>
          <a:prstGeom prst="rect">
            <a:avLst/>
          </a:prstGeom>
        </p:spPr>
        <p:txBody>
          <a:bodyPr lIns="0" tIns="0" rIns="0" bIns="0">
            <a:noAutofit/>
          </a:bodyPr>
          <a:p>
            <a:pPr algn="just" indent="0">
              <a:lnSpc>
                <a:spcPts val="3096"/>
              </a:lnSpc>
            </a:pPr>
            <a:r>
              <a:rPr lang="en-US" b="1" sz="2600">
                <a:solidFill>
                  <a:srgbClr val="006FC0"/>
                </a:solidFill>
                <a:latin typeface="Arial"/>
              </a:rPr>
              <a:t>Outline</a:t>
            </a:r>
          </a:p>
          <a:p>
            <a:pPr algn="just" indent="0">
              <a:lnSpc>
                <a:spcPts val="3096"/>
              </a:lnSpc>
            </a:pPr>
            <a:r>
              <a:rPr lang="en-US" sz="2600" spc="-50">
                <a:solidFill>
                  <a:srgbClr val="8F2934"/>
                </a:solidFill>
                <a:latin typeface="Arial"/>
              </a:rPr>
              <a:t>•    </a:t>
            </a:r>
            <a:r>
              <a:rPr lang="en-US" sz="2600" spc="-50">
                <a:latin typeface="Arial"/>
              </a:rPr>
              <a:t>RNA folding</a:t>
            </a:r>
          </a:p>
          <a:p>
            <a:pPr algn="just" indent="0">
              <a:lnSpc>
                <a:spcPts val="3096"/>
              </a:lnSpc>
            </a:pPr>
            <a:r>
              <a:rPr lang="en-US" sz="2600" spc="-50">
                <a:solidFill>
                  <a:srgbClr val="8F2934"/>
                </a:solidFill>
                <a:latin typeface="Arial"/>
              </a:rPr>
              <a:t>•    </a:t>
            </a:r>
            <a:r>
              <a:rPr lang="en-US" sz="2600" spc="-50">
                <a:latin typeface="Arial"/>
              </a:rPr>
              <a:t>Dynamic</a:t>
            </a:r>
          </a:p>
          <a:p>
            <a:pPr marL="312420" indent="0">
              <a:lnSpc>
                <a:spcPts val="3096"/>
              </a:lnSpc>
            </a:pPr>
            <a:r>
              <a:rPr lang="en-US" sz="2600" spc="-50">
                <a:latin typeface="Arial"/>
              </a:rPr>
              <a:t>programming for RNA secondary structure prediction</a:t>
            </a:r>
          </a:p>
          <a:p>
            <a:pPr marL="312420" indent="-292100">
              <a:lnSpc>
                <a:spcPts val="3096"/>
              </a:lnSpc>
            </a:pPr>
            <a:r>
              <a:rPr lang="en-US" sz="2600" spc="-50">
                <a:solidFill>
                  <a:srgbClr val="8F2934"/>
                </a:solidFill>
                <a:latin typeface="Arial"/>
              </a:rPr>
              <a:t>•    </a:t>
            </a:r>
            <a:r>
              <a:rPr lang="en-US" sz="2600" spc="-50">
                <a:latin typeface="Arial"/>
              </a:rPr>
              <a:t>Covariance model for RNA structure prediction</a:t>
            </a:r>
          </a:p>
        </p:txBody>
      </p:sp>
    </p:spTree>
  </p:cSld>
  <p:clrMapOvr>
    <a:overrideClrMapping bg1="lt1" tx1="dk1" bg2="lt2" tx2="dk2" accent1="accent1" accent2="accent2" accent3="accent3" accent4="accent4" accent5="accent5" accent6="accent6" hlink="hlink" folHlink="folHlink"/>
  </p:clrMapOvr>
</p:sld>
</file>

<file path=ppt/slides/slide41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185160" y="484632"/>
            <a:ext cx="2791968" cy="338328"/>
          </a:xfrm>
          <a:prstGeom prst="rect">
            <a:avLst/>
          </a:prstGeom>
        </p:spPr>
        <p:txBody>
          <a:bodyPr lIns="0" tIns="0" rIns="0" bIns="0" wrap="none">
            <a:noAutofit/>
          </a:bodyPr>
          <a:p>
            <a:pPr indent="0"/>
            <a:r>
              <a:rPr lang="en-US" b="1" sz="3200">
                <a:solidFill>
                  <a:srgbClr val="001F5F"/>
                </a:solidFill>
                <a:latin typeface="Arial"/>
              </a:rPr>
              <a:t>RNA Structure</a:t>
            </a:r>
          </a:p>
        </p:txBody>
      </p:sp>
      <p:sp>
        <p:nvSpPr>
          <p:cNvPr id="3" name=""/>
          <p:cNvSpPr/>
          <p:nvPr/>
        </p:nvSpPr>
        <p:spPr>
          <a:xfrm>
            <a:off x="4815840" y="1338072"/>
            <a:ext cx="3233928" cy="4651248"/>
          </a:xfrm>
          <a:prstGeom prst="rect">
            <a:avLst/>
          </a:prstGeom>
        </p:spPr>
        <p:txBody>
          <a:bodyPr lIns="0" tIns="0" rIns="0" bIns="0">
            <a:noAutofit/>
          </a:bodyPr>
          <a:p>
            <a:pPr algn="just" indent="0">
              <a:spcAft>
                <a:spcPts val="630"/>
              </a:spcAft>
            </a:pPr>
            <a:r>
              <a:rPr lang="en-US" b="1" sz="2600">
                <a:solidFill>
                  <a:srgbClr val="006FC0"/>
                </a:solidFill>
                <a:latin typeface="Arial"/>
              </a:rPr>
              <a:t>Base Pairing</a:t>
            </a:r>
          </a:p>
          <a:p>
            <a:pPr algn="just" indent="0">
              <a:lnSpc>
                <a:spcPts val="3096"/>
              </a:lnSpc>
            </a:pPr>
            <a:r>
              <a:rPr lang="en-US" sz="2600" spc="-50">
                <a:solidFill>
                  <a:srgbClr val="8F2934"/>
                </a:solidFill>
                <a:latin typeface="Arial"/>
              </a:rPr>
              <a:t>•    </a:t>
            </a:r>
            <a:r>
              <a:rPr lang="en-US" sz="2600" spc="-50">
                <a:latin typeface="Arial"/>
              </a:rPr>
              <a:t>RNA bases A,C,G,U</a:t>
            </a:r>
          </a:p>
          <a:p>
            <a:pPr marL="296672" indent="-279400">
              <a:lnSpc>
                <a:spcPts val="3096"/>
              </a:lnSpc>
            </a:pPr>
            <a:r>
              <a:rPr lang="en-US" sz="2600" spc="-50">
                <a:solidFill>
                  <a:srgbClr val="8F2934"/>
                </a:solidFill>
                <a:latin typeface="Arial"/>
              </a:rPr>
              <a:t>•    </a:t>
            </a:r>
            <a:r>
              <a:rPr lang="en-US" sz="2600" spc="-50">
                <a:latin typeface="Arial"/>
              </a:rPr>
              <a:t>Bases can only pair with one other base</a:t>
            </a:r>
          </a:p>
          <a:p>
            <a:pPr marL="296672" marR="494284" indent="-279400">
              <a:lnSpc>
                <a:spcPts val="3096"/>
              </a:lnSpc>
            </a:pPr>
            <a:r>
              <a:rPr lang="en-US" sz="2600" spc="-50">
                <a:solidFill>
                  <a:srgbClr val="8F2934"/>
                </a:solidFill>
                <a:latin typeface="Arial"/>
              </a:rPr>
              <a:t>•    </a:t>
            </a:r>
            <a:r>
              <a:rPr lang="en-US" sz="2600" spc="-50">
                <a:latin typeface="Arial"/>
              </a:rPr>
              <a:t>Canonical Base Pairs</a:t>
            </a:r>
          </a:p>
          <a:p>
            <a:pPr algn="just" marL="474472" indent="0">
              <a:lnSpc>
                <a:spcPts val="3096"/>
              </a:lnSpc>
            </a:pPr>
            <a:r>
              <a:rPr lang="en-US" sz="2600" spc="-50">
                <a:solidFill>
                  <a:srgbClr val="8F2934"/>
                </a:solidFill>
                <a:latin typeface="Arial"/>
              </a:rPr>
              <a:t>•    </a:t>
            </a:r>
            <a:r>
              <a:rPr lang="en-US" sz="2600" spc="-50">
                <a:latin typeface="Arial"/>
              </a:rPr>
              <a:t>A-U</a:t>
            </a:r>
          </a:p>
          <a:p>
            <a:pPr algn="just" marL="474472" indent="0">
              <a:lnSpc>
                <a:spcPts val="3096"/>
              </a:lnSpc>
            </a:pPr>
            <a:r>
              <a:rPr lang="en-US" sz="2600" spc="-50">
                <a:solidFill>
                  <a:srgbClr val="8F2934"/>
                </a:solidFill>
                <a:latin typeface="Arial"/>
              </a:rPr>
              <a:t>•    </a:t>
            </a:r>
            <a:r>
              <a:rPr lang="en-US" sz="2600" spc="-50">
                <a:latin typeface="Arial"/>
              </a:rPr>
              <a:t>G-C</a:t>
            </a:r>
          </a:p>
          <a:p>
            <a:pPr algn="just" indent="0">
              <a:lnSpc>
                <a:spcPts val="3096"/>
              </a:lnSpc>
            </a:pPr>
            <a:r>
              <a:rPr lang="en-US" sz="2600" spc="-50">
                <a:solidFill>
                  <a:srgbClr val="8F2934"/>
                </a:solidFill>
                <a:latin typeface="Arial"/>
              </a:rPr>
              <a:t>•    </a:t>
            </a:r>
            <a:r>
              <a:rPr lang="en-US" sz="2600" spc="-50">
                <a:latin typeface="Arial"/>
              </a:rPr>
              <a:t>“wobble” pairing</a:t>
            </a:r>
          </a:p>
          <a:p>
            <a:pPr algn="just" marL="474472" indent="0">
              <a:lnSpc>
                <a:spcPts val="3096"/>
              </a:lnSpc>
            </a:pPr>
            <a:r>
              <a:rPr lang="en-US" sz="2600" spc="-50">
                <a:solidFill>
                  <a:srgbClr val="8F2934"/>
                </a:solidFill>
                <a:latin typeface="Arial"/>
              </a:rPr>
              <a:t>•    </a:t>
            </a:r>
            <a:r>
              <a:rPr lang="en-US" sz="2600" spc="-50">
                <a:latin typeface="Arial"/>
              </a:rPr>
              <a:t>G-U</a:t>
            </a:r>
          </a:p>
          <a:p>
            <a:pPr algn="just" marL="474472" indent="0">
              <a:lnSpc>
                <a:spcPts val="3096"/>
              </a:lnSpc>
            </a:pPr>
            <a:r>
              <a:rPr lang="en-US" sz="2600" spc="-50">
                <a:solidFill>
                  <a:srgbClr val="8F2934"/>
                </a:solidFill>
                <a:latin typeface="Arial"/>
              </a:rPr>
              <a:t>•    </a:t>
            </a:r>
            <a:r>
              <a:rPr lang="en-US" sz="2600" spc="-50">
                <a:latin typeface="Arial"/>
              </a:rPr>
              <a:t>I-U</a:t>
            </a:r>
          </a:p>
          <a:p>
            <a:pPr algn="just" marL="474472" indent="0">
              <a:lnSpc>
                <a:spcPts val="3096"/>
              </a:lnSpc>
            </a:pPr>
            <a:r>
              <a:rPr lang="en-US" sz="2600" spc="-50">
                <a:solidFill>
                  <a:srgbClr val="8F2934"/>
                </a:solidFill>
                <a:latin typeface="Arial"/>
              </a:rPr>
              <a:t>•    </a:t>
            </a:r>
            <a:r>
              <a:rPr lang="en-US" sz="2600" spc="-50">
                <a:latin typeface="Arial"/>
              </a:rPr>
              <a:t>I-A &amp; I-C</a:t>
            </a:r>
          </a:p>
        </p:txBody>
      </p:sp>
    </p:spTree>
  </p:cSld>
  <p:clrMapOvr>
    <a:overrideClrMapping bg1="lt1" tx1="dk1" bg2="lt2" tx2="dk2" accent1="accent1" accent2="accent2" accent3="accent3" accent4="accent4" accent5="accent5" accent6="accent6" hlink="hlink" folHlink="folHlink"/>
  </p:clrMapOvr>
</p:sld>
</file>

<file path=ppt/slides/slide41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673352" y="1322832"/>
            <a:ext cx="5949696" cy="4788408"/>
          </a:xfrm>
          <a:prstGeom prst="rect">
            <a:avLst/>
          </a:prstGeom>
        </p:spPr>
      </p:pic>
      <p:sp>
        <p:nvSpPr>
          <p:cNvPr id="3" name=""/>
          <p:cNvSpPr/>
          <p:nvPr/>
        </p:nvSpPr>
        <p:spPr>
          <a:xfrm>
            <a:off x="3185160" y="484632"/>
            <a:ext cx="2791968" cy="338328"/>
          </a:xfrm>
          <a:prstGeom prst="rect">
            <a:avLst/>
          </a:prstGeom>
        </p:spPr>
        <p:txBody>
          <a:bodyPr lIns="0" tIns="0" rIns="0" bIns="0" wrap="none">
            <a:noAutofit/>
          </a:bodyPr>
          <a:p>
            <a:pPr indent="0"/>
            <a:r>
              <a:rPr lang="en-US" b="1" sz="3200">
                <a:solidFill>
                  <a:srgbClr val="001F5F"/>
                </a:solidFill>
                <a:latin typeface="Arial"/>
              </a:rPr>
              <a:t>RNA Structure</a:t>
            </a:r>
          </a:p>
        </p:txBody>
      </p:sp>
      <p:sp>
        <p:nvSpPr>
          <p:cNvPr id="4" name=""/>
          <p:cNvSpPr/>
          <p:nvPr/>
        </p:nvSpPr>
        <p:spPr>
          <a:xfrm>
            <a:off x="6016752" y="2231136"/>
            <a:ext cx="743712" cy="134112"/>
          </a:xfrm>
          <a:prstGeom prst="rect">
            <a:avLst/>
          </a:prstGeom>
        </p:spPr>
        <p:txBody>
          <a:bodyPr lIns="0" tIns="0" rIns="0" bIns="0" wrap="none">
            <a:noAutofit/>
          </a:bodyPr>
          <a:p>
            <a:pPr indent="0"/>
            <a:r>
              <a:rPr lang="en-US" b="1" sz="1400">
                <a:solidFill>
                  <a:srgbClr val="201829"/>
                </a:solidFill>
                <a:latin typeface="Arial"/>
              </a:rPr>
              <a:t>Adenine</a:t>
            </a:r>
          </a:p>
        </p:txBody>
      </p:sp>
      <p:sp>
        <p:nvSpPr>
          <p:cNvPr id="5" name=""/>
          <p:cNvSpPr/>
          <p:nvPr/>
        </p:nvSpPr>
        <p:spPr>
          <a:xfrm>
            <a:off x="6016752" y="2450592"/>
            <a:ext cx="1365504" cy="182880"/>
          </a:xfrm>
          <a:prstGeom prst="rect">
            <a:avLst/>
          </a:prstGeom>
        </p:spPr>
        <p:txBody>
          <a:bodyPr lIns="0" tIns="0" rIns="0" bIns="0" wrap="none">
            <a:noAutofit/>
          </a:bodyPr>
          <a:p>
            <a:pPr indent="0"/>
            <a:r>
              <a:rPr lang="en-US" b="1" sz="1400">
                <a:solidFill>
                  <a:srgbClr val="201829"/>
                </a:solidFill>
                <a:latin typeface="Arial"/>
              </a:rPr>
              <a:t>{a purine base-!</a:t>
            </a:r>
          </a:p>
        </p:txBody>
      </p:sp>
      <p:sp>
        <p:nvSpPr>
          <p:cNvPr id="6" name=""/>
          <p:cNvSpPr/>
          <p:nvPr/>
        </p:nvSpPr>
        <p:spPr>
          <a:xfrm>
            <a:off x="2438400" y="3511296"/>
            <a:ext cx="134112" cy="134112"/>
          </a:xfrm>
          <a:prstGeom prst="rect">
            <a:avLst/>
          </a:prstGeom>
        </p:spPr>
        <p:txBody>
          <a:bodyPr lIns="0" tIns="0" rIns="0" bIns="0" wrap="none">
            <a:noAutofit/>
          </a:bodyPr>
          <a:p>
            <a:pPr indent="0"/>
            <a:r>
              <a:rPr lang="en-US" b="1" sz="1400">
                <a:latin typeface="Palatino Linotype"/>
              </a:rPr>
              <a:t>O</a:t>
            </a:r>
          </a:p>
        </p:txBody>
      </p:sp>
      <p:sp>
        <p:nvSpPr>
          <p:cNvPr id="7" name=""/>
          <p:cNvSpPr/>
          <p:nvPr/>
        </p:nvSpPr>
        <p:spPr>
          <a:xfrm>
            <a:off x="5571744" y="4517136"/>
            <a:ext cx="621792" cy="152400"/>
          </a:xfrm>
          <a:prstGeom prst="rect">
            <a:avLst/>
          </a:prstGeom>
        </p:spPr>
        <p:txBody>
          <a:bodyPr lIns="0" tIns="0" rIns="0" bIns="0" wrap="none">
            <a:noAutofit/>
          </a:bodyPr>
          <a:p>
            <a:pPr indent="0"/>
            <a:r>
              <a:rPr lang="en-US" b="1" sz="1200" spc="100">
                <a:solidFill>
                  <a:srgbClr val="201829"/>
                </a:solidFill>
                <a:latin typeface="Palatino Linotype"/>
              </a:rPr>
              <a:t>Ribose</a:t>
            </a:r>
          </a:p>
        </p:txBody>
      </p:sp>
      <p:sp>
        <p:nvSpPr>
          <p:cNvPr id="8" name=""/>
          <p:cNvSpPr/>
          <p:nvPr/>
        </p:nvSpPr>
        <p:spPr>
          <a:xfrm>
            <a:off x="5571744" y="4736592"/>
            <a:ext cx="1895856" cy="182880"/>
          </a:xfrm>
          <a:prstGeom prst="rect">
            <a:avLst/>
          </a:prstGeom>
        </p:spPr>
        <p:txBody>
          <a:bodyPr lIns="0" tIns="0" rIns="0" bIns="0" wrap="none">
            <a:noAutofit/>
          </a:bodyPr>
          <a:p>
            <a:pPr indent="0"/>
            <a:r>
              <a:rPr lang="en-US" b="1" sz="1400">
                <a:solidFill>
                  <a:srgbClr val="201829"/>
                </a:solidFill>
                <a:latin typeface="Arial"/>
              </a:rPr>
              <a:t>fa five-carbon sugar!</a:t>
            </a:r>
          </a:p>
        </p:txBody>
      </p:sp>
      <p:sp>
        <p:nvSpPr>
          <p:cNvPr id="9" name=""/>
          <p:cNvSpPr/>
          <p:nvPr/>
        </p:nvSpPr>
        <p:spPr>
          <a:xfrm>
            <a:off x="2042160" y="4937760"/>
            <a:ext cx="963168" cy="182880"/>
          </a:xfrm>
          <a:prstGeom prst="rect">
            <a:avLst/>
          </a:prstGeom>
        </p:spPr>
        <p:txBody>
          <a:bodyPr lIns="0" tIns="0" rIns="0" bIns="0" wrap="none">
            <a:noAutofit/>
          </a:bodyPr>
          <a:p>
            <a:pPr indent="0"/>
            <a:r>
              <a:rPr lang="en-US" b="1" sz="1400">
                <a:solidFill>
                  <a:srgbClr val="2A322C"/>
                </a:solidFill>
                <a:latin typeface="Arial"/>
              </a:rPr>
              <a:t>Phosphate</a:t>
            </a:r>
          </a:p>
        </p:txBody>
      </p:sp>
      <p:sp>
        <p:nvSpPr>
          <p:cNvPr id="10" name=""/>
          <p:cNvSpPr/>
          <p:nvPr/>
        </p:nvSpPr>
        <p:spPr>
          <a:xfrm>
            <a:off x="2023872" y="5187696"/>
            <a:ext cx="530352" cy="152400"/>
          </a:xfrm>
          <a:prstGeom prst="rect">
            <a:avLst/>
          </a:prstGeom>
        </p:spPr>
        <p:txBody>
          <a:bodyPr lIns="0" tIns="0" rIns="0" bIns="0" wrap="none">
            <a:noAutofit/>
          </a:bodyPr>
          <a:p>
            <a:pPr indent="0"/>
            <a:r>
              <a:rPr lang="en-US" b="1" sz="1300">
                <a:latin typeface="Arial"/>
              </a:rPr>
              <a:t>group</a:t>
            </a:r>
          </a:p>
        </p:txBody>
      </p:sp>
    </p:spTree>
  </p:cSld>
  <p:clrMapOvr>
    <a:overrideClrMapping bg1="lt1" tx1="dk1" bg2="lt2" tx2="dk2" accent1="accent1" accent2="accent2" accent3="accent3" accent4="accent4" accent5="accent5" accent6="accent6" hlink="hlink" folHlink="folHlink"/>
  </p:clrMapOvr>
</p:sld>
</file>

<file path=ppt/slides/slide41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984248" y="1862328"/>
            <a:ext cx="6102096" cy="2078736"/>
          </a:xfrm>
          <a:prstGeom prst="rect">
            <a:avLst/>
          </a:prstGeom>
        </p:spPr>
      </p:pic>
      <p:pic>
        <p:nvPicPr>
          <p:cNvPr id="3" name=""/>
          <p:cNvPicPr>
            <a:picLocks noChangeAspect="1"/>
          </p:cNvPicPr>
          <p:nvPr/>
        </p:nvPicPr>
        <p:blipFill>
          <a:blip r:embed="rPictId1"/>
          <a:stretch>
            <a:fillRect/>
          </a:stretch>
        </p:blipFill>
        <p:spPr>
          <a:xfrm>
            <a:off x="2298192" y="4639056"/>
            <a:ext cx="950976" cy="353568"/>
          </a:xfrm>
          <a:prstGeom prst="rect">
            <a:avLst/>
          </a:prstGeom>
        </p:spPr>
      </p:pic>
      <p:sp>
        <p:nvSpPr>
          <p:cNvPr id="4" name=""/>
          <p:cNvSpPr/>
          <p:nvPr/>
        </p:nvSpPr>
        <p:spPr>
          <a:xfrm>
            <a:off x="3185160" y="484632"/>
            <a:ext cx="2791968" cy="338328"/>
          </a:xfrm>
          <a:prstGeom prst="rect">
            <a:avLst/>
          </a:prstGeom>
        </p:spPr>
        <p:txBody>
          <a:bodyPr lIns="0" tIns="0" rIns="0" bIns="0" wrap="none">
            <a:noAutofit/>
          </a:bodyPr>
          <a:p>
            <a:pPr indent="0"/>
            <a:r>
              <a:rPr lang="en-US" b="1" sz="3200">
                <a:solidFill>
                  <a:srgbClr val="001F5F"/>
                </a:solidFill>
                <a:latin typeface="Arial"/>
              </a:rPr>
              <a:t>RNA Structure</a:t>
            </a:r>
          </a:p>
        </p:txBody>
      </p:sp>
      <p:sp>
        <p:nvSpPr>
          <p:cNvPr id="5" name=""/>
          <p:cNvSpPr/>
          <p:nvPr/>
        </p:nvSpPr>
        <p:spPr>
          <a:xfrm>
            <a:off x="1155192" y="1325880"/>
            <a:ext cx="3368040" cy="280416"/>
          </a:xfrm>
          <a:prstGeom prst="rect">
            <a:avLst/>
          </a:prstGeom>
        </p:spPr>
        <p:txBody>
          <a:bodyPr lIns="0" tIns="0" rIns="0" bIns="0" wrap="none">
            <a:noAutofit/>
          </a:bodyPr>
          <a:p>
            <a:pPr indent="0"/>
            <a:r>
              <a:rPr lang="en-US" sz="2600" spc="-50">
                <a:solidFill>
                  <a:srgbClr val="006FC0"/>
                </a:solidFill>
                <a:latin typeface="Arial"/>
              </a:rPr>
              <a:t>Canonical Base Pairs</a:t>
            </a:r>
          </a:p>
        </p:txBody>
      </p:sp>
      <p:sp>
        <p:nvSpPr>
          <p:cNvPr id="6" name=""/>
          <p:cNvSpPr/>
          <p:nvPr/>
        </p:nvSpPr>
        <p:spPr>
          <a:xfrm>
            <a:off x="1109472" y="4169664"/>
            <a:ext cx="3054096" cy="280416"/>
          </a:xfrm>
          <a:prstGeom prst="rect">
            <a:avLst/>
          </a:prstGeom>
        </p:spPr>
        <p:txBody>
          <a:bodyPr lIns="0" tIns="0" rIns="0" bIns="0" wrap="none">
            <a:noAutofit/>
          </a:bodyPr>
          <a:p>
            <a:pPr indent="0"/>
            <a:r>
              <a:rPr lang="en-US" sz="2600" spc="-50">
                <a:solidFill>
                  <a:srgbClr val="006FC0"/>
                </a:solidFill>
                <a:latin typeface="Arial"/>
              </a:rPr>
              <a:t>Wobble Base Pairs</a:t>
            </a:r>
          </a:p>
        </p:txBody>
      </p:sp>
      <p:sp>
        <p:nvSpPr>
          <p:cNvPr id="7" name=""/>
          <p:cNvSpPr/>
          <p:nvPr/>
        </p:nvSpPr>
        <p:spPr>
          <a:xfrm>
            <a:off x="5230368" y="4255008"/>
            <a:ext cx="274320" cy="286512"/>
          </a:xfrm>
          <a:prstGeom prst="rect">
            <a:avLst/>
          </a:prstGeom>
        </p:spPr>
        <p:txBody>
          <a:bodyPr lIns="0" tIns="0" rIns="0" bIns="0" wrap="none">
            <a:noAutofit/>
          </a:bodyPr>
          <a:p>
            <a:pPr indent="0"/>
            <a:r>
              <a:rPr lang="en-US" sz="2600" spc="-50">
                <a:latin typeface="Arial"/>
              </a:rPr>
              <a:t>H</a:t>
            </a:r>
          </a:p>
        </p:txBody>
      </p:sp>
      <p:sp>
        <p:nvSpPr>
          <p:cNvPr id="8" name=""/>
          <p:cNvSpPr/>
          <p:nvPr/>
        </p:nvSpPr>
        <p:spPr>
          <a:xfrm>
            <a:off x="1926336" y="5151120"/>
            <a:ext cx="274320" cy="286512"/>
          </a:xfrm>
          <a:prstGeom prst="rect">
            <a:avLst/>
          </a:prstGeom>
        </p:spPr>
        <p:txBody>
          <a:bodyPr lIns="0" tIns="0" rIns="0" bIns="0" wrap="none">
            <a:noAutofit/>
          </a:bodyPr>
          <a:p>
            <a:pPr indent="0"/>
            <a:r>
              <a:rPr lang="en-US" sz="2600" spc="-50">
                <a:latin typeface="Arial"/>
              </a:rPr>
              <a:t>N</a:t>
            </a:r>
          </a:p>
        </p:txBody>
      </p:sp>
      <p:graphicFrame>
        <p:nvGraphicFramePr>
          <p:cNvPr id="9" name=""/>
          <p:cNvGraphicFramePr>
            <a:graphicFrameLocks noGrp="1"/>
          </p:cNvGraphicFramePr>
          <p:nvPr/>
        </p:nvGraphicFramePr>
        <p:xfrm>
          <a:off x="3230880" y="4550664"/>
          <a:ext cx="3919728" cy="1146048"/>
        </p:xfrm>
        <a:graphic>
          <a:graphicData uri="http://schemas.openxmlformats.org/drawingml/2006/table">
            <a:tbl>
              <a:tblPr/>
              <a:tblGrid>
                <a:gridCol w="1481328"/>
                <a:gridCol w="1716024"/>
                <a:gridCol w="722376"/>
              </a:tblGrid>
              <a:tr h="280416">
                <a:tc>
                  <a:txBody>
                    <a:bodyPr lIns="0" tIns="0" rIns="0" bIns="0">
                      <a:noAutofit/>
                    </a:bodyPr>
                    <a:p>
                      <a:pPr indent="0"/>
                      <a:r>
                        <a:rPr lang="en-US" sz="2600" spc="-50">
                          <a:latin typeface="Arial"/>
                        </a:rPr>
                        <a:t>=O</a:t>
                      </a:r>
                    </a:p>
                  </a:txBody>
                  <a:tcPr marL="0" marR="0" marT="0" marB="0"/>
                </a:tc>
                <a:tc>
                  <a:txBody>
                    <a:bodyPr lIns="0" tIns="0" rIns="0" bIns="0">
                      <a:noAutofit/>
                    </a:bodyPr>
                    <a:p>
                      <a:pPr algn="r" marR="215900" indent="0"/>
                      <a:r>
                        <a:rPr lang="en-US" sz="2600" spc="-50">
                          <a:latin typeface="Arial"/>
                        </a:rPr>
                        <a:t>H</a:t>
                      </a:r>
                    </a:p>
                  </a:txBody>
                  <a:tcPr marL="0" marR="0" marT="0" marB="0"/>
                </a:tc>
                <a:tc>
                  <a:txBody>
                    <a:bodyPr lIns="0" tIns="0" rIns="0" bIns="0">
                      <a:noAutofit/>
                    </a:bodyPr>
                    <a:p>
                      <a:pPr marL="190500" indent="0"/>
                      <a:r>
                        <a:rPr lang="en-US" sz="2600" spc="-50">
                          <a:latin typeface="Arial"/>
                        </a:rPr>
                        <a:t>N -</a:t>
                      </a:r>
                    </a:p>
                  </a:txBody>
                  <a:tcPr marL="0" marR="0" marT="0" marB="0"/>
                </a:tc>
              </a:tr>
              <a:tr h="865632">
                <a:tc>
                  <a:txBody>
                    <a:bodyPr lIns="0" tIns="0" rIns="0" bIns="0">
                      <a:noAutofit/>
                    </a:bodyPr>
                    <a:p>
                      <a:pPr marL="279400" indent="0"/>
                      <a:r>
                        <a:rPr lang="en-US" sz="2600" spc="-50">
                          <a:latin typeface="Arial"/>
                        </a:rPr>
                        <a:t>H</a:t>
                      </a:r>
                    </a:p>
                  </a:txBody>
                  <a:tcPr marL="0" marR="0" marT="0" marB="0" anchor="ctr"/>
                </a:tc>
                <a:tc>
                  <a:txBody>
                    <a:bodyPr lIns="0" tIns="0" rIns="0" bIns="0">
                      <a:noAutofit/>
                    </a:bodyPr>
                    <a:p>
                      <a:pPr algn="r" marR="215900" indent="0"/>
                      <a:r>
                        <a:rPr lang="en-US" sz="2600" spc="-50">
                          <a:solidFill>
                            <a:srgbClr val="FF0000"/>
                          </a:solidFill>
                          <a:latin typeface="Arial"/>
                        </a:rPr>
                        <a:t>- </a:t>
                      </a:r>
                      <a:r>
                        <a:rPr lang="en-US" sz="2600" spc="-50">
                          <a:latin typeface="Arial"/>
                        </a:rPr>
                        <a:t>N</a:t>
                      </a:r>
                    </a:p>
                  </a:txBody>
                  <a:tcPr marL="0" marR="0" marT="0" marB="0" anchor="ctr"/>
                </a:tc>
                <a:tc>
                  <a:txBody>
                    <a:bodyPr lIns="0" tIns="0" rIns="0" bIns="0">
                      <a:noAutofit/>
                    </a:bodyPr>
                    <a:p>
                      <a:endParaRPr sz="4100"/>
                    </a:p>
                  </a:txBody>
                  <a:tcPr marL="0" marR="0" marT="0" marB="0"/>
                </a:tc>
              </a:tr>
            </a:tbl>
          </a:graphicData>
        </a:graphic>
      </p:graphicFrame>
      <p:sp>
        <p:nvSpPr>
          <p:cNvPr id="10" name=""/>
          <p:cNvSpPr/>
          <p:nvPr/>
        </p:nvSpPr>
        <p:spPr>
          <a:xfrm>
            <a:off x="2523744" y="5882640"/>
            <a:ext cx="310896" cy="292608"/>
          </a:xfrm>
          <a:prstGeom prst="rect">
            <a:avLst/>
          </a:prstGeom>
        </p:spPr>
        <p:txBody>
          <a:bodyPr lIns="0" tIns="0" rIns="0" bIns="0" wrap="none">
            <a:noAutofit/>
          </a:bodyPr>
          <a:p>
            <a:pPr indent="0"/>
            <a:r>
              <a:rPr lang="en-US" sz="2600" spc="-50">
                <a:latin typeface="Arial"/>
              </a:rPr>
              <a:t>O</a:t>
            </a:r>
          </a:p>
        </p:txBody>
      </p:sp>
      <p:sp>
        <p:nvSpPr>
          <p:cNvPr id="11" name=""/>
          <p:cNvSpPr/>
          <p:nvPr/>
        </p:nvSpPr>
        <p:spPr>
          <a:xfrm>
            <a:off x="6577584" y="5870448"/>
            <a:ext cx="274320" cy="286512"/>
          </a:xfrm>
          <a:prstGeom prst="rect">
            <a:avLst/>
          </a:prstGeom>
        </p:spPr>
        <p:txBody>
          <a:bodyPr lIns="0" tIns="0" rIns="0" bIns="0" wrap="none">
            <a:noAutofit/>
          </a:bodyPr>
          <a:p>
            <a:pPr indent="0"/>
            <a:r>
              <a:rPr lang="en-US" sz="2600" spc="-50">
                <a:latin typeface="Arial"/>
              </a:rPr>
              <a:t>N</a:t>
            </a:r>
          </a:p>
        </p:txBody>
      </p:sp>
      <p:sp>
        <p:nvSpPr>
          <p:cNvPr id="12" name=""/>
          <p:cNvSpPr/>
          <p:nvPr/>
        </p:nvSpPr>
        <p:spPr>
          <a:xfrm>
            <a:off x="7705344" y="5010912"/>
            <a:ext cx="274320" cy="286512"/>
          </a:xfrm>
          <a:prstGeom prst="rect">
            <a:avLst/>
          </a:prstGeom>
        </p:spPr>
        <p:txBody>
          <a:bodyPr lIns="0" tIns="0" rIns="0" bIns="0" wrap="none">
            <a:noAutofit/>
          </a:bodyPr>
          <a:p>
            <a:pPr indent="0"/>
            <a:r>
              <a:rPr lang="en-US" sz="2600" spc="-50">
                <a:latin typeface="Arial"/>
              </a:rPr>
              <a:t>N</a:t>
            </a:r>
          </a:p>
        </p:txBody>
      </p:sp>
      <p:sp>
        <p:nvSpPr>
          <p:cNvPr id="13" name=""/>
          <p:cNvSpPr/>
          <p:nvPr/>
        </p:nvSpPr>
        <p:spPr>
          <a:xfrm>
            <a:off x="7626096" y="5663184"/>
            <a:ext cx="274320" cy="286512"/>
          </a:xfrm>
          <a:prstGeom prst="rect">
            <a:avLst/>
          </a:prstGeom>
        </p:spPr>
        <p:txBody>
          <a:bodyPr lIns="0" tIns="0" rIns="0" bIns="0" wrap="none">
            <a:noAutofit/>
          </a:bodyPr>
          <a:p>
            <a:pPr indent="0"/>
            <a:r>
              <a:rPr lang="en-US" sz="2600" spc="-50">
                <a:latin typeface="Arial"/>
              </a:rPr>
              <a:t>N</a:t>
            </a:r>
          </a:p>
        </p:txBody>
      </p:sp>
      <p:sp>
        <p:nvSpPr>
          <p:cNvPr id="14" name=""/>
          <p:cNvSpPr/>
          <p:nvPr/>
        </p:nvSpPr>
        <p:spPr>
          <a:xfrm>
            <a:off x="7991856" y="5334000"/>
            <a:ext cx="182880" cy="146304"/>
          </a:xfrm>
          <a:prstGeom prst="rect">
            <a:avLst/>
          </a:prstGeom>
          <a:solidFill>
            <a:srgbClr val="F7B6AC"/>
          </a:solidFill>
        </p:spPr>
        <p:txBody>
          <a:bodyPr lIns="0" tIns="0" rIns="0" bIns="0" wrap="none">
            <a:noAutofit/>
          </a:bodyPr>
          <a:p>
            <a:pPr indent="0"/>
            <a:r>
              <a:rPr lang="en-US" b="1" sz="1100" spc="-50">
                <a:latin typeface="Palatino Linotype"/>
              </a:rPr>
              <a:t>\</a:t>
            </a:r>
            <a:r>
              <a:rPr lang="en-US" b="1" baseline="30000" sz="1100" spc="-50">
                <a:latin typeface="Palatino Linotype"/>
              </a:rPr>
              <a:t>N</a:t>
            </a:r>
          </a:p>
        </p:txBody>
      </p:sp>
    </p:spTree>
  </p:cSld>
  <p:clrMapOvr>
    <a:overrideClrMapping bg1="lt1" tx1="dk1" bg2="lt2" tx2="dk2" accent1="accent1" accent2="accent2" accent3="accent3" accent4="accent4" accent5="accent5" accent6="accent6" hlink="hlink" folHlink="folHlink"/>
  </p:clrMapOvr>
</p:sld>
</file>

<file path=ppt/slides/slide41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185160" y="484632"/>
            <a:ext cx="2791968" cy="338328"/>
          </a:xfrm>
          <a:prstGeom prst="rect">
            <a:avLst/>
          </a:prstGeom>
        </p:spPr>
        <p:txBody>
          <a:bodyPr lIns="0" tIns="0" rIns="0" bIns="0" wrap="none">
            <a:noAutofit/>
          </a:bodyPr>
          <a:p>
            <a:pPr indent="0"/>
            <a:r>
              <a:rPr lang="en-US" b="1" sz="3200">
                <a:solidFill>
                  <a:srgbClr val="001F5F"/>
                </a:solidFill>
                <a:latin typeface="Arial"/>
              </a:rPr>
              <a:t>RNA Structure</a:t>
            </a:r>
          </a:p>
        </p:txBody>
      </p:sp>
      <p:sp>
        <p:nvSpPr>
          <p:cNvPr id="3" name=""/>
          <p:cNvSpPr/>
          <p:nvPr/>
        </p:nvSpPr>
        <p:spPr>
          <a:xfrm>
            <a:off x="4815840" y="1328928"/>
            <a:ext cx="3422904" cy="4690872"/>
          </a:xfrm>
          <a:prstGeom prst="rect">
            <a:avLst/>
          </a:prstGeom>
        </p:spPr>
        <p:txBody>
          <a:bodyPr lIns="0" tIns="0" rIns="0" bIns="0">
            <a:noAutofit/>
          </a:bodyPr>
          <a:p>
            <a:pPr algn="just" indent="0">
              <a:lnSpc>
                <a:spcPts val="3096"/>
              </a:lnSpc>
            </a:pPr>
            <a:r>
              <a:rPr lang="en-US" sz="2600" spc="-50">
                <a:solidFill>
                  <a:srgbClr val="006FC0"/>
                </a:solidFill>
                <a:latin typeface="Arial"/>
              </a:rPr>
              <a:t>RNA Types</a:t>
            </a:r>
          </a:p>
          <a:p>
            <a:pPr marL="304800" indent="-304800">
              <a:lnSpc>
                <a:spcPts val="3096"/>
              </a:lnSpc>
            </a:pPr>
            <a:r>
              <a:rPr lang="en-US" sz="2600" spc="-50">
                <a:solidFill>
                  <a:srgbClr val="8F2934"/>
                </a:solidFill>
                <a:latin typeface="Arial"/>
              </a:rPr>
              <a:t>•    </a:t>
            </a:r>
            <a:r>
              <a:rPr lang="en-US" sz="2600" spc="-50">
                <a:latin typeface="Arial"/>
              </a:rPr>
              <a:t>messenger RNA (mRNA)</a:t>
            </a:r>
          </a:p>
          <a:p>
            <a:pPr algn="just" indent="0">
              <a:lnSpc>
                <a:spcPts val="3096"/>
              </a:lnSpc>
            </a:pPr>
            <a:r>
              <a:rPr lang="en-US" sz="2600" spc="-50">
                <a:solidFill>
                  <a:srgbClr val="006FC0"/>
                </a:solidFill>
                <a:latin typeface="Arial"/>
              </a:rPr>
              <a:t>Non-coding RNA</a:t>
            </a:r>
          </a:p>
          <a:p>
            <a:pPr algn="just" indent="0">
              <a:lnSpc>
                <a:spcPts val="3096"/>
              </a:lnSpc>
            </a:pPr>
            <a:r>
              <a:rPr lang="en-US" sz="2600" spc="-50">
                <a:solidFill>
                  <a:srgbClr val="8F2934"/>
                </a:solidFill>
                <a:latin typeface="Arial"/>
              </a:rPr>
              <a:t>•    </a:t>
            </a:r>
            <a:r>
              <a:rPr lang="en-US" sz="2600" spc="-50">
                <a:latin typeface="Arial"/>
              </a:rPr>
              <a:t>transfer RNA (tRNA)</a:t>
            </a:r>
          </a:p>
          <a:p>
            <a:pPr marL="304800" indent="-304800">
              <a:lnSpc>
                <a:spcPts val="3096"/>
              </a:lnSpc>
            </a:pPr>
            <a:r>
              <a:rPr lang="en-US" sz="2600" spc="-50">
                <a:solidFill>
                  <a:srgbClr val="8F2934"/>
                </a:solidFill>
                <a:latin typeface="Arial"/>
              </a:rPr>
              <a:t>•    </a:t>
            </a:r>
            <a:r>
              <a:rPr lang="en-US" sz="2600" spc="-50">
                <a:latin typeface="Arial"/>
              </a:rPr>
              <a:t>ribosomal RNA (rRNA)</a:t>
            </a:r>
          </a:p>
          <a:p>
            <a:pPr marL="304800" indent="-304800">
              <a:lnSpc>
                <a:spcPts val="3096"/>
              </a:lnSpc>
            </a:pPr>
            <a:r>
              <a:rPr lang="en-US" sz="2600" spc="-50">
                <a:solidFill>
                  <a:srgbClr val="8F2934"/>
                </a:solidFill>
                <a:latin typeface="Arial"/>
              </a:rPr>
              <a:t>•    </a:t>
            </a:r>
            <a:r>
              <a:rPr lang="en-US" sz="2600" spc="-50">
                <a:latin typeface="Arial"/>
              </a:rPr>
              <a:t>small interfering RNA (siRNA)</a:t>
            </a:r>
          </a:p>
          <a:p>
            <a:pPr algn="just" indent="0">
              <a:lnSpc>
                <a:spcPts val="3096"/>
              </a:lnSpc>
            </a:pPr>
            <a:r>
              <a:rPr lang="en-US" sz="2600" spc="-50">
                <a:solidFill>
                  <a:srgbClr val="8F2934"/>
                </a:solidFill>
                <a:latin typeface="Arial"/>
              </a:rPr>
              <a:t>•    </a:t>
            </a:r>
            <a:r>
              <a:rPr lang="en-US" sz="2600" spc="-50">
                <a:latin typeface="Arial"/>
              </a:rPr>
              <a:t>micro RNA (miRNA)</a:t>
            </a:r>
          </a:p>
          <a:p>
            <a:pPr marL="304800" indent="-304800">
              <a:lnSpc>
                <a:spcPts val="3096"/>
              </a:lnSpc>
            </a:pPr>
            <a:r>
              <a:rPr lang="en-US" sz="2600" spc="-50">
                <a:solidFill>
                  <a:srgbClr val="8F2934"/>
                </a:solidFill>
                <a:latin typeface="Arial"/>
              </a:rPr>
              <a:t>•    </a:t>
            </a:r>
            <a:r>
              <a:rPr lang="en-US" sz="2600" spc="-50">
                <a:latin typeface="Arial"/>
              </a:rPr>
              <a:t>small nucleolar RNA (snoRNA)</a:t>
            </a:r>
          </a:p>
        </p:txBody>
      </p:sp>
    </p:spTree>
  </p:cSld>
  <p:clrMapOvr>
    <a:overrideClrMapping bg1="lt1" tx1="dk1" bg2="lt2" tx2="dk2" accent1="accent1" accent2="accent2" accent3="accent3" accent4="accent4" accent5="accent5" accent6="accent6" hlink="hlink" folHlink="folHlink"/>
  </p:clrMapOvr>
</p:sld>
</file>

<file path=ppt/slides/slide41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185160" y="484632"/>
            <a:ext cx="2791968" cy="338328"/>
          </a:xfrm>
          <a:prstGeom prst="rect">
            <a:avLst/>
          </a:prstGeom>
        </p:spPr>
        <p:txBody>
          <a:bodyPr lIns="0" tIns="0" rIns="0" bIns="0" wrap="none">
            <a:noAutofit/>
          </a:bodyPr>
          <a:p>
            <a:pPr indent="0"/>
            <a:r>
              <a:rPr lang="en-US" b="1" sz="3200">
                <a:solidFill>
                  <a:srgbClr val="001F5F"/>
                </a:solidFill>
                <a:latin typeface="Arial"/>
              </a:rPr>
              <a:t>RNA Structure</a:t>
            </a:r>
          </a:p>
        </p:txBody>
      </p:sp>
      <p:graphicFrame>
        <p:nvGraphicFramePr>
          <p:cNvPr id="3" name=""/>
          <p:cNvGraphicFramePr>
            <a:graphicFrameLocks noGrp="1"/>
          </p:cNvGraphicFramePr>
          <p:nvPr/>
        </p:nvGraphicFramePr>
        <p:xfrm>
          <a:off x="883920" y="1203960"/>
          <a:ext cx="7345680" cy="4568952"/>
        </p:xfrm>
        <a:graphic>
          <a:graphicData uri="http://schemas.openxmlformats.org/drawingml/2006/table">
            <a:tbl>
              <a:tblPr/>
              <a:tblGrid>
                <a:gridCol w="3215640"/>
                <a:gridCol w="4130040"/>
              </a:tblGrid>
              <a:tr h="533400">
                <a:tc>
                  <a:txBody>
                    <a:bodyPr lIns="0" tIns="0" rIns="0" bIns="0">
                      <a:noAutofit/>
                    </a:bodyPr>
                    <a:p>
                      <a:pPr algn="ctr" indent="0"/>
                      <a:r>
                        <a:rPr lang="en-US" sz="2600" spc="-50">
                          <a:latin typeface="Arial"/>
                        </a:rPr>
                        <a:t>Types of RNAs</a:t>
                      </a:r>
                    </a:p>
                  </a:txBody>
                  <a:tcPr marL="0" marR="0" marT="0" marB="0" anchor="b"/>
                </a:tc>
                <a:tc>
                  <a:txBody>
                    <a:bodyPr lIns="0" tIns="0" rIns="0" bIns="0">
                      <a:noAutofit/>
                    </a:bodyPr>
                    <a:p>
                      <a:pPr algn="ctr" indent="0"/>
                      <a:r>
                        <a:rPr lang="en-US" sz="2600" spc="-50">
                          <a:latin typeface="Arial"/>
                        </a:rPr>
                        <a:t>Primary Function(s)</a:t>
                      </a:r>
                    </a:p>
                  </a:txBody>
                  <a:tcPr marL="0" marR="0" marT="0" marB="0" anchor="b"/>
                </a:tc>
              </a:tr>
              <a:tr h="1188720">
                <a:tc>
                  <a:txBody>
                    <a:bodyPr lIns="0" tIns="0" rIns="0" bIns="0">
                      <a:noAutofit/>
                    </a:bodyPr>
                    <a:p>
                      <a:pPr marL="139700" indent="0"/>
                      <a:r>
                        <a:rPr lang="en-US" sz="2600" spc="-50">
                          <a:latin typeface="Arial"/>
                        </a:rPr>
                        <a:t>mRNA - messenger</a:t>
                      </a:r>
                    </a:p>
                  </a:txBody>
                  <a:tcPr marL="0" marR="0" marT="0" marB="0"/>
                </a:tc>
                <a:tc>
                  <a:txBody>
                    <a:bodyPr lIns="0" tIns="0" rIns="0" bIns="0">
                      <a:noAutofit/>
                    </a:bodyPr>
                    <a:p>
                      <a:pPr algn="just" marL="114300" marR="1244600" indent="0">
                        <a:lnSpc>
                          <a:spcPts val="2880"/>
                        </a:lnSpc>
                      </a:pPr>
                      <a:r>
                        <a:rPr lang="en-US" sz="2600" spc="-50">
                          <a:latin typeface="Arial"/>
                        </a:rPr>
                        <a:t>translation (protein synthesis), Coding, regulatory</a:t>
                      </a:r>
                    </a:p>
                  </a:txBody>
                  <a:tcPr marL="0" marR="0" marT="0" marB="0" anchor="b"/>
                </a:tc>
              </a:tr>
              <a:tr h="822960">
                <a:tc>
                  <a:txBody>
                    <a:bodyPr lIns="0" tIns="0" rIns="0" bIns="0">
                      <a:noAutofit/>
                    </a:bodyPr>
                    <a:p>
                      <a:pPr marL="139700" indent="0"/>
                      <a:r>
                        <a:rPr lang="en-US" sz="2600" spc="-50">
                          <a:latin typeface="Arial"/>
                        </a:rPr>
                        <a:t>rRNA - ribosomal</a:t>
                      </a:r>
                    </a:p>
                  </a:txBody>
                  <a:tcPr marL="0" marR="0" marT="0" marB="0"/>
                </a:tc>
                <a:tc>
                  <a:txBody>
                    <a:bodyPr lIns="0" tIns="0" rIns="0" bIns="0">
                      <a:noAutofit/>
                    </a:bodyPr>
                    <a:p>
                      <a:pPr marL="114300" marR="609600" indent="0">
                        <a:lnSpc>
                          <a:spcPts val="2880"/>
                        </a:lnSpc>
                      </a:pPr>
                      <a:r>
                        <a:rPr lang="en-US" sz="2600" spc="-50">
                          <a:latin typeface="Arial"/>
                        </a:rPr>
                        <a:t>translation (protein synthesis)</a:t>
                      </a:r>
                    </a:p>
                  </a:txBody>
                  <a:tcPr marL="0" marR="0" marT="0" marB="0" anchor="b"/>
                </a:tc>
              </a:tr>
              <a:tr h="822960">
                <a:tc>
                  <a:txBody>
                    <a:bodyPr lIns="0" tIns="0" rIns="0" bIns="0">
                      <a:noAutofit/>
                    </a:bodyPr>
                    <a:p>
                      <a:pPr marL="139700" indent="0"/>
                      <a:r>
                        <a:rPr lang="en-US" sz="2600" spc="-50">
                          <a:latin typeface="Arial"/>
                        </a:rPr>
                        <a:t>t-RNA - transfer</a:t>
                      </a:r>
                    </a:p>
                  </a:txBody>
                  <a:tcPr marL="0" marR="0" marT="0" marB="0"/>
                </a:tc>
                <a:tc>
                  <a:txBody>
                    <a:bodyPr lIns="0" tIns="0" rIns="0" bIns="0">
                      <a:noAutofit/>
                    </a:bodyPr>
                    <a:p>
                      <a:pPr marL="114300" indent="0">
                        <a:lnSpc>
                          <a:spcPts val="2880"/>
                        </a:lnSpc>
                      </a:pPr>
                      <a:r>
                        <a:rPr lang="en-US" sz="2600" spc="-50">
                          <a:latin typeface="Arial"/>
                        </a:rPr>
                        <a:t>translation (protein synthesis)</a:t>
                      </a:r>
                    </a:p>
                  </a:txBody>
                  <a:tcPr marL="0" marR="0" marT="0" marB="0" anchor="b"/>
                </a:tc>
              </a:tr>
              <a:tr h="1200912">
                <a:tc>
                  <a:txBody>
                    <a:bodyPr lIns="0" tIns="0" rIns="0" bIns="0">
                      <a:noAutofit/>
                    </a:bodyPr>
                    <a:p>
                      <a:pPr marL="139700" indent="0">
                        <a:lnSpc>
                          <a:spcPts val="2856"/>
                        </a:lnSpc>
                      </a:pPr>
                      <a:r>
                        <a:rPr lang="en-US" sz="2600" spc="-50">
                          <a:latin typeface="Arial"/>
                        </a:rPr>
                        <a:t>hnRNA -</a:t>
                      </a:r>
                    </a:p>
                    <a:p>
                      <a:pPr marL="139700" indent="0">
                        <a:lnSpc>
                          <a:spcPts val="2856"/>
                        </a:lnSpc>
                      </a:pPr>
                      <a:r>
                        <a:rPr lang="en-US" sz="2600" spc="-50">
                          <a:latin typeface="Arial"/>
                        </a:rPr>
                        <a:t>heterogeneous</a:t>
                      </a:r>
                    </a:p>
                    <a:p>
                      <a:pPr marL="139700" indent="0">
                        <a:lnSpc>
                          <a:spcPts val="2856"/>
                        </a:lnSpc>
                      </a:pPr>
                      <a:r>
                        <a:rPr lang="en-US" sz="2600" spc="-50">
                          <a:latin typeface="Arial"/>
                        </a:rPr>
                        <a:t>nuclear</a:t>
                      </a:r>
                    </a:p>
                  </a:txBody>
                  <a:tcPr marL="0" marR="0" marT="0" marB="0" anchor="b"/>
                </a:tc>
                <a:tc>
                  <a:txBody>
                    <a:bodyPr lIns="0" tIns="0" rIns="0" bIns="0">
                      <a:noAutofit/>
                    </a:bodyPr>
                    <a:p>
                      <a:pPr algn="just" marL="114300" indent="0">
                        <a:lnSpc>
                          <a:spcPts val="2880"/>
                        </a:lnSpc>
                      </a:pPr>
                      <a:r>
                        <a:rPr lang="en-US" sz="2600" spc="-50">
                          <a:latin typeface="Arial"/>
                        </a:rPr>
                        <a:t>precursors &amp; </a:t>
                      </a:r>
                      <a:r>
                        <a:rPr lang="en-US" sz="2600" spc="-50">
                          <a:solidFill>
                            <a:srgbClr val="FFFFFF"/>
                          </a:solidFill>
                          <a:latin typeface="Arial"/>
                        </a:rPr>
                        <a:t>___</a:t>
                      </a:r>
                    </a:p>
                    <a:p>
                      <a:pPr marL="114300" indent="0">
                        <a:lnSpc>
                          <a:spcPts val="2880"/>
                        </a:lnSpc>
                      </a:pPr>
                      <a:r>
                        <a:rPr lang="en-US" sz="2600" spc="-50">
                          <a:latin typeface="Arial"/>
                        </a:rPr>
                        <a:t>intermediates of mature mRNAs &amp; other RNAs</a:t>
                      </a:r>
                    </a:p>
                  </a:txBody>
                  <a:tcPr marL="0" marR="0" marT="0" marB="0" anchor="b"/>
                </a:tc>
              </a:tr>
            </a:tbl>
          </a:graphicData>
        </a:graphic>
      </p:graphicFrame>
      <p:sp>
        <p:nvSpPr>
          <p:cNvPr id="4" name=""/>
          <p:cNvSpPr/>
          <p:nvPr/>
        </p:nvSpPr>
        <p:spPr>
          <a:xfrm>
            <a:off x="5391912" y="5861304"/>
            <a:ext cx="2380488" cy="222504"/>
          </a:xfrm>
          <a:prstGeom prst="rect">
            <a:avLst/>
          </a:prstGeom>
        </p:spPr>
        <p:txBody>
          <a:bodyPr lIns="0" tIns="0" rIns="0" bIns="0" wrap="none">
            <a:noAutofit/>
          </a:bodyPr>
          <a:p>
            <a:pPr indent="0"/>
            <a:r>
              <a:rPr lang="en-US" b="1" sz="1800" spc="-50">
                <a:solidFill>
                  <a:srgbClr val="000065"/>
                </a:solidFill>
                <a:latin typeface="Arial"/>
              </a:rPr>
              <a:t>L Samaraweera 2005</a:t>
            </a:r>
          </a:p>
        </p:txBody>
      </p:sp>
    </p:spTree>
  </p:cSld>
  <p:clrMapOvr>
    <a:overrideClrMapping bg1="lt1" tx1="dk1" bg2="lt2" tx2="dk2" accent1="accent1" accent2="accent2" accent3="accent3" accent4="accent4" accent5="accent5" accent6="accent6" hlink="hlink" folHlink="folHlink"/>
  </p:clrMapOvr>
</p:sld>
</file>

<file path=ppt/slides/slide41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185160" y="484632"/>
            <a:ext cx="2791968" cy="338328"/>
          </a:xfrm>
          <a:prstGeom prst="rect">
            <a:avLst/>
          </a:prstGeom>
        </p:spPr>
        <p:txBody>
          <a:bodyPr lIns="0" tIns="0" rIns="0" bIns="0" wrap="none">
            <a:noAutofit/>
          </a:bodyPr>
          <a:p>
            <a:pPr indent="0"/>
            <a:r>
              <a:rPr lang="en-US" b="1" sz="3200">
                <a:solidFill>
                  <a:srgbClr val="001F5F"/>
                </a:solidFill>
                <a:latin typeface="Arial"/>
              </a:rPr>
              <a:t>RNA Structure</a:t>
            </a:r>
          </a:p>
        </p:txBody>
      </p:sp>
      <p:graphicFrame>
        <p:nvGraphicFramePr>
          <p:cNvPr id="3" name=""/>
          <p:cNvGraphicFramePr>
            <a:graphicFrameLocks noGrp="1"/>
          </p:cNvGraphicFramePr>
          <p:nvPr/>
        </p:nvGraphicFramePr>
        <p:xfrm>
          <a:off x="899160" y="1280160"/>
          <a:ext cx="7540752" cy="4547616"/>
        </p:xfrm>
        <a:graphic>
          <a:graphicData uri="http://schemas.openxmlformats.org/drawingml/2006/table">
            <a:tbl>
              <a:tblPr/>
              <a:tblGrid>
                <a:gridCol w="3456432"/>
                <a:gridCol w="4084320"/>
              </a:tblGrid>
              <a:tr h="469392">
                <a:tc>
                  <a:txBody>
                    <a:bodyPr lIns="0" tIns="0" rIns="0" bIns="0">
                      <a:noAutofit/>
                    </a:bodyPr>
                    <a:p>
                      <a:pPr algn="ctr" indent="0"/>
                      <a:r>
                        <a:rPr lang="en-US" sz="2600">
                          <a:latin typeface="Arial"/>
                        </a:rPr>
                        <a:t>Types of RNAs</a:t>
                      </a:r>
                    </a:p>
                  </a:txBody>
                  <a:tcPr marL="0" marR="0" marT="0" marB="0" anchor="b"/>
                </a:tc>
                <a:tc>
                  <a:txBody>
                    <a:bodyPr lIns="0" tIns="0" rIns="0" bIns="0">
                      <a:noAutofit/>
                    </a:bodyPr>
                    <a:p>
                      <a:pPr algn="ctr" indent="0"/>
                      <a:r>
                        <a:rPr lang="en-US" sz="2600">
                          <a:latin typeface="Arial"/>
                        </a:rPr>
                        <a:t>Primary Function(s)</a:t>
                      </a:r>
                    </a:p>
                  </a:txBody>
                  <a:tcPr marL="0" marR="0" marT="0" marB="0" anchor="b"/>
                </a:tc>
              </a:tr>
              <a:tr h="1374648">
                <a:tc>
                  <a:txBody>
                    <a:bodyPr lIns="0" tIns="0" rIns="0" bIns="0">
                      <a:noAutofit/>
                    </a:bodyPr>
                    <a:p>
                      <a:pPr marL="114300" indent="0">
                        <a:lnSpc>
                          <a:spcPts val="2856"/>
                        </a:lnSpc>
                      </a:pPr>
                      <a:r>
                        <a:rPr lang="en-US" sz="2600">
                          <a:latin typeface="Arial"/>
                        </a:rPr>
                        <a:t>scRNA - small cytoplasmic</a:t>
                      </a:r>
                    </a:p>
                  </a:txBody>
                  <a:tcPr marL="0" marR="0" marT="0" marB="0"/>
                </a:tc>
                <a:tc>
                  <a:txBody>
                    <a:bodyPr lIns="0" tIns="0" rIns="0" bIns="0">
                      <a:noAutofit/>
                    </a:bodyPr>
                    <a:p>
                      <a:pPr marL="114300" indent="0">
                        <a:lnSpc>
                          <a:spcPts val="2880"/>
                        </a:lnSpc>
                      </a:pPr>
                      <a:r>
                        <a:rPr lang="en-US" sz="2600">
                          <a:latin typeface="Arial"/>
                        </a:rPr>
                        <a:t>signal recognition particle (SRP), tRNA processing</a:t>
                      </a:r>
                    </a:p>
                  </a:txBody>
                  <a:tcPr marL="0" marR="0" marT="0" marB="0"/>
                </a:tc>
              </a:tr>
              <a:tr h="1685544">
                <a:tc>
                  <a:txBody>
                    <a:bodyPr lIns="0" tIns="0" rIns="0" bIns="0">
                      <a:noAutofit/>
                    </a:bodyPr>
                    <a:p>
                      <a:pPr marL="114300" indent="0">
                        <a:spcAft>
                          <a:spcPts val="1050"/>
                        </a:spcAft>
                      </a:pPr>
                      <a:r>
                        <a:rPr lang="en-US" sz="2600">
                          <a:latin typeface="Arial"/>
                        </a:rPr>
                        <a:t>snRNA - small nuclear</a:t>
                      </a:r>
                    </a:p>
                    <a:p>
                      <a:pPr marL="114300" indent="0">
                        <a:lnSpc>
                          <a:spcPts val="2880"/>
                        </a:lnSpc>
                      </a:pPr>
                      <a:r>
                        <a:rPr lang="en-US" sz="2600">
                          <a:latin typeface="Arial"/>
                        </a:rPr>
                        <a:t>snoRNA - small nucleolar</a:t>
                      </a:r>
                    </a:p>
                  </a:txBody>
                  <a:tcPr marL="0" marR="0" marT="0" marB="0">
                    <a:solidFill>
                      <a:srgbClr val="F4F201"/>
                    </a:solidFill>
                  </a:tcPr>
                </a:tc>
                <a:tc>
                  <a:txBody>
                    <a:bodyPr lIns="0" tIns="0" rIns="0" bIns="0">
                      <a:noAutofit/>
                    </a:bodyPr>
                    <a:p>
                      <a:pPr marL="114300" indent="0">
                        <a:lnSpc>
                          <a:spcPts val="2856"/>
                        </a:lnSpc>
                      </a:pPr>
                      <a:r>
                        <a:rPr lang="en-US" sz="2600">
                          <a:latin typeface="Arial"/>
                        </a:rPr>
                        <a:t>mRNA processing, poly A addition, rRNA processing/maturation/me thylation</a:t>
                      </a:r>
                    </a:p>
                  </a:txBody>
                  <a:tcPr marL="0" marR="0" marT="0" marB="0"/>
                </a:tc>
              </a:tr>
              <a:tr h="1018032">
                <a:tc>
                  <a:txBody>
                    <a:bodyPr lIns="0" tIns="0" rIns="0" bIns="0">
                      <a:noAutofit/>
                    </a:bodyPr>
                    <a:p>
                      <a:pPr marL="114300" indent="0">
                        <a:lnSpc>
                          <a:spcPts val="2904"/>
                        </a:lnSpc>
                      </a:pPr>
                      <a:r>
                        <a:rPr lang="en-US" sz="2600">
                          <a:latin typeface="Arial"/>
                        </a:rPr>
                        <a:t>regulatory RNAs (siRNA, miRNA, etc.)</a:t>
                      </a:r>
                    </a:p>
                  </a:txBody>
                  <a:tcPr marL="0" marR="0" marT="0" marB="0"/>
                </a:tc>
                <a:tc>
                  <a:txBody>
                    <a:bodyPr lIns="0" tIns="0" rIns="0" bIns="0">
                      <a:noAutofit/>
                    </a:bodyPr>
                    <a:p>
                      <a:pPr marL="114300" indent="0">
                        <a:lnSpc>
                          <a:spcPts val="2880"/>
                        </a:lnSpc>
                      </a:pPr>
                      <a:r>
                        <a:rPr lang="en-US" sz="2600">
                          <a:latin typeface="Arial"/>
                        </a:rPr>
                        <a:t>regulation of transcription and translation, other??</a:t>
                      </a:r>
                    </a:p>
                  </a:txBody>
                  <a:tcPr marL="0" marR="0" marT="0" marB="0"/>
                </a:tc>
              </a:tr>
            </a:tbl>
          </a:graphicData>
        </a:graphic>
      </p:graphicFrame>
      <p:sp>
        <p:nvSpPr>
          <p:cNvPr id="4" name=""/>
          <p:cNvSpPr/>
          <p:nvPr/>
        </p:nvSpPr>
        <p:spPr>
          <a:xfrm>
            <a:off x="5644896" y="5937504"/>
            <a:ext cx="2383536" cy="222504"/>
          </a:xfrm>
          <a:prstGeom prst="rect">
            <a:avLst/>
          </a:prstGeom>
        </p:spPr>
        <p:txBody>
          <a:bodyPr lIns="0" tIns="0" rIns="0" bIns="0" wrap="none">
            <a:noAutofit/>
          </a:bodyPr>
          <a:p>
            <a:pPr indent="0"/>
            <a:r>
              <a:rPr lang="en-US" b="1" sz="1800">
                <a:solidFill>
                  <a:srgbClr val="000065"/>
                </a:solidFill>
                <a:latin typeface="Arial"/>
              </a:rPr>
              <a:t>L Samaraweera 2005</a:t>
            </a:r>
          </a:p>
        </p:txBody>
      </p:sp>
    </p:spTree>
  </p:cSld>
  <p:clrMapOvr>
    <a:overrideClrMapping bg1="lt1" tx1="dk1" bg2="lt2" tx2="dk2" accent1="accent1" accent2="accent2" accent3="accent3" accent4="accent4" accent5="accent5" accent6="accent6" hlink="hlink" folHlink="folHlink"/>
  </p:clrMapOvr>
</p:sld>
</file>

<file path=ppt/slides/slide41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14400" y="1627632"/>
            <a:ext cx="4194048" cy="4273296"/>
          </a:xfrm>
          <a:prstGeom prst="rect">
            <a:avLst/>
          </a:prstGeom>
        </p:spPr>
      </p:pic>
      <p:pic>
        <p:nvPicPr>
          <p:cNvPr id="3" name=""/>
          <p:cNvPicPr>
            <a:picLocks noChangeAspect="1"/>
          </p:cNvPicPr>
          <p:nvPr/>
        </p:nvPicPr>
        <p:blipFill>
          <a:blip r:embed="rPictId1"/>
          <a:stretch>
            <a:fillRect/>
          </a:stretch>
        </p:blipFill>
        <p:spPr>
          <a:xfrm>
            <a:off x="5163312" y="2511552"/>
            <a:ext cx="2913888" cy="3389376"/>
          </a:xfrm>
          <a:prstGeom prst="rect">
            <a:avLst/>
          </a:prstGeom>
        </p:spPr>
      </p:pic>
      <p:sp>
        <p:nvSpPr>
          <p:cNvPr id="4" name=""/>
          <p:cNvSpPr/>
          <p:nvPr/>
        </p:nvSpPr>
        <p:spPr>
          <a:xfrm>
            <a:off x="3185160" y="484632"/>
            <a:ext cx="2791968" cy="338328"/>
          </a:xfrm>
          <a:prstGeom prst="rect">
            <a:avLst/>
          </a:prstGeom>
        </p:spPr>
        <p:txBody>
          <a:bodyPr lIns="0" tIns="0" rIns="0" bIns="0" wrap="none">
            <a:noAutofit/>
          </a:bodyPr>
          <a:p>
            <a:pPr indent="0"/>
            <a:r>
              <a:rPr lang="en-US" b="1" sz="3200">
                <a:solidFill>
                  <a:srgbClr val="001F5F"/>
                </a:solidFill>
                <a:latin typeface="Arial"/>
              </a:rPr>
              <a:t>RNA Structure</a:t>
            </a:r>
          </a:p>
        </p:txBody>
      </p:sp>
      <p:sp>
        <p:nvSpPr>
          <p:cNvPr id="5" name=""/>
          <p:cNvSpPr/>
          <p:nvPr/>
        </p:nvSpPr>
        <p:spPr>
          <a:xfrm>
            <a:off x="4690872" y="1350264"/>
            <a:ext cx="2609088" cy="310896"/>
          </a:xfrm>
          <a:prstGeom prst="rect">
            <a:avLst/>
          </a:prstGeom>
        </p:spPr>
        <p:txBody>
          <a:bodyPr lIns="0" tIns="0" rIns="0" bIns="0" wrap="none">
            <a:noAutofit/>
          </a:bodyPr>
          <a:p>
            <a:pPr indent="0">
              <a:lnSpc>
                <a:spcPts val="3072"/>
              </a:lnSpc>
            </a:pPr>
            <a:r>
              <a:rPr lang="en-US" sz="2600">
                <a:solidFill>
                  <a:srgbClr val="006FC0"/>
                </a:solidFill>
                <a:latin typeface="Arial"/>
              </a:rPr>
              <a:t>Non-coding RNA</a:t>
            </a:r>
          </a:p>
        </p:txBody>
      </p:sp>
      <p:sp>
        <p:nvSpPr>
          <p:cNvPr id="6" name=""/>
          <p:cNvSpPr/>
          <p:nvPr/>
        </p:nvSpPr>
        <p:spPr>
          <a:xfrm>
            <a:off x="4672584" y="1740408"/>
            <a:ext cx="3005328" cy="701040"/>
          </a:xfrm>
          <a:prstGeom prst="rect">
            <a:avLst/>
          </a:prstGeom>
        </p:spPr>
        <p:txBody>
          <a:bodyPr lIns="0" tIns="0" rIns="0" bIns="0">
            <a:noAutofit/>
          </a:bodyPr>
          <a:p>
            <a:pPr indent="0">
              <a:lnSpc>
                <a:spcPts val="3072"/>
              </a:lnSpc>
            </a:pPr>
            <a:r>
              <a:rPr lang="en-US" sz="2600">
                <a:latin typeface="Arial"/>
              </a:rPr>
              <a:t>Form secondary and tertiary structures</a:t>
            </a:r>
          </a:p>
        </p:txBody>
      </p:sp>
    </p:spTree>
  </p:cSld>
  <p:clrMapOvr>
    <a:overrideClrMapping bg1="lt1" tx1="dk1" bg2="lt2" tx2="dk2" accent1="accent1" accent2="accent2" accent3="accent3" accent4="accent4" accent5="accent5" accent6="accent6" hlink="hlink" folHlink="folHlink"/>
  </p:clrMapOvr>
</p:sld>
</file>

<file path=ppt/slides/slide41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743200" y="1139952"/>
            <a:ext cx="4614672" cy="5193792"/>
          </a:xfrm>
          <a:prstGeom prst="rect">
            <a:avLst/>
          </a:prstGeom>
        </p:spPr>
      </p:pic>
      <p:sp>
        <p:nvSpPr>
          <p:cNvPr id="3" name=""/>
          <p:cNvSpPr/>
          <p:nvPr/>
        </p:nvSpPr>
        <p:spPr>
          <a:xfrm>
            <a:off x="3185160" y="484632"/>
            <a:ext cx="2791968" cy="338328"/>
          </a:xfrm>
          <a:prstGeom prst="rect">
            <a:avLst/>
          </a:prstGeom>
        </p:spPr>
        <p:txBody>
          <a:bodyPr lIns="0" tIns="0" rIns="0" bIns="0" wrap="none">
            <a:noAutofit/>
          </a:bodyPr>
          <a:p>
            <a:pPr indent="0"/>
            <a:r>
              <a:rPr lang="en-US" b="1" sz="3200">
                <a:solidFill>
                  <a:srgbClr val="001F5F"/>
                </a:solidFill>
                <a:latin typeface="Arial"/>
              </a:rPr>
              <a:t>RNA Structure</a:t>
            </a:r>
          </a:p>
        </p:txBody>
      </p:sp>
      <p:sp>
        <p:nvSpPr>
          <p:cNvPr id="4" name=""/>
          <p:cNvSpPr/>
          <p:nvPr/>
        </p:nvSpPr>
        <p:spPr>
          <a:xfrm>
            <a:off x="999744" y="1402080"/>
            <a:ext cx="1700784" cy="280416"/>
          </a:xfrm>
          <a:prstGeom prst="rect">
            <a:avLst/>
          </a:prstGeom>
        </p:spPr>
        <p:txBody>
          <a:bodyPr lIns="0" tIns="0" rIns="0" bIns="0" wrap="none">
            <a:noAutofit/>
          </a:bodyPr>
          <a:p>
            <a:pPr indent="0"/>
            <a:r>
              <a:rPr lang="en-US" sz="2600">
                <a:solidFill>
                  <a:srgbClr val="006FC0"/>
                </a:solidFill>
                <a:latin typeface="Arial"/>
              </a:rPr>
              <a:t>Small RNA</a:t>
            </a:r>
          </a:p>
        </p:txBody>
      </p:sp>
    </p:spTree>
  </p:cSld>
  <p:clrMapOvr>
    <a:overrideClrMapping bg1="lt1" tx1="dk1" bg2="lt2" tx2="dk2" accent1="accent1" accent2="accent2" accent3="accent3" accent4="accent4" accent5="accent5" accent6="accent6" hlink="hlink" folHlink="folHlink"/>
  </p:clrMapOvr>
</p:sld>
</file>

<file path=ppt/slides/slide4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9824" y="780288"/>
            <a:ext cx="5891784" cy="411480"/>
          </a:xfrm>
          <a:prstGeom prst="rect">
            <a:avLst/>
          </a:prstGeom>
        </p:spPr>
        <p:txBody>
          <a:bodyPr lIns="0" tIns="0" rIns="0" bIns="0" wrap="none">
            <a:noAutofit/>
          </a:bodyPr>
          <a:p>
            <a:pPr indent="0"/>
            <a:r>
              <a:rPr lang="en-US" b="1" sz="3200">
                <a:solidFill>
                  <a:srgbClr val="001F5F"/>
                </a:solidFill>
                <a:latin typeface="Arial"/>
              </a:rPr>
              <a:t>Needleman-Wunsch Algorithm</a:t>
            </a:r>
          </a:p>
        </p:txBody>
      </p:sp>
      <p:sp>
        <p:nvSpPr>
          <p:cNvPr id="3" name=""/>
          <p:cNvSpPr/>
          <p:nvPr/>
        </p:nvSpPr>
        <p:spPr>
          <a:xfrm>
            <a:off x="4663440" y="1612392"/>
            <a:ext cx="3493008" cy="2865120"/>
          </a:xfrm>
          <a:prstGeom prst="rect">
            <a:avLst/>
          </a:prstGeom>
        </p:spPr>
        <p:txBody>
          <a:bodyPr lIns="0" tIns="0" rIns="0" bIns="0">
            <a:noAutofit/>
          </a:bodyPr>
          <a:p>
            <a:pPr marL="359664" indent="-330200">
              <a:spcAft>
                <a:spcPts val="1050"/>
              </a:spcAft>
            </a:pPr>
            <a:r>
              <a:rPr lang="en-US" sz="2600" spc="-50">
                <a:solidFill>
                  <a:srgbClr val="3265FF"/>
                </a:solidFill>
                <a:latin typeface="Arial"/>
              </a:rPr>
              <a:t>Introduction</a:t>
            </a:r>
          </a:p>
          <a:p>
            <a:pPr marL="359664" indent="-330200">
              <a:spcAft>
                <a:spcPts val="1050"/>
              </a:spcAft>
            </a:pPr>
            <a:r>
              <a:rPr lang="en-US" sz="2600" spc="-50">
                <a:latin typeface="Arial"/>
              </a:rPr>
              <a:t>Basic idea is</a:t>
            </a:r>
          </a:p>
          <a:p>
            <a:pPr marL="359664" indent="-330200">
              <a:lnSpc>
                <a:spcPts val="3096"/>
              </a:lnSpc>
            </a:pPr>
            <a:r>
              <a:rPr lang="en-US" sz="2600" spc="-50">
                <a:solidFill>
                  <a:srgbClr val="622422"/>
                </a:solidFill>
                <a:latin typeface="Arial"/>
              </a:rPr>
              <a:t>• </a:t>
            </a:r>
            <a:r>
              <a:rPr lang="en-US" sz="2600" spc="-50">
                <a:latin typeface="Arial"/>
              </a:rPr>
              <a:t>to build up the best alignment by using optimal alignments of smaller subsequences</a:t>
            </a:r>
          </a:p>
        </p:txBody>
      </p:sp>
    </p:spTree>
  </p:cSld>
  <p:clrMapOvr>
    <a:overrideClrMapping bg1="lt1" tx1="dk1" bg2="lt2" tx2="dk2" accent1="accent1" accent2="accent2" accent3="accent3" accent4="accent4" accent5="accent5" accent6="accent6" hlink="hlink" folHlink="folHlink"/>
  </p:clrMapOvr>
</p:sld>
</file>

<file path=ppt/slides/slide42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697992" y="1267968"/>
            <a:ext cx="7684008" cy="4803648"/>
          </a:xfrm>
          <a:prstGeom prst="rect">
            <a:avLst/>
          </a:prstGeom>
        </p:spPr>
      </p:pic>
      <p:sp>
        <p:nvSpPr>
          <p:cNvPr id="3" name=""/>
          <p:cNvSpPr/>
          <p:nvPr/>
        </p:nvSpPr>
        <p:spPr>
          <a:xfrm>
            <a:off x="3185160" y="484632"/>
            <a:ext cx="2791968" cy="338328"/>
          </a:xfrm>
          <a:prstGeom prst="rect">
            <a:avLst/>
          </a:prstGeom>
        </p:spPr>
        <p:txBody>
          <a:bodyPr lIns="0" tIns="0" rIns="0" bIns="0" wrap="none">
            <a:noAutofit/>
          </a:bodyPr>
          <a:p>
            <a:pPr indent="0"/>
            <a:r>
              <a:rPr lang="en-US" b="1" sz="3200">
                <a:solidFill>
                  <a:srgbClr val="001F5F"/>
                </a:solidFill>
                <a:latin typeface="Arial"/>
              </a:rPr>
              <a:t>RNA Structure</a:t>
            </a:r>
          </a:p>
        </p:txBody>
      </p:sp>
    </p:spTree>
  </p:cSld>
  <p:clrMapOvr>
    <a:overrideClrMapping bg1="lt1" tx1="dk1" bg2="lt2" tx2="dk2" accent1="accent1" accent2="accent2" accent3="accent3" accent4="accent4" accent5="accent5" accent6="accent6" hlink="hlink" folHlink="folHlink"/>
  </p:clrMapOvr>
</p:sld>
</file>

<file path=ppt/slides/slide42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185160" y="484632"/>
            <a:ext cx="2791968" cy="338328"/>
          </a:xfrm>
          <a:prstGeom prst="rect">
            <a:avLst/>
          </a:prstGeom>
        </p:spPr>
        <p:txBody>
          <a:bodyPr lIns="0" tIns="0" rIns="0" bIns="0" wrap="none">
            <a:noAutofit/>
          </a:bodyPr>
          <a:p>
            <a:pPr indent="0"/>
            <a:r>
              <a:rPr lang="en-US" b="1" sz="3200">
                <a:solidFill>
                  <a:srgbClr val="001F5F"/>
                </a:solidFill>
                <a:latin typeface="Arial"/>
              </a:rPr>
              <a:t>RNA Structure</a:t>
            </a:r>
          </a:p>
        </p:txBody>
      </p:sp>
      <p:sp>
        <p:nvSpPr>
          <p:cNvPr id="3" name=""/>
          <p:cNvSpPr/>
          <p:nvPr/>
        </p:nvSpPr>
        <p:spPr>
          <a:xfrm>
            <a:off x="4812792" y="1325880"/>
            <a:ext cx="3425952" cy="4693920"/>
          </a:xfrm>
          <a:prstGeom prst="rect">
            <a:avLst/>
          </a:prstGeom>
        </p:spPr>
        <p:txBody>
          <a:bodyPr lIns="0" tIns="0" rIns="0" bIns="0">
            <a:noAutofit/>
          </a:bodyPr>
          <a:p>
            <a:pPr algn="just" indent="0">
              <a:lnSpc>
                <a:spcPts val="3096"/>
              </a:lnSpc>
            </a:pPr>
            <a:r>
              <a:rPr lang="en-US" sz="2600">
                <a:solidFill>
                  <a:srgbClr val="006FC0"/>
                </a:solidFill>
                <a:latin typeface="Arial"/>
              </a:rPr>
              <a:t>Conclusions</a:t>
            </a:r>
          </a:p>
          <a:p>
            <a:pPr marL="304800" indent="-279400">
              <a:lnSpc>
                <a:spcPts val="3096"/>
              </a:lnSpc>
            </a:pPr>
            <a:r>
              <a:rPr lang="en-US" sz="2600">
                <a:solidFill>
                  <a:srgbClr val="8F2934"/>
                </a:solidFill>
                <a:latin typeface="Arial"/>
              </a:rPr>
              <a:t>•    </a:t>
            </a:r>
            <a:r>
              <a:rPr lang="en-US" sz="2600">
                <a:latin typeface="Arial"/>
              </a:rPr>
              <a:t>messenger RNA (mRNA)</a:t>
            </a:r>
          </a:p>
          <a:p>
            <a:pPr algn="just" indent="0">
              <a:lnSpc>
                <a:spcPts val="3096"/>
              </a:lnSpc>
            </a:pPr>
            <a:r>
              <a:rPr lang="en-US" sz="2600">
                <a:solidFill>
                  <a:srgbClr val="006FC0"/>
                </a:solidFill>
                <a:latin typeface="Arial"/>
              </a:rPr>
              <a:t>Non-coding RNA</a:t>
            </a:r>
          </a:p>
          <a:p>
            <a:pPr algn="just" indent="0">
              <a:lnSpc>
                <a:spcPts val="3096"/>
              </a:lnSpc>
            </a:pPr>
            <a:r>
              <a:rPr lang="en-US" sz="2600">
                <a:solidFill>
                  <a:srgbClr val="8F2934"/>
                </a:solidFill>
                <a:latin typeface="Arial"/>
              </a:rPr>
              <a:t>•    </a:t>
            </a:r>
            <a:r>
              <a:rPr lang="en-US" sz="2600">
                <a:latin typeface="Arial"/>
              </a:rPr>
              <a:t>transfer RNA (tRNA)</a:t>
            </a:r>
          </a:p>
          <a:p>
            <a:pPr marL="304800" marR="923544" indent="-279400">
              <a:lnSpc>
                <a:spcPts val="3096"/>
              </a:lnSpc>
            </a:pPr>
            <a:r>
              <a:rPr lang="en-US" sz="2600">
                <a:solidFill>
                  <a:srgbClr val="8F2934"/>
                </a:solidFill>
                <a:latin typeface="Arial"/>
              </a:rPr>
              <a:t>•    </a:t>
            </a:r>
            <a:r>
              <a:rPr lang="en-US" sz="2600">
                <a:latin typeface="Arial"/>
              </a:rPr>
              <a:t>ribosomal RNA (rRNA)</a:t>
            </a:r>
          </a:p>
          <a:p>
            <a:pPr marL="304800" indent="-279400">
              <a:lnSpc>
                <a:spcPts val="3096"/>
              </a:lnSpc>
            </a:pPr>
            <a:r>
              <a:rPr lang="en-US" sz="2600">
                <a:solidFill>
                  <a:srgbClr val="8F2934"/>
                </a:solidFill>
                <a:latin typeface="Arial"/>
              </a:rPr>
              <a:t>•    </a:t>
            </a:r>
            <a:r>
              <a:rPr lang="en-US" sz="2600">
                <a:latin typeface="Arial"/>
              </a:rPr>
              <a:t>small interfering RNA (siRNA)</a:t>
            </a:r>
          </a:p>
          <a:p>
            <a:pPr algn="just" indent="0">
              <a:lnSpc>
                <a:spcPts val="3096"/>
              </a:lnSpc>
            </a:pPr>
            <a:r>
              <a:rPr lang="en-US" sz="2600">
                <a:solidFill>
                  <a:srgbClr val="8F2934"/>
                </a:solidFill>
                <a:latin typeface="Arial"/>
              </a:rPr>
              <a:t>•    </a:t>
            </a:r>
            <a:r>
              <a:rPr lang="en-US" sz="2600">
                <a:latin typeface="Arial"/>
              </a:rPr>
              <a:t>micro RNA (miRNA)</a:t>
            </a:r>
          </a:p>
          <a:p>
            <a:pPr marL="304800" indent="-279400">
              <a:lnSpc>
                <a:spcPts val="3096"/>
              </a:lnSpc>
            </a:pPr>
            <a:r>
              <a:rPr lang="en-US" sz="2600">
                <a:solidFill>
                  <a:srgbClr val="8F2934"/>
                </a:solidFill>
                <a:latin typeface="Arial"/>
              </a:rPr>
              <a:t>•    </a:t>
            </a:r>
            <a:r>
              <a:rPr lang="en-US" sz="2600">
                <a:latin typeface="Arial"/>
              </a:rPr>
              <a:t>small nucleolar RNA (snoRNA)</a:t>
            </a:r>
          </a:p>
        </p:txBody>
      </p:sp>
    </p:spTree>
  </p:cSld>
  <p:clrMapOvr>
    <a:overrideClrMapping bg1="lt1" tx1="dk1" bg2="lt2" tx2="dk2" accent1="accent1" accent2="accent2" accent3="accent3" accent4="accent4" accent5="accent5" accent6="accent6" hlink="hlink" folHlink="folHlink"/>
  </p:clrMapOvr>
</p:sld>
</file>

<file path=ppt/slides/slide42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97024" y="484632"/>
            <a:ext cx="4983480" cy="417576"/>
          </a:xfrm>
          <a:prstGeom prst="rect">
            <a:avLst/>
          </a:prstGeom>
        </p:spPr>
        <p:txBody>
          <a:bodyPr lIns="0" tIns="0" rIns="0" bIns="0" wrap="none">
            <a:noAutofit/>
          </a:bodyPr>
          <a:p>
            <a:pPr indent="0"/>
            <a:r>
              <a:rPr lang="en-US" b="1" sz="3200">
                <a:solidFill>
                  <a:srgbClr val="001F5F"/>
                </a:solidFill>
                <a:latin typeface="Arial"/>
              </a:rPr>
              <a:t>RNA Secondary Structure</a:t>
            </a:r>
          </a:p>
        </p:txBody>
      </p:sp>
      <p:sp>
        <p:nvSpPr>
          <p:cNvPr id="3" name=""/>
          <p:cNvSpPr/>
          <p:nvPr/>
        </p:nvSpPr>
        <p:spPr>
          <a:xfrm>
            <a:off x="4800600" y="1328928"/>
            <a:ext cx="3459480" cy="2709672"/>
          </a:xfrm>
          <a:prstGeom prst="rect">
            <a:avLst/>
          </a:prstGeom>
        </p:spPr>
        <p:txBody>
          <a:bodyPr lIns="0" tIns="0" rIns="0" bIns="0">
            <a:noAutofit/>
          </a:bodyPr>
          <a:p>
            <a:pPr indent="0">
              <a:lnSpc>
                <a:spcPts val="3096"/>
              </a:lnSpc>
            </a:pPr>
            <a:r>
              <a:rPr lang="en-US" sz="2600">
                <a:solidFill>
                  <a:srgbClr val="006FC0"/>
                </a:solidFill>
                <a:latin typeface="Arial"/>
              </a:rPr>
              <a:t>Introduction</a:t>
            </a:r>
          </a:p>
          <a:p>
            <a:pPr indent="0">
              <a:lnSpc>
                <a:spcPts val="3096"/>
              </a:lnSpc>
            </a:pPr>
            <a:r>
              <a:rPr lang="en-US" sz="2600">
                <a:latin typeface="Arial"/>
              </a:rPr>
              <a:t>Some form of RNA can form secondary structures by “pairing up” with itself. This can change its properties dramatically.</a:t>
            </a:r>
          </a:p>
        </p:txBody>
      </p:sp>
    </p:spTree>
  </p:cSld>
  <p:clrMapOvr>
    <a:overrideClrMapping bg1="lt1" tx1="dk1" bg2="lt2" tx2="dk2" accent1="accent1" accent2="accent2" accent3="accent3" accent4="accent4" accent5="accent5" accent6="accent6" hlink="hlink" folHlink="folHlink"/>
  </p:clrMapOvr>
</p:sld>
</file>

<file path=ppt/slides/slide42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20496" y="2063496"/>
            <a:ext cx="3727704" cy="2279904"/>
          </a:xfrm>
          <a:prstGeom prst="rect">
            <a:avLst/>
          </a:prstGeom>
        </p:spPr>
      </p:pic>
      <p:sp>
        <p:nvSpPr>
          <p:cNvPr id="3" name=""/>
          <p:cNvSpPr/>
          <p:nvPr/>
        </p:nvSpPr>
        <p:spPr>
          <a:xfrm>
            <a:off x="2097024" y="484632"/>
            <a:ext cx="4983480" cy="417576"/>
          </a:xfrm>
          <a:prstGeom prst="rect">
            <a:avLst/>
          </a:prstGeom>
        </p:spPr>
        <p:txBody>
          <a:bodyPr lIns="0" tIns="0" rIns="0" bIns="0" wrap="none">
            <a:noAutofit/>
          </a:bodyPr>
          <a:p>
            <a:pPr indent="0"/>
            <a:r>
              <a:rPr lang="en-US" b="1" sz="3200">
                <a:solidFill>
                  <a:srgbClr val="001F5F"/>
                </a:solidFill>
                <a:latin typeface="Arial"/>
              </a:rPr>
              <a:t>RNA Secondary Structure</a:t>
            </a:r>
          </a:p>
        </p:txBody>
      </p:sp>
      <p:sp>
        <p:nvSpPr>
          <p:cNvPr id="4" name=""/>
          <p:cNvSpPr/>
          <p:nvPr/>
        </p:nvSpPr>
        <p:spPr>
          <a:xfrm>
            <a:off x="4733544" y="1328928"/>
            <a:ext cx="3520440" cy="3889248"/>
          </a:xfrm>
          <a:prstGeom prst="rect">
            <a:avLst/>
          </a:prstGeom>
        </p:spPr>
        <p:txBody>
          <a:bodyPr lIns="0" tIns="0" rIns="0" bIns="0">
            <a:noAutofit/>
          </a:bodyPr>
          <a:p>
            <a:pPr indent="0">
              <a:lnSpc>
                <a:spcPts val="3096"/>
              </a:lnSpc>
            </a:pPr>
            <a:r>
              <a:rPr lang="en-US" sz="2600">
                <a:solidFill>
                  <a:srgbClr val="006FC0"/>
                </a:solidFill>
                <a:latin typeface="Arial"/>
              </a:rPr>
              <a:t>Base Pairing</a:t>
            </a:r>
          </a:p>
          <a:p>
            <a:pPr indent="0">
              <a:lnSpc>
                <a:spcPts val="3096"/>
              </a:lnSpc>
            </a:pPr>
            <a:r>
              <a:rPr lang="en-US" sz="2600">
                <a:latin typeface="Arial"/>
              </a:rPr>
              <a:t>Pairing of bases helps in determining the secondary structure </a:t>
            </a:r>
            <a:r>
              <a:rPr lang="en-US" sz="2600">
                <a:solidFill>
                  <a:srgbClr val="8F2934"/>
                </a:solidFill>
                <a:latin typeface="Arial"/>
              </a:rPr>
              <a:t>• </a:t>
            </a:r>
            <a:r>
              <a:rPr lang="en-US" sz="2600">
                <a:latin typeface="Arial"/>
              </a:rPr>
              <a:t>Aligning bases, based on pairing with each other gives an algorithmic approach to determining the optimal structure</a:t>
            </a:r>
          </a:p>
        </p:txBody>
      </p:sp>
    </p:spTree>
  </p:cSld>
  <p:clrMapOvr>
    <a:overrideClrMapping bg1="lt1" tx1="dk1" bg2="lt2" tx2="dk2" accent1="accent1" accent2="accent2" accent3="accent3" accent4="accent4" accent5="accent5" accent6="accent6" hlink="hlink" folHlink="folHlink"/>
  </p:clrMapOvr>
</p:sld>
</file>

<file path=ppt/slides/slide42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97024" y="484632"/>
            <a:ext cx="4983480" cy="417576"/>
          </a:xfrm>
          <a:prstGeom prst="rect">
            <a:avLst/>
          </a:prstGeom>
        </p:spPr>
        <p:txBody>
          <a:bodyPr lIns="0" tIns="0" rIns="0" bIns="0" wrap="none">
            <a:noAutofit/>
          </a:bodyPr>
          <a:p>
            <a:pPr indent="0"/>
            <a:r>
              <a:rPr lang="en-US" b="1" sz="3200">
                <a:solidFill>
                  <a:srgbClr val="001F5F"/>
                </a:solidFill>
                <a:latin typeface="Arial"/>
              </a:rPr>
              <a:t>RNA Secondary Structure</a:t>
            </a:r>
          </a:p>
        </p:txBody>
      </p:sp>
      <p:sp>
        <p:nvSpPr>
          <p:cNvPr id="3" name=""/>
          <p:cNvSpPr/>
          <p:nvPr/>
        </p:nvSpPr>
        <p:spPr>
          <a:xfrm>
            <a:off x="4809744" y="1316736"/>
            <a:ext cx="3425952" cy="3916680"/>
          </a:xfrm>
          <a:prstGeom prst="rect">
            <a:avLst/>
          </a:prstGeom>
        </p:spPr>
        <p:txBody>
          <a:bodyPr lIns="0" tIns="0" rIns="0" bIns="0">
            <a:noAutofit/>
          </a:bodyPr>
          <a:p>
            <a:pPr marL="485648" indent="-444500">
              <a:spcAft>
                <a:spcPts val="630"/>
              </a:spcAft>
            </a:pPr>
            <a:r>
              <a:rPr lang="en-US" sz="2600">
                <a:solidFill>
                  <a:srgbClr val="006FC0"/>
                </a:solidFill>
                <a:latin typeface="Arial"/>
              </a:rPr>
              <a:t>RNA Folding</a:t>
            </a:r>
          </a:p>
          <a:p>
            <a:pPr indent="0">
              <a:lnSpc>
                <a:spcPts val="2784"/>
              </a:lnSpc>
            </a:pPr>
            <a:r>
              <a:rPr lang="en-US" sz="2600">
                <a:latin typeface="Arial"/>
              </a:rPr>
              <a:t>RNA is produced as a single stranded molecule (unlike DNA)</a:t>
            </a:r>
          </a:p>
          <a:p>
            <a:pPr algn="just" marL="485648" marR="323596" indent="-444500">
              <a:lnSpc>
                <a:spcPts val="2784"/>
              </a:lnSpc>
            </a:pPr>
            <a:r>
              <a:rPr lang="en-US" sz="2600">
                <a:latin typeface="Arial"/>
              </a:rPr>
              <a:t>•    Strand folds upon itself to form base pairs &amp; secondary structures</a:t>
            </a:r>
          </a:p>
          <a:p>
            <a:pPr marL="485648" indent="-444500">
              <a:lnSpc>
                <a:spcPts val="2784"/>
              </a:lnSpc>
            </a:pPr>
            <a:r>
              <a:rPr lang="en-US" sz="2600">
                <a:latin typeface="Arial"/>
              </a:rPr>
              <a:t>•    RNA sequence analysis is different</a:t>
            </a:r>
          </a:p>
          <a:p>
            <a:pPr marL="485648" indent="-444500">
              <a:lnSpc>
                <a:spcPts val="2784"/>
              </a:lnSpc>
            </a:pPr>
            <a:r>
              <a:rPr lang="en-US" sz="2600" spc="300">
                <a:latin typeface="Arial"/>
              </a:rPr>
              <a:t>-from</a:t>
            </a:r>
            <a:r>
              <a:rPr lang="en-US" sz="2600">
                <a:latin typeface="Arial"/>
              </a:rPr>
              <a:t> DNA sequence</a:t>
            </a:r>
          </a:p>
        </p:txBody>
      </p:sp>
    </p:spTree>
  </p:cSld>
  <p:clrMapOvr>
    <a:overrideClrMapping bg1="lt1" tx1="dk1" bg2="lt2" tx2="dk2" accent1="accent1" accent2="accent2" accent3="accent3" accent4="accent4" accent5="accent5" accent6="accent6" hlink="hlink" folHlink="folHlink"/>
  </p:clrMapOvr>
</p:sld>
</file>

<file path=ppt/slides/slide42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5876544" y="3264408"/>
            <a:ext cx="2154936" cy="1203960"/>
          </a:xfrm>
          <a:prstGeom prst="rect">
            <a:avLst/>
          </a:prstGeom>
        </p:spPr>
      </p:pic>
      <p:sp>
        <p:nvSpPr>
          <p:cNvPr id="3" name=""/>
          <p:cNvSpPr/>
          <p:nvPr/>
        </p:nvSpPr>
        <p:spPr>
          <a:xfrm>
            <a:off x="2097024" y="484632"/>
            <a:ext cx="4983480" cy="417576"/>
          </a:xfrm>
          <a:prstGeom prst="rect">
            <a:avLst/>
          </a:prstGeom>
        </p:spPr>
        <p:txBody>
          <a:bodyPr lIns="0" tIns="0" rIns="0" bIns="0" wrap="none">
            <a:noAutofit/>
          </a:bodyPr>
          <a:p>
            <a:pPr indent="0"/>
            <a:r>
              <a:rPr lang="en-US" b="1" sz="3200">
                <a:solidFill>
                  <a:srgbClr val="001F5F"/>
                </a:solidFill>
                <a:latin typeface="Arial"/>
              </a:rPr>
              <a:t>RNA Secondary Structure</a:t>
            </a:r>
          </a:p>
        </p:txBody>
      </p:sp>
      <p:sp>
        <p:nvSpPr>
          <p:cNvPr id="4" name=""/>
          <p:cNvSpPr/>
          <p:nvPr/>
        </p:nvSpPr>
        <p:spPr>
          <a:xfrm>
            <a:off x="4809744" y="1331976"/>
            <a:ext cx="2932176" cy="1700784"/>
          </a:xfrm>
          <a:prstGeom prst="rect">
            <a:avLst/>
          </a:prstGeom>
        </p:spPr>
        <p:txBody>
          <a:bodyPr lIns="0" tIns="0" rIns="0" bIns="0">
            <a:noAutofit/>
          </a:bodyPr>
          <a:p>
            <a:pPr indent="0">
              <a:lnSpc>
                <a:spcPts val="2784"/>
              </a:lnSpc>
            </a:pPr>
            <a:r>
              <a:rPr lang="en-US" sz="2600">
                <a:solidFill>
                  <a:srgbClr val="006FC0"/>
                </a:solidFill>
                <a:latin typeface="Arial"/>
              </a:rPr>
              <a:t>RNA Structure</a:t>
            </a:r>
          </a:p>
          <a:p>
            <a:pPr indent="0">
              <a:lnSpc>
                <a:spcPts val="2784"/>
              </a:lnSpc>
            </a:pPr>
            <a:r>
              <a:rPr lang="en-US" sz="2600">
                <a:latin typeface="Arial"/>
              </a:rPr>
              <a:t>Structures are more conserved than sequences • Covariation</a:t>
            </a:r>
          </a:p>
        </p:txBody>
      </p:sp>
      <p:sp>
        <p:nvSpPr>
          <p:cNvPr id="5" name=""/>
          <p:cNvSpPr/>
          <p:nvPr/>
        </p:nvSpPr>
        <p:spPr>
          <a:xfrm>
            <a:off x="5992368" y="5056632"/>
            <a:ext cx="734568" cy="673608"/>
          </a:xfrm>
          <a:prstGeom prst="rect">
            <a:avLst/>
          </a:prstGeom>
        </p:spPr>
        <p:txBody>
          <a:bodyPr lIns="0" tIns="0" rIns="0" bIns="0">
            <a:noAutofit/>
          </a:bodyPr>
          <a:p>
            <a:pPr indent="0">
              <a:spcBef>
                <a:spcPts val="3150"/>
              </a:spcBef>
              <a:spcAft>
                <a:spcPts val="630"/>
              </a:spcAft>
            </a:pPr>
            <a:r>
              <a:rPr lang="en-US" sz="2600">
                <a:latin typeface="Arial"/>
              </a:rPr>
              <a:t>C</a:t>
            </a:r>
            <a:r>
              <a:rPr lang="en-US" sz="2600">
                <a:solidFill>
                  <a:srgbClr val="FF0000"/>
                </a:solidFill>
                <a:latin typeface="Arial"/>
              </a:rPr>
              <a:t>A</a:t>
            </a:r>
            <a:r>
              <a:rPr lang="en-US" sz="2600">
                <a:latin typeface="Arial"/>
              </a:rPr>
              <a:t>A</a:t>
            </a:r>
          </a:p>
          <a:p>
            <a:pPr indent="0"/>
            <a:r>
              <a:rPr lang="en-US" sz="2600">
                <a:latin typeface="Arial"/>
              </a:rPr>
              <a:t>G</a:t>
            </a:r>
            <a:r>
              <a:rPr lang="en-US" sz="2600">
                <a:solidFill>
                  <a:srgbClr val="FF0000"/>
                </a:solidFill>
                <a:latin typeface="Arial"/>
              </a:rPr>
              <a:t>U</a:t>
            </a:r>
            <a:r>
              <a:rPr lang="en-US" sz="2600">
                <a:latin typeface="Arial"/>
              </a:rPr>
              <a:t>U</a:t>
            </a:r>
          </a:p>
        </p:txBody>
      </p:sp>
    </p:spTree>
  </p:cSld>
  <p:clrMapOvr>
    <a:overrideClrMapping bg1="lt1" tx1="dk1" bg2="lt2" tx2="dk2" accent1="accent1" accent2="accent2" accent3="accent3" accent4="accent4" accent5="accent5" accent6="accent6" hlink="hlink" folHlink="folHlink"/>
  </p:clrMapOvr>
</p:sld>
</file>

<file path=ppt/slides/slide42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4642104" y="1664208"/>
            <a:ext cx="2977896" cy="2901696"/>
          </a:xfrm>
          <a:prstGeom prst="rect">
            <a:avLst/>
          </a:prstGeom>
        </p:spPr>
      </p:pic>
      <p:sp>
        <p:nvSpPr>
          <p:cNvPr id="3" name=""/>
          <p:cNvSpPr/>
          <p:nvPr/>
        </p:nvSpPr>
        <p:spPr>
          <a:xfrm>
            <a:off x="2112264" y="502920"/>
            <a:ext cx="4949952" cy="384048"/>
          </a:xfrm>
          <a:prstGeom prst="rect">
            <a:avLst/>
          </a:prstGeom>
        </p:spPr>
        <p:txBody>
          <a:bodyPr lIns="0" tIns="0" rIns="0" bIns="0" wrap="none">
            <a:noAutofit/>
          </a:bodyPr>
          <a:p>
            <a:pPr indent="0"/>
            <a:r>
              <a:rPr lang="en-US" b="1" sz="3200">
                <a:solidFill>
                  <a:srgbClr val="001F5F"/>
                </a:solidFill>
                <a:latin typeface="Arial"/>
              </a:rPr>
              <a:t>RNA Secondary Structure</a:t>
            </a:r>
          </a:p>
        </p:txBody>
      </p:sp>
      <p:sp>
        <p:nvSpPr>
          <p:cNvPr id="4" name=""/>
          <p:cNvSpPr/>
          <p:nvPr/>
        </p:nvSpPr>
        <p:spPr>
          <a:xfrm>
            <a:off x="1551432" y="1344168"/>
            <a:ext cx="5693664" cy="310896"/>
          </a:xfrm>
          <a:prstGeom prst="rect">
            <a:avLst/>
          </a:prstGeom>
        </p:spPr>
        <p:txBody>
          <a:bodyPr lIns="0" tIns="0" rIns="0" bIns="0" wrap="none">
            <a:noAutofit/>
          </a:bodyPr>
          <a:p>
            <a:pPr algn="ctr" indent="0">
              <a:spcAft>
                <a:spcPts val="840"/>
              </a:spcAft>
            </a:pPr>
            <a:r>
              <a:rPr lang="en-US" sz="2600">
                <a:solidFill>
                  <a:srgbClr val="006FC0"/>
                </a:solidFill>
                <a:latin typeface="Arial"/>
              </a:rPr>
              <a:t>Secondary Structure representation</a:t>
            </a:r>
          </a:p>
        </p:txBody>
      </p:sp>
      <p:sp>
        <p:nvSpPr>
          <p:cNvPr id="5" name=""/>
          <p:cNvSpPr/>
          <p:nvPr/>
        </p:nvSpPr>
        <p:spPr>
          <a:xfrm>
            <a:off x="1709928" y="1776984"/>
            <a:ext cx="737616" cy="237744"/>
          </a:xfrm>
          <a:prstGeom prst="rect">
            <a:avLst/>
          </a:prstGeom>
        </p:spPr>
        <p:txBody>
          <a:bodyPr lIns="0" tIns="0" rIns="0" bIns="0" wrap="none">
            <a:noAutofit/>
          </a:bodyPr>
          <a:p>
            <a:pPr algn="just" indent="0">
              <a:lnSpc>
                <a:spcPts val="3744"/>
              </a:lnSpc>
            </a:pPr>
            <a:r>
              <a:rPr lang="en-US" sz="2600">
                <a:latin typeface="Arial"/>
              </a:rPr>
              <a:t>•    2D</a:t>
            </a:r>
          </a:p>
        </p:txBody>
      </p:sp>
      <p:sp>
        <p:nvSpPr>
          <p:cNvPr id="6" name=""/>
          <p:cNvSpPr/>
          <p:nvPr/>
        </p:nvSpPr>
        <p:spPr>
          <a:xfrm>
            <a:off x="1709928" y="2252472"/>
            <a:ext cx="1792224" cy="310896"/>
          </a:xfrm>
          <a:prstGeom prst="rect">
            <a:avLst/>
          </a:prstGeom>
        </p:spPr>
        <p:txBody>
          <a:bodyPr lIns="0" tIns="0" rIns="0" bIns="0" wrap="none">
            <a:noAutofit/>
          </a:bodyPr>
          <a:p>
            <a:pPr algn="just" indent="0">
              <a:lnSpc>
                <a:spcPts val="3744"/>
              </a:lnSpc>
            </a:pPr>
            <a:r>
              <a:rPr lang="en-US" sz="2600">
                <a:latin typeface="Arial"/>
              </a:rPr>
              <a:t>•    Circle plot</a:t>
            </a:r>
          </a:p>
        </p:txBody>
      </p:sp>
      <p:sp>
        <p:nvSpPr>
          <p:cNvPr id="7" name=""/>
          <p:cNvSpPr/>
          <p:nvPr/>
        </p:nvSpPr>
        <p:spPr>
          <a:xfrm>
            <a:off x="1709928" y="2727960"/>
            <a:ext cx="1463040" cy="304800"/>
          </a:xfrm>
          <a:prstGeom prst="rect">
            <a:avLst/>
          </a:prstGeom>
        </p:spPr>
        <p:txBody>
          <a:bodyPr lIns="0" tIns="0" rIns="0" bIns="0" wrap="none">
            <a:noAutofit/>
          </a:bodyPr>
          <a:p>
            <a:pPr algn="just" indent="0">
              <a:lnSpc>
                <a:spcPts val="3744"/>
              </a:lnSpc>
            </a:pPr>
            <a:r>
              <a:rPr lang="en-US" sz="2600">
                <a:latin typeface="Arial"/>
              </a:rPr>
              <a:t>•    Dot plot</a:t>
            </a:r>
          </a:p>
        </p:txBody>
      </p:sp>
      <p:sp>
        <p:nvSpPr>
          <p:cNvPr id="8" name=""/>
          <p:cNvSpPr/>
          <p:nvPr/>
        </p:nvSpPr>
        <p:spPr>
          <a:xfrm>
            <a:off x="1709928" y="3203448"/>
            <a:ext cx="1664208" cy="243840"/>
          </a:xfrm>
          <a:prstGeom prst="rect">
            <a:avLst/>
          </a:prstGeom>
        </p:spPr>
        <p:txBody>
          <a:bodyPr lIns="0" tIns="0" rIns="0" bIns="0" wrap="none">
            <a:noAutofit/>
          </a:bodyPr>
          <a:p>
            <a:pPr algn="just" indent="0">
              <a:lnSpc>
                <a:spcPts val="3744"/>
              </a:lnSpc>
            </a:pPr>
            <a:r>
              <a:rPr lang="en-US" sz="2600">
                <a:latin typeface="Arial"/>
              </a:rPr>
              <a:t>•    Mountain</a:t>
            </a:r>
          </a:p>
        </p:txBody>
      </p:sp>
      <p:sp>
        <p:nvSpPr>
          <p:cNvPr id="9" name=""/>
          <p:cNvSpPr/>
          <p:nvPr/>
        </p:nvSpPr>
        <p:spPr>
          <a:xfrm>
            <a:off x="1709928" y="3678936"/>
            <a:ext cx="2170176" cy="243840"/>
          </a:xfrm>
          <a:prstGeom prst="rect">
            <a:avLst/>
          </a:prstGeom>
        </p:spPr>
        <p:txBody>
          <a:bodyPr lIns="0" tIns="0" rIns="0" bIns="0" wrap="none">
            <a:noAutofit/>
          </a:bodyPr>
          <a:p>
            <a:pPr algn="just" indent="0">
              <a:lnSpc>
                <a:spcPts val="3744"/>
              </a:lnSpc>
            </a:pPr>
            <a:r>
              <a:rPr lang="en-US" sz="2600">
                <a:latin typeface="Arial"/>
              </a:rPr>
              <a:t>•    Parentheses</a:t>
            </a:r>
          </a:p>
        </p:txBody>
      </p:sp>
      <p:sp>
        <p:nvSpPr>
          <p:cNvPr id="10" name=""/>
          <p:cNvSpPr/>
          <p:nvPr/>
        </p:nvSpPr>
        <p:spPr>
          <a:xfrm>
            <a:off x="1709928" y="4154424"/>
            <a:ext cx="1962912" cy="243840"/>
          </a:xfrm>
          <a:prstGeom prst="rect">
            <a:avLst/>
          </a:prstGeom>
        </p:spPr>
        <p:txBody>
          <a:bodyPr lIns="0" tIns="0" rIns="0" bIns="0" wrap="none">
            <a:noAutofit/>
          </a:bodyPr>
          <a:p>
            <a:pPr algn="just" indent="0">
              <a:lnSpc>
                <a:spcPts val="3744"/>
              </a:lnSpc>
              <a:spcAft>
                <a:spcPts val="2730"/>
              </a:spcAft>
            </a:pPr>
            <a:r>
              <a:rPr lang="en-US" sz="2600">
                <a:latin typeface="Arial"/>
              </a:rPr>
              <a:t>•    T ree model</a:t>
            </a:r>
          </a:p>
        </p:txBody>
      </p:sp>
      <p:sp>
        <p:nvSpPr>
          <p:cNvPr id="11" name=""/>
          <p:cNvSpPr/>
          <p:nvPr/>
        </p:nvSpPr>
        <p:spPr>
          <a:xfrm>
            <a:off x="3419856" y="4895088"/>
            <a:ext cx="3096768" cy="475488"/>
          </a:xfrm>
          <a:prstGeom prst="rect">
            <a:avLst/>
          </a:prstGeom>
        </p:spPr>
        <p:txBody>
          <a:bodyPr lIns="0" tIns="0" rIns="0" bIns="0" wrap="none">
            <a:noAutofit/>
          </a:bodyPr>
          <a:p>
            <a:pPr algn="ctr" indent="0"/>
            <a:r>
              <a:rPr lang="en-US" sz="2600">
                <a:latin typeface="Arial"/>
              </a:rPr>
              <a:t>(((</a:t>
            </a:r>
            <a:r>
              <a:rPr lang="en-US" sz="1800" spc="550">
                <a:latin typeface="Calibri"/>
              </a:rPr>
              <a:t>...</a:t>
            </a:r>
            <a:r>
              <a:rPr lang="en-US" sz="2600" spc="300">
                <a:latin typeface="Arial"/>
              </a:rPr>
              <a:t>)))..«■■■.))</a:t>
            </a:r>
          </a:p>
        </p:txBody>
      </p:sp>
    </p:spTree>
  </p:cSld>
  <p:clrMapOvr>
    <a:overrideClrMapping bg1="lt1" tx1="dk1" bg2="lt2" tx2="dk2" accent1="accent1" accent2="accent2" accent3="accent3" accent4="accent4" accent5="accent5" accent6="accent6" hlink="hlink" folHlink="folHlink"/>
  </p:clrMapOvr>
</p:sld>
</file>

<file path=ppt/slides/slide42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4462272" y="1908048"/>
            <a:ext cx="2944368" cy="4303776"/>
          </a:xfrm>
          <a:prstGeom prst="rect">
            <a:avLst/>
          </a:prstGeom>
        </p:spPr>
      </p:pic>
      <p:sp>
        <p:nvSpPr>
          <p:cNvPr id="3" name=""/>
          <p:cNvSpPr/>
          <p:nvPr/>
        </p:nvSpPr>
        <p:spPr>
          <a:xfrm>
            <a:off x="2097024" y="484632"/>
            <a:ext cx="4983480" cy="417576"/>
          </a:xfrm>
          <a:prstGeom prst="rect">
            <a:avLst/>
          </a:prstGeom>
        </p:spPr>
        <p:txBody>
          <a:bodyPr lIns="0" tIns="0" rIns="0" bIns="0" wrap="none">
            <a:noAutofit/>
          </a:bodyPr>
          <a:p>
            <a:pPr indent="0"/>
            <a:r>
              <a:rPr lang="en-US" b="1" sz="3200">
                <a:solidFill>
                  <a:srgbClr val="001F5F"/>
                </a:solidFill>
                <a:latin typeface="Arial"/>
              </a:rPr>
              <a:t>RNA Secondary Structure</a:t>
            </a:r>
          </a:p>
        </p:txBody>
      </p:sp>
      <p:sp>
        <p:nvSpPr>
          <p:cNvPr id="4" name=""/>
          <p:cNvSpPr/>
          <p:nvPr/>
        </p:nvSpPr>
        <p:spPr>
          <a:xfrm>
            <a:off x="1956816" y="1389888"/>
            <a:ext cx="713232" cy="755904"/>
          </a:xfrm>
          <a:prstGeom prst="rect">
            <a:avLst/>
          </a:prstGeom>
        </p:spPr>
        <p:txBody>
          <a:bodyPr lIns="0" tIns="0" rIns="0" bIns="0" wrap="none">
            <a:noAutofit/>
          </a:bodyPr>
          <a:p>
            <a:pPr indent="0">
              <a:spcAft>
                <a:spcPts val="2940"/>
              </a:spcAft>
            </a:pPr>
            <a:r>
              <a:rPr lang="en-US" sz="6700">
                <a:latin typeface="Constantia"/>
              </a:rPr>
              <a:t>O</a:t>
            </a:r>
          </a:p>
        </p:txBody>
      </p:sp>
      <p:sp>
        <p:nvSpPr>
          <p:cNvPr id="5" name=""/>
          <p:cNvSpPr/>
          <p:nvPr/>
        </p:nvSpPr>
        <p:spPr>
          <a:xfrm>
            <a:off x="5894832" y="1591056"/>
            <a:ext cx="1962912" cy="316992"/>
          </a:xfrm>
          <a:prstGeom prst="rect">
            <a:avLst/>
          </a:prstGeom>
        </p:spPr>
        <p:txBody>
          <a:bodyPr lIns="0" tIns="0" rIns="0" bIns="0" wrap="none">
            <a:noAutofit/>
          </a:bodyPr>
          <a:p>
            <a:pPr indent="0"/>
            <a:r>
              <a:rPr lang="en-US" sz="2600">
                <a:latin typeface="Arial"/>
              </a:rPr>
              <a:t>Pseudoknot</a:t>
            </a:r>
          </a:p>
        </p:txBody>
      </p:sp>
      <p:sp>
        <p:nvSpPr>
          <p:cNvPr id="6" name=""/>
          <p:cNvSpPr/>
          <p:nvPr/>
        </p:nvSpPr>
        <p:spPr>
          <a:xfrm>
            <a:off x="1048512" y="2663952"/>
            <a:ext cx="993648" cy="146304"/>
          </a:xfrm>
          <a:prstGeom prst="rect">
            <a:avLst/>
          </a:prstGeom>
        </p:spPr>
        <p:txBody>
          <a:bodyPr lIns="0" tIns="0" rIns="0" bIns="0" wrap="none">
            <a:noAutofit/>
          </a:bodyPr>
          <a:p>
            <a:pPr indent="0">
              <a:spcBef>
                <a:spcPts val="2940"/>
              </a:spcBef>
              <a:spcAft>
                <a:spcPts val="3780"/>
              </a:spcAft>
            </a:pPr>
            <a:r>
              <a:rPr lang="en-US" b="1" u="sng" sz="1000">
                <a:latin typeface="Cambria"/>
              </a:rPr>
              <a:t>i </a:t>
            </a:r>
            <a:r>
              <a:rPr lang="en-US" b="1" u="sng" cap="small" sz="1000">
                <a:latin typeface="Cambria"/>
              </a:rPr>
              <a:t>l </a:t>
            </a:r>
            <a:r>
              <a:rPr lang="en-US" b="1" i="1" u="sng" sz="850">
                <a:latin typeface="Arial"/>
              </a:rPr>
              <a:t>i</a:t>
            </a:r>
            <a:r>
              <a:rPr lang="en-US" b="1" u="sng" sz="1000">
                <a:latin typeface="Cambria"/>
              </a:rPr>
              <a:t> » i i</a:t>
            </a:r>
          </a:p>
        </p:txBody>
      </p:sp>
      <p:sp>
        <p:nvSpPr>
          <p:cNvPr id="7" name=""/>
          <p:cNvSpPr/>
          <p:nvPr/>
        </p:nvSpPr>
        <p:spPr>
          <a:xfrm>
            <a:off x="2596896" y="2218944"/>
            <a:ext cx="1444752" cy="579120"/>
          </a:xfrm>
          <a:prstGeom prst="rect">
            <a:avLst/>
          </a:prstGeom>
        </p:spPr>
        <p:txBody>
          <a:bodyPr lIns="0" tIns="0" rIns="0" bIns="0">
            <a:noAutofit/>
          </a:bodyPr>
          <a:p>
            <a:pPr indent="0">
              <a:spcAft>
                <a:spcPts val="840"/>
              </a:spcAft>
            </a:pPr>
            <a:r>
              <a:rPr lang="en-US" sz="2600">
                <a:latin typeface="Arial"/>
              </a:rPr>
              <a:t>-—Stem</a:t>
            </a:r>
          </a:p>
          <a:p>
            <a:pPr algn="just" indent="0"/>
            <a:r>
              <a:rPr lang="en-US" b="1" u="sng" sz="950">
                <a:latin typeface="Consolas"/>
              </a:rPr>
              <a:t>» L I    L 1</a:t>
            </a:r>
          </a:p>
        </p:txBody>
      </p:sp>
      <p:sp>
        <p:nvSpPr>
          <p:cNvPr id="8" name=""/>
          <p:cNvSpPr/>
          <p:nvPr/>
        </p:nvSpPr>
        <p:spPr>
          <a:xfrm>
            <a:off x="1091184" y="3438144"/>
            <a:ext cx="1499616" cy="713232"/>
          </a:xfrm>
          <a:prstGeom prst="rect">
            <a:avLst/>
          </a:prstGeom>
        </p:spPr>
        <p:txBody>
          <a:bodyPr lIns="0" tIns="0" rIns="0" bIns="0">
            <a:noAutofit/>
          </a:bodyPr>
          <a:p>
            <a:pPr algn="r" indent="0">
              <a:spcBef>
                <a:spcPts val="3780"/>
              </a:spcBef>
              <a:spcAft>
                <a:spcPts val="630"/>
              </a:spcAft>
            </a:pPr>
            <a:r>
              <a:rPr lang="en-US" sz="2600">
                <a:latin typeface="Arial"/>
              </a:rPr>
              <a:t>Single</a:t>
            </a:r>
          </a:p>
          <a:p>
            <a:pPr algn="r" indent="0">
              <a:spcAft>
                <a:spcPts val="2520"/>
              </a:spcAft>
            </a:pPr>
            <a:r>
              <a:rPr lang="en-US" sz="2600">
                <a:latin typeface="Arial"/>
              </a:rPr>
              <a:t>Stranded</a:t>
            </a:r>
          </a:p>
        </p:txBody>
      </p:sp>
      <p:sp>
        <p:nvSpPr>
          <p:cNvPr id="9" name=""/>
          <p:cNvSpPr/>
          <p:nvPr/>
        </p:nvSpPr>
        <p:spPr>
          <a:xfrm>
            <a:off x="3645408" y="2877312"/>
            <a:ext cx="2066544" cy="390144"/>
          </a:xfrm>
          <a:prstGeom prst="rect">
            <a:avLst/>
          </a:prstGeom>
        </p:spPr>
        <p:txBody>
          <a:bodyPr lIns="0" tIns="0" rIns="0" bIns="0" wrap="none">
            <a:noAutofit/>
          </a:bodyPr>
          <a:p>
            <a:pPr indent="0"/>
            <a:r>
              <a:rPr lang="en-US" sz="2600">
                <a:latin typeface="Arial"/>
              </a:rPr>
              <a:t>Interior Loop</a:t>
            </a:r>
          </a:p>
        </p:txBody>
      </p:sp>
      <p:sp>
        <p:nvSpPr>
          <p:cNvPr id="10" name=""/>
          <p:cNvSpPr/>
          <p:nvPr/>
        </p:nvSpPr>
        <p:spPr>
          <a:xfrm>
            <a:off x="2331720" y="4623816"/>
            <a:ext cx="883920" cy="310896"/>
          </a:xfrm>
          <a:prstGeom prst="rect">
            <a:avLst/>
          </a:prstGeom>
        </p:spPr>
        <p:txBody>
          <a:bodyPr lIns="0" tIns="0" rIns="0" bIns="0" wrap="none">
            <a:noAutofit/>
          </a:bodyPr>
          <a:p>
            <a:pPr algn="r" indent="0">
              <a:spcAft>
                <a:spcPts val="630"/>
              </a:spcAft>
            </a:pPr>
            <a:r>
              <a:rPr lang="en-US" sz="2600">
                <a:latin typeface="Arial"/>
              </a:rPr>
              <a:t>Bulge</a:t>
            </a:r>
          </a:p>
        </p:txBody>
      </p:sp>
      <p:sp>
        <p:nvSpPr>
          <p:cNvPr id="11" name=""/>
          <p:cNvSpPr/>
          <p:nvPr/>
        </p:nvSpPr>
        <p:spPr>
          <a:xfrm>
            <a:off x="2331720" y="5020056"/>
            <a:ext cx="780288" cy="310896"/>
          </a:xfrm>
          <a:prstGeom prst="rect">
            <a:avLst/>
          </a:prstGeom>
        </p:spPr>
        <p:txBody>
          <a:bodyPr lIns="0" tIns="0" rIns="0" bIns="0" wrap="none">
            <a:noAutofit/>
          </a:bodyPr>
          <a:p>
            <a:pPr algn="r" indent="0"/>
            <a:r>
              <a:rPr lang="en-US" sz="2600">
                <a:latin typeface="Arial"/>
              </a:rPr>
              <a:t>Loop</a:t>
            </a:r>
          </a:p>
        </p:txBody>
      </p:sp>
      <p:sp>
        <p:nvSpPr>
          <p:cNvPr id="12" name=""/>
          <p:cNvSpPr/>
          <p:nvPr/>
        </p:nvSpPr>
        <p:spPr>
          <a:xfrm>
            <a:off x="4002024" y="5160264"/>
            <a:ext cx="1097280" cy="304800"/>
          </a:xfrm>
          <a:prstGeom prst="rect">
            <a:avLst/>
          </a:prstGeom>
        </p:spPr>
        <p:txBody>
          <a:bodyPr lIns="0" tIns="0" rIns="0" bIns="0" wrap="none">
            <a:noAutofit/>
          </a:bodyPr>
          <a:p>
            <a:pPr algn="just" indent="0">
              <a:lnSpc>
                <a:spcPts val="3120"/>
              </a:lnSpc>
            </a:pPr>
            <a:r>
              <a:rPr lang="en-US" sz="2600">
                <a:latin typeface="Arial"/>
              </a:rPr>
              <a:t>Hairpin </a:t>
            </a:r>
          </a:p>
        </p:txBody>
      </p:sp>
      <p:sp>
        <p:nvSpPr>
          <p:cNvPr id="13" name=""/>
          <p:cNvSpPr/>
          <p:nvPr/>
        </p:nvSpPr>
        <p:spPr>
          <a:xfrm>
            <a:off x="4002024" y="5550408"/>
            <a:ext cx="670560" cy="310896"/>
          </a:xfrm>
          <a:prstGeom prst="rect">
            <a:avLst/>
          </a:prstGeom>
        </p:spPr>
        <p:txBody>
          <a:bodyPr lIns="0" tIns="0" rIns="0" bIns="0" wrap="none">
            <a:noAutofit/>
          </a:bodyPr>
          <a:p>
            <a:pPr algn="just" indent="0">
              <a:lnSpc>
                <a:spcPts val="3120"/>
              </a:lnSpc>
            </a:pPr>
            <a:r>
              <a:rPr lang="en-US" sz="2600">
                <a:latin typeface="Arial"/>
              </a:rPr>
              <a:t>loop</a:t>
            </a:r>
          </a:p>
        </p:txBody>
      </p:sp>
      <p:sp>
        <p:nvSpPr>
          <p:cNvPr id="14" name=""/>
          <p:cNvSpPr/>
          <p:nvPr/>
        </p:nvSpPr>
        <p:spPr>
          <a:xfrm>
            <a:off x="6339840" y="4712208"/>
            <a:ext cx="1725168" cy="725424"/>
          </a:xfrm>
          <a:prstGeom prst="rect">
            <a:avLst/>
          </a:prstGeom>
        </p:spPr>
        <p:txBody>
          <a:bodyPr lIns="0" tIns="0" rIns="0" bIns="0">
            <a:noAutofit/>
          </a:bodyPr>
          <a:p>
            <a:pPr indent="0">
              <a:spcAft>
                <a:spcPts val="630"/>
              </a:spcAft>
            </a:pPr>
            <a:r>
              <a:rPr lang="en-US" sz="2600">
                <a:latin typeface="Arial"/>
              </a:rPr>
              <a:t>Junction</a:t>
            </a:r>
          </a:p>
          <a:p>
            <a:pPr indent="0"/>
            <a:r>
              <a:rPr lang="en-US" sz="2600">
                <a:latin typeface="Arial"/>
              </a:rPr>
              <a:t>(Multiloop)</a:t>
            </a:r>
          </a:p>
        </p:txBody>
      </p:sp>
    </p:spTree>
  </p:cSld>
  <p:clrMapOvr>
    <a:overrideClrMapping bg1="lt1" tx1="dk1" bg2="lt2" tx2="dk2" accent1="accent1" accent2="accent2" accent3="accent3" accent4="accent4" accent5="accent5" accent6="accent6" hlink="hlink" folHlink="folHlink"/>
  </p:clrMapOvr>
</p:sld>
</file>

<file path=ppt/slides/slide42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50976" y="1822704"/>
            <a:ext cx="7632192" cy="3681984"/>
          </a:xfrm>
          <a:prstGeom prst="rect">
            <a:avLst/>
          </a:prstGeom>
        </p:spPr>
      </p:pic>
      <p:sp>
        <p:nvSpPr>
          <p:cNvPr id="3" name=""/>
          <p:cNvSpPr/>
          <p:nvPr/>
        </p:nvSpPr>
        <p:spPr>
          <a:xfrm>
            <a:off x="2097024" y="484632"/>
            <a:ext cx="4983480" cy="417576"/>
          </a:xfrm>
          <a:prstGeom prst="rect">
            <a:avLst/>
          </a:prstGeom>
        </p:spPr>
        <p:txBody>
          <a:bodyPr lIns="0" tIns="0" rIns="0" bIns="0" wrap="none">
            <a:noAutofit/>
          </a:bodyPr>
          <a:p>
            <a:pPr indent="0"/>
            <a:r>
              <a:rPr lang="en-US" b="1" sz="3200">
                <a:solidFill>
                  <a:srgbClr val="001F5F"/>
                </a:solidFill>
                <a:latin typeface="Arial"/>
              </a:rPr>
              <a:t>RNA Secondary Structure</a:t>
            </a:r>
          </a:p>
        </p:txBody>
      </p:sp>
      <p:sp>
        <p:nvSpPr>
          <p:cNvPr id="4" name=""/>
          <p:cNvSpPr/>
          <p:nvPr/>
        </p:nvSpPr>
        <p:spPr>
          <a:xfrm>
            <a:off x="1036320" y="1325880"/>
            <a:ext cx="2968752" cy="338328"/>
          </a:xfrm>
          <a:prstGeom prst="rect">
            <a:avLst/>
          </a:prstGeom>
        </p:spPr>
        <p:txBody>
          <a:bodyPr lIns="0" tIns="0" rIns="0" bIns="0" wrap="none">
            <a:noAutofit/>
          </a:bodyPr>
          <a:p>
            <a:pPr indent="0"/>
            <a:r>
              <a:rPr lang="en-US" sz="2600">
                <a:solidFill>
                  <a:srgbClr val="006FC0"/>
                </a:solidFill>
                <a:latin typeface="Arial"/>
              </a:rPr>
              <a:t>Tertiary Structures</a:t>
            </a:r>
          </a:p>
        </p:txBody>
      </p:sp>
    </p:spTree>
  </p:cSld>
  <p:clrMapOvr>
    <a:overrideClrMapping bg1="lt1" tx1="dk1" bg2="lt2" tx2="dk2" accent1="accent1" accent2="accent2" accent3="accent3" accent4="accent4" accent5="accent5" accent6="accent6" hlink="hlink" folHlink="folHlink"/>
  </p:clrMapOvr>
</p:sld>
</file>

<file path=ppt/slides/slide42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69592" y="484632"/>
            <a:ext cx="4983480" cy="417576"/>
          </a:xfrm>
          <a:prstGeom prst="rect">
            <a:avLst/>
          </a:prstGeom>
        </p:spPr>
        <p:txBody>
          <a:bodyPr lIns="0" tIns="0" rIns="0" bIns="0" wrap="none">
            <a:noAutofit/>
          </a:bodyPr>
          <a:p>
            <a:pPr indent="0"/>
            <a:r>
              <a:rPr lang="en-US" b="1" sz="3200">
                <a:solidFill>
                  <a:srgbClr val="001F5F"/>
                </a:solidFill>
                <a:latin typeface="Arial"/>
              </a:rPr>
              <a:t>RNA Secondary Structure</a:t>
            </a:r>
          </a:p>
        </p:txBody>
      </p:sp>
      <p:sp>
        <p:nvSpPr>
          <p:cNvPr id="3" name=""/>
          <p:cNvSpPr/>
          <p:nvPr/>
        </p:nvSpPr>
        <p:spPr>
          <a:xfrm>
            <a:off x="4794504" y="1399032"/>
            <a:ext cx="3371088" cy="4632960"/>
          </a:xfrm>
          <a:prstGeom prst="rect">
            <a:avLst/>
          </a:prstGeom>
        </p:spPr>
        <p:txBody>
          <a:bodyPr lIns="0" tIns="0" rIns="0" bIns="0">
            <a:noAutofit/>
          </a:bodyPr>
          <a:p>
            <a:pPr indent="0">
              <a:lnSpc>
                <a:spcPts val="3096"/>
              </a:lnSpc>
            </a:pPr>
            <a:r>
              <a:rPr lang="en-US" b="1" sz="2600">
                <a:solidFill>
                  <a:srgbClr val="006FC0"/>
                </a:solidFill>
                <a:latin typeface="Arial"/>
              </a:rPr>
              <a:t>Pseudoknots</a:t>
            </a:r>
          </a:p>
          <a:p>
            <a:pPr indent="0">
              <a:lnSpc>
                <a:spcPts val="3096"/>
              </a:lnSpc>
            </a:pPr>
            <a:r>
              <a:rPr lang="en-US" sz="2600">
                <a:latin typeface="Arial"/>
              </a:rPr>
              <a:t>Pseudoknots cause a breakdown in the Dynamic Programming Algorithm.</a:t>
            </a:r>
          </a:p>
          <a:p>
            <a:pPr indent="0">
              <a:lnSpc>
                <a:spcPts val="3096"/>
              </a:lnSpc>
            </a:pPr>
            <a:r>
              <a:rPr lang="en-US" sz="2600">
                <a:solidFill>
                  <a:srgbClr val="8F2934"/>
                </a:solidFill>
                <a:latin typeface="Arial"/>
              </a:rPr>
              <a:t>• </a:t>
            </a:r>
            <a:r>
              <a:rPr lang="en-US" sz="2600">
                <a:latin typeface="Arial"/>
              </a:rPr>
              <a:t>In order to form a pseudoknot, checks must be made to ensure base is not ^already paired - this breaks down the recurrence relations</a:t>
            </a:r>
          </a:p>
        </p:txBody>
      </p:sp>
    </p:spTree>
  </p:cSld>
  <p:clrMapOvr>
    <a:overrideClrMapping bg1="lt1" tx1="dk1" bg2="lt2" tx2="dk2" accent1="accent1" accent2="accent2" accent3="accent3" accent4="accent4" accent5="accent5" accent6="accent6" hlink="hlink" folHlink="folHlink"/>
  </p:clrMapOvr>
</p:sld>
</file>

<file path=ppt/slides/slide4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9824" y="780288"/>
            <a:ext cx="5891784" cy="411480"/>
          </a:xfrm>
          <a:prstGeom prst="rect">
            <a:avLst/>
          </a:prstGeom>
        </p:spPr>
        <p:txBody>
          <a:bodyPr lIns="0" tIns="0" rIns="0" bIns="0" wrap="none">
            <a:noAutofit/>
          </a:bodyPr>
          <a:p>
            <a:pPr indent="0"/>
            <a:r>
              <a:rPr lang="en-US" b="1" sz="3200">
                <a:solidFill>
                  <a:srgbClr val="001F5F"/>
                </a:solidFill>
                <a:latin typeface="Arial"/>
              </a:rPr>
              <a:t>Needleman-Wunsch Algorithm</a:t>
            </a:r>
          </a:p>
        </p:txBody>
      </p:sp>
      <p:sp>
        <p:nvSpPr>
          <p:cNvPr id="3" name=""/>
          <p:cNvSpPr/>
          <p:nvPr/>
        </p:nvSpPr>
        <p:spPr>
          <a:xfrm>
            <a:off x="4657344" y="1612392"/>
            <a:ext cx="3291840" cy="2389632"/>
          </a:xfrm>
          <a:prstGeom prst="rect">
            <a:avLst/>
          </a:prstGeom>
        </p:spPr>
        <p:txBody>
          <a:bodyPr lIns="0" tIns="0" rIns="0" bIns="0">
            <a:noAutofit/>
          </a:bodyPr>
          <a:p>
            <a:pPr indent="0">
              <a:spcAft>
                <a:spcPts val="1050"/>
              </a:spcAft>
            </a:pPr>
            <a:r>
              <a:rPr lang="en-US" sz="2600" spc="-50">
                <a:solidFill>
                  <a:srgbClr val="3265FF"/>
                </a:solidFill>
                <a:latin typeface="Arial"/>
              </a:rPr>
              <a:t>Introduction</a:t>
            </a:r>
          </a:p>
          <a:p>
            <a:pPr indent="0">
              <a:lnSpc>
                <a:spcPts val="3096"/>
              </a:lnSpc>
            </a:pPr>
            <a:r>
              <a:rPr lang="en-US" sz="2600" spc="-50">
                <a:latin typeface="Arial"/>
              </a:rPr>
              <a:t>It was the first application of dynamic programming to compare biological sequences</a:t>
            </a:r>
          </a:p>
        </p:txBody>
      </p:sp>
    </p:spTree>
  </p:cSld>
  <p:clrMapOvr>
    <a:overrideClrMapping bg1="lt1" tx1="dk1" bg2="lt2" tx2="dk2" accent1="accent1" accent2="accent2" accent3="accent3" accent4="accent4" accent5="accent5" accent6="accent6" hlink="hlink" folHlink="folHlink"/>
  </p:clrMapOvr>
</p:sld>
</file>

<file path=ppt/slides/slide43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838200" y="1767840"/>
            <a:ext cx="7552944" cy="4251960"/>
          </a:xfrm>
          <a:prstGeom prst="rect">
            <a:avLst/>
          </a:prstGeom>
        </p:spPr>
      </p:pic>
      <p:sp>
        <p:nvSpPr>
          <p:cNvPr id="3" name=""/>
          <p:cNvSpPr/>
          <p:nvPr/>
        </p:nvSpPr>
        <p:spPr>
          <a:xfrm>
            <a:off x="2069592" y="484632"/>
            <a:ext cx="4983480" cy="417576"/>
          </a:xfrm>
          <a:prstGeom prst="rect">
            <a:avLst/>
          </a:prstGeom>
        </p:spPr>
        <p:txBody>
          <a:bodyPr lIns="0" tIns="0" rIns="0" bIns="0" wrap="none">
            <a:noAutofit/>
          </a:bodyPr>
          <a:p>
            <a:pPr indent="0"/>
            <a:r>
              <a:rPr lang="en-US" b="1" sz="3200">
                <a:solidFill>
                  <a:srgbClr val="001F5F"/>
                </a:solidFill>
                <a:latin typeface="Arial"/>
              </a:rPr>
              <a:t>RNA Secondary Structure</a:t>
            </a:r>
          </a:p>
        </p:txBody>
      </p:sp>
      <p:sp>
        <p:nvSpPr>
          <p:cNvPr id="4" name=""/>
          <p:cNvSpPr/>
          <p:nvPr/>
        </p:nvSpPr>
        <p:spPr>
          <a:xfrm>
            <a:off x="1011936" y="1389888"/>
            <a:ext cx="2072640" cy="277368"/>
          </a:xfrm>
          <a:prstGeom prst="rect">
            <a:avLst/>
          </a:prstGeom>
        </p:spPr>
        <p:txBody>
          <a:bodyPr lIns="0" tIns="0" rIns="0" bIns="0" wrap="none">
            <a:noAutofit/>
          </a:bodyPr>
          <a:p>
            <a:pPr indent="0"/>
            <a:r>
              <a:rPr lang="en-US" sz="2600">
                <a:solidFill>
                  <a:srgbClr val="006FC0"/>
                </a:solidFill>
                <a:latin typeface="Arial"/>
              </a:rPr>
              <a:t>Pseudoknots</a:t>
            </a:r>
          </a:p>
        </p:txBody>
      </p:sp>
    </p:spTree>
  </p:cSld>
  <p:clrMapOvr>
    <a:overrideClrMapping bg1="lt1" tx1="dk1" bg2="lt2" tx2="dk2" accent1="accent1" accent2="accent2" accent3="accent3" accent4="accent4" accent5="accent5" accent6="accent6" hlink="hlink" folHlink="folHlink"/>
  </p:clrMapOvr>
</p:sld>
</file>

<file path=ppt/slides/slide43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97024" y="484632"/>
            <a:ext cx="4983480" cy="417576"/>
          </a:xfrm>
          <a:prstGeom prst="rect">
            <a:avLst/>
          </a:prstGeom>
        </p:spPr>
        <p:txBody>
          <a:bodyPr lIns="0" tIns="0" rIns="0" bIns="0" wrap="none">
            <a:noAutofit/>
          </a:bodyPr>
          <a:p>
            <a:pPr indent="0"/>
            <a:r>
              <a:rPr lang="en-US" b="1" sz="3200">
                <a:solidFill>
                  <a:srgbClr val="001F5F"/>
                </a:solidFill>
                <a:latin typeface="Arial"/>
              </a:rPr>
              <a:t>RNA Secondary Structure</a:t>
            </a:r>
          </a:p>
        </p:txBody>
      </p:sp>
      <p:sp>
        <p:nvSpPr>
          <p:cNvPr id="3" name=""/>
          <p:cNvSpPr/>
          <p:nvPr/>
        </p:nvSpPr>
        <p:spPr>
          <a:xfrm>
            <a:off x="4800600" y="1335024"/>
            <a:ext cx="3553968" cy="2734056"/>
          </a:xfrm>
          <a:prstGeom prst="rect">
            <a:avLst/>
          </a:prstGeom>
        </p:spPr>
        <p:txBody>
          <a:bodyPr lIns="0" tIns="0" rIns="0" bIns="0">
            <a:noAutofit/>
          </a:bodyPr>
          <a:p>
            <a:pPr indent="0">
              <a:lnSpc>
                <a:spcPts val="3096"/>
              </a:lnSpc>
            </a:pPr>
            <a:r>
              <a:rPr lang="en-US" b="1" sz="2600">
                <a:solidFill>
                  <a:srgbClr val="006FC0"/>
                </a:solidFill>
                <a:latin typeface="Arial"/>
              </a:rPr>
              <a:t>Conclusions</a:t>
            </a:r>
          </a:p>
          <a:p>
            <a:pPr indent="0">
              <a:lnSpc>
                <a:spcPts val="3096"/>
              </a:lnSpc>
            </a:pPr>
            <a:r>
              <a:rPr lang="en-US" sz="2600">
                <a:latin typeface="Arial"/>
              </a:rPr>
              <a:t>Some forms of RNA can form secondary structures by “pairing up” with itself. This can change its properties dramatically.</a:t>
            </a:r>
          </a:p>
        </p:txBody>
      </p:sp>
    </p:spTree>
  </p:cSld>
  <p:clrMapOvr>
    <a:overrideClrMapping bg1="lt1" tx1="dk1" bg2="lt2" tx2="dk2" accent1="accent1" accent2="accent2" accent3="accent3" accent4="accent4" accent5="accent5" accent6="accent6" hlink="hlink" folHlink="folHlink"/>
  </p:clrMapOvr>
</p:sld>
</file>

<file path=ppt/slides/slide43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048512" y="484632"/>
            <a:ext cx="7068312" cy="417576"/>
          </a:xfrm>
          <a:prstGeom prst="rect">
            <a:avLst/>
          </a:prstGeom>
        </p:spPr>
        <p:txBody>
          <a:bodyPr lIns="0" tIns="0" rIns="0" bIns="0" wrap="none">
            <a:noAutofit/>
          </a:bodyPr>
          <a:p>
            <a:pPr indent="0"/>
            <a:r>
              <a:rPr lang="en-US" b="1" sz="3200">
                <a:solidFill>
                  <a:srgbClr val="001F5F"/>
                </a:solidFill>
                <a:latin typeface="Arial"/>
              </a:rPr>
              <a:t>RNA Secondary Structure Prediction</a:t>
            </a:r>
          </a:p>
        </p:txBody>
      </p:sp>
      <p:sp>
        <p:nvSpPr>
          <p:cNvPr id="3" name=""/>
          <p:cNvSpPr/>
          <p:nvPr/>
        </p:nvSpPr>
        <p:spPr>
          <a:xfrm>
            <a:off x="4803648" y="1338072"/>
            <a:ext cx="3691128" cy="4645152"/>
          </a:xfrm>
          <a:prstGeom prst="rect">
            <a:avLst/>
          </a:prstGeom>
        </p:spPr>
        <p:txBody>
          <a:bodyPr lIns="0" tIns="0" rIns="0" bIns="0">
            <a:noAutofit/>
          </a:bodyPr>
          <a:p>
            <a:pPr marL="481584" indent="-457200">
              <a:spcAft>
                <a:spcPts val="630"/>
              </a:spcAft>
            </a:pPr>
            <a:r>
              <a:rPr lang="en-US" sz="2600">
                <a:solidFill>
                  <a:srgbClr val="006FC0"/>
                </a:solidFill>
                <a:latin typeface="Arial"/>
              </a:rPr>
              <a:t>Introduction</a:t>
            </a:r>
          </a:p>
          <a:p>
            <a:pPr indent="0">
              <a:lnSpc>
                <a:spcPts val="3072"/>
              </a:lnSpc>
            </a:pPr>
            <a:r>
              <a:rPr lang="en-US" sz="2600">
                <a:latin typeface="Arial"/>
              </a:rPr>
              <a:t>There are different approaches to predict secondary structure of RNA</a:t>
            </a:r>
          </a:p>
          <a:p>
            <a:pPr algn="just" indent="0">
              <a:lnSpc>
                <a:spcPts val="3096"/>
              </a:lnSpc>
            </a:pPr>
            <a:r>
              <a:rPr lang="en-US" sz="2600">
                <a:latin typeface="Arial"/>
              </a:rPr>
              <a:t>•    Energy minimization</a:t>
            </a:r>
          </a:p>
          <a:p>
            <a:pPr marL="481584" indent="-457200">
              <a:lnSpc>
                <a:spcPts val="3096"/>
              </a:lnSpc>
            </a:pPr>
            <a:r>
              <a:rPr lang="en-US" sz="2600">
                <a:latin typeface="Arial"/>
              </a:rPr>
              <a:t>•    Comparative sequence analysis</a:t>
            </a:r>
          </a:p>
          <a:p>
            <a:pPr indent="0">
              <a:lnSpc>
                <a:spcPts val="3096"/>
              </a:lnSpc>
            </a:pPr>
            <a:r>
              <a:rPr lang="en-US" sz="2600">
                <a:latin typeface="Arial"/>
              </a:rPr>
              <a:t>•    </a:t>
            </a:r>
            <a:r>
              <a:rPr lang="en-US" sz="2600">
                <a:solidFill>
                  <a:srgbClr val="414341"/>
                </a:solidFill>
                <a:latin typeface="Arial"/>
              </a:rPr>
              <a:t>.</a:t>
            </a:r>
            <a:r>
              <a:rPr lang="en-US" sz="2600">
                <a:latin typeface="Arial"/>
              </a:rPr>
              <a:t>Folding and </a:t>
            </a:r>
            <a:r>
              <a:rPr lang="en-US" sz="2600">
                <a:solidFill>
                  <a:srgbClr val="414341"/>
                </a:solidFill>
                <a:latin typeface="Arial"/>
              </a:rPr>
              <a:t>^</a:t>
            </a:r>
            <a:r>
              <a:rPr lang="en-US" sz="2600">
                <a:latin typeface="Arial"/>
              </a:rPr>
              <a:t>alignment</a:t>
            </a:r>
          </a:p>
          <a:p>
            <a:pPr marL="481584" indent="-457200">
              <a:lnSpc>
                <a:spcPts val="3096"/>
              </a:lnSpc>
            </a:pPr>
            <a:r>
              <a:rPr lang="en-US" sz="2600">
                <a:latin typeface="Arial"/>
              </a:rPr>
              <a:t>•    Base-Pair Maximization</a:t>
            </a:r>
          </a:p>
        </p:txBody>
      </p:sp>
    </p:spTree>
  </p:cSld>
  <p:clrMapOvr>
    <a:overrideClrMapping bg1="lt1" tx1="dk1" bg2="lt2" tx2="dk2" accent1="accent1" accent2="accent2" accent3="accent3" accent4="accent4" accent5="accent5" accent6="accent6" hlink="hlink" folHlink="folHlink"/>
  </p:clrMapOvr>
</p:sld>
</file>

<file path=ppt/slides/slide43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048512" y="484632"/>
            <a:ext cx="7068312" cy="417576"/>
          </a:xfrm>
          <a:prstGeom prst="rect">
            <a:avLst/>
          </a:prstGeom>
        </p:spPr>
        <p:txBody>
          <a:bodyPr lIns="0" tIns="0" rIns="0" bIns="0" wrap="none">
            <a:noAutofit/>
          </a:bodyPr>
          <a:p>
            <a:pPr indent="0"/>
            <a:r>
              <a:rPr lang="en-US" b="1" sz="3200">
                <a:solidFill>
                  <a:srgbClr val="001F5F"/>
                </a:solidFill>
                <a:latin typeface="Arial"/>
              </a:rPr>
              <a:t>RNA Secondary Structure Prediction</a:t>
            </a:r>
          </a:p>
        </p:txBody>
      </p:sp>
      <p:sp>
        <p:nvSpPr>
          <p:cNvPr id="3" name=""/>
          <p:cNvSpPr/>
          <p:nvPr/>
        </p:nvSpPr>
        <p:spPr>
          <a:xfrm>
            <a:off x="4809744" y="1338072"/>
            <a:ext cx="3474720" cy="3913632"/>
          </a:xfrm>
          <a:prstGeom prst="rect">
            <a:avLst/>
          </a:prstGeom>
        </p:spPr>
        <p:txBody>
          <a:bodyPr lIns="0" tIns="0" rIns="0" bIns="0">
            <a:noAutofit/>
          </a:bodyPr>
          <a:p>
            <a:pPr marL="475488" indent="-457200">
              <a:lnSpc>
                <a:spcPts val="3096"/>
              </a:lnSpc>
            </a:pPr>
            <a:r>
              <a:rPr lang="en-US" b="1" sz="2600">
                <a:solidFill>
                  <a:srgbClr val="006FC0"/>
                </a:solidFill>
                <a:latin typeface="Arial"/>
              </a:rPr>
              <a:t>Energy minimization</a:t>
            </a:r>
          </a:p>
          <a:p>
            <a:pPr marL="475488" indent="-457200">
              <a:lnSpc>
                <a:spcPts val="3096"/>
              </a:lnSpc>
            </a:pPr>
            <a:r>
              <a:rPr lang="en-US" sz="2600">
                <a:latin typeface="Arial"/>
              </a:rPr>
              <a:t>Dynamic programming</a:t>
            </a:r>
          </a:p>
          <a:p>
            <a:pPr marL="475488" indent="-457200">
              <a:lnSpc>
                <a:spcPts val="3096"/>
              </a:lnSpc>
            </a:pPr>
            <a:r>
              <a:rPr lang="en-US" sz="2600">
                <a:latin typeface="Arial"/>
              </a:rPr>
              <a:t>approach</a:t>
            </a:r>
          </a:p>
          <a:p>
            <a:pPr marL="475488" indent="-457200">
              <a:lnSpc>
                <a:spcPts val="3096"/>
              </a:lnSpc>
            </a:pPr>
            <a:r>
              <a:rPr lang="en-US" sz="2600">
                <a:solidFill>
                  <a:srgbClr val="8F2934"/>
                </a:solidFill>
                <a:latin typeface="Arial"/>
              </a:rPr>
              <a:t>•    </a:t>
            </a:r>
            <a:r>
              <a:rPr lang="en-US" sz="2600">
                <a:latin typeface="Arial"/>
              </a:rPr>
              <a:t>Does not require prior sequence alignment</a:t>
            </a:r>
          </a:p>
          <a:p>
            <a:pPr marL="475488" indent="-457200">
              <a:lnSpc>
                <a:spcPts val="3096"/>
              </a:lnSpc>
            </a:pPr>
            <a:r>
              <a:rPr lang="en-US" sz="2600">
                <a:solidFill>
                  <a:srgbClr val="8F2934"/>
                </a:solidFill>
                <a:latin typeface="Arial"/>
              </a:rPr>
              <a:t>•    </a:t>
            </a:r>
            <a:r>
              <a:rPr lang="en-US" sz="2600">
                <a:latin typeface="Arial"/>
              </a:rPr>
              <a:t>Require estimation of energy terms contributing to</a:t>
            </a:r>
          </a:p>
          <a:p>
            <a:pPr marL="475488" indent="-457200">
              <a:lnSpc>
                <a:spcPts val="3096"/>
              </a:lnSpc>
            </a:pPr>
            <a:r>
              <a:rPr lang="en-US" sz="2600">
                <a:latin typeface="Arial"/>
              </a:rPr>
              <a:t>^secondary structure</a:t>
            </a:r>
          </a:p>
        </p:txBody>
      </p:sp>
    </p:spTree>
  </p:cSld>
  <p:clrMapOvr>
    <a:overrideClrMapping bg1="lt1" tx1="dk1" bg2="lt2" tx2="dk2" accent1="accent1" accent2="accent2" accent3="accent3" accent4="accent4" accent5="accent5" accent6="accent6" hlink="hlink" folHlink="folHlink"/>
  </p:clrMapOvr>
</p:sld>
</file>

<file path=ppt/slides/slide43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048512" y="484632"/>
            <a:ext cx="7068312" cy="417576"/>
          </a:xfrm>
          <a:prstGeom prst="rect">
            <a:avLst/>
          </a:prstGeom>
        </p:spPr>
        <p:txBody>
          <a:bodyPr lIns="0" tIns="0" rIns="0" bIns="0" wrap="none">
            <a:noAutofit/>
          </a:bodyPr>
          <a:p>
            <a:pPr indent="0"/>
            <a:r>
              <a:rPr lang="en-US" b="1" sz="3200">
                <a:solidFill>
                  <a:srgbClr val="001F5F"/>
                </a:solidFill>
                <a:latin typeface="Arial"/>
              </a:rPr>
              <a:t>RNA Secondary Structure Prediction</a:t>
            </a:r>
          </a:p>
        </p:txBody>
      </p:sp>
      <p:sp>
        <p:nvSpPr>
          <p:cNvPr id="3" name=""/>
          <p:cNvSpPr/>
          <p:nvPr/>
        </p:nvSpPr>
        <p:spPr>
          <a:xfrm>
            <a:off x="4794504" y="1338072"/>
            <a:ext cx="3569208" cy="4312920"/>
          </a:xfrm>
          <a:prstGeom prst="rect">
            <a:avLst/>
          </a:prstGeom>
        </p:spPr>
        <p:txBody>
          <a:bodyPr lIns="0" tIns="0" rIns="0" bIns="0">
            <a:noAutofit/>
          </a:bodyPr>
          <a:p>
            <a:pPr marL="490728" indent="-457200">
              <a:lnSpc>
                <a:spcPts val="3096"/>
              </a:lnSpc>
            </a:pPr>
            <a:r>
              <a:rPr lang="en-US" b="1" sz="2600">
                <a:solidFill>
                  <a:srgbClr val="006FC0"/>
                </a:solidFill>
                <a:latin typeface="Arial"/>
              </a:rPr>
              <a:t>Energy minimization</a:t>
            </a:r>
          </a:p>
          <a:p>
            <a:pPr marL="490728" indent="-457200">
              <a:lnSpc>
                <a:spcPts val="3096"/>
              </a:lnSpc>
            </a:pPr>
            <a:r>
              <a:rPr lang="en-US" sz="2600">
                <a:latin typeface="Arial"/>
              </a:rPr>
              <a:t>Assumptions;</a:t>
            </a:r>
          </a:p>
          <a:p>
            <a:pPr algn="just" marL="490728" marR="415036" indent="-457200">
              <a:lnSpc>
                <a:spcPts val="3096"/>
              </a:lnSpc>
            </a:pPr>
            <a:r>
              <a:rPr lang="en-US" sz="2600">
                <a:latin typeface="Arial"/>
              </a:rPr>
              <a:t>•    Energetically most stable structure is more likely structure</a:t>
            </a:r>
          </a:p>
          <a:p>
            <a:pPr marL="490728" indent="-457200">
              <a:lnSpc>
                <a:spcPts val="3096"/>
              </a:lnSpc>
            </a:pPr>
            <a:r>
              <a:rPr lang="en-US" sz="2600">
                <a:latin typeface="Arial"/>
              </a:rPr>
              <a:t>•    Energy associated with any position is only influenced by local sequence and</a:t>
            </a:r>
          </a:p>
          <a:p>
            <a:pPr algn="just" marL="490728" indent="-457200">
              <a:lnSpc>
                <a:spcPts val="3096"/>
              </a:lnSpc>
            </a:pPr>
            <a:r>
              <a:rPr lang="en-US" sz="2600">
                <a:solidFill>
                  <a:srgbClr val="5E6672"/>
                </a:solidFill>
                <a:latin typeface="Arial"/>
              </a:rPr>
              <a:t>^•</a:t>
            </a:r>
            <a:r>
              <a:rPr lang="en-US" sz="2600">
                <a:latin typeface="Arial"/>
              </a:rPr>
              <a:t>structure</a:t>
            </a:r>
          </a:p>
          <a:p>
            <a:pPr algn="just" indent="0">
              <a:lnSpc>
                <a:spcPts val="3096"/>
              </a:lnSpc>
            </a:pPr>
            <a:r>
              <a:rPr lang="en-US" sz="2600">
                <a:latin typeface="Arial"/>
              </a:rPr>
              <a:t>•    Neglect pseudoknots</a:t>
            </a:r>
          </a:p>
        </p:txBody>
      </p:sp>
    </p:spTree>
  </p:cSld>
  <p:clrMapOvr>
    <a:overrideClrMapping bg1="lt1" tx1="dk1" bg2="lt2" tx2="dk2" accent1="accent1" accent2="accent2" accent3="accent3" accent4="accent4" accent5="accent5" accent6="accent6" hlink="hlink" folHlink="folHlink"/>
  </p:clrMapOvr>
</p:sld>
</file>

<file path=ppt/slides/slide43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048512" y="484632"/>
            <a:ext cx="7068312" cy="417576"/>
          </a:xfrm>
          <a:prstGeom prst="rect">
            <a:avLst/>
          </a:prstGeom>
        </p:spPr>
        <p:txBody>
          <a:bodyPr lIns="0" tIns="0" rIns="0" bIns="0" wrap="none">
            <a:noAutofit/>
          </a:bodyPr>
          <a:p>
            <a:pPr indent="0"/>
            <a:r>
              <a:rPr lang="en-US" b="1" sz="3200">
                <a:solidFill>
                  <a:srgbClr val="001F5F"/>
                </a:solidFill>
                <a:latin typeface="Arial"/>
              </a:rPr>
              <a:t>RNA Secondary Structure Prediction</a:t>
            </a:r>
          </a:p>
        </p:txBody>
      </p:sp>
      <p:sp>
        <p:nvSpPr>
          <p:cNvPr id="3" name=""/>
          <p:cNvSpPr/>
          <p:nvPr/>
        </p:nvSpPr>
        <p:spPr>
          <a:xfrm>
            <a:off x="4797552" y="1338072"/>
            <a:ext cx="3486912" cy="728472"/>
          </a:xfrm>
          <a:prstGeom prst="rect">
            <a:avLst/>
          </a:prstGeom>
        </p:spPr>
        <p:txBody>
          <a:bodyPr lIns="0" tIns="0" rIns="0" bIns="0">
            <a:noAutofit/>
          </a:bodyPr>
          <a:p>
            <a:pPr indent="0">
              <a:lnSpc>
                <a:spcPts val="2928"/>
              </a:lnSpc>
            </a:pPr>
            <a:r>
              <a:rPr lang="en-US" sz="2600">
                <a:solidFill>
                  <a:srgbClr val="006FC0"/>
                </a:solidFill>
                <a:latin typeface="Arial"/>
              </a:rPr>
              <a:t>Energy minimization </a:t>
            </a:r>
            <a:r>
              <a:rPr lang="en-US" sz="2600">
                <a:latin typeface="Arial"/>
              </a:rPr>
              <a:t>Approach</a:t>
            </a:r>
          </a:p>
        </p:txBody>
      </p:sp>
      <p:sp>
        <p:nvSpPr>
          <p:cNvPr id="4" name=""/>
          <p:cNvSpPr/>
          <p:nvPr/>
        </p:nvSpPr>
        <p:spPr>
          <a:xfrm>
            <a:off x="4779264" y="2078736"/>
            <a:ext cx="3419856" cy="1603248"/>
          </a:xfrm>
          <a:prstGeom prst="rect">
            <a:avLst/>
          </a:prstGeom>
        </p:spPr>
        <p:txBody>
          <a:bodyPr lIns="0" tIns="0" rIns="0" bIns="0">
            <a:noAutofit/>
          </a:bodyPr>
          <a:p>
            <a:pPr indent="0">
              <a:lnSpc>
                <a:spcPts val="2472"/>
              </a:lnSpc>
              <a:spcAft>
                <a:spcPts val="1680"/>
              </a:spcAft>
            </a:pPr>
            <a:r>
              <a:rPr lang="en-US" sz="2600">
                <a:latin typeface="Arial"/>
              </a:rPr>
              <a:t>Energy minimization algorithm predicts secondary structure by minimizing the free energy (AG)</a:t>
            </a:r>
          </a:p>
        </p:txBody>
      </p:sp>
      <p:sp>
        <p:nvSpPr>
          <p:cNvPr id="5" name=""/>
          <p:cNvSpPr/>
          <p:nvPr/>
        </p:nvSpPr>
        <p:spPr>
          <a:xfrm>
            <a:off x="4803648" y="3974592"/>
            <a:ext cx="3209544" cy="1600200"/>
          </a:xfrm>
          <a:prstGeom prst="rect">
            <a:avLst/>
          </a:prstGeom>
        </p:spPr>
        <p:txBody>
          <a:bodyPr lIns="0" tIns="0" rIns="0" bIns="0">
            <a:noAutofit/>
          </a:bodyPr>
          <a:p>
            <a:pPr indent="0">
              <a:lnSpc>
                <a:spcPts val="2472"/>
              </a:lnSpc>
              <a:spcBef>
                <a:spcPts val="1680"/>
              </a:spcBef>
            </a:pPr>
            <a:r>
              <a:rPr lang="en-US" sz="2600">
                <a:latin typeface="Arial"/>
              </a:rPr>
              <a:t>AG calculated as sum of individual contributions of:</a:t>
            </a:r>
          </a:p>
          <a:p>
            <a:pPr algn="just" indent="0">
              <a:spcAft>
                <a:spcPts val="420"/>
              </a:spcAft>
            </a:pPr>
            <a:r>
              <a:rPr lang="en-US" sz="2600">
                <a:latin typeface="Arial"/>
              </a:rPr>
              <a:t>•    </a:t>
            </a:r>
            <a:r>
              <a:rPr lang="en-US" sz="2600">
                <a:solidFill>
                  <a:srgbClr val="414341"/>
                </a:solidFill>
                <a:latin typeface="Arial"/>
              </a:rPr>
              <a:t>(i</a:t>
            </a:r>
            <a:r>
              <a:rPr lang="en-US" sz="2600">
                <a:latin typeface="Arial"/>
              </a:rPr>
              <a:t>Loops</a:t>
            </a:r>
          </a:p>
          <a:p>
            <a:pPr algn="just" indent="0"/>
            <a:r>
              <a:rPr lang="en-US" sz="2600">
                <a:latin typeface="Arial"/>
              </a:rPr>
              <a:t>•    stacking</a:t>
            </a:r>
          </a:p>
        </p:txBody>
      </p:sp>
    </p:spTree>
  </p:cSld>
  <p:clrMapOvr>
    <a:overrideClrMapping bg1="lt1" tx1="dk1" bg2="lt2" tx2="dk2" accent1="accent1" accent2="accent2" accent3="accent3" accent4="accent4" accent5="accent5" accent6="accent6" hlink="hlink" folHlink="folHlink"/>
  </p:clrMapOvr>
</p:sld>
</file>

<file path=ppt/slides/slide43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048512" y="484632"/>
            <a:ext cx="7068312" cy="417576"/>
          </a:xfrm>
          <a:prstGeom prst="rect">
            <a:avLst/>
          </a:prstGeom>
        </p:spPr>
        <p:txBody>
          <a:bodyPr lIns="0" tIns="0" rIns="0" bIns="0" wrap="none">
            <a:noAutofit/>
          </a:bodyPr>
          <a:p>
            <a:pPr indent="0"/>
            <a:r>
              <a:rPr lang="en-US" b="1" sz="3200">
                <a:solidFill>
                  <a:srgbClr val="001F5F"/>
                </a:solidFill>
                <a:latin typeface="Arial"/>
              </a:rPr>
              <a:t>RNA Secondary Structure Prediction</a:t>
            </a:r>
          </a:p>
        </p:txBody>
      </p:sp>
      <p:sp>
        <p:nvSpPr>
          <p:cNvPr id="3" name=""/>
          <p:cNvSpPr/>
          <p:nvPr/>
        </p:nvSpPr>
        <p:spPr>
          <a:xfrm>
            <a:off x="1082040" y="1395984"/>
            <a:ext cx="6553200" cy="3855720"/>
          </a:xfrm>
          <a:prstGeom prst="rect">
            <a:avLst/>
          </a:prstGeom>
        </p:spPr>
        <p:txBody>
          <a:bodyPr lIns="0" tIns="0" rIns="0" bIns="0">
            <a:noAutofit/>
          </a:bodyPr>
          <a:p>
            <a:pPr algn="just" indent="0">
              <a:lnSpc>
                <a:spcPts val="3096"/>
              </a:lnSpc>
            </a:pPr>
            <a:r>
              <a:rPr lang="en-US" b="1" sz="2600">
                <a:solidFill>
                  <a:srgbClr val="006FC0"/>
                </a:solidFill>
                <a:latin typeface="Arial"/>
              </a:rPr>
              <a:t>Energy minimization</a:t>
            </a:r>
          </a:p>
          <a:p>
            <a:pPr algn="just" indent="0">
              <a:lnSpc>
                <a:spcPts val="3096"/>
              </a:lnSpc>
            </a:pPr>
            <a:r>
              <a:rPr lang="en-US" sz="2600">
                <a:solidFill>
                  <a:srgbClr val="8F2934"/>
                </a:solidFill>
                <a:latin typeface="Arial"/>
              </a:rPr>
              <a:t>•    </a:t>
            </a:r>
            <a:r>
              <a:rPr lang="en-US" sz="2600">
                <a:latin typeface="Arial"/>
              </a:rPr>
              <a:t>Thermodynamic Stability</a:t>
            </a:r>
          </a:p>
          <a:p>
            <a:pPr algn="just" indent="0">
              <a:lnSpc>
                <a:spcPts val="3096"/>
              </a:lnSpc>
            </a:pPr>
            <a:r>
              <a:rPr lang="en-US" sz="2600">
                <a:solidFill>
                  <a:srgbClr val="8F2934"/>
                </a:solidFill>
                <a:latin typeface="Arial"/>
              </a:rPr>
              <a:t>•    </a:t>
            </a:r>
            <a:r>
              <a:rPr lang="en-US" sz="2600">
                <a:latin typeface="Arial"/>
              </a:rPr>
              <a:t>Estimated using experimental techniques</a:t>
            </a:r>
          </a:p>
          <a:p>
            <a:pPr algn="just" indent="0">
              <a:lnSpc>
                <a:spcPts val="3096"/>
              </a:lnSpc>
            </a:pPr>
            <a:r>
              <a:rPr lang="en-US" sz="2600">
                <a:solidFill>
                  <a:srgbClr val="8F2934"/>
                </a:solidFill>
                <a:latin typeface="Arial"/>
              </a:rPr>
              <a:t>•    </a:t>
            </a:r>
            <a:r>
              <a:rPr lang="en-US" sz="2600">
                <a:latin typeface="Arial"/>
              </a:rPr>
              <a:t>Theory : Most Stable is the Most likely</a:t>
            </a:r>
          </a:p>
          <a:p>
            <a:pPr algn="just" indent="0">
              <a:lnSpc>
                <a:spcPts val="3096"/>
              </a:lnSpc>
            </a:pPr>
            <a:r>
              <a:rPr lang="en-US" sz="2600">
                <a:solidFill>
                  <a:srgbClr val="8F2934"/>
                </a:solidFill>
                <a:latin typeface="Arial"/>
              </a:rPr>
              <a:t>•    </a:t>
            </a:r>
            <a:r>
              <a:rPr lang="en-US" sz="2600">
                <a:latin typeface="Arial"/>
              </a:rPr>
              <a:t>No Pseudknots due to algorithm limitations</a:t>
            </a:r>
          </a:p>
          <a:p>
            <a:pPr marL="291592" indent="-266700">
              <a:lnSpc>
                <a:spcPts val="3096"/>
              </a:lnSpc>
            </a:pPr>
            <a:r>
              <a:rPr lang="en-US" sz="2600">
                <a:solidFill>
                  <a:srgbClr val="8F2934"/>
                </a:solidFill>
                <a:latin typeface="Arial"/>
              </a:rPr>
              <a:t>•    </a:t>
            </a:r>
            <a:r>
              <a:rPr lang="en-US" sz="2600">
                <a:latin typeface="Arial"/>
              </a:rPr>
              <a:t>Uses Dynamic Programming alignment technique</a:t>
            </a:r>
          </a:p>
          <a:p>
            <a:pPr marL="291592" indent="-266700">
              <a:lnSpc>
                <a:spcPts val="3096"/>
              </a:lnSpc>
            </a:pPr>
            <a:r>
              <a:rPr lang="en-US" sz="2600">
                <a:solidFill>
                  <a:srgbClr val="8F2934"/>
                </a:solidFill>
                <a:latin typeface="Arial"/>
              </a:rPr>
              <a:t>•    </a:t>
            </a:r>
            <a:r>
              <a:rPr lang="en-US" sz="2600">
                <a:latin typeface="Arial"/>
              </a:rPr>
              <a:t>Attempts to maximize the score taking into account thermodynamics</a:t>
            </a:r>
          </a:p>
          <a:p>
            <a:pPr algn="just" indent="0">
              <a:lnSpc>
                <a:spcPts val="3096"/>
              </a:lnSpc>
            </a:pPr>
            <a:r>
              <a:rPr lang="en-US" sz="2600">
                <a:solidFill>
                  <a:srgbClr val="8F2934"/>
                </a:solidFill>
                <a:latin typeface="Arial"/>
              </a:rPr>
              <a:t>•    </a:t>
            </a:r>
            <a:r>
              <a:rPr lang="en-US" sz="2600">
                <a:latin typeface="Arial"/>
              </a:rPr>
              <a:t>MFOLD and ViennaRNA</a:t>
            </a:r>
          </a:p>
        </p:txBody>
      </p:sp>
    </p:spTree>
  </p:cSld>
  <p:clrMapOvr>
    <a:overrideClrMapping bg1="lt1" tx1="dk1" bg2="lt2" tx2="dk2" accent1="accent1" accent2="accent2" accent3="accent3" accent4="accent4" accent5="accent5" accent6="accent6" hlink="hlink" folHlink="folHlink"/>
  </p:clrMapOvr>
</p:sld>
</file>

<file path=ppt/slides/slide43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048512" y="484632"/>
            <a:ext cx="7068312" cy="417576"/>
          </a:xfrm>
          <a:prstGeom prst="rect">
            <a:avLst/>
          </a:prstGeom>
        </p:spPr>
        <p:txBody>
          <a:bodyPr lIns="0" tIns="0" rIns="0" bIns="0" wrap="none">
            <a:noAutofit/>
          </a:bodyPr>
          <a:p>
            <a:pPr indent="0"/>
            <a:r>
              <a:rPr lang="en-US" b="1" sz="3200">
                <a:solidFill>
                  <a:srgbClr val="001F5F"/>
                </a:solidFill>
                <a:latin typeface="Arial"/>
              </a:rPr>
              <a:t>RNA Secondary Structure Prediction</a:t>
            </a:r>
          </a:p>
        </p:txBody>
      </p:sp>
      <p:sp>
        <p:nvSpPr>
          <p:cNvPr id="3" name=""/>
          <p:cNvSpPr/>
          <p:nvPr/>
        </p:nvSpPr>
        <p:spPr>
          <a:xfrm>
            <a:off x="1039368" y="1350264"/>
            <a:ext cx="4797552" cy="377952"/>
          </a:xfrm>
          <a:prstGeom prst="rect">
            <a:avLst/>
          </a:prstGeom>
        </p:spPr>
        <p:txBody>
          <a:bodyPr lIns="0" tIns="0" rIns="0" bIns="0" wrap="none">
            <a:noAutofit/>
          </a:bodyPr>
          <a:p>
            <a:pPr indent="0">
              <a:spcAft>
                <a:spcPts val="630"/>
              </a:spcAft>
            </a:pPr>
            <a:r>
              <a:rPr lang="en-US" b="1" sz="3200">
                <a:solidFill>
                  <a:srgbClr val="006FC0"/>
                </a:solidFill>
                <a:latin typeface="Cambria"/>
              </a:rPr>
              <a:t>Free energy computation</a:t>
            </a:r>
          </a:p>
        </p:txBody>
      </p:sp>
      <p:sp>
        <p:nvSpPr>
          <p:cNvPr id="4" name=""/>
          <p:cNvSpPr/>
          <p:nvPr/>
        </p:nvSpPr>
        <p:spPr>
          <a:xfrm>
            <a:off x="2813304" y="1770888"/>
            <a:ext cx="1280160" cy="243840"/>
          </a:xfrm>
          <a:prstGeom prst="rect">
            <a:avLst/>
          </a:prstGeom>
        </p:spPr>
        <p:txBody>
          <a:bodyPr lIns="0" tIns="0" rIns="0" bIns="0" wrap="none">
            <a:noAutofit/>
          </a:bodyPr>
          <a:p>
            <a:pPr algn="ctr" indent="0">
              <a:spcAft>
                <a:spcPts val="630"/>
              </a:spcAft>
            </a:pPr>
            <a:r>
              <a:rPr lang="en-US" sz="2600">
                <a:latin typeface="Arial"/>
              </a:rPr>
              <a:t>^ </a:t>
            </a:r>
            <a:r>
              <a:rPr lang="en-US" sz="2600">
                <a:solidFill>
                  <a:srgbClr val="0000FF"/>
                </a:solidFill>
                <a:latin typeface="Arial"/>
              </a:rPr>
              <a:t>UU</a:t>
            </a:r>
          </a:p>
        </p:txBody>
      </p:sp>
      <p:sp>
        <p:nvSpPr>
          <p:cNvPr id="5" name=""/>
          <p:cNvSpPr/>
          <p:nvPr/>
        </p:nvSpPr>
        <p:spPr>
          <a:xfrm>
            <a:off x="941832" y="2142744"/>
            <a:ext cx="4315968" cy="329184"/>
          </a:xfrm>
          <a:prstGeom prst="rect">
            <a:avLst/>
          </a:prstGeom>
        </p:spPr>
        <p:txBody>
          <a:bodyPr lIns="0" tIns="0" rIns="0" bIns="0" wrap="none">
            <a:noAutofit/>
          </a:bodyPr>
          <a:p>
            <a:pPr algn="just" indent="0"/>
            <a:r>
              <a:rPr lang="en-US" sz="2600">
                <a:latin typeface="Arial"/>
              </a:rPr>
              <a:t>+5.9 4nt loop </a:t>
            </a:r>
            <a:r>
              <a:rPr lang="en-US" sz="2600">
                <a:solidFill>
                  <a:srgbClr val="0000FF"/>
                </a:solidFill>
                <a:latin typeface="Arial"/>
              </a:rPr>
              <a:t>A A</a:t>
            </a:r>
            <a:r>
              <a:rPr lang="en-US" sz="2600">
                <a:latin typeface="Arial"/>
              </a:rPr>
              <a:t>_^</a:t>
            </a:r>
          </a:p>
        </p:txBody>
      </p:sp>
      <p:sp>
        <p:nvSpPr>
          <p:cNvPr id="6" name=""/>
          <p:cNvSpPr/>
          <p:nvPr/>
        </p:nvSpPr>
        <p:spPr>
          <a:xfrm>
            <a:off x="3462528" y="2493264"/>
            <a:ext cx="701040" cy="609600"/>
          </a:xfrm>
          <a:prstGeom prst="rect">
            <a:avLst/>
          </a:prstGeom>
        </p:spPr>
        <p:txBody>
          <a:bodyPr lIns="0" tIns="0" rIns="0" bIns="0">
            <a:noAutofit/>
          </a:bodyPr>
          <a:p>
            <a:pPr indent="0">
              <a:spcAft>
                <a:spcPts val="630"/>
              </a:spcAft>
            </a:pPr>
            <a:r>
              <a:rPr lang="en-US" sz="2600">
                <a:latin typeface="Arial"/>
              </a:rPr>
              <a:t>GC</a:t>
            </a:r>
          </a:p>
          <a:p>
            <a:pPr indent="0"/>
            <a:r>
              <a:rPr lang="en-US" sz="2600">
                <a:latin typeface="Arial"/>
              </a:rPr>
              <a:t>GC</a:t>
            </a:r>
          </a:p>
        </p:txBody>
      </p:sp>
      <p:sp>
        <p:nvSpPr>
          <p:cNvPr id="7" name=""/>
          <p:cNvSpPr/>
          <p:nvPr/>
        </p:nvSpPr>
        <p:spPr>
          <a:xfrm>
            <a:off x="896112" y="3145536"/>
            <a:ext cx="2511552" cy="402336"/>
          </a:xfrm>
          <a:prstGeom prst="rect">
            <a:avLst/>
          </a:prstGeom>
          <a:solidFill>
            <a:srgbClr val="FF99FF"/>
          </a:solidFill>
        </p:spPr>
        <p:txBody>
          <a:bodyPr lIns="0" tIns="0" rIns="0" bIns="0" wrap="none">
            <a:noAutofit/>
          </a:bodyPr>
          <a:p>
            <a:pPr indent="0"/>
            <a:r>
              <a:rPr lang="en-US" sz="2600">
                <a:latin typeface="Arial"/>
              </a:rPr>
              <a:t>+3.3 1nt bulge </a:t>
            </a:r>
            <a:r>
              <a:rPr lang="en-US" sz="2600">
                <a:solidFill>
                  <a:srgbClr val="FF98FF"/>
                </a:solidFill>
                <a:latin typeface="Arial"/>
              </a:rPr>
              <a:t>A</a:t>
            </a:r>
          </a:p>
        </p:txBody>
      </p:sp>
      <p:sp>
        <p:nvSpPr>
          <p:cNvPr id="8" name=""/>
          <p:cNvSpPr/>
          <p:nvPr/>
        </p:nvSpPr>
        <p:spPr>
          <a:xfrm>
            <a:off x="1094232" y="4703064"/>
            <a:ext cx="1645920" cy="609600"/>
          </a:xfrm>
          <a:prstGeom prst="rect">
            <a:avLst/>
          </a:prstGeom>
          <a:solidFill>
            <a:srgbClr val="CC00FF"/>
          </a:solidFill>
        </p:spPr>
        <p:txBody>
          <a:bodyPr lIns="0" tIns="0" rIns="0" bIns="0">
            <a:noAutofit/>
          </a:bodyPr>
          <a:p>
            <a:pPr indent="-495300">
              <a:lnSpc>
                <a:spcPts val="3168"/>
              </a:lnSpc>
            </a:pPr>
            <a:r>
              <a:rPr lang="en-US" sz="2600">
                <a:solidFill>
                  <a:srgbClr val="FFFFFF"/>
                </a:solidFill>
                <a:latin typeface="Arial"/>
              </a:rPr>
              <a:t>5' d-ngling -0.3</a:t>
            </a:r>
          </a:p>
        </p:txBody>
      </p:sp>
      <p:sp>
        <p:nvSpPr>
          <p:cNvPr id="9" name=""/>
          <p:cNvSpPr/>
          <p:nvPr/>
        </p:nvSpPr>
        <p:spPr>
          <a:xfrm>
            <a:off x="3468624" y="3541776"/>
            <a:ext cx="694944" cy="658368"/>
          </a:xfrm>
          <a:prstGeom prst="rect">
            <a:avLst/>
          </a:prstGeom>
        </p:spPr>
        <p:txBody>
          <a:bodyPr lIns="0" tIns="0" rIns="0" bIns="0">
            <a:noAutofit/>
          </a:bodyPr>
          <a:p>
            <a:pPr indent="0">
              <a:spcAft>
                <a:spcPts val="630"/>
              </a:spcAft>
            </a:pPr>
            <a:r>
              <a:rPr lang="en-US" sz="2600">
                <a:latin typeface="Arial"/>
              </a:rPr>
              <a:t>GC</a:t>
            </a:r>
          </a:p>
          <a:p>
            <a:pPr indent="0"/>
            <a:r>
              <a:rPr lang="en-US" sz="2600">
                <a:latin typeface="Arial"/>
              </a:rPr>
              <a:t>UA</a:t>
            </a:r>
          </a:p>
        </p:txBody>
      </p:sp>
      <p:sp>
        <p:nvSpPr>
          <p:cNvPr id="10" name=""/>
          <p:cNvSpPr/>
          <p:nvPr/>
        </p:nvSpPr>
        <p:spPr>
          <a:xfrm>
            <a:off x="3444240" y="4303776"/>
            <a:ext cx="713232" cy="822960"/>
          </a:xfrm>
          <a:prstGeom prst="rect">
            <a:avLst/>
          </a:prstGeom>
        </p:spPr>
        <p:txBody>
          <a:bodyPr lIns="0" tIns="0" rIns="0" bIns="0">
            <a:noAutofit/>
          </a:bodyPr>
          <a:p>
            <a:pPr algn="just" indent="0">
              <a:spcAft>
                <a:spcPts val="420"/>
              </a:spcAft>
            </a:pPr>
            <a:r>
              <a:rPr lang="en-US" sz="2600">
                <a:latin typeface="Arial"/>
              </a:rPr>
              <a:t>A-U</a:t>
            </a:r>
          </a:p>
          <a:p>
            <a:pPr algn="just" indent="0">
              <a:lnSpc>
                <a:spcPts val="1848"/>
              </a:lnSpc>
            </a:pPr>
            <a:r>
              <a:rPr lang="en-US" sz="2600">
                <a:latin typeface="Arial"/>
              </a:rPr>
              <a:t>CG A U</a:t>
            </a:r>
          </a:p>
        </p:txBody>
      </p:sp>
      <p:sp>
        <p:nvSpPr>
          <p:cNvPr id="11" name=""/>
          <p:cNvSpPr/>
          <p:nvPr/>
        </p:nvSpPr>
        <p:spPr>
          <a:xfrm>
            <a:off x="3194304" y="5340096"/>
            <a:ext cx="1207008" cy="323088"/>
          </a:xfrm>
          <a:prstGeom prst="rect">
            <a:avLst/>
          </a:prstGeom>
        </p:spPr>
        <p:txBody>
          <a:bodyPr lIns="0" tIns="0" rIns="0" bIns="0" wrap="none">
            <a:noAutofit/>
          </a:bodyPr>
          <a:p>
            <a:pPr algn="just" indent="0"/>
            <a:r>
              <a:rPr lang="en-US" sz="2600">
                <a:solidFill>
                  <a:srgbClr val="CC00FF"/>
                </a:solidFill>
                <a:latin typeface="Arial"/>
              </a:rPr>
              <a:t>A    </a:t>
            </a:r>
            <a:r>
              <a:rPr lang="en-US" sz="2600">
                <a:solidFill>
                  <a:srgbClr val="FF6500"/>
                </a:solidFill>
                <a:latin typeface="Arial"/>
              </a:rPr>
              <a:t>3’</a:t>
            </a:r>
          </a:p>
        </p:txBody>
      </p:sp>
      <p:sp>
        <p:nvSpPr>
          <p:cNvPr id="12" name=""/>
          <p:cNvSpPr/>
          <p:nvPr/>
        </p:nvSpPr>
        <p:spPr>
          <a:xfrm>
            <a:off x="1194816" y="5779008"/>
            <a:ext cx="597408" cy="286512"/>
          </a:xfrm>
          <a:prstGeom prst="rect">
            <a:avLst/>
          </a:prstGeom>
          <a:solidFill>
            <a:srgbClr val="CC00FF"/>
          </a:solidFill>
        </p:spPr>
        <p:txBody>
          <a:bodyPr lIns="0" tIns="0" rIns="0" bIns="0" wrap="none">
            <a:noAutofit/>
          </a:bodyPr>
          <a:p>
            <a:pPr indent="0"/>
            <a:r>
              <a:rPr lang="en-US" sz="2600">
                <a:solidFill>
                  <a:srgbClr val="FFFFFF"/>
                </a:solidFill>
                <a:latin typeface="Arial"/>
              </a:rPr>
              <a:t>-0.3</a:t>
            </a:r>
          </a:p>
        </p:txBody>
      </p:sp>
      <p:sp>
        <p:nvSpPr>
          <p:cNvPr id="13" name=""/>
          <p:cNvSpPr/>
          <p:nvPr/>
        </p:nvSpPr>
        <p:spPr>
          <a:xfrm>
            <a:off x="2865120" y="5748528"/>
            <a:ext cx="335280" cy="615696"/>
          </a:xfrm>
          <a:prstGeom prst="rect">
            <a:avLst/>
          </a:prstGeom>
        </p:spPr>
        <p:txBody>
          <a:bodyPr lIns="0" tIns="0" rIns="0" bIns="0">
            <a:noAutofit/>
          </a:bodyPr>
          <a:p>
            <a:pPr indent="0">
              <a:spcAft>
                <a:spcPts val="210"/>
              </a:spcAft>
            </a:pPr>
            <a:r>
              <a:rPr lang="en-US" sz="2600">
                <a:solidFill>
                  <a:srgbClr val="CC00FF"/>
                </a:solidFill>
                <a:latin typeface="Arial"/>
              </a:rPr>
              <a:t>A</a:t>
            </a:r>
          </a:p>
          <a:p>
            <a:pPr indent="0"/>
            <a:r>
              <a:rPr lang="en-US" sz="2600">
                <a:solidFill>
                  <a:srgbClr val="FF6500"/>
                </a:solidFill>
                <a:latin typeface="Arial"/>
              </a:rPr>
              <a:t>5’</a:t>
            </a:r>
          </a:p>
        </p:txBody>
      </p:sp>
      <p:sp>
        <p:nvSpPr>
          <p:cNvPr id="14" name=""/>
          <p:cNvSpPr/>
          <p:nvPr/>
        </p:nvSpPr>
        <p:spPr>
          <a:xfrm>
            <a:off x="5462016" y="2383536"/>
            <a:ext cx="2993136" cy="2743200"/>
          </a:xfrm>
          <a:prstGeom prst="rect">
            <a:avLst/>
          </a:prstGeom>
        </p:spPr>
        <p:txBody>
          <a:bodyPr lIns="0" tIns="0" rIns="0" bIns="0">
            <a:noAutofit/>
          </a:bodyPr>
          <a:p>
            <a:pPr algn="just" indent="0">
              <a:lnSpc>
                <a:spcPts val="2448"/>
              </a:lnSpc>
              <a:spcAft>
                <a:spcPts val="840"/>
              </a:spcAft>
            </a:pPr>
            <a:r>
              <a:rPr lang="en-US" b="1" sz="2100" spc="-50">
                <a:latin typeface="Arial"/>
              </a:rPr>
              <a:t>-1.1 mismatch of hairpin -2.9 stacking</a:t>
            </a:r>
          </a:p>
          <a:p>
            <a:pPr algn="just" indent="0">
              <a:spcAft>
                <a:spcPts val="2310"/>
              </a:spcAft>
            </a:pPr>
            <a:r>
              <a:rPr lang="en-US" b="1" sz="2100" spc="-50">
                <a:latin typeface="Arial"/>
              </a:rPr>
              <a:t>-2.9 stacking</a:t>
            </a:r>
          </a:p>
          <a:p>
            <a:pPr algn="just" marR="1397000" indent="0">
              <a:lnSpc>
                <a:spcPts val="2568"/>
              </a:lnSpc>
              <a:spcAft>
                <a:spcPts val="210"/>
              </a:spcAft>
            </a:pPr>
            <a:r>
              <a:rPr lang="en-US" b="1" sz="2100" spc="-50">
                <a:latin typeface="Arial"/>
              </a:rPr>
              <a:t>-1.8 stacking -0.9 stacking -1.8 stacking</a:t>
            </a:r>
          </a:p>
          <a:p>
            <a:pPr algn="just" indent="0"/>
            <a:r>
              <a:rPr lang="en-US" b="1" sz="2100" spc="-50">
                <a:latin typeface="Arial"/>
              </a:rPr>
              <a:t>-2.1 stacking</a:t>
            </a:r>
          </a:p>
        </p:txBody>
      </p:sp>
      <p:sp>
        <p:nvSpPr>
          <p:cNvPr id="15" name=""/>
          <p:cNvSpPr/>
          <p:nvPr/>
        </p:nvSpPr>
        <p:spPr>
          <a:xfrm>
            <a:off x="4852416" y="5474208"/>
            <a:ext cx="3157728" cy="329184"/>
          </a:xfrm>
          <a:prstGeom prst="rect">
            <a:avLst/>
          </a:prstGeom>
        </p:spPr>
        <p:txBody>
          <a:bodyPr lIns="0" tIns="0" rIns="0" bIns="0" wrap="none">
            <a:noAutofit/>
          </a:bodyPr>
          <a:p>
            <a:pPr indent="0"/>
            <a:r>
              <a:rPr lang="en-US" b="1" sz="2600">
                <a:latin typeface="Arial"/>
              </a:rPr>
              <a:t>AG </a:t>
            </a:r>
            <a:r>
              <a:rPr lang="en-US" sz="2600">
                <a:latin typeface="Arial"/>
              </a:rPr>
              <a:t>= -4.6 KCAL/MOL</a:t>
            </a:r>
          </a:p>
        </p:txBody>
      </p:sp>
    </p:spTree>
  </p:cSld>
  <p:clrMapOvr>
    <a:overrideClrMapping bg1="lt1" tx1="dk1" bg2="lt2" tx2="dk2" accent1="accent1" accent2="accent2" accent3="accent3" accent4="accent4" accent5="accent5" accent6="accent6" hlink="hlink" folHlink="folHlink"/>
  </p:clrMapOvr>
</p:sld>
</file>

<file path=ppt/slides/slide43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048512" y="484632"/>
            <a:ext cx="7068312" cy="417576"/>
          </a:xfrm>
          <a:prstGeom prst="rect">
            <a:avLst/>
          </a:prstGeom>
        </p:spPr>
        <p:txBody>
          <a:bodyPr lIns="0" tIns="0" rIns="0" bIns="0" wrap="none">
            <a:noAutofit/>
          </a:bodyPr>
          <a:p>
            <a:pPr indent="0"/>
            <a:r>
              <a:rPr lang="en-US" b="1" sz="3200">
                <a:solidFill>
                  <a:srgbClr val="001F5F"/>
                </a:solidFill>
                <a:latin typeface="Arial"/>
              </a:rPr>
              <a:t>RNA Secondary Structure Prediction</a:t>
            </a:r>
          </a:p>
        </p:txBody>
      </p:sp>
      <p:sp>
        <p:nvSpPr>
          <p:cNvPr id="3" name=""/>
          <p:cNvSpPr/>
          <p:nvPr/>
        </p:nvSpPr>
        <p:spPr>
          <a:xfrm>
            <a:off x="4815840" y="1338072"/>
            <a:ext cx="3499104" cy="2880360"/>
          </a:xfrm>
          <a:prstGeom prst="rect">
            <a:avLst/>
          </a:prstGeom>
        </p:spPr>
        <p:txBody>
          <a:bodyPr lIns="0" tIns="0" rIns="0" bIns="0">
            <a:noAutofit/>
          </a:bodyPr>
          <a:p>
            <a:pPr algn="just" marL="304800" indent="-304800">
              <a:spcAft>
                <a:spcPts val="840"/>
              </a:spcAft>
            </a:pPr>
            <a:r>
              <a:rPr lang="en-US" sz="2600">
                <a:solidFill>
                  <a:srgbClr val="006FC0"/>
                </a:solidFill>
                <a:latin typeface="Arial"/>
              </a:rPr>
              <a:t>Energy minimization</a:t>
            </a:r>
          </a:p>
          <a:p>
            <a:pPr algn="just" marL="304800" indent="-304800">
              <a:lnSpc>
                <a:spcPts val="3336"/>
              </a:lnSpc>
            </a:pPr>
            <a:r>
              <a:rPr lang="en-US" sz="2600">
                <a:latin typeface="Arial"/>
              </a:rPr>
              <a:t>Drawbacks</a:t>
            </a:r>
          </a:p>
          <a:p>
            <a:pPr marL="304800" indent="-304800">
              <a:lnSpc>
                <a:spcPts val="3336"/>
              </a:lnSpc>
            </a:pPr>
            <a:r>
              <a:rPr lang="en-US" b="1" sz="2600">
                <a:solidFill>
                  <a:srgbClr val="8F2934"/>
                </a:solidFill>
                <a:latin typeface="Arial"/>
              </a:rPr>
              <a:t>•    </a:t>
            </a:r>
            <a:r>
              <a:rPr lang="en-US" b="1" sz="2600">
                <a:latin typeface="Arial"/>
              </a:rPr>
              <a:t>Compute only one optimal structure</a:t>
            </a:r>
          </a:p>
          <a:p>
            <a:pPr algn="just" marL="304800" indent="-304800">
              <a:lnSpc>
                <a:spcPts val="3336"/>
              </a:lnSpc>
            </a:pPr>
            <a:r>
              <a:rPr lang="en-US" b="1" sz="2600">
                <a:solidFill>
                  <a:srgbClr val="8F2934"/>
                </a:solidFill>
                <a:latin typeface="Arial"/>
              </a:rPr>
              <a:t>•    </a:t>
            </a:r>
            <a:r>
              <a:rPr lang="en-US" b="1" sz="2600">
                <a:latin typeface="Arial"/>
              </a:rPr>
              <a:t>Usual drawbacks of purely mathematical approaches</a:t>
            </a:r>
          </a:p>
        </p:txBody>
      </p:sp>
    </p:spTree>
  </p:cSld>
  <p:clrMapOvr>
    <a:overrideClrMapping bg1="lt1" tx1="dk1" bg2="lt2" tx2="dk2" accent1="accent1" accent2="accent2" accent3="accent3" accent4="accent4" accent5="accent5" accent6="accent6" hlink="hlink" folHlink="folHlink"/>
  </p:clrMapOvr>
</p:sld>
</file>

<file path=ppt/slides/slide43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048512" y="484632"/>
            <a:ext cx="7068312" cy="417576"/>
          </a:xfrm>
          <a:prstGeom prst="rect">
            <a:avLst/>
          </a:prstGeom>
        </p:spPr>
        <p:txBody>
          <a:bodyPr lIns="0" tIns="0" rIns="0" bIns="0" wrap="none">
            <a:noAutofit/>
          </a:bodyPr>
          <a:p>
            <a:pPr indent="0"/>
            <a:r>
              <a:rPr lang="en-US" b="1" sz="3200">
                <a:solidFill>
                  <a:srgbClr val="001F5F"/>
                </a:solidFill>
                <a:latin typeface="Arial"/>
              </a:rPr>
              <a:t>RNA Secondary Structure Prediction</a:t>
            </a:r>
          </a:p>
        </p:txBody>
      </p:sp>
      <p:sp>
        <p:nvSpPr>
          <p:cNvPr id="3" name=""/>
          <p:cNvSpPr/>
          <p:nvPr/>
        </p:nvSpPr>
        <p:spPr>
          <a:xfrm>
            <a:off x="1002792" y="1335024"/>
            <a:ext cx="6797040" cy="3209544"/>
          </a:xfrm>
          <a:prstGeom prst="rect">
            <a:avLst/>
          </a:prstGeom>
        </p:spPr>
        <p:txBody>
          <a:bodyPr lIns="0" tIns="0" rIns="0" bIns="0">
            <a:noAutofit/>
          </a:bodyPr>
          <a:p>
            <a:pPr marL="469900" indent="-469900">
              <a:spcAft>
                <a:spcPts val="2310"/>
              </a:spcAft>
            </a:pPr>
            <a:r>
              <a:rPr lang="en-US" b="1" sz="2600">
                <a:solidFill>
                  <a:srgbClr val="006FC0"/>
                </a:solidFill>
                <a:latin typeface="Arial"/>
              </a:rPr>
              <a:t>Comparative sequence Analysis</a:t>
            </a:r>
          </a:p>
          <a:p>
            <a:pPr marL="469900" indent="-469900">
              <a:spcAft>
                <a:spcPts val="2310"/>
              </a:spcAft>
            </a:pPr>
            <a:r>
              <a:rPr lang="en-US" sz="2600">
                <a:latin typeface="Arial"/>
              </a:rPr>
              <a:t>Need a multiple sequence alignment as input</a:t>
            </a:r>
          </a:p>
          <a:p>
            <a:pPr marL="469900" indent="-469900">
              <a:lnSpc>
                <a:spcPts val="2904"/>
              </a:lnSpc>
              <a:spcAft>
                <a:spcPts val="1680"/>
              </a:spcAft>
            </a:pPr>
            <a:r>
              <a:rPr lang="en-US" sz="2600">
                <a:latin typeface="Arial"/>
              </a:rPr>
              <a:t>•    Requires sequences be similar enough (so that they can be initially aligned)</a:t>
            </a:r>
          </a:p>
          <a:p>
            <a:pPr marL="469900" indent="-469900">
              <a:lnSpc>
                <a:spcPts val="2808"/>
              </a:lnSpc>
            </a:pPr>
            <a:r>
              <a:rPr lang="en-US" sz="2600">
                <a:latin typeface="Arial"/>
              </a:rPr>
              <a:t>•    Sequences should be dissimilar enough for covarying substitutions to be detected </a:t>
            </a:r>
            <a:r>
              <a:rPr lang="en-US" baseline="30000" sz="2600">
                <a:latin typeface="Arial"/>
              </a:rPr>
              <a:t>•</a:t>
            </a:r>
          </a:p>
        </p:txBody>
      </p:sp>
      <p:sp>
        <p:nvSpPr>
          <p:cNvPr id="4" name=""/>
          <p:cNvSpPr/>
          <p:nvPr/>
        </p:nvSpPr>
        <p:spPr>
          <a:xfrm>
            <a:off x="1002792" y="4940808"/>
            <a:ext cx="6797040" cy="682752"/>
          </a:xfrm>
          <a:prstGeom prst="rect">
            <a:avLst/>
          </a:prstGeom>
        </p:spPr>
        <p:txBody>
          <a:bodyPr lIns="0" tIns="0" rIns="0" bIns="0">
            <a:noAutofit/>
          </a:bodyPr>
          <a:p>
            <a:pPr marL="469900" indent="-469900">
              <a:lnSpc>
                <a:spcPts val="2832"/>
              </a:lnSpc>
            </a:pPr>
            <a:r>
              <a:rPr lang="en-US" sz="2600">
                <a:latin typeface="Arial"/>
              </a:rPr>
              <a:t>•    comparative analysis produces accurate structure predictions</a:t>
            </a:r>
          </a:p>
        </p:txBody>
      </p:sp>
    </p:spTree>
  </p:cSld>
  <p:clrMapOvr>
    <a:overrideClrMapping bg1="lt1" tx1="dk1" bg2="lt2" tx2="dk2" accent1="accent1" accent2="accent2" accent3="accent3" accent4="accent4" accent5="accent5" accent6="accent6" hlink="hlink" folHlink="folHlink"/>
  </p:clrMapOvr>
</p:sld>
</file>

<file path=ppt/slides/slide4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9824" y="780288"/>
            <a:ext cx="5891784" cy="411480"/>
          </a:xfrm>
          <a:prstGeom prst="rect">
            <a:avLst/>
          </a:prstGeom>
        </p:spPr>
        <p:txBody>
          <a:bodyPr lIns="0" tIns="0" rIns="0" bIns="0" wrap="none">
            <a:noAutofit/>
          </a:bodyPr>
          <a:p>
            <a:pPr indent="0"/>
            <a:r>
              <a:rPr lang="en-US" b="1" sz="3200">
                <a:solidFill>
                  <a:srgbClr val="001F5F"/>
                </a:solidFill>
                <a:latin typeface="Arial"/>
              </a:rPr>
              <a:t>Needleman-Wunsch Algorithm</a:t>
            </a:r>
          </a:p>
        </p:txBody>
      </p:sp>
      <p:sp>
        <p:nvSpPr>
          <p:cNvPr id="3" name=""/>
          <p:cNvSpPr/>
          <p:nvPr/>
        </p:nvSpPr>
        <p:spPr>
          <a:xfrm>
            <a:off x="4651248" y="1609344"/>
            <a:ext cx="2090928" cy="2179320"/>
          </a:xfrm>
          <a:prstGeom prst="rect">
            <a:avLst/>
          </a:prstGeom>
        </p:spPr>
        <p:txBody>
          <a:bodyPr lIns="0" tIns="0" rIns="0" bIns="0">
            <a:noAutofit/>
          </a:bodyPr>
          <a:p>
            <a:pPr algn="just" indent="0">
              <a:lnSpc>
                <a:spcPts val="3720"/>
              </a:lnSpc>
            </a:pPr>
            <a:r>
              <a:rPr lang="en-US" sz="2600" spc="-50">
                <a:solidFill>
                  <a:srgbClr val="3265FF"/>
                </a:solidFill>
                <a:latin typeface="Arial"/>
              </a:rPr>
              <a:t>Steps</a:t>
            </a:r>
          </a:p>
          <a:p>
            <a:pPr algn="just" indent="0">
              <a:lnSpc>
                <a:spcPts val="3720"/>
              </a:lnSpc>
            </a:pPr>
            <a:r>
              <a:rPr lang="en-US" sz="2600" spc="-50">
                <a:latin typeface="Arial"/>
              </a:rPr>
              <a:t>Three steps</a:t>
            </a:r>
          </a:p>
          <a:p>
            <a:pPr algn="just" indent="0">
              <a:lnSpc>
                <a:spcPts val="3720"/>
              </a:lnSpc>
            </a:pPr>
            <a:r>
              <a:rPr lang="en-US" sz="2600" spc="-50">
                <a:solidFill>
                  <a:srgbClr val="622422"/>
                </a:solidFill>
                <a:latin typeface="Arial"/>
              </a:rPr>
              <a:t>•    </a:t>
            </a:r>
            <a:r>
              <a:rPr lang="en-US" sz="2600" spc="-50">
                <a:latin typeface="Arial"/>
              </a:rPr>
              <a:t>Initialization</a:t>
            </a:r>
          </a:p>
          <a:p>
            <a:pPr algn="just" indent="0">
              <a:lnSpc>
                <a:spcPts val="3720"/>
              </a:lnSpc>
            </a:pPr>
            <a:r>
              <a:rPr lang="en-US" sz="2600" spc="-50">
                <a:solidFill>
                  <a:srgbClr val="622422"/>
                </a:solidFill>
                <a:latin typeface="Arial"/>
              </a:rPr>
              <a:t>•    </a:t>
            </a:r>
            <a:r>
              <a:rPr lang="en-US" sz="2600" spc="-50">
                <a:latin typeface="Arial"/>
              </a:rPr>
              <a:t>Matrix filling</a:t>
            </a:r>
          </a:p>
          <a:p>
            <a:pPr algn="just" indent="0">
              <a:lnSpc>
                <a:spcPts val="3720"/>
              </a:lnSpc>
            </a:pPr>
            <a:r>
              <a:rPr lang="en-US" sz="2600" spc="-50">
                <a:solidFill>
                  <a:srgbClr val="622422"/>
                </a:solidFill>
                <a:latin typeface="Arial"/>
              </a:rPr>
              <a:t>•    </a:t>
            </a:r>
            <a:r>
              <a:rPr lang="en-US" sz="2600" spc="-50">
                <a:latin typeface="Arial"/>
              </a:rPr>
              <a:t>Traceback</a:t>
            </a:r>
          </a:p>
        </p:txBody>
      </p:sp>
    </p:spTree>
  </p:cSld>
  <p:clrMapOvr>
    <a:overrideClrMapping bg1="lt1" tx1="dk1" bg2="lt2" tx2="dk2" accent1="accent1" accent2="accent2" accent3="accent3" accent4="accent4" accent5="accent5" accent6="accent6" hlink="hlink" folHlink="folHlink"/>
  </p:clrMapOvr>
</p:sld>
</file>

<file path=ppt/slides/slide44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048512" y="484632"/>
            <a:ext cx="7068312" cy="417576"/>
          </a:xfrm>
          <a:prstGeom prst="rect">
            <a:avLst/>
          </a:prstGeom>
        </p:spPr>
        <p:txBody>
          <a:bodyPr lIns="0" tIns="0" rIns="0" bIns="0" wrap="none">
            <a:noAutofit/>
          </a:bodyPr>
          <a:p>
            <a:pPr indent="0"/>
            <a:r>
              <a:rPr lang="en-US" b="1" sz="3200">
                <a:solidFill>
                  <a:srgbClr val="001F5F"/>
                </a:solidFill>
                <a:latin typeface="Arial"/>
              </a:rPr>
              <a:t>RNA Secondary Structure Prediction</a:t>
            </a:r>
          </a:p>
        </p:txBody>
      </p:sp>
      <p:sp>
        <p:nvSpPr>
          <p:cNvPr id="3" name=""/>
          <p:cNvSpPr/>
          <p:nvPr/>
        </p:nvSpPr>
        <p:spPr>
          <a:xfrm>
            <a:off x="4803648" y="1335024"/>
            <a:ext cx="3438144" cy="4645152"/>
          </a:xfrm>
          <a:prstGeom prst="rect">
            <a:avLst/>
          </a:prstGeom>
        </p:spPr>
        <p:txBody>
          <a:bodyPr lIns="0" tIns="0" rIns="0" bIns="0">
            <a:noAutofit/>
          </a:bodyPr>
          <a:p>
            <a:pPr marL="489204" indent="-457200">
              <a:lnSpc>
                <a:spcPts val="3096"/>
              </a:lnSpc>
            </a:pPr>
            <a:r>
              <a:rPr lang="en-US" b="1" sz="2600">
                <a:solidFill>
                  <a:srgbClr val="006FC0"/>
                </a:solidFill>
                <a:latin typeface="Arial"/>
              </a:rPr>
              <a:t>Conclusions</a:t>
            </a:r>
          </a:p>
          <a:p>
            <a:pPr indent="0">
              <a:lnSpc>
                <a:spcPts val="3096"/>
              </a:lnSpc>
            </a:pPr>
            <a:r>
              <a:rPr lang="en-US" sz="2600">
                <a:latin typeface="Arial"/>
              </a:rPr>
              <a:t>There are different approaches for RNA Secondary structure prediction</a:t>
            </a:r>
          </a:p>
          <a:p>
            <a:pPr algn="just" indent="0">
              <a:lnSpc>
                <a:spcPts val="3096"/>
              </a:lnSpc>
            </a:pPr>
            <a:r>
              <a:rPr lang="en-US" sz="2600">
                <a:latin typeface="Arial"/>
              </a:rPr>
              <a:t>•    Energy minimization</a:t>
            </a:r>
          </a:p>
          <a:p>
            <a:pPr marL="489204" indent="-457200">
              <a:lnSpc>
                <a:spcPts val="3096"/>
              </a:lnSpc>
            </a:pPr>
            <a:r>
              <a:rPr lang="en-US" sz="2600">
                <a:latin typeface="Arial"/>
              </a:rPr>
              <a:t>•    Comparative sequence analysis</a:t>
            </a:r>
          </a:p>
          <a:p>
            <a:pPr indent="0">
              <a:lnSpc>
                <a:spcPts val="3096"/>
              </a:lnSpc>
            </a:pPr>
            <a:r>
              <a:rPr lang="en-US" sz="2600">
                <a:latin typeface="Arial"/>
              </a:rPr>
              <a:t>•    Folding and </a:t>
            </a:r>
            <a:r>
              <a:rPr lang="en-US" sz="2600">
                <a:solidFill>
                  <a:srgbClr val="595959"/>
                </a:solidFill>
                <a:latin typeface="Arial"/>
              </a:rPr>
              <a:t>^</a:t>
            </a:r>
            <a:r>
              <a:rPr lang="en-US" sz="2600">
                <a:latin typeface="Arial"/>
              </a:rPr>
              <a:t>alignment</a:t>
            </a:r>
          </a:p>
          <a:p>
            <a:pPr marL="489204" indent="-457200">
              <a:lnSpc>
                <a:spcPts val="3096"/>
              </a:lnSpc>
            </a:pPr>
            <a:r>
              <a:rPr lang="en-US" sz="2600">
                <a:latin typeface="Arial"/>
              </a:rPr>
              <a:t>•    Base-Pair Maximization</a:t>
            </a:r>
          </a:p>
        </p:txBody>
      </p:sp>
    </p:spTree>
  </p:cSld>
  <p:clrMapOvr>
    <a:overrideClrMapping bg1="lt1" tx1="dk1" bg2="lt2" tx2="dk2" accent1="accent1" accent2="accent2" accent3="accent3" accent4="accent4" accent5="accent5" accent6="accent6" hlink="hlink" folHlink="folHlink"/>
  </p:clrMapOvr>
</p:sld>
</file>

<file path=ppt/slides/slide44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770376" y="734568"/>
            <a:ext cx="1603248" cy="411480"/>
          </a:xfrm>
          <a:prstGeom prst="rect">
            <a:avLst/>
          </a:prstGeom>
        </p:spPr>
        <p:txBody>
          <a:bodyPr lIns="0" tIns="0" rIns="0" bIns="0" wrap="none">
            <a:noAutofit/>
          </a:bodyPr>
          <a:p>
            <a:pPr indent="0"/>
            <a:r>
              <a:rPr lang="en-US" b="1" sz="3200">
                <a:solidFill>
                  <a:srgbClr val="001F5F"/>
                </a:solidFill>
                <a:latin typeface="Arial"/>
              </a:rPr>
              <a:t>RNASeq</a:t>
            </a:r>
          </a:p>
        </p:txBody>
      </p:sp>
      <p:sp>
        <p:nvSpPr>
          <p:cNvPr id="3" name=""/>
          <p:cNvSpPr/>
          <p:nvPr/>
        </p:nvSpPr>
        <p:spPr>
          <a:xfrm>
            <a:off x="4797552" y="1490472"/>
            <a:ext cx="3270504" cy="2868168"/>
          </a:xfrm>
          <a:prstGeom prst="rect">
            <a:avLst/>
          </a:prstGeom>
        </p:spPr>
        <p:txBody>
          <a:bodyPr lIns="0" tIns="0" rIns="0" bIns="0">
            <a:noAutofit/>
          </a:bodyPr>
          <a:p>
            <a:pPr indent="0">
              <a:spcAft>
                <a:spcPts val="1050"/>
              </a:spcAft>
            </a:pPr>
            <a:r>
              <a:rPr lang="en-US" sz="2600">
                <a:solidFill>
                  <a:srgbClr val="3265FF"/>
                </a:solidFill>
                <a:latin typeface="Arial"/>
              </a:rPr>
              <a:t>Introduction</a:t>
            </a:r>
          </a:p>
          <a:p>
            <a:pPr indent="0">
              <a:lnSpc>
                <a:spcPts val="3096"/>
              </a:lnSpc>
              <a:spcAft>
                <a:spcPts val="210"/>
              </a:spcAft>
            </a:pPr>
            <a:r>
              <a:rPr lang="en-US" sz="2600">
                <a:latin typeface="Arial"/>
              </a:rPr>
              <a:t>Calculating transcript abundance and prevalence by Ultra high throughput cDNA sequencing</a:t>
            </a:r>
          </a:p>
          <a:p>
            <a:pPr indent="0"/>
            <a:r>
              <a:rPr lang="en-US" sz="2600">
                <a:latin typeface="Arial"/>
              </a:rPr>
              <a:t>(Mortazwi et al, 2008)</a:t>
            </a:r>
          </a:p>
        </p:txBody>
      </p:sp>
    </p:spTree>
  </p:cSld>
  <p:clrMapOvr>
    <a:overrideClrMapping bg1="lt1" tx1="dk1" bg2="lt2" tx2="dk2" accent1="accent1" accent2="accent2" accent3="accent3" accent4="accent4" accent5="accent5" accent6="accent6" hlink="hlink" folHlink="folHlink"/>
  </p:clrMapOvr>
</p:sld>
</file>

<file path=ppt/slides/slide44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770376" y="734568"/>
            <a:ext cx="1603248" cy="411480"/>
          </a:xfrm>
          <a:prstGeom prst="rect">
            <a:avLst/>
          </a:prstGeom>
        </p:spPr>
        <p:txBody>
          <a:bodyPr lIns="0" tIns="0" rIns="0" bIns="0" wrap="none">
            <a:noAutofit/>
          </a:bodyPr>
          <a:p>
            <a:pPr indent="0"/>
            <a:r>
              <a:rPr lang="en-US" b="1" sz="3200">
                <a:solidFill>
                  <a:srgbClr val="001F5F"/>
                </a:solidFill>
                <a:latin typeface="Arial"/>
              </a:rPr>
              <a:t>RNASeq</a:t>
            </a:r>
          </a:p>
        </p:txBody>
      </p:sp>
      <p:sp>
        <p:nvSpPr>
          <p:cNvPr id="3" name=""/>
          <p:cNvSpPr/>
          <p:nvPr/>
        </p:nvSpPr>
        <p:spPr>
          <a:xfrm>
            <a:off x="4785360" y="1490472"/>
            <a:ext cx="3840480" cy="4611624"/>
          </a:xfrm>
          <a:prstGeom prst="rect">
            <a:avLst/>
          </a:prstGeom>
        </p:spPr>
        <p:txBody>
          <a:bodyPr lIns="0" tIns="0" rIns="0" bIns="0">
            <a:noAutofit/>
          </a:bodyPr>
          <a:p>
            <a:pPr indent="0">
              <a:spcAft>
                <a:spcPts val="1050"/>
              </a:spcAft>
            </a:pPr>
            <a:r>
              <a:rPr lang="en-US" sz="2600">
                <a:solidFill>
                  <a:srgbClr val="3265FF"/>
                </a:solidFill>
                <a:latin typeface="Arial"/>
              </a:rPr>
              <a:t>Introduction</a:t>
            </a:r>
          </a:p>
          <a:p>
            <a:pPr indent="0">
              <a:lnSpc>
                <a:spcPts val="3096"/>
              </a:lnSpc>
              <a:spcAft>
                <a:spcPts val="210"/>
              </a:spcAft>
            </a:pPr>
            <a:r>
              <a:rPr lang="en-US" sz="2600">
                <a:latin typeface="Arial"/>
              </a:rPr>
              <a:t>The sequence reads are individually mapped to the source genome and counted to obtain the number and density of reads corresponding to RNA from each</a:t>
            </a:r>
          </a:p>
          <a:p>
            <a:pPr algn="just" indent="0">
              <a:lnSpc>
                <a:spcPts val="3744"/>
              </a:lnSpc>
            </a:pPr>
            <a:r>
              <a:rPr lang="en-US" sz="2600">
                <a:solidFill>
                  <a:srgbClr val="622422"/>
                </a:solidFill>
                <a:latin typeface="Arial"/>
              </a:rPr>
              <a:t>•    </a:t>
            </a:r>
            <a:r>
              <a:rPr lang="en-US" sz="2600">
                <a:latin typeface="Arial"/>
              </a:rPr>
              <a:t>known exon</a:t>
            </a:r>
          </a:p>
          <a:p>
            <a:pPr algn="just" indent="0">
              <a:lnSpc>
                <a:spcPts val="3744"/>
              </a:lnSpc>
            </a:pPr>
            <a:r>
              <a:rPr lang="en-US" sz="2600">
                <a:solidFill>
                  <a:srgbClr val="622422"/>
                </a:solidFill>
                <a:latin typeface="Arial"/>
              </a:rPr>
              <a:t>•    </a:t>
            </a:r>
            <a:r>
              <a:rPr lang="en-US" sz="2600">
                <a:latin typeface="Arial"/>
              </a:rPr>
              <a:t>splice event</a:t>
            </a:r>
          </a:p>
          <a:p>
            <a:pPr algn="just" indent="0">
              <a:lnSpc>
                <a:spcPts val="3744"/>
              </a:lnSpc>
            </a:pPr>
            <a:r>
              <a:rPr lang="en-US" sz="2600">
                <a:solidFill>
                  <a:srgbClr val="622422"/>
                </a:solidFill>
                <a:latin typeface="Arial"/>
              </a:rPr>
              <a:t>•    </a:t>
            </a:r>
            <a:r>
              <a:rPr lang="en-US" sz="2600">
                <a:latin typeface="Arial"/>
              </a:rPr>
              <a:t>new candidate gene</a:t>
            </a:r>
          </a:p>
        </p:txBody>
      </p:sp>
    </p:spTree>
  </p:cSld>
  <p:clrMapOvr>
    <a:overrideClrMapping bg1="lt1" tx1="dk1" bg2="lt2" tx2="dk2" accent1="accent1" accent2="accent2" accent3="accent3" accent4="accent4" accent5="accent5" accent6="accent6" hlink="hlink" folHlink="folHlink"/>
  </p:clrMapOvr>
</p:sld>
</file>

<file path=ppt/slides/slide44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770376" y="734568"/>
            <a:ext cx="1603248" cy="411480"/>
          </a:xfrm>
          <a:prstGeom prst="rect">
            <a:avLst/>
          </a:prstGeom>
        </p:spPr>
        <p:txBody>
          <a:bodyPr lIns="0" tIns="0" rIns="0" bIns="0" wrap="none">
            <a:noAutofit/>
          </a:bodyPr>
          <a:p>
            <a:pPr indent="0"/>
            <a:r>
              <a:rPr lang="en-US" b="1" sz="3200">
                <a:solidFill>
                  <a:srgbClr val="001F5F"/>
                </a:solidFill>
                <a:latin typeface="Arial"/>
              </a:rPr>
              <a:t>RNASeq</a:t>
            </a:r>
          </a:p>
        </p:txBody>
      </p:sp>
      <p:sp>
        <p:nvSpPr>
          <p:cNvPr id="3" name=""/>
          <p:cNvSpPr/>
          <p:nvPr/>
        </p:nvSpPr>
        <p:spPr>
          <a:xfrm>
            <a:off x="890016" y="1490472"/>
            <a:ext cx="7306056" cy="4172712"/>
          </a:xfrm>
          <a:prstGeom prst="rect">
            <a:avLst/>
          </a:prstGeom>
        </p:spPr>
        <p:txBody>
          <a:bodyPr lIns="0" tIns="0" rIns="0" bIns="0">
            <a:noAutofit/>
          </a:bodyPr>
          <a:p>
            <a:pPr algn="just" indent="0">
              <a:spcAft>
                <a:spcPts val="1050"/>
              </a:spcAft>
            </a:pPr>
            <a:r>
              <a:rPr lang="en-US" sz="2600">
                <a:solidFill>
                  <a:srgbClr val="0065FF"/>
                </a:solidFill>
                <a:latin typeface="Arial"/>
              </a:rPr>
              <a:t>Procedures</a:t>
            </a:r>
          </a:p>
          <a:p>
            <a:pPr algn="just" indent="0">
              <a:lnSpc>
                <a:spcPts val="3576"/>
              </a:lnSpc>
            </a:pPr>
            <a:r>
              <a:rPr lang="en-US" sz="2600">
                <a:solidFill>
                  <a:srgbClr val="622422"/>
                </a:solidFill>
                <a:latin typeface="Arial"/>
              </a:rPr>
              <a:t>•    </a:t>
            </a:r>
            <a:r>
              <a:rPr lang="en-US" sz="2600">
                <a:latin typeface="Arial"/>
              </a:rPr>
              <a:t>Isolation of all mRNA</a:t>
            </a:r>
          </a:p>
          <a:p>
            <a:pPr algn="just" indent="0">
              <a:lnSpc>
                <a:spcPts val="3576"/>
              </a:lnSpc>
            </a:pPr>
            <a:r>
              <a:rPr lang="en-US" sz="2600">
                <a:solidFill>
                  <a:srgbClr val="622422"/>
                </a:solidFill>
                <a:latin typeface="Arial"/>
              </a:rPr>
              <a:t>•    </a:t>
            </a:r>
            <a:r>
              <a:rPr lang="en-US" sz="2600">
                <a:latin typeface="Arial"/>
              </a:rPr>
              <a:t>Convert to cDNA using reverse transcriptase</a:t>
            </a:r>
          </a:p>
          <a:p>
            <a:pPr algn="just" indent="0">
              <a:lnSpc>
                <a:spcPts val="3576"/>
              </a:lnSpc>
            </a:pPr>
            <a:r>
              <a:rPr lang="en-US" sz="2600">
                <a:solidFill>
                  <a:srgbClr val="622422"/>
                </a:solidFill>
                <a:latin typeface="Arial"/>
              </a:rPr>
              <a:t>•    </a:t>
            </a:r>
            <a:r>
              <a:rPr lang="en-US" sz="2600">
                <a:latin typeface="Arial"/>
              </a:rPr>
              <a:t>Sequence the cDNA</a:t>
            </a:r>
          </a:p>
          <a:p>
            <a:pPr algn="just" indent="0">
              <a:lnSpc>
                <a:spcPts val="3576"/>
              </a:lnSpc>
            </a:pPr>
            <a:r>
              <a:rPr lang="en-US" sz="2600">
                <a:solidFill>
                  <a:srgbClr val="622422"/>
                </a:solidFill>
                <a:latin typeface="Arial"/>
              </a:rPr>
              <a:t>•    </a:t>
            </a:r>
            <a:r>
              <a:rPr lang="en-US" sz="2600">
                <a:latin typeface="Arial"/>
              </a:rPr>
              <a:t>Map sequences to the genome</a:t>
            </a:r>
          </a:p>
          <a:p>
            <a:pPr indent="0">
              <a:lnSpc>
                <a:spcPts val="2088"/>
              </a:lnSpc>
              <a:spcAft>
                <a:spcPts val="1050"/>
              </a:spcAft>
            </a:pPr>
            <a:r>
              <a:rPr lang="en-US" sz="2500">
                <a:latin typeface="Arial"/>
              </a:rPr>
              <a:t>The more times a given sequence is detected, the more abundantly transcribed it is</a:t>
            </a:r>
          </a:p>
          <a:p>
            <a:pPr indent="0">
              <a:lnSpc>
                <a:spcPts val="2088"/>
              </a:lnSpc>
            </a:pPr>
            <a:r>
              <a:rPr lang="en-US" sz="2500">
                <a:latin typeface="Arial"/>
              </a:rPr>
              <a:t>If enough sequences are generated (&gt; 40 Million), </a:t>
            </a:r>
            <a:r>
              <a:rPr lang="en-US" i="1" sz="2500">
                <a:latin typeface="Arial"/>
              </a:rPr>
              <a:t>a comprehensive and quantitative view</a:t>
            </a:r>
            <a:r>
              <a:rPr lang="en-US" sz="2500">
                <a:latin typeface="Arial"/>
              </a:rPr>
              <a:t> of the entire transcriptome of an organism or tissue can be obtained (Mortazvi et al, 2008)</a:t>
            </a:r>
          </a:p>
        </p:txBody>
      </p:sp>
    </p:spTree>
  </p:cSld>
  <p:clrMapOvr>
    <a:overrideClrMapping bg1="lt1" tx1="dk1" bg2="lt2" tx2="dk2" accent1="accent1" accent2="accent2" accent3="accent3" accent4="accent4" accent5="accent5" accent6="accent6" hlink="hlink" folHlink="folHlink"/>
  </p:clrMapOvr>
</p:sld>
</file>

<file path=ppt/slides/slide44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770376" y="734568"/>
            <a:ext cx="1603248" cy="411480"/>
          </a:xfrm>
          <a:prstGeom prst="rect">
            <a:avLst/>
          </a:prstGeom>
        </p:spPr>
        <p:txBody>
          <a:bodyPr lIns="0" tIns="0" rIns="0" bIns="0" wrap="none">
            <a:noAutofit/>
          </a:bodyPr>
          <a:p>
            <a:pPr indent="0"/>
            <a:r>
              <a:rPr lang="en-US" b="1" sz="3200">
                <a:solidFill>
                  <a:srgbClr val="001F5F"/>
                </a:solidFill>
                <a:latin typeface="Arial"/>
              </a:rPr>
              <a:t>RNASeq</a:t>
            </a:r>
          </a:p>
        </p:txBody>
      </p:sp>
      <p:sp>
        <p:nvSpPr>
          <p:cNvPr id="3" name=""/>
          <p:cNvSpPr/>
          <p:nvPr/>
        </p:nvSpPr>
        <p:spPr>
          <a:xfrm>
            <a:off x="4794504" y="1484376"/>
            <a:ext cx="3179064" cy="4629912"/>
          </a:xfrm>
          <a:prstGeom prst="rect">
            <a:avLst/>
          </a:prstGeom>
        </p:spPr>
        <p:txBody>
          <a:bodyPr lIns="0" tIns="0" rIns="0" bIns="0">
            <a:noAutofit/>
          </a:bodyPr>
          <a:p>
            <a:pPr algn="just" indent="0">
              <a:lnSpc>
                <a:spcPts val="3096"/>
              </a:lnSpc>
            </a:pPr>
            <a:r>
              <a:rPr lang="en-US" sz="2600">
                <a:solidFill>
                  <a:srgbClr val="0065FF"/>
                </a:solidFill>
                <a:latin typeface="Arial"/>
              </a:rPr>
              <a:t>Data analysis</a:t>
            </a:r>
          </a:p>
          <a:p>
            <a:pPr algn="just" indent="0">
              <a:lnSpc>
                <a:spcPts val="3096"/>
              </a:lnSpc>
            </a:pPr>
            <a:r>
              <a:rPr lang="en-US" sz="2600">
                <a:solidFill>
                  <a:srgbClr val="622422"/>
                </a:solidFill>
                <a:latin typeface="Arial"/>
              </a:rPr>
              <a:t>•    </a:t>
            </a:r>
            <a:r>
              <a:rPr lang="en-US" sz="2600">
                <a:latin typeface="Arial"/>
              </a:rPr>
              <a:t>Mapping reads</a:t>
            </a:r>
          </a:p>
          <a:p>
            <a:pPr marL="464312" indent="-444500">
              <a:lnSpc>
                <a:spcPts val="3096"/>
              </a:lnSpc>
            </a:pPr>
            <a:r>
              <a:rPr lang="en-US" sz="2600">
                <a:solidFill>
                  <a:srgbClr val="622422"/>
                </a:solidFill>
                <a:latin typeface="Arial"/>
              </a:rPr>
              <a:t>•    </a:t>
            </a:r>
            <a:r>
              <a:rPr lang="en-US" sz="2600">
                <a:latin typeface="Arial"/>
              </a:rPr>
              <a:t>Visualization Genome browser</a:t>
            </a:r>
          </a:p>
          <a:p>
            <a:pPr marL="464312" marR="1225296" indent="-444500">
              <a:lnSpc>
                <a:spcPts val="3096"/>
              </a:lnSpc>
            </a:pPr>
            <a:r>
              <a:rPr lang="en-US" sz="2600">
                <a:solidFill>
                  <a:srgbClr val="622422"/>
                </a:solidFill>
                <a:latin typeface="Arial"/>
              </a:rPr>
              <a:t>•    </a:t>
            </a:r>
            <a:r>
              <a:rPr lang="en-US" sz="2600">
                <a:latin typeface="Arial"/>
              </a:rPr>
              <a:t>De novo assembly</a:t>
            </a:r>
          </a:p>
          <a:p>
            <a:pPr algn="just" indent="0">
              <a:lnSpc>
                <a:spcPts val="3096"/>
              </a:lnSpc>
            </a:pPr>
            <a:r>
              <a:rPr lang="en-US" sz="2600">
                <a:solidFill>
                  <a:srgbClr val="622422"/>
                </a:solidFill>
                <a:latin typeface="Arial"/>
              </a:rPr>
              <a:t>•    </a:t>
            </a:r>
            <a:r>
              <a:rPr lang="en-US" sz="2600">
                <a:latin typeface="Arial"/>
              </a:rPr>
              <a:t>Quantification</a:t>
            </a:r>
          </a:p>
          <a:p>
            <a:pPr marL="464312" indent="-444500">
              <a:lnSpc>
                <a:spcPts val="3096"/>
              </a:lnSpc>
            </a:pPr>
            <a:r>
              <a:rPr lang="en-US" sz="2600">
                <a:solidFill>
                  <a:srgbClr val="622422"/>
                </a:solidFill>
                <a:latin typeface="Arial"/>
              </a:rPr>
              <a:t>•    </a:t>
            </a:r>
            <a:r>
              <a:rPr lang="en-US" sz="2600">
                <a:latin typeface="Arial"/>
              </a:rPr>
              <a:t>Differential Gene Expression</a:t>
            </a:r>
          </a:p>
          <a:p>
            <a:pPr marL="464312" indent="-444500">
              <a:lnSpc>
                <a:spcPts val="3096"/>
              </a:lnSpc>
            </a:pPr>
            <a:r>
              <a:rPr lang="en-US" sz="2600">
                <a:solidFill>
                  <a:srgbClr val="622422"/>
                </a:solidFill>
                <a:latin typeface="Arial"/>
              </a:rPr>
              <a:t>•    </a:t>
            </a:r>
            <a:r>
              <a:rPr lang="en-US" sz="2600">
                <a:latin typeface="Arial"/>
              </a:rPr>
              <a:t>Functional Analysis</a:t>
            </a:r>
          </a:p>
          <a:p>
            <a:pPr algn="just" indent="0">
              <a:lnSpc>
                <a:spcPts val="3096"/>
              </a:lnSpc>
            </a:pPr>
            <a:r>
              <a:rPr lang="en-US" sz="2600">
                <a:solidFill>
                  <a:srgbClr val="622422"/>
                </a:solidFill>
                <a:latin typeface="Arial"/>
              </a:rPr>
              <a:t>•    </a:t>
            </a:r>
            <a:r>
              <a:rPr lang="en-US" sz="2600">
                <a:latin typeface="Arial"/>
              </a:rPr>
              <a:t>Gene Networks</a:t>
            </a:r>
          </a:p>
        </p:txBody>
      </p:sp>
    </p:spTree>
  </p:cSld>
  <p:clrMapOvr>
    <a:overrideClrMapping bg1="lt1" tx1="dk1" bg2="lt2" tx2="dk2" accent1="accent1" accent2="accent2" accent3="accent3" accent4="accent4" accent5="accent5" accent6="accent6" hlink="hlink" folHlink="folHlink"/>
  </p:clrMapOvr>
</p:sld>
</file>

<file path=ppt/slides/slide44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44880" y="3986784"/>
            <a:ext cx="1249680" cy="234696"/>
          </a:xfrm>
          <a:prstGeom prst="rect">
            <a:avLst/>
          </a:prstGeom>
        </p:spPr>
      </p:pic>
      <p:pic>
        <p:nvPicPr>
          <p:cNvPr id="3" name=""/>
          <p:cNvPicPr>
            <a:picLocks noChangeAspect="1"/>
          </p:cNvPicPr>
          <p:nvPr/>
        </p:nvPicPr>
        <p:blipFill>
          <a:blip r:embed="rPictId1"/>
          <a:stretch>
            <a:fillRect/>
          </a:stretch>
        </p:blipFill>
        <p:spPr>
          <a:xfrm>
            <a:off x="2365248" y="3983736"/>
            <a:ext cx="2688336" cy="237744"/>
          </a:xfrm>
          <a:prstGeom prst="rect">
            <a:avLst/>
          </a:prstGeom>
        </p:spPr>
      </p:pic>
      <p:pic>
        <p:nvPicPr>
          <p:cNvPr id="4" name=""/>
          <p:cNvPicPr>
            <a:picLocks noChangeAspect="1"/>
          </p:cNvPicPr>
          <p:nvPr/>
        </p:nvPicPr>
        <p:blipFill>
          <a:blip r:embed="rPictId2"/>
          <a:stretch>
            <a:fillRect/>
          </a:stretch>
        </p:blipFill>
        <p:spPr>
          <a:xfrm>
            <a:off x="5209032" y="3947160"/>
            <a:ext cx="1252728" cy="274320"/>
          </a:xfrm>
          <a:prstGeom prst="rect">
            <a:avLst/>
          </a:prstGeom>
        </p:spPr>
      </p:pic>
      <p:pic>
        <p:nvPicPr>
          <p:cNvPr id="5" name=""/>
          <p:cNvPicPr>
            <a:picLocks noChangeAspect="1"/>
          </p:cNvPicPr>
          <p:nvPr/>
        </p:nvPicPr>
        <p:blipFill>
          <a:blip r:embed="rPictId3"/>
          <a:stretch>
            <a:fillRect/>
          </a:stretch>
        </p:blipFill>
        <p:spPr>
          <a:xfrm>
            <a:off x="3602736" y="4407408"/>
            <a:ext cx="173736" cy="484632"/>
          </a:xfrm>
          <a:prstGeom prst="rect">
            <a:avLst/>
          </a:prstGeom>
        </p:spPr>
      </p:pic>
      <p:sp>
        <p:nvSpPr>
          <p:cNvPr id="6" name=""/>
          <p:cNvSpPr/>
          <p:nvPr/>
        </p:nvSpPr>
        <p:spPr>
          <a:xfrm>
            <a:off x="3770376" y="734568"/>
            <a:ext cx="1603248" cy="411480"/>
          </a:xfrm>
          <a:prstGeom prst="rect">
            <a:avLst/>
          </a:prstGeom>
        </p:spPr>
        <p:txBody>
          <a:bodyPr lIns="0" tIns="0" rIns="0" bIns="0" wrap="none">
            <a:noAutofit/>
          </a:bodyPr>
          <a:p>
            <a:pPr indent="0"/>
            <a:r>
              <a:rPr lang="en-US" b="1" sz="3200">
                <a:solidFill>
                  <a:srgbClr val="001F5F"/>
                </a:solidFill>
                <a:latin typeface="Arial"/>
              </a:rPr>
              <a:t>RNASeq</a:t>
            </a:r>
          </a:p>
        </p:txBody>
      </p:sp>
      <p:sp>
        <p:nvSpPr>
          <p:cNvPr id="7" name=""/>
          <p:cNvSpPr/>
          <p:nvPr/>
        </p:nvSpPr>
        <p:spPr>
          <a:xfrm>
            <a:off x="938784" y="2002536"/>
            <a:ext cx="2843784" cy="1752600"/>
          </a:xfrm>
          <a:prstGeom prst="rect">
            <a:avLst/>
          </a:prstGeom>
        </p:spPr>
        <p:txBody>
          <a:bodyPr lIns="0" tIns="0" rIns="0" bIns="0">
            <a:noAutofit/>
          </a:bodyPr>
          <a:p>
            <a:pPr algn="r" indent="0">
              <a:spcAft>
                <a:spcPts val="2520"/>
              </a:spcAft>
            </a:pPr>
            <a:r>
              <a:rPr lang="en-US" b="1" sz="5100">
                <a:solidFill>
                  <a:srgbClr val="414341"/>
                </a:solidFill>
                <a:latin typeface="Cambria"/>
              </a:rPr>
              <a:t>i</a:t>
            </a:r>
          </a:p>
          <a:p>
            <a:pPr algn="r" indent="0">
              <a:spcAft>
                <a:spcPts val="630"/>
              </a:spcAft>
            </a:pPr>
            <a:r>
              <a:rPr lang="en-US" sz="1000">
                <a:solidFill>
                  <a:srgbClr val="5E6672"/>
                </a:solidFill>
                <a:latin typeface="Arial"/>
              </a:rPr>
              <a:t>V </a:t>
            </a:r>
            <a:r>
              <a:rPr lang="en-US" sz="1000">
                <a:solidFill>
                  <a:srgbClr val="7A8B96"/>
                </a:solidFill>
                <a:latin typeface="Arial"/>
              </a:rPr>
              <a:t>»</a:t>
            </a:r>
          </a:p>
          <a:p>
            <a:pPr algn="r" indent="0">
              <a:spcAft>
                <a:spcPts val="630"/>
              </a:spcAft>
            </a:pPr>
            <a:r>
              <a:rPr lang="en-US" sz="2600">
                <a:latin typeface="Arial"/>
              </a:rPr>
              <a:t>or</a:t>
            </a:r>
          </a:p>
          <a:p>
            <a:pPr indent="0"/>
            <a:r>
              <a:rPr lang="en-US" sz="2600">
                <a:latin typeface="Arial"/>
              </a:rPr>
              <a:t>mRNA Fragments</a:t>
            </a:r>
          </a:p>
        </p:txBody>
      </p:sp>
      <p:sp>
        <p:nvSpPr>
          <p:cNvPr id="8" name=""/>
          <p:cNvSpPr/>
          <p:nvPr/>
        </p:nvSpPr>
        <p:spPr>
          <a:xfrm>
            <a:off x="5736336" y="1630680"/>
            <a:ext cx="1014984" cy="179832"/>
          </a:xfrm>
          <a:prstGeom prst="rect">
            <a:avLst/>
          </a:prstGeom>
          <a:solidFill>
            <a:srgbClr val="96464B"/>
          </a:solidFill>
        </p:spPr>
        <p:txBody>
          <a:bodyPr lIns="0" tIns="0" rIns="0" bIns="0" wrap="none">
            <a:noAutofit/>
          </a:bodyPr>
          <a:p>
            <a:pPr indent="0"/>
            <a:r>
              <a:rPr lang="en-US" b="1" sz="1400">
                <a:solidFill>
                  <a:srgbClr val="E99D9B"/>
                </a:solidFill>
                <a:latin typeface="Arial"/>
              </a:rPr>
              <a:t>AAAAAAAA</a:t>
            </a:r>
          </a:p>
        </p:txBody>
      </p:sp>
      <p:sp>
        <p:nvSpPr>
          <p:cNvPr id="9" name=""/>
          <p:cNvSpPr/>
          <p:nvPr/>
        </p:nvSpPr>
        <p:spPr>
          <a:xfrm>
            <a:off x="7144512" y="1834896"/>
            <a:ext cx="987552" cy="274320"/>
          </a:xfrm>
          <a:prstGeom prst="rect">
            <a:avLst/>
          </a:prstGeom>
        </p:spPr>
        <p:txBody>
          <a:bodyPr lIns="0" tIns="0" rIns="0" bIns="0" wrap="none">
            <a:noAutofit/>
          </a:bodyPr>
          <a:p>
            <a:pPr indent="0"/>
            <a:r>
              <a:rPr lang="en-US" sz="2600">
                <a:latin typeface="Arial"/>
              </a:rPr>
              <a:t>mRNA</a:t>
            </a:r>
          </a:p>
        </p:txBody>
      </p:sp>
      <p:graphicFrame>
        <p:nvGraphicFramePr>
          <p:cNvPr id="10" name=""/>
          <p:cNvGraphicFramePr>
            <a:graphicFrameLocks noGrp="1"/>
          </p:cNvGraphicFramePr>
          <p:nvPr/>
        </p:nvGraphicFramePr>
        <p:xfrm>
          <a:off x="4041648" y="2657856"/>
          <a:ext cx="4261104" cy="469392"/>
        </p:xfrm>
        <a:graphic>
          <a:graphicData uri="http://schemas.openxmlformats.org/drawingml/2006/table">
            <a:tbl>
              <a:tblPr/>
              <a:tblGrid>
                <a:gridCol w="3212592"/>
                <a:gridCol w="1048512"/>
              </a:tblGrid>
              <a:tr h="225552">
                <a:tc>
                  <a:txBody>
                    <a:bodyPr lIns="0" tIns="0" rIns="0" bIns="0">
                      <a:noAutofit/>
                    </a:bodyPr>
                    <a:p>
                      <a:endParaRPr sz="1100"/>
                    </a:p>
                  </a:txBody>
                  <a:tcPr marL="0" marR="0" marT="0" marB="0">
                    <a:solidFill>
                      <a:srgbClr val="64686A"/>
                    </a:solidFill>
                  </a:tcPr>
                </a:tc>
                <a:tc>
                  <a:txBody>
                    <a:bodyPr lIns="0" tIns="0" rIns="0" bIns="0">
                      <a:noAutofit/>
                    </a:bodyPr>
                    <a:p>
                      <a:pPr indent="0"/>
                      <a:r>
                        <a:rPr lang="en-US" b="1" sz="1400">
                          <a:solidFill>
                            <a:srgbClr val="E99D9B"/>
                          </a:solidFill>
                          <a:latin typeface="Arial"/>
                        </a:rPr>
                        <a:t>AAAAAAAA</a:t>
                      </a:r>
                    </a:p>
                  </a:txBody>
                  <a:tcPr marL="0" marR="0" marT="0" marB="0" anchor="b">
                    <a:solidFill>
                      <a:srgbClr val="96464B"/>
                    </a:solidFill>
                  </a:tcPr>
                </a:tc>
              </a:tr>
              <a:tr h="243840">
                <a:tc>
                  <a:txBody>
                    <a:bodyPr lIns="0" tIns="0" rIns="0" bIns="0">
                      <a:noAutofit/>
                    </a:bodyPr>
                    <a:p>
                      <a:endParaRPr sz="1200"/>
                    </a:p>
                  </a:txBody>
                  <a:tcPr marL="0" marR="0" marT="0" marB="0">
                    <a:solidFill>
                      <a:srgbClr val="64686A"/>
                    </a:solidFill>
                  </a:tcPr>
                </a:tc>
                <a:tc>
                  <a:txBody>
                    <a:bodyPr lIns="0" tIns="0" rIns="0" bIns="0">
                      <a:noAutofit/>
                    </a:bodyPr>
                    <a:p>
                      <a:pPr indent="0"/>
                      <a:r>
                        <a:rPr lang="en-US" b="1" sz="1400">
                          <a:solidFill>
                            <a:srgbClr val="E99D9B"/>
                          </a:solidFill>
                          <a:latin typeface="Arial"/>
                        </a:rPr>
                        <a:t>TTTTTTTT</a:t>
                      </a:r>
                    </a:p>
                  </a:txBody>
                  <a:tcPr marL="0" marR="0" marT="0" marB="0" anchor="b">
                    <a:solidFill>
                      <a:srgbClr val="B3494A"/>
                    </a:solidFill>
                  </a:tcPr>
                </a:tc>
              </a:tr>
            </a:tbl>
          </a:graphicData>
        </a:graphic>
      </p:graphicFrame>
      <p:sp>
        <p:nvSpPr>
          <p:cNvPr id="11" name=""/>
          <p:cNvSpPr/>
          <p:nvPr/>
        </p:nvSpPr>
        <p:spPr>
          <a:xfrm>
            <a:off x="7196328" y="3419856"/>
            <a:ext cx="886968" cy="277368"/>
          </a:xfrm>
          <a:prstGeom prst="rect">
            <a:avLst/>
          </a:prstGeom>
        </p:spPr>
        <p:txBody>
          <a:bodyPr lIns="0" tIns="0" rIns="0" bIns="0" wrap="none">
            <a:noAutofit/>
          </a:bodyPr>
          <a:p>
            <a:pPr indent="0"/>
            <a:r>
              <a:rPr lang="en-US" sz="2600">
                <a:latin typeface="Arial"/>
              </a:rPr>
              <a:t>cDNA</a:t>
            </a:r>
          </a:p>
        </p:txBody>
      </p:sp>
      <p:sp>
        <p:nvSpPr>
          <p:cNvPr id="12" name=""/>
          <p:cNvSpPr/>
          <p:nvPr/>
        </p:nvSpPr>
        <p:spPr>
          <a:xfrm>
            <a:off x="6800088" y="4050792"/>
            <a:ext cx="1011936" cy="746760"/>
          </a:xfrm>
          <a:prstGeom prst="rect">
            <a:avLst/>
          </a:prstGeom>
        </p:spPr>
        <p:txBody>
          <a:bodyPr lIns="0" tIns="0" rIns="0" bIns="0">
            <a:noAutofit/>
          </a:bodyPr>
          <a:p>
            <a:pPr indent="0">
              <a:spcAft>
                <a:spcPts val="630"/>
              </a:spcAft>
            </a:pPr>
            <a:r>
              <a:rPr lang="en-US" sz="2600">
                <a:latin typeface="Arial"/>
              </a:rPr>
              <a:t>EST</a:t>
            </a:r>
          </a:p>
          <a:p>
            <a:pPr indent="0"/>
            <a:r>
              <a:rPr lang="en-US" sz="2600">
                <a:latin typeface="Arial"/>
              </a:rPr>
              <a:t>Library</a:t>
            </a:r>
          </a:p>
        </p:txBody>
      </p:sp>
      <p:sp>
        <p:nvSpPr>
          <p:cNvPr id="13" name=""/>
          <p:cNvSpPr/>
          <p:nvPr/>
        </p:nvSpPr>
        <p:spPr>
          <a:xfrm>
            <a:off x="1883664" y="5090160"/>
            <a:ext cx="3560064" cy="182880"/>
          </a:xfrm>
          <a:prstGeom prst="rect">
            <a:avLst/>
          </a:prstGeom>
        </p:spPr>
        <p:txBody>
          <a:bodyPr lIns="0" tIns="0" rIns="0" bIns="0" wrap="none">
            <a:noAutofit/>
          </a:bodyPr>
          <a:p>
            <a:pPr algn="r" indent="0"/>
            <a:r>
              <a:rPr lang="en-US" b="1" sz="1300">
                <a:solidFill>
                  <a:srgbClr val="747474"/>
                </a:solidFill>
                <a:latin typeface="Arial"/>
              </a:rPr>
              <a:t>ATCACAGTGGGACTCCATAAATTTTTCT</a:t>
            </a:r>
          </a:p>
        </p:txBody>
      </p:sp>
      <p:sp>
        <p:nvSpPr>
          <p:cNvPr id="14" name=""/>
          <p:cNvSpPr/>
          <p:nvPr/>
        </p:nvSpPr>
        <p:spPr>
          <a:xfrm>
            <a:off x="1929384" y="5373624"/>
            <a:ext cx="128016" cy="167640"/>
          </a:xfrm>
          <a:prstGeom prst="rect">
            <a:avLst/>
          </a:prstGeom>
        </p:spPr>
        <p:txBody>
          <a:bodyPr lIns="0" tIns="0" rIns="0" bIns="0" wrap="none">
            <a:noAutofit/>
          </a:bodyPr>
          <a:p>
            <a:pPr indent="0"/>
            <a:r>
              <a:rPr lang="en-US" sz="900" spc="-50">
                <a:solidFill>
                  <a:srgbClr val="5E6672"/>
                </a:solidFill>
                <a:latin typeface="Arial"/>
              </a:rPr>
              <a:t>r*</a:t>
            </a:r>
          </a:p>
        </p:txBody>
      </p:sp>
      <p:sp>
        <p:nvSpPr>
          <p:cNvPr id="15" name=""/>
          <p:cNvSpPr/>
          <p:nvPr/>
        </p:nvSpPr>
        <p:spPr>
          <a:xfrm>
            <a:off x="2048256" y="5364480"/>
            <a:ext cx="2636520" cy="176784"/>
          </a:xfrm>
          <a:prstGeom prst="rect">
            <a:avLst/>
          </a:prstGeom>
        </p:spPr>
        <p:txBody>
          <a:bodyPr lIns="0" tIns="0" rIns="0" bIns="0" wrap="none">
            <a:noAutofit/>
          </a:bodyPr>
          <a:p>
            <a:pPr indent="0"/>
            <a:r>
              <a:rPr lang="en-US" b="1" sz="1300">
                <a:solidFill>
                  <a:srgbClr val="747474"/>
                </a:solidFill>
                <a:latin typeface="Arial"/>
              </a:rPr>
              <a:t>GAAGGACCAGCAGAAACSAGA</a:t>
            </a:r>
          </a:p>
        </p:txBody>
      </p:sp>
      <p:sp>
        <p:nvSpPr>
          <p:cNvPr id="16" name=""/>
          <p:cNvSpPr/>
          <p:nvPr/>
        </p:nvSpPr>
        <p:spPr>
          <a:xfrm>
            <a:off x="4675632" y="5315712"/>
            <a:ext cx="829056" cy="256032"/>
          </a:xfrm>
          <a:prstGeom prst="rect">
            <a:avLst/>
          </a:prstGeom>
        </p:spPr>
        <p:txBody>
          <a:bodyPr lIns="0" tIns="0" rIns="0" bIns="0" wrap="none">
            <a:noAutofit/>
          </a:bodyPr>
          <a:p>
            <a:pPr indent="0"/>
            <a:r>
              <a:rPr lang="en-US" b="1" i="1" sz="2300" spc="-100">
                <a:solidFill>
                  <a:srgbClr val="9F3F49"/>
                </a:solidFill>
                <a:latin typeface="Arial"/>
              </a:rPr>
              <a:t>i</a:t>
            </a:r>
            <a:r>
              <a:rPr lang="en-US" b="1" i="1" u="sng" sz="2300" spc="-100">
                <a:solidFill>
                  <a:srgbClr val="9F3F49"/>
                </a:solidFill>
                <a:latin typeface="Arial"/>
              </a:rPr>
              <a:t>mam</a:t>
            </a:r>
          </a:p>
        </p:txBody>
      </p:sp>
      <p:sp>
        <p:nvSpPr>
          <p:cNvPr id="17" name=""/>
          <p:cNvSpPr/>
          <p:nvPr/>
        </p:nvSpPr>
        <p:spPr>
          <a:xfrm>
            <a:off x="1914144" y="5632704"/>
            <a:ext cx="3529584" cy="438912"/>
          </a:xfrm>
          <a:prstGeom prst="rect">
            <a:avLst/>
          </a:prstGeom>
        </p:spPr>
        <p:txBody>
          <a:bodyPr lIns="0" tIns="0" rIns="0" bIns="0">
            <a:noAutofit/>
          </a:bodyPr>
          <a:p>
            <a:pPr algn="r" indent="0">
              <a:spcAft>
                <a:spcPts val="630"/>
              </a:spcAft>
            </a:pPr>
            <a:r>
              <a:rPr lang="en-US" b="1" sz="1300">
                <a:solidFill>
                  <a:srgbClr val="747474"/>
                </a:solidFill>
                <a:latin typeface="Arial"/>
              </a:rPr>
              <a:t>GGACAGAGTCCCCAGCGGGCTGAAGGGG</a:t>
            </a:r>
          </a:p>
          <a:p>
            <a:pPr algn="r" indent="0"/>
            <a:r>
              <a:rPr lang="en-US" b="1" sz="1300">
                <a:solidFill>
                  <a:srgbClr val="747474"/>
                </a:solidFill>
                <a:latin typeface="Arial"/>
              </a:rPr>
              <a:t>ATCAAACATTAAAGTCAAACAATATGAA</a:t>
            </a:r>
          </a:p>
        </p:txBody>
      </p:sp>
      <p:sp>
        <p:nvSpPr>
          <p:cNvPr id="18" name=""/>
          <p:cNvSpPr/>
          <p:nvPr/>
        </p:nvSpPr>
        <p:spPr>
          <a:xfrm>
            <a:off x="6169152" y="5590032"/>
            <a:ext cx="777240" cy="277368"/>
          </a:xfrm>
          <a:prstGeom prst="rect">
            <a:avLst/>
          </a:prstGeom>
        </p:spPr>
        <p:txBody>
          <a:bodyPr lIns="0" tIns="0" rIns="0" bIns="0" wrap="none">
            <a:noAutofit/>
          </a:bodyPr>
          <a:p>
            <a:pPr indent="0"/>
            <a:r>
              <a:rPr lang="en-US" sz="2600">
                <a:latin typeface="Arial"/>
              </a:rPr>
              <a:t>Read</a:t>
            </a:r>
          </a:p>
        </p:txBody>
      </p:sp>
    </p:spTree>
  </p:cSld>
  <p:clrMapOvr>
    <a:overrideClrMapping bg1="lt1" tx1="dk1" bg2="lt2" tx2="dk2" accent1="accent1" accent2="accent2" accent3="accent3" accent4="accent4" accent5="accent5" accent6="accent6" hlink="hlink" folHlink="folHlink"/>
  </p:clrMapOvr>
</p:sld>
</file>

<file path=ppt/slides/slide44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770376" y="734568"/>
            <a:ext cx="1603248" cy="411480"/>
          </a:xfrm>
          <a:prstGeom prst="rect">
            <a:avLst/>
          </a:prstGeom>
        </p:spPr>
        <p:txBody>
          <a:bodyPr lIns="0" tIns="0" rIns="0" bIns="0" wrap="none">
            <a:noAutofit/>
          </a:bodyPr>
          <a:p>
            <a:pPr indent="0"/>
            <a:r>
              <a:rPr lang="en-US" b="1" sz="3200">
                <a:solidFill>
                  <a:srgbClr val="001F5F"/>
                </a:solidFill>
                <a:latin typeface="Arial"/>
              </a:rPr>
              <a:t>RNASeq</a:t>
            </a:r>
          </a:p>
        </p:txBody>
      </p:sp>
      <p:sp>
        <p:nvSpPr>
          <p:cNvPr id="3" name=""/>
          <p:cNvSpPr/>
          <p:nvPr/>
        </p:nvSpPr>
        <p:spPr>
          <a:xfrm>
            <a:off x="896112" y="1627632"/>
            <a:ext cx="7385304" cy="1700784"/>
          </a:xfrm>
          <a:prstGeom prst="rect">
            <a:avLst/>
          </a:prstGeom>
        </p:spPr>
        <p:txBody>
          <a:bodyPr lIns="0" tIns="0" rIns="0" bIns="0">
            <a:noAutofit/>
          </a:bodyPr>
          <a:p>
            <a:pPr marL="101600" indent="0">
              <a:spcAft>
                <a:spcPts val="210"/>
              </a:spcAft>
            </a:pPr>
            <a:r>
              <a:rPr lang="en-US" sz="4000">
                <a:latin typeface="Calibri"/>
              </a:rPr>
              <a:t>Alignment Output file (SAM format)</a:t>
            </a:r>
          </a:p>
          <a:p>
            <a:pPr marL="101600" marR="1003300" indent="0">
              <a:lnSpc>
                <a:spcPts val="2448"/>
              </a:lnSpc>
              <a:spcAft>
                <a:spcPts val="210"/>
              </a:spcAft>
            </a:pPr>
            <a:r>
              <a:rPr lang="en-US" sz="2600">
                <a:latin typeface="Arial"/>
              </a:rPr>
              <a:t>@SQ SN:Glyma19g28420.2|PACid:16313075 LN:1065</a:t>
            </a:r>
          </a:p>
          <a:p>
            <a:pPr marL="101600" indent="0">
              <a:lnSpc>
                <a:spcPts val="2328"/>
              </a:lnSpc>
              <a:spcAft>
                <a:spcPts val="2100"/>
              </a:spcAft>
            </a:pPr>
            <a:r>
              <a:rPr lang="en-US" sz="2600">
                <a:latin typeface="Arial"/>
              </a:rPr>
              <a:t>@SQ SN:Glyma19g28430.1 |PACid:16313076 LN:1391</a:t>
            </a:r>
          </a:p>
        </p:txBody>
      </p:sp>
      <p:sp>
        <p:nvSpPr>
          <p:cNvPr id="4" name=""/>
          <p:cNvSpPr/>
          <p:nvPr/>
        </p:nvSpPr>
        <p:spPr>
          <a:xfrm>
            <a:off x="987552" y="3785616"/>
            <a:ext cx="7138416" cy="1508760"/>
          </a:xfrm>
          <a:prstGeom prst="rect">
            <a:avLst/>
          </a:prstGeom>
        </p:spPr>
        <p:txBody>
          <a:bodyPr lIns="0" tIns="0" rIns="0" bIns="0">
            <a:noAutofit/>
          </a:bodyPr>
          <a:p>
            <a:pPr algn="just" indent="0">
              <a:spcBef>
                <a:spcPts val="2100"/>
              </a:spcBef>
              <a:spcAft>
                <a:spcPts val="630"/>
              </a:spcAft>
            </a:pPr>
            <a:r>
              <a:rPr lang="en-US" sz="2600">
                <a:latin typeface="Arial"/>
              </a:rPr>
              <a:t>DBRHHJN1_0134:4:1:1251:13390#ATCACG/1</a:t>
            </a:r>
          </a:p>
          <a:p>
            <a:pPr algn="just" indent="0">
              <a:lnSpc>
                <a:spcPts val="2280"/>
              </a:lnSpc>
            </a:pPr>
            <a:r>
              <a:rPr lang="en-US" sz="2600">
                <a:latin typeface="Arial"/>
              </a:rPr>
              <a:t>0 Glyma14g07150 40 255    100M * 0 0</a:t>
            </a:r>
          </a:p>
          <a:p>
            <a:pPr algn="just" indent="0">
              <a:lnSpc>
                <a:spcPts val="2280"/>
              </a:lnSpc>
              <a:spcAft>
                <a:spcPts val="210"/>
              </a:spcAft>
            </a:pPr>
            <a:r>
              <a:rPr lang="en-US" sz="2600">
                <a:latin typeface="Arial"/>
              </a:rPr>
              <a:t>CTT CTT CAATT CATT CTAGTT CTG GATTCCGACT C GCCGCATTGACTCGGTCCGGGTTGGGGTCGACT CAGTTCGGTTTTTCATTCTCTCGCGAATCTAA</a:t>
            </a:r>
          </a:p>
        </p:txBody>
      </p:sp>
      <p:sp>
        <p:nvSpPr>
          <p:cNvPr id="5" name=""/>
          <p:cNvSpPr/>
          <p:nvPr/>
        </p:nvSpPr>
        <p:spPr>
          <a:xfrm>
            <a:off x="1002792" y="5422392"/>
            <a:ext cx="7071360" cy="798576"/>
          </a:xfrm>
          <a:prstGeom prst="rect">
            <a:avLst/>
          </a:prstGeom>
        </p:spPr>
        <p:txBody>
          <a:bodyPr lIns="0" tIns="0" rIns="0" bIns="0">
            <a:noAutofit/>
          </a:bodyPr>
          <a:p>
            <a:pPr indent="0">
              <a:lnSpc>
                <a:spcPts val="2256"/>
              </a:lnSpc>
            </a:pPr>
            <a:r>
              <a:rPr lang="en-US" sz="2600">
                <a:latin typeface="Arial"/>
              </a:rPr>
              <a:t>ggggggggggggggggggeeggagdggggggcgdgggegggd ggggdgee</a:t>
            </a:r>
            <a:r>
              <a:rPr lang="en-US" baseline="30000" sz="2600">
                <a:latin typeface="Arial"/>
              </a:rPr>
              <a:t>A</a:t>
            </a:r>
            <a:r>
              <a:rPr lang="en-US" sz="2600">
                <a:latin typeface="Arial"/>
              </a:rPr>
              <a:t>eedd'U_</a:t>
            </a:r>
            <a:r>
              <a:rPr lang="en-US" baseline="30000" sz="2600">
                <a:latin typeface="Arial"/>
              </a:rPr>
              <a:t>A</a:t>
            </a:r>
            <a:r>
              <a:rPr lang="en-US" sz="2600">
                <a:latin typeface="Arial"/>
              </a:rPr>
              <a:t>_cbS</a:t>
            </a:r>
            <a:r>
              <a:rPr lang="en-US" baseline="30000" sz="2600">
                <a:latin typeface="Arial"/>
              </a:rPr>
              <a:t>A</a:t>
            </a:r>
            <a:r>
              <a:rPr lang="en-US" sz="2600">
                <a:latin typeface="Arial"/>
              </a:rPr>
              <a:t>bYb\b_ba_bbe_cbcbc'c c cZ'</a:t>
            </a:r>
          </a:p>
        </p:txBody>
      </p:sp>
    </p:spTree>
  </p:cSld>
  <p:clrMapOvr>
    <a:overrideClrMapping bg1="lt1" tx1="dk1" bg2="lt2" tx2="dk2" accent1="accent1" accent2="accent2" accent3="accent3" accent4="accent4" accent5="accent5" accent6="accent6" hlink="hlink" folHlink="folHlink"/>
  </p:clrMapOvr>
</p:sld>
</file>

<file path=ppt/slides/slide44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018032" y="1956816"/>
            <a:ext cx="3925824" cy="1316736"/>
          </a:xfrm>
          <a:prstGeom prst="rect">
            <a:avLst/>
          </a:prstGeom>
        </p:spPr>
      </p:pic>
      <p:pic>
        <p:nvPicPr>
          <p:cNvPr id="3" name=""/>
          <p:cNvPicPr>
            <a:picLocks noChangeAspect="1"/>
          </p:cNvPicPr>
          <p:nvPr/>
        </p:nvPicPr>
        <p:blipFill>
          <a:blip r:embed="rPictId1"/>
          <a:stretch>
            <a:fillRect/>
          </a:stretch>
        </p:blipFill>
        <p:spPr>
          <a:xfrm>
            <a:off x="5151120" y="1767840"/>
            <a:ext cx="3044952" cy="1481328"/>
          </a:xfrm>
          <a:prstGeom prst="rect">
            <a:avLst/>
          </a:prstGeom>
        </p:spPr>
      </p:pic>
      <p:pic>
        <p:nvPicPr>
          <p:cNvPr id="4" name=""/>
          <p:cNvPicPr>
            <a:picLocks noChangeAspect="1"/>
          </p:cNvPicPr>
          <p:nvPr/>
        </p:nvPicPr>
        <p:blipFill>
          <a:blip r:embed="rPictId2"/>
          <a:stretch>
            <a:fillRect/>
          </a:stretch>
        </p:blipFill>
        <p:spPr>
          <a:xfrm>
            <a:off x="1036320" y="3346704"/>
            <a:ext cx="865632" cy="603504"/>
          </a:xfrm>
          <a:prstGeom prst="rect">
            <a:avLst/>
          </a:prstGeom>
        </p:spPr>
      </p:pic>
      <p:pic>
        <p:nvPicPr>
          <p:cNvPr id="5" name=""/>
          <p:cNvPicPr>
            <a:picLocks noChangeAspect="1"/>
          </p:cNvPicPr>
          <p:nvPr/>
        </p:nvPicPr>
        <p:blipFill>
          <a:blip r:embed="rPictId3"/>
          <a:stretch>
            <a:fillRect/>
          </a:stretch>
        </p:blipFill>
        <p:spPr>
          <a:xfrm>
            <a:off x="1036320" y="4303776"/>
            <a:ext cx="865632" cy="597408"/>
          </a:xfrm>
          <a:prstGeom prst="rect">
            <a:avLst/>
          </a:prstGeom>
        </p:spPr>
      </p:pic>
      <p:pic>
        <p:nvPicPr>
          <p:cNvPr id="6" name=""/>
          <p:cNvPicPr>
            <a:picLocks noChangeAspect="1"/>
          </p:cNvPicPr>
          <p:nvPr/>
        </p:nvPicPr>
        <p:blipFill>
          <a:blip r:embed="rPictId4"/>
          <a:stretch>
            <a:fillRect/>
          </a:stretch>
        </p:blipFill>
        <p:spPr>
          <a:xfrm>
            <a:off x="4443984" y="3398520"/>
            <a:ext cx="914400" cy="1563624"/>
          </a:xfrm>
          <a:prstGeom prst="rect">
            <a:avLst/>
          </a:prstGeom>
        </p:spPr>
      </p:pic>
      <p:sp>
        <p:nvSpPr>
          <p:cNvPr id="7" name=""/>
          <p:cNvSpPr/>
          <p:nvPr/>
        </p:nvSpPr>
        <p:spPr>
          <a:xfrm>
            <a:off x="3770376" y="734568"/>
            <a:ext cx="1603248" cy="411480"/>
          </a:xfrm>
          <a:prstGeom prst="rect">
            <a:avLst/>
          </a:prstGeom>
        </p:spPr>
        <p:txBody>
          <a:bodyPr lIns="0" tIns="0" rIns="0" bIns="0" wrap="none">
            <a:noAutofit/>
          </a:bodyPr>
          <a:p>
            <a:pPr indent="0"/>
            <a:r>
              <a:rPr lang="en-US" b="1" sz="3200">
                <a:solidFill>
                  <a:srgbClr val="001F5F"/>
                </a:solidFill>
                <a:latin typeface="Arial"/>
              </a:rPr>
              <a:t>RNASeq</a:t>
            </a:r>
          </a:p>
        </p:txBody>
      </p:sp>
      <p:sp>
        <p:nvSpPr>
          <p:cNvPr id="8" name=""/>
          <p:cNvSpPr/>
          <p:nvPr/>
        </p:nvSpPr>
        <p:spPr>
          <a:xfrm>
            <a:off x="1280160" y="1725168"/>
            <a:ext cx="1182624" cy="316992"/>
          </a:xfrm>
          <a:prstGeom prst="rect">
            <a:avLst/>
          </a:prstGeom>
        </p:spPr>
        <p:txBody>
          <a:bodyPr lIns="0" tIns="0" rIns="0" bIns="0" wrap="none">
            <a:noAutofit/>
          </a:bodyPr>
          <a:p>
            <a:pPr indent="0"/>
            <a:r>
              <a:rPr lang="en-US" sz="2600">
                <a:latin typeface="Arial"/>
              </a:rPr>
              <a:t>Gene A</a:t>
            </a:r>
          </a:p>
        </p:txBody>
      </p:sp>
      <p:sp>
        <p:nvSpPr>
          <p:cNvPr id="9" name=""/>
          <p:cNvSpPr/>
          <p:nvPr/>
        </p:nvSpPr>
        <p:spPr>
          <a:xfrm>
            <a:off x="3206496" y="1700784"/>
            <a:ext cx="1414272" cy="316992"/>
          </a:xfrm>
          <a:prstGeom prst="rect">
            <a:avLst/>
          </a:prstGeom>
        </p:spPr>
        <p:txBody>
          <a:bodyPr lIns="0" tIns="0" rIns="0" bIns="0" wrap="none">
            <a:noAutofit/>
          </a:bodyPr>
          <a:p>
            <a:pPr indent="0"/>
            <a:r>
              <a:rPr lang="en-US" b="1" cap="small" sz="2200">
                <a:latin typeface="Cambria"/>
              </a:rPr>
              <a:t>Rpiip A 1</a:t>
            </a:r>
          </a:p>
        </p:txBody>
      </p:sp>
      <p:sp>
        <p:nvSpPr>
          <p:cNvPr id="10" name=""/>
          <p:cNvSpPr/>
          <p:nvPr/>
        </p:nvSpPr>
        <p:spPr>
          <a:xfrm>
            <a:off x="1877568" y="3523488"/>
            <a:ext cx="2093976" cy="329184"/>
          </a:xfrm>
          <a:prstGeom prst="rect">
            <a:avLst/>
          </a:prstGeom>
        </p:spPr>
        <p:txBody>
          <a:bodyPr lIns="0" tIns="0" rIns="0" bIns="0" wrap="none">
            <a:noAutofit/>
          </a:bodyPr>
          <a:p>
            <a:pPr indent="0"/>
            <a:r>
              <a:rPr lang="en-US" sz="2600">
                <a:latin typeface="Arial"/>
              </a:rPr>
              <a:t>Unique Reads</a:t>
            </a:r>
          </a:p>
        </p:txBody>
      </p:sp>
      <p:sp>
        <p:nvSpPr>
          <p:cNvPr id="11" name=""/>
          <p:cNvSpPr/>
          <p:nvPr/>
        </p:nvSpPr>
        <p:spPr>
          <a:xfrm>
            <a:off x="1908048" y="4431792"/>
            <a:ext cx="1773936" cy="316992"/>
          </a:xfrm>
          <a:prstGeom prst="rect">
            <a:avLst/>
          </a:prstGeom>
        </p:spPr>
        <p:txBody>
          <a:bodyPr lIns="0" tIns="0" rIns="0" bIns="0" wrap="none">
            <a:noAutofit/>
          </a:bodyPr>
          <a:p>
            <a:pPr indent="0"/>
            <a:r>
              <a:rPr lang="en-US" sz="2600">
                <a:latin typeface="Arial"/>
              </a:rPr>
              <a:t>Multi Reads</a:t>
            </a:r>
          </a:p>
        </p:txBody>
      </p:sp>
      <p:sp>
        <p:nvSpPr>
          <p:cNvPr id="12" name=""/>
          <p:cNvSpPr/>
          <p:nvPr/>
        </p:nvSpPr>
        <p:spPr>
          <a:xfrm>
            <a:off x="5458968" y="3499104"/>
            <a:ext cx="2587752" cy="1292352"/>
          </a:xfrm>
          <a:prstGeom prst="rect">
            <a:avLst/>
          </a:prstGeom>
        </p:spPr>
        <p:txBody>
          <a:bodyPr lIns="0" tIns="0" rIns="0" bIns="0">
            <a:noAutofit/>
          </a:bodyPr>
          <a:p>
            <a:pPr indent="0">
              <a:lnSpc>
                <a:spcPts val="7440"/>
              </a:lnSpc>
            </a:pPr>
            <a:r>
              <a:rPr lang="en-US" sz="2600">
                <a:latin typeface="Arial"/>
              </a:rPr>
              <a:t>Multiple Reads Reverse mapping</a:t>
            </a:r>
          </a:p>
        </p:txBody>
      </p:sp>
    </p:spTree>
  </p:cSld>
  <p:clrMapOvr>
    <a:overrideClrMapping bg1="lt1" tx1="dk1" bg2="lt2" tx2="dk2" accent1="accent1" accent2="accent2" accent3="accent3" accent4="accent4" accent5="accent5" accent6="accent6" hlink="hlink" folHlink="folHlink"/>
  </p:clrMapOvr>
</p:sld>
</file>

<file path=ppt/slides/slide44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060704" y="1752600"/>
            <a:ext cx="7135368" cy="1517904"/>
          </a:xfrm>
          <a:prstGeom prst="rect">
            <a:avLst/>
          </a:prstGeom>
        </p:spPr>
      </p:pic>
      <p:sp>
        <p:nvSpPr>
          <p:cNvPr id="3" name=""/>
          <p:cNvSpPr/>
          <p:nvPr/>
        </p:nvSpPr>
        <p:spPr>
          <a:xfrm>
            <a:off x="3770376" y="734568"/>
            <a:ext cx="1603248" cy="411480"/>
          </a:xfrm>
          <a:prstGeom prst="rect">
            <a:avLst/>
          </a:prstGeom>
        </p:spPr>
        <p:txBody>
          <a:bodyPr lIns="0" tIns="0" rIns="0" bIns="0" wrap="none">
            <a:noAutofit/>
          </a:bodyPr>
          <a:p>
            <a:pPr indent="0"/>
            <a:r>
              <a:rPr lang="en-US" b="1" sz="3200">
                <a:solidFill>
                  <a:srgbClr val="001F5F"/>
                </a:solidFill>
                <a:latin typeface="Arial"/>
              </a:rPr>
              <a:t>RNASeq</a:t>
            </a:r>
          </a:p>
        </p:txBody>
      </p:sp>
      <p:sp>
        <p:nvSpPr>
          <p:cNvPr id="4" name=""/>
          <p:cNvSpPr/>
          <p:nvPr/>
        </p:nvSpPr>
        <p:spPr>
          <a:xfrm>
            <a:off x="981456" y="3392424"/>
            <a:ext cx="2218944" cy="298704"/>
          </a:xfrm>
          <a:prstGeom prst="rect">
            <a:avLst/>
          </a:prstGeom>
        </p:spPr>
        <p:txBody>
          <a:bodyPr lIns="0" tIns="0" rIns="0" bIns="0" wrap="none">
            <a:noAutofit/>
          </a:bodyPr>
          <a:p>
            <a:pPr indent="0"/>
            <a:r>
              <a:rPr lang="en-US" sz="2600">
                <a:latin typeface="Arial"/>
              </a:rPr>
              <a:t>Quantification</a:t>
            </a:r>
          </a:p>
        </p:txBody>
      </p:sp>
      <p:sp>
        <p:nvSpPr>
          <p:cNvPr id="5" name=""/>
          <p:cNvSpPr/>
          <p:nvPr/>
        </p:nvSpPr>
        <p:spPr>
          <a:xfrm>
            <a:off x="862584" y="3831336"/>
            <a:ext cx="7446264" cy="1054608"/>
          </a:xfrm>
          <a:prstGeom prst="rect">
            <a:avLst/>
          </a:prstGeom>
        </p:spPr>
        <p:txBody>
          <a:bodyPr lIns="0" tIns="0" rIns="0" bIns="0">
            <a:noAutofit/>
          </a:bodyPr>
          <a:p>
            <a:pPr indent="0">
              <a:lnSpc>
                <a:spcPts val="3072"/>
              </a:lnSpc>
              <a:spcBef>
                <a:spcPts val="630"/>
              </a:spcBef>
            </a:pPr>
            <a:r>
              <a:rPr lang="en-US" sz="2600">
                <a:latin typeface="Arial"/>
              </a:rPr>
              <a:t>Transcript Length </a:t>
            </a:r>
            <a:r>
              <a:rPr lang="en-US" sz="2600">
                <a:solidFill>
                  <a:srgbClr val="0000FF"/>
                </a:solidFill>
                <a:latin typeface="Arial"/>
              </a:rPr>
              <a:t>Trt1 Trt2 Trt3 </a:t>
            </a:r>
            <a:r>
              <a:rPr lang="en-US" sz="2600">
                <a:solidFill>
                  <a:srgbClr val="007F00"/>
                </a:solidFill>
                <a:latin typeface="Arial"/>
              </a:rPr>
              <a:t>WT1 WT2 WT3</a:t>
            </a:r>
          </a:p>
          <a:p>
            <a:pPr algn="just" marL="482600" indent="0">
              <a:lnSpc>
                <a:spcPts val="3072"/>
              </a:lnSpc>
            </a:pPr>
            <a:r>
              <a:rPr lang="en-US" sz="2600">
                <a:latin typeface="Arial"/>
              </a:rPr>
              <a:t>A 1 kb 23    44    7 220    15    33</a:t>
            </a:r>
          </a:p>
          <a:p>
            <a:pPr algn="just" marL="482600" indent="0">
              <a:lnSpc>
                <a:spcPts val="3072"/>
              </a:lnSpc>
            </a:pPr>
            <a:r>
              <a:rPr lang="en-US" sz="2600">
                <a:latin typeface="Arial"/>
              </a:rPr>
              <a:t>B 2 Kb 15    37    23 123    63    83</a:t>
            </a:r>
          </a:p>
        </p:txBody>
      </p:sp>
    </p:spTree>
  </p:cSld>
  <p:clrMapOvr>
    <a:overrideClrMapping bg1="lt1" tx1="dk1" bg2="lt2" tx2="dk2" accent1="accent1" accent2="accent2" accent3="accent3" accent4="accent4" accent5="accent5" accent6="accent6" hlink="hlink" folHlink="folHlink"/>
  </p:clrMapOvr>
</p:sld>
</file>

<file path=ppt/slides/slide44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770376" y="734568"/>
            <a:ext cx="1603248" cy="411480"/>
          </a:xfrm>
          <a:prstGeom prst="rect">
            <a:avLst/>
          </a:prstGeom>
        </p:spPr>
        <p:txBody>
          <a:bodyPr lIns="0" tIns="0" rIns="0" bIns="0" wrap="none">
            <a:noAutofit/>
          </a:bodyPr>
          <a:p>
            <a:pPr indent="0"/>
            <a:r>
              <a:rPr lang="en-US" b="1" sz="3200">
                <a:solidFill>
                  <a:srgbClr val="001F5F"/>
                </a:solidFill>
                <a:latin typeface="Arial"/>
              </a:rPr>
              <a:t>RNASeq</a:t>
            </a:r>
          </a:p>
        </p:txBody>
      </p:sp>
      <p:sp>
        <p:nvSpPr>
          <p:cNvPr id="3" name=""/>
          <p:cNvSpPr/>
          <p:nvPr/>
        </p:nvSpPr>
        <p:spPr>
          <a:xfrm>
            <a:off x="4797552" y="1487424"/>
            <a:ext cx="3270504" cy="2791968"/>
          </a:xfrm>
          <a:prstGeom prst="rect">
            <a:avLst/>
          </a:prstGeom>
        </p:spPr>
        <p:txBody>
          <a:bodyPr lIns="0" tIns="0" rIns="0" bIns="0">
            <a:noAutofit/>
          </a:bodyPr>
          <a:p>
            <a:pPr indent="0">
              <a:spcAft>
                <a:spcPts val="1050"/>
              </a:spcAft>
            </a:pPr>
            <a:r>
              <a:rPr lang="en-US" sz="2600">
                <a:solidFill>
                  <a:srgbClr val="3265FF"/>
                </a:solidFill>
                <a:latin typeface="Arial"/>
              </a:rPr>
              <a:t>Conclusions</a:t>
            </a:r>
          </a:p>
          <a:p>
            <a:pPr indent="0">
              <a:lnSpc>
                <a:spcPts val="3096"/>
              </a:lnSpc>
            </a:pPr>
            <a:r>
              <a:rPr lang="en-US" sz="2600">
                <a:latin typeface="Arial"/>
              </a:rPr>
              <a:t>In RNASeq, transcript abundance and prevalence is calculated using Ultra high throughput cDNA sequencing</a:t>
            </a:r>
          </a:p>
        </p:txBody>
      </p:sp>
    </p:spTree>
  </p:cSld>
  <p:clrMapOvr>
    <a:overrideClrMapping bg1="lt1" tx1="dk1" bg2="lt2" tx2="dk2" accent1="accent1" accent2="accent2" accent3="accent3" accent4="accent4" accent5="accent5" accent6="accent6" hlink="hlink" folHlink="folHlink"/>
  </p:clrMapOvr>
</p:sld>
</file>

<file path=ppt/slides/slide4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9824" y="780288"/>
            <a:ext cx="5891784" cy="411480"/>
          </a:xfrm>
          <a:prstGeom prst="rect">
            <a:avLst/>
          </a:prstGeom>
        </p:spPr>
        <p:txBody>
          <a:bodyPr lIns="0" tIns="0" rIns="0" bIns="0" wrap="none">
            <a:noAutofit/>
          </a:bodyPr>
          <a:p>
            <a:pPr indent="0"/>
            <a:r>
              <a:rPr lang="en-US" b="1" sz="3200">
                <a:solidFill>
                  <a:srgbClr val="001F5F"/>
                </a:solidFill>
                <a:latin typeface="Arial"/>
              </a:rPr>
              <a:t>Needleman-Wunsch Algorithm</a:t>
            </a:r>
          </a:p>
        </p:txBody>
      </p:sp>
      <p:sp>
        <p:nvSpPr>
          <p:cNvPr id="3" name=""/>
          <p:cNvSpPr/>
          <p:nvPr/>
        </p:nvSpPr>
        <p:spPr>
          <a:xfrm>
            <a:off x="4645152" y="1609344"/>
            <a:ext cx="3325368" cy="2871216"/>
          </a:xfrm>
          <a:prstGeom prst="rect">
            <a:avLst/>
          </a:prstGeom>
        </p:spPr>
        <p:txBody>
          <a:bodyPr lIns="0" tIns="0" rIns="0" bIns="0">
            <a:noAutofit/>
          </a:bodyPr>
          <a:p>
            <a:pPr algn="just" indent="0">
              <a:spcAft>
                <a:spcPts val="1050"/>
              </a:spcAft>
            </a:pPr>
            <a:r>
              <a:rPr lang="en-US" sz="2600" spc="-50">
                <a:solidFill>
                  <a:srgbClr val="3265FF"/>
                </a:solidFill>
                <a:latin typeface="Arial"/>
              </a:rPr>
              <a:t>Creating the Matrix</a:t>
            </a:r>
          </a:p>
          <a:p>
            <a:pPr algn="just" indent="0">
              <a:lnSpc>
                <a:spcPts val="3096"/>
              </a:lnSpc>
              <a:spcAft>
                <a:spcPts val="210"/>
              </a:spcAft>
            </a:pPr>
            <a:r>
              <a:rPr lang="en-US" sz="2600" spc="-50">
                <a:latin typeface="Arial"/>
              </a:rPr>
              <a:t>Initial matrix is created with M+1 columns and N+1 rows</a:t>
            </a:r>
          </a:p>
          <a:p>
            <a:pPr marL="377952" indent="-342900">
              <a:lnSpc>
                <a:spcPts val="3096"/>
              </a:lnSpc>
            </a:pPr>
            <a:r>
              <a:rPr lang="en-US" sz="2600" spc="-50">
                <a:solidFill>
                  <a:srgbClr val="622422"/>
                </a:solidFill>
                <a:latin typeface="Arial"/>
              </a:rPr>
              <a:t>• </a:t>
            </a:r>
            <a:r>
              <a:rPr lang="en-US" sz="2600" spc="-50">
                <a:latin typeface="Arial"/>
              </a:rPr>
              <a:t>Where M and N correspond to the length of sequences</a:t>
            </a:r>
          </a:p>
        </p:txBody>
      </p:sp>
    </p:spTree>
  </p:cSld>
  <p:clrMapOvr>
    <a:overrideClrMapping bg1="lt1" tx1="dk1" bg2="lt2" tx2="dk2" accent1="accent1" accent2="accent2" accent3="accent3" accent4="accent4" accent5="accent5" accent6="accent6" hlink="hlink" folHlink="folHlink"/>
  </p:clrMapOvr>
</p:sld>
</file>

<file path=ppt/slides/slide45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55848" y="713232"/>
            <a:ext cx="2441448" cy="377952"/>
          </a:xfrm>
          <a:prstGeom prst="rect">
            <a:avLst/>
          </a:prstGeom>
        </p:spPr>
        <p:txBody>
          <a:bodyPr lIns="0" tIns="0" rIns="0" bIns="0" wrap="none">
            <a:noAutofit/>
          </a:bodyPr>
          <a:p>
            <a:pPr algn="ctr" indent="0">
              <a:spcAft>
                <a:spcPts val="2310"/>
              </a:spcAft>
            </a:pPr>
            <a:r>
              <a:rPr lang="en-US" b="1" sz="3400">
                <a:solidFill>
                  <a:srgbClr val="001F5F"/>
                </a:solidFill>
                <a:latin typeface="Arial"/>
              </a:rPr>
              <a:t>References</a:t>
            </a:r>
          </a:p>
        </p:txBody>
      </p:sp>
      <p:sp>
        <p:nvSpPr>
          <p:cNvPr id="3" name=""/>
          <p:cNvSpPr/>
          <p:nvPr/>
        </p:nvSpPr>
        <p:spPr>
          <a:xfrm>
            <a:off x="1274064" y="1517904"/>
            <a:ext cx="6601968" cy="1441704"/>
          </a:xfrm>
          <a:prstGeom prst="rect">
            <a:avLst/>
          </a:prstGeom>
        </p:spPr>
        <p:txBody>
          <a:bodyPr lIns="0" tIns="0" rIns="0" bIns="0">
            <a:noAutofit/>
          </a:bodyPr>
          <a:p>
            <a:pPr marL="363220" marR="303784" indent="-342900">
              <a:lnSpc>
                <a:spcPts val="3072"/>
              </a:lnSpc>
              <a:spcBef>
                <a:spcPts val="2310"/>
              </a:spcBef>
            </a:pPr>
            <a:r>
              <a:rPr lang="en-US" sz="2600">
                <a:latin typeface="Arial"/>
              </a:rPr>
              <a:t>•    Trevino, V., Falciani, F., and Barrera-Saldana, H.A. 2007. DNA microarrays: a powerful genomic tool for biomedical and clinical research. Mol Med 13: 527-541. </a:t>
            </a:r>
            <a:r>
              <a:rPr lang="en-US" baseline="30000" sz="2600">
                <a:latin typeface="Arial"/>
              </a:rPr>
              <a:t>•</a:t>
            </a:r>
          </a:p>
        </p:txBody>
      </p:sp>
      <p:sp>
        <p:nvSpPr>
          <p:cNvPr id="4" name=""/>
          <p:cNvSpPr/>
          <p:nvPr/>
        </p:nvSpPr>
        <p:spPr>
          <a:xfrm>
            <a:off x="1274064" y="3307080"/>
            <a:ext cx="6601968" cy="1444752"/>
          </a:xfrm>
          <a:prstGeom prst="rect">
            <a:avLst/>
          </a:prstGeom>
        </p:spPr>
        <p:txBody>
          <a:bodyPr lIns="0" tIns="0" rIns="0" bIns="0">
            <a:noAutofit/>
          </a:bodyPr>
          <a:p>
            <a:pPr marL="774700" indent="-342900">
              <a:lnSpc>
                <a:spcPts val="3096"/>
              </a:lnSpc>
            </a:pPr>
            <a:r>
              <a:rPr lang="en-US" sz="2600">
                <a:latin typeface="Arial"/>
              </a:rPr>
              <a:t>•    Kato, H., Saito, K., and Kimura, T. 2005. A perspective on DNA microarray technology in food and nutritional science. Curr Opin Clin Nutr Metab Care 8: 516-522.</a:t>
            </a:r>
          </a:p>
        </p:txBody>
      </p:sp>
    </p:spTree>
  </p:cSld>
  <p:clrMapOvr>
    <a:overrideClrMapping bg1="lt1" tx1="dk1" bg2="lt2" tx2="dk2" accent1="accent1" accent2="accent2" accent3="accent3" accent4="accent4" accent5="accent5" accent6="accent6" hlink="hlink" folHlink="folHlink"/>
  </p:clrMapOvr>
</p:sld>
</file>

<file path=ppt/slides/slide45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71344" y="734568"/>
            <a:ext cx="4401312" cy="411480"/>
          </a:xfrm>
          <a:prstGeom prst="rect">
            <a:avLst/>
          </a:prstGeom>
        </p:spPr>
        <p:txBody>
          <a:bodyPr lIns="0" tIns="0" rIns="0" bIns="0" wrap="none">
            <a:noAutofit/>
          </a:bodyPr>
          <a:p>
            <a:pPr indent="0"/>
            <a:r>
              <a:rPr lang="en-US" b="1" sz="3200">
                <a:solidFill>
                  <a:srgbClr val="001F5F"/>
                </a:solidFill>
                <a:latin typeface="Arial"/>
              </a:rPr>
              <a:t>RNASeq Normalization</a:t>
            </a:r>
          </a:p>
        </p:txBody>
      </p:sp>
      <p:sp>
        <p:nvSpPr>
          <p:cNvPr id="3" name=""/>
          <p:cNvSpPr/>
          <p:nvPr/>
        </p:nvSpPr>
        <p:spPr>
          <a:xfrm>
            <a:off x="4779264" y="1490472"/>
            <a:ext cx="3425952" cy="4529328"/>
          </a:xfrm>
          <a:prstGeom prst="rect">
            <a:avLst/>
          </a:prstGeom>
        </p:spPr>
        <p:txBody>
          <a:bodyPr lIns="0" tIns="0" rIns="0" bIns="0">
            <a:noAutofit/>
          </a:bodyPr>
          <a:p>
            <a:pPr indent="0">
              <a:spcAft>
                <a:spcPts val="1050"/>
              </a:spcAft>
            </a:pPr>
            <a:r>
              <a:rPr lang="en-US" sz="2600">
                <a:solidFill>
                  <a:srgbClr val="3265FF"/>
                </a:solidFill>
                <a:latin typeface="Arial"/>
              </a:rPr>
              <a:t>Introduction</a:t>
            </a:r>
          </a:p>
          <a:p>
            <a:pPr indent="0">
              <a:lnSpc>
                <a:spcPts val="3096"/>
              </a:lnSpc>
              <a:spcAft>
                <a:spcPts val="210"/>
              </a:spcAft>
            </a:pPr>
            <a:r>
              <a:rPr lang="en-US" sz="2600">
                <a:latin typeface="Arial"/>
              </a:rPr>
              <a:t>Sequencing reactions may vary across different sequencing plate-forms as well as within different lanes of the same sequencer</a:t>
            </a:r>
          </a:p>
          <a:p>
            <a:pPr indent="0">
              <a:lnSpc>
                <a:spcPts val="3120"/>
              </a:lnSpc>
              <a:spcAft>
                <a:spcPts val="210"/>
              </a:spcAft>
            </a:pPr>
            <a:r>
              <a:rPr lang="en-US" sz="2600">
                <a:latin typeface="Arial"/>
              </a:rPr>
              <a:t>Transcript lengths also vary</a:t>
            </a:r>
          </a:p>
          <a:p>
            <a:pPr indent="0">
              <a:lnSpc>
                <a:spcPts val="3120"/>
              </a:lnSpc>
            </a:pPr>
            <a:r>
              <a:rPr lang="en-US" sz="2600">
                <a:latin typeface="Arial"/>
              </a:rPr>
              <a:t>Raw read counts may vary</a:t>
            </a:r>
          </a:p>
        </p:txBody>
      </p:sp>
    </p:spTree>
  </p:cSld>
  <p:clrMapOvr>
    <a:overrideClrMapping bg1="lt1" tx1="dk1" bg2="lt2" tx2="dk2" accent1="accent1" accent2="accent2" accent3="accent3" accent4="accent4" accent5="accent5" accent6="accent6" hlink="hlink" folHlink="folHlink"/>
  </p:clrMapOvr>
</p:sld>
</file>

<file path=ppt/slides/slide45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71344" y="734568"/>
            <a:ext cx="4401312" cy="411480"/>
          </a:xfrm>
          <a:prstGeom prst="rect">
            <a:avLst/>
          </a:prstGeom>
        </p:spPr>
        <p:txBody>
          <a:bodyPr lIns="0" tIns="0" rIns="0" bIns="0" wrap="none">
            <a:noAutofit/>
          </a:bodyPr>
          <a:p>
            <a:pPr indent="0"/>
            <a:r>
              <a:rPr lang="en-US" b="1" sz="3200">
                <a:solidFill>
                  <a:srgbClr val="001F5F"/>
                </a:solidFill>
                <a:latin typeface="Arial"/>
              </a:rPr>
              <a:t>RNASeq Normalization</a:t>
            </a:r>
          </a:p>
        </p:txBody>
      </p:sp>
      <p:sp>
        <p:nvSpPr>
          <p:cNvPr id="3" name=""/>
          <p:cNvSpPr/>
          <p:nvPr/>
        </p:nvSpPr>
        <p:spPr>
          <a:xfrm>
            <a:off x="1024128" y="1508760"/>
            <a:ext cx="7281672" cy="3901440"/>
          </a:xfrm>
          <a:prstGeom prst="rect">
            <a:avLst/>
          </a:prstGeom>
        </p:spPr>
        <p:txBody>
          <a:bodyPr lIns="0" tIns="0" rIns="0" bIns="0">
            <a:noAutofit/>
          </a:bodyPr>
          <a:p>
            <a:pPr algn="just" indent="0">
              <a:lnSpc>
                <a:spcPts val="3096"/>
              </a:lnSpc>
            </a:pPr>
            <a:r>
              <a:rPr lang="en-US" sz="2600">
                <a:solidFill>
                  <a:srgbClr val="0065FF"/>
                </a:solidFill>
                <a:latin typeface="Arial"/>
              </a:rPr>
              <a:t>RNASeq challenges</a:t>
            </a:r>
          </a:p>
          <a:p>
            <a:pPr algn="just" indent="0">
              <a:lnSpc>
                <a:spcPts val="3096"/>
              </a:lnSpc>
            </a:pPr>
            <a:r>
              <a:rPr lang="en-US" sz="2600">
                <a:solidFill>
                  <a:srgbClr val="622422"/>
                </a:solidFill>
                <a:latin typeface="Arial"/>
              </a:rPr>
              <a:t>•    </a:t>
            </a:r>
            <a:r>
              <a:rPr lang="en-US" sz="2600">
                <a:latin typeface="Arial"/>
              </a:rPr>
              <a:t>Uniformity of sequence coverage</a:t>
            </a:r>
          </a:p>
          <a:p>
            <a:pPr marL="355600" indent="-355600">
              <a:lnSpc>
                <a:spcPts val="3096"/>
              </a:lnSpc>
            </a:pPr>
            <a:r>
              <a:rPr lang="en-US" sz="2600">
                <a:solidFill>
                  <a:srgbClr val="622422"/>
                </a:solidFill>
                <a:latin typeface="Arial"/>
              </a:rPr>
              <a:t>•    </a:t>
            </a:r>
            <a:r>
              <a:rPr lang="en-US" sz="2600">
                <a:latin typeface="Arial"/>
              </a:rPr>
              <a:t>Quantity of sequence required to reliably detect RNAs of lower abundance classes</a:t>
            </a:r>
          </a:p>
          <a:p>
            <a:pPr marL="355600" indent="-355600">
              <a:lnSpc>
                <a:spcPts val="3096"/>
              </a:lnSpc>
            </a:pPr>
            <a:r>
              <a:rPr lang="en-US" sz="2600">
                <a:solidFill>
                  <a:srgbClr val="622422"/>
                </a:solidFill>
                <a:latin typeface="Arial"/>
              </a:rPr>
              <a:t>•    </a:t>
            </a:r>
            <a:r>
              <a:rPr lang="en-US" sz="2600">
                <a:latin typeface="Arial"/>
              </a:rPr>
              <a:t>Quantification and conversion of relative quantification to absolute RNA concentrations</a:t>
            </a:r>
          </a:p>
          <a:p>
            <a:pPr marL="355600" indent="-355600">
              <a:lnSpc>
                <a:spcPts val="3096"/>
              </a:lnSpc>
            </a:pPr>
            <a:r>
              <a:rPr lang="en-US" sz="2600">
                <a:solidFill>
                  <a:srgbClr val="622422"/>
                </a:solidFill>
                <a:latin typeface="Arial"/>
              </a:rPr>
              <a:t>•    </a:t>
            </a:r>
            <a:r>
              <a:rPr lang="en-US" sz="2600">
                <a:latin typeface="Arial"/>
              </a:rPr>
              <a:t>Transcriptomes of organisms with large genomes, containing genes with more complicated structure, present some special challenges</a:t>
            </a:r>
          </a:p>
        </p:txBody>
      </p:sp>
    </p:spTree>
  </p:cSld>
  <p:clrMapOvr>
    <a:overrideClrMapping bg1="lt1" tx1="dk1" bg2="lt2" tx2="dk2" accent1="accent1" accent2="accent2" accent3="accent3" accent4="accent4" accent5="accent5" accent6="accent6" hlink="hlink" folHlink="folHlink"/>
  </p:clrMapOvr>
</p:sld>
</file>

<file path=ppt/slides/slide45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71344" y="734568"/>
            <a:ext cx="4401312" cy="411480"/>
          </a:xfrm>
          <a:prstGeom prst="rect">
            <a:avLst/>
          </a:prstGeom>
        </p:spPr>
        <p:txBody>
          <a:bodyPr lIns="0" tIns="0" rIns="0" bIns="0" wrap="none">
            <a:noAutofit/>
          </a:bodyPr>
          <a:p>
            <a:pPr indent="0"/>
            <a:r>
              <a:rPr lang="en-US" b="1" sz="3200">
                <a:solidFill>
                  <a:srgbClr val="001F5F"/>
                </a:solidFill>
                <a:latin typeface="Arial"/>
              </a:rPr>
              <a:t>RNASeq Normalization</a:t>
            </a:r>
          </a:p>
        </p:txBody>
      </p:sp>
      <p:sp>
        <p:nvSpPr>
          <p:cNvPr id="3" name=""/>
          <p:cNvSpPr/>
          <p:nvPr/>
        </p:nvSpPr>
        <p:spPr>
          <a:xfrm>
            <a:off x="4791456" y="1490472"/>
            <a:ext cx="3398520" cy="3197352"/>
          </a:xfrm>
          <a:prstGeom prst="rect">
            <a:avLst/>
          </a:prstGeom>
        </p:spPr>
        <p:txBody>
          <a:bodyPr lIns="0" tIns="0" rIns="0" bIns="0">
            <a:noAutofit/>
          </a:bodyPr>
          <a:p>
            <a:pPr algn="just" indent="0">
              <a:spcAft>
                <a:spcPts val="1050"/>
              </a:spcAft>
            </a:pPr>
            <a:r>
              <a:rPr lang="en-US" sz="2600">
                <a:solidFill>
                  <a:srgbClr val="3265FF"/>
                </a:solidFill>
                <a:latin typeface="Arial"/>
              </a:rPr>
              <a:t>Mapping Biases</a:t>
            </a:r>
          </a:p>
          <a:p>
            <a:pPr algn="just" marR="557276" indent="0">
              <a:lnSpc>
                <a:spcPts val="3096"/>
              </a:lnSpc>
              <a:spcAft>
                <a:spcPts val="210"/>
              </a:spcAft>
            </a:pPr>
            <a:r>
              <a:rPr lang="en-US" sz="2600">
                <a:latin typeface="Arial"/>
              </a:rPr>
              <a:t>Read counts will be higher if sequencer produces more reads</a:t>
            </a:r>
          </a:p>
          <a:p>
            <a:pPr indent="0">
              <a:lnSpc>
                <a:spcPts val="3096"/>
              </a:lnSpc>
            </a:pPr>
            <a:r>
              <a:rPr lang="en-US" sz="2600">
                <a:latin typeface="Arial"/>
              </a:rPr>
              <a:t>Longer genes will have the probability of mapping more reads than smaller ones</a:t>
            </a:r>
          </a:p>
        </p:txBody>
      </p:sp>
    </p:spTree>
  </p:cSld>
  <p:clrMapOvr>
    <a:overrideClrMapping bg1="lt1" tx1="dk1" bg2="lt2" tx2="dk2" accent1="accent1" accent2="accent2" accent3="accent3" accent4="accent4" accent5="accent5" accent6="accent6" hlink="hlink" folHlink="folHlink"/>
  </p:clrMapOvr>
</p:sld>
</file>

<file path=ppt/slides/slide45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060704" y="1752600"/>
            <a:ext cx="7135368" cy="1517904"/>
          </a:xfrm>
          <a:prstGeom prst="rect">
            <a:avLst/>
          </a:prstGeom>
        </p:spPr>
      </p:pic>
      <p:sp>
        <p:nvSpPr>
          <p:cNvPr id="3" name=""/>
          <p:cNvSpPr/>
          <p:nvPr/>
        </p:nvSpPr>
        <p:spPr>
          <a:xfrm>
            <a:off x="2371344" y="734568"/>
            <a:ext cx="4401312" cy="411480"/>
          </a:xfrm>
          <a:prstGeom prst="rect">
            <a:avLst/>
          </a:prstGeom>
        </p:spPr>
        <p:txBody>
          <a:bodyPr lIns="0" tIns="0" rIns="0" bIns="0" wrap="none">
            <a:noAutofit/>
          </a:bodyPr>
          <a:p>
            <a:pPr indent="0"/>
            <a:r>
              <a:rPr lang="en-US" b="1" sz="3200">
                <a:solidFill>
                  <a:srgbClr val="001F5F"/>
                </a:solidFill>
                <a:latin typeface="Arial"/>
              </a:rPr>
              <a:t>RNASeq Normalization</a:t>
            </a:r>
          </a:p>
        </p:txBody>
      </p:sp>
      <p:sp>
        <p:nvSpPr>
          <p:cNvPr id="4" name=""/>
          <p:cNvSpPr/>
          <p:nvPr/>
        </p:nvSpPr>
        <p:spPr>
          <a:xfrm>
            <a:off x="981456" y="3392424"/>
            <a:ext cx="2218944" cy="298704"/>
          </a:xfrm>
          <a:prstGeom prst="rect">
            <a:avLst/>
          </a:prstGeom>
        </p:spPr>
        <p:txBody>
          <a:bodyPr lIns="0" tIns="0" rIns="0" bIns="0" wrap="none">
            <a:noAutofit/>
          </a:bodyPr>
          <a:p>
            <a:pPr indent="0"/>
            <a:r>
              <a:rPr lang="en-US" sz="2600">
                <a:latin typeface="Arial"/>
              </a:rPr>
              <a:t>Quantification</a:t>
            </a:r>
          </a:p>
        </p:txBody>
      </p:sp>
      <p:sp>
        <p:nvSpPr>
          <p:cNvPr id="5" name=""/>
          <p:cNvSpPr/>
          <p:nvPr/>
        </p:nvSpPr>
        <p:spPr>
          <a:xfrm>
            <a:off x="862584" y="3831336"/>
            <a:ext cx="7446264" cy="1054608"/>
          </a:xfrm>
          <a:prstGeom prst="rect">
            <a:avLst/>
          </a:prstGeom>
        </p:spPr>
        <p:txBody>
          <a:bodyPr lIns="0" tIns="0" rIns="0" bIns="0">
            <a:noAutofit/>
          </a:bodyPr>
          <a:p>
            <a:pPr indent="0">
              <a:lnSpc>
                <a:spcPts val="3072"/>
              </a:lnSpc>
              <a:spcBef>
                <a:spcPts val="630"/>
              </a:spcBef>
            </a:pPr>
            <a:r>
              <a:rPr lang="en-US" sz="2600">
                <a:latin typeface="Arial"/>
              </a:rPr>
              <a:t>Transcript Length </a:t>
            </a:r>
            <a:r>
              <a:rPr lang="en-US" sz="2600">
                <a:solidFill>
                  <a:srgbClr val="0000FF"/>
                </a:solidFill>
                <a:latin typeface="Arial"/>
              </a:rPr>
              <a:t>Trt1 Trt2 Trt3 </a:t>
            </a:r>
            <a:r>
              <a:rPr lang="en-US" sz="2600">
                <a:solidFill>
                  <a:srgbClr val="007F00"/>
                </a:solidFill>
                <a:latin typeface="Arial"/>
              </a:rPr>
              <a:t>WT1 WT2 WT3</a:t>
            </a:r>
          </a:p>
          <a:p>
            <a:pPr algn="just" marL="482600" indent="0">
              <a:lnSpc>
                <a:spcPts val="3072"/>
              </a:lnSpc>
            </a:pPr>
            <a:r>
              <a:rPr lang="en-US" sz="2600">
                <a:latin typeface="Arial"/>
              </a:rPr>
              <a:t>A 1 kb 23    44    7 220    15    33</a:t>
            </a:r>
          </a:p>
          <a:p>
            <a:pPr algn="just" marL="482600" indent="0">
              <a:lnSpc>
                <a:spcPts val="3072"/>
              </a:lnSpc>
            </a:pPr>
            <a:r>
              <a:rPr lang="en-US" sz="2600">
                <a:latin typeface="Arial"/>
              </a:rPr>
              <a:t>B 2 Kb 15    37    23 123    63    83</a:t>
            </a:r>
          </a:p>
        </p:txBody>
      </p:sp>
    </p:spTree>
  </p:cSld>
  <p:clrMapOvr>
    <a:overrideClrMapping bg1="lt1" tx1="dk1" bg2="lt2" tx2="dk2" accent1="accent1" accent2="accent2" accent3="accent3" accent4="accent4" accent5="accent5" accent6="accent6" hlink="hlink" folHlink="folHlink"/>
  </p:clrMapOvr>
</p:sld>
</file>

<file path=ppt/slides/slide45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71344" y="734568"/>
            <a:ext cx="4401312" cy="411480"/>
          </a:xfrm>
          <a:prstGeom prst="rect">
            <a:avLst/>
          </a:prstGeom>
        </p:spPr>
        <p:txBody>
          <a:bodyPr lIns="0" tIns="0" rIns="0" bIns="0" wrap="none">
            <a:noAutofit/>
          </a:bodyPr>
          <a:p>
            <a:pPr indent="0"/>
            <a:r>
              <a:rPr lang="en-US" b="1" sz="3200">
                <a:solidFill>
                  <a:srgbClr val="001F5F"/>
                </a:solidFill>
                <a:latin typeface="Arial"/>
              </a:rPr>
              <a:t>RNASeq Normalization</a:t>
            </a:r>
          </a:p>
        </p:txBody>
      </p:sp>
      <p:sp>
        <p:nvSpPr>
          <p:cNvPr id="3" name=""/>
          <p:cNvSpPr/>
          <p:nvPr/>
        </p:nvSpPr>
        <p:spPr>
          <a:xfrm>
            <a:off x="1060704" y="1688592"/>
            <a:ext cx="6836664" cy="4288536"/>
          </a:xfrm>
          <a:prstGeom prst="rect">
            <a:avLst/>
          </a:prstGeom>
        </p:spPr>
        <p:txBody>
          <a:bodyPr lIns="0" tIns="0" rIns="0" bIns="0">
            <a:noAutofit/>
          </a:bodyPr>
          <a:p>
            <a:pPr algn="just" indent="0">
              <a:lnSpc>
                <a:spcPts val="3096"/>
              </a:lnSpc>
            </a:pPr>
            <a:r>
              <a:rPr lang="en-US" sz="2600">
                <a:solidFill>
                  <a:srgbClr val="0065FF"/>
                </a:solidFill>
                <a:latin typeface="Arial"/>
              </a:rPr>
              <a:t>RPKM (reads per kilobase of transcript (or</a:t>
            </a:r>
          </a:p>
          <a:p>
            <a:pPr algn="just" indent="0">
              <a:lnSpc>
                <a:spcPts val="3096"/>
              </a:lnSpc>
            </a:pPr>
            <a:r>
              <a:rPr lang="en-US" sz="2600">
                <a:solidFill>
                  <a:srgbClr val="0065FF"/>
                </a:solidFill>
                <a:latin typeface="Arial"/>
              </a:rPr>
              <a:t>exon model) per million mapped reads)</a:t>
            </a:r>
          </a:p>
          <a:p>
            <a:pPr algn="just" indent="0">
              <a:lnSpc>
                <a:spcPts val="3096"/>
              </a:lnSpc>
            </a:pPr>
            <a:r>
              <a:rPr lang="en-US" sz="2600">
                <a:solidFill>
                  <a:srgbClr val="622422"/>
                </a:solidFill>
                <a:latin typeface="Arial"/>
              </a:rPr>
              <a:t>•    </a:t>
            </a:r>
            <a:r>
              <a:rPr lang="en-US" sz="2600">
                <a:latin typeface="Arial"/>
              </a:rPr>
              <a:t>Method for quantification of transcript levels</a:t>
            </a:r>
          </a:p>
          <a:p>
            <a:pPr marL="487680" indent="-457200">
              <a:lnSpc>
                <a:spcPts val="3096"/>
              </a:lnSpc>
            </a:pPr>
            <a:r>
              <a:rPr lang="en-US" sz="2600">
                <a:solidFill>
                  <a:srgbClr val="622422"/>
                </a:solidFill>
                <a:latin typeface="Arial"/>
              </a:rPr>
              <a:t>•    </a:t>
            </a:r>
            <a:r>
              <a:rPr lang="en-US" sz="2600">
                <a:latin typeface="Arial"/>
              </a:rPr>
              <a:t>RPKM measure of read density reflects the molar concentration of a transcript in the starting sample by normalizing for RNA length and for the total read number in the measurement</a:t>
            </a:r>
          </a:p>
          <a:p>
            <a:pPr marL="487680" indent="-457200">
              <a:lnSpc>
                <a:spcPts val="3096"/>
              </a:lnSpc>
            </a:pPr>
            <a:r>
              <a:rPr lang="en-US" sz="2600">
                <a:solidFill>
                  <a:srgbClr val="622422"/>
                </a:solidFill>
                <a:latin typeface="Arial"/>
              </a:rPr>
              <a:t>•    </a:t>
            </a:r>
            <a:r>
              <a:rPr lang="en-US" sz="2600">
                <a:latin typeface="Arial"/>
              </a:rPr>
              <a:t>This facilitates transparent comparison of transcript levels both within and between samples</a:t>
            </a:r>
          </a:p>
        </p:txBody>
      </p:sp>
    </p:spTree>
  </p:cSld>
  <p:clrMapOvr>
    <a:overrideClrMapping bg1="lt1" tx1="dk1" bg2="lt2" tx2="dk2" accent1="accent1" accent2="accent2" accent3="accent3" accent4="accent4" accent5="accent5" accent6="accent6" hlink="hlink" folHlink="folHlink"/>
  </p:clrMapOvr>
</p:sld>
</file>

<file path=ppt/slides/slide45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71344" y="734568"/>
            <a:ext cx="4401312" cy="411480"/>
          </a:xfrm>
          <a:prstGeom prst="rect">
            <a:avLst/>
          </a:prstGeom>
        </p:spPr>
        <p:txBody>
          <a:bodyPr lIns="0" tIns="0" rIns="0" bIns="0" wrap="none">
            <a:noAutofit/>
          </a:bodyPr>
          <a:p>
            <a:pPr indent="0"/>
            <a:r>
              <a:rPr lang="en-US" b="1" sz="3200">
                <a:solidFill>
                  <a:srgbClr val="001F5F"/>
                </a:solidFill>
                <a:latin typeface="Arial"/>
              </a:rPr>
              <a:t>RNASeq Normalization</a:t>
            </a:r>
          </a:p>
        </p:txBody>
      </p:sp>
      <p:sp>
        <p:nvSpPr>
          <p:cNvPr id="3" name=""/>
          <p:cNvSpPr/>
          <p:nvPr/>
        </p:nvSpPr>
        <p:spPr>
          <a:xfrm>
            <a:off x="4785360" y="1490472"/>
            <a:ext cx="3425952" cy="4663440"/>
          </a:xfrm>
          <a:prstGeom prst="rect">
            <a:avLst/>
          </a:prstGeom>
        </p:spPr>
        <p:txBody>
          <a:bodyPr lIns="0" tIns="0" rIns="0" bIns="0">
            <a:noAutofit/>
          </a:bodyPr>
          <a:p>
            <a:pPr algn="just" indent="0">
              <a:spcAft>
                <a:spcPts val="1050"/>
              </a:spcAft>
            </a:pPr>
            <a:r>
              <a:rPr lang="en-US" sz="2600">
                <a:solidFill>
                  <a:srgbClr val="3265FF"/>
                </a:solidFill>
                <a:latin typeface="Arial"/>
              </a:rPr>
              <a:t>RPKM</a:t>
            </a:r>
          </a:p>
          <a:p>
            <a:pPr algn="just" indent="0">
              <a:spcAft>
                <a:spcPts val="1050"/>
              </a:spcAft>
            </a:pPr>
            <a:r>
              <a:rPr lang="en-US" b="1" sz="2100">
                <a:latin typeface="Arial"/>
              </a:rPr>
              <a:t>Number of reads mapped</a:t>
            </a:r>
          </a:p>
          <a:p>
            <a:pPr algn="just" indent="0">
              <a:lnSpc>
                <a:spcPts val="2808"/>
              </a:lnSpc>
              <a:spcAft>
                <a:spcPts val="210"/>
              </a:spcAft>
            </a:pPr>
            <a:r>
              <a:rPr lang="en-US" b="1" sz="2100">
                <a:latin typeface="Arial"/>
              </a:rPr>
              <a:t>per gene length in KB per total reads in that sample in millions</a:t>
            </a:r>
          </a:p>
          <a:p>
            <a:pPr indent="0">
              <a:lnSpc>
                <a:spcPts val="2832"/>
              </a:lnSpc>
              <a:spcAft>
                <a:spcPts val="210"/>
              </a:spcAft>
            </a:pPr>
            <a:r>
              <a:rPr lang="en-US" b="1" sz="2100">
                <a:latin typeface="Arial"/>
              </a:rPr>
              <a:t>C = Count of Mapped Reads</a:t>
            </a:r>
          </a:p>
          <a:p>
            <a:pPr algn="just" indent="0">
              <a:spcAft>
                <a:spcPts val="1050"/>
              </a:spcAft>
            </a:pPr>
            <a:r>
              <a:rPr lang="en-US" b="1" sz="2100">
                <a:latin typeface="Arial"/>
              </a:rPr>
              <a:t>L= Length of transcript</a:t>
            </a:r>
          </a:p>
          <a:p>
            <a:pPr indent="0">
              <a:lnSpc>
                <a:spcPts val="2832"/>
              </a:lnSpc>
              <a:spcAft>
                <a:spcPts val="210"/>
              </a:spcAft>
            </a:pPr>
            <a:r>
              <a:rPr lang="en-US" b="1" sz="2100">
                <a:latin typeface="Arial"/>
              </a:rPr>
              <a:t>M = Mapped reads of sample</a:t>
            </a:r>
          </a:p>
          <a:p>
            <a:pPr algn="just" indent="0">
              <a:spcAft>
                <a:spcPts val="1050"/>
              </a:spcAft>
            </a:pPr>
            <a:r>
              <a:rPr lang="en-US" b="1" cap="small" sz="1800">
                <a:latin typeface="Arial"/>
              </a:rPr>
              <a:t>rpkm </a:t>
            </a:r>
            <a:r>
              <a:rPr lang="en-US" sz="2200">
                <a:latin typeface="Calibri"/>
              </a:rPr>
              <a:t>= </a:t>
            </a:r>
            <a:r>
              <a:rPr lang="en-US" sz="2600">
                <a:latin typeface="Arial"/>
              </a:rPr>
              <a:t>C</a:t>
            </a:r>
          </a:p>
          <a:p>
            <a:pPr algn="r" indent="0"/>
            <a:r>
              <a:rPr lang="en-US" sz="2600">
                <a:latin typeface="Arial"/>
              </a:rPr>
              <a:t>L</a:t>
            </a:r>
            <a:r>
              <a:rPr lang="en-US" sz="2200">
                <a:latin typeface="Calibri"/>
              </a:rPr>
              <a:t>/1000 * </a:t>
            </a:r>
            <a:r>
              <a:rPr lang="en-US" sz="2600">
                <a:latin typeface="Arial"/>
              </a:rPr>
              <a:t>M</a:t>
            </a:r>
            <a:r>
              <a:rPr lang="en-US" sz="2200">
                <a:latin typeface="Calibri"/>
              </a:rPr>
              <a:t>/1000000</a:t>
            </a:r>
          </a:p>
        </p:txBody>
      </p:sp>
    </p:spTree>
  </p:cSld>
  <p:clrMapOvr>
    <a:overrideClrMapping bg1="lt1" tx1="dk1" bg2="lt2" tx2="dk2" accent1="accent1" accent2="accent2" accent3="accent3" accent4="accent4" accent5="accent5" accent6="accent6" hlink="hlink" folHlink="folHlink"/>
  </p:clrMapOvr>
</p:sld>
</file>

<file path=ppt/slides/slide45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71344" y="734568"/>
            <a:ext cx="4404360" cy="411480"/>
          </a:xfrm>
          <a:prstGeom prst="rect">
            <a:avLst/>
          </a:prstGeom>
        </p:spPr>
        <p:txBody>
          <a:bodyPr lIns="0" tIns="0" rIns="0" bIns="0" wrap="none">
            <a:noAutofit/>
          </a:bodyPr>
          <a:p>
            <a:pPr indent="0"/>
            <a:r>
              <a:rPr lang="en-US" b="1" sz="3200">
                <a:solidFill>
                  <a:srgbClr val="001F5F"/>
                </a:solidFill>
                <a:latin typeface="Arial"/>
              </a:rPr>
              <a:t>RNASeq Normalization</a:t>
            </a:r>
          </a:p>
        </p:txBody>
      </p:sp>
      <p:sp>
        <p:nvSpPr>
          <p:cNvPr id="3" name=""/>
          <p:cNvSpPr/>
          <p:nvPr/>
        </p:nvSpPr>
        <p:spPr>
          <a:xfrm>
            <a:off x="960120" y="1490472"/>
            <a:ext cx="4264152" cy="2033016"/>
          </a:xfrm>
          <a:prstGeom prst="rect">
            <a:avLst/>
          </a:prstGeom>
        </p:spPr>
        <p:txBody>
          <a:bodyPr lIns="0" tIns="0" rIns="0" bIns="0">
            <a:noAutofit/>
          </a:bodyPr>
          <a:p>
            <a:pPr algn="just" indent="0">
              <a:lnSpc>
                <a:spcPts val="3456"/>
              </a:lnSpc>
            </a:pPr>
            <a:r>
              <a:rPr lang="en-US" sz="2600">
                <a:solidFill>
                  <a:srgbClr val="3265FF"/>
                </a:solidFill>
                <a:latin typeface="Arial"/>
              </a:rPr>
              <a:t>RPKM</a:t>
            </a:r>
          </a:p>
          <a:p>
            <a:pPr algn="just" indent="0">
              <a:lnSpc>
                <a:spcPts val="3456"/>
              </a:lnSpc>
            </a:pPr>
            <a:r>
              <a:rPr lang="en-US" sz="2600">
                <a:latin typeface="Arial"/>
              </a:rPr>
              <a:t>RPKM =    C</a:t>
            </a:r>
          </a:p>
          <a:p>
            <a:pPr indent="1524000">
              <a:lnSpc>
                <a:spcPts val="3456"/>
              </a:lnSpc>
            </a:pPr>
            <a:r>
              <a:rPr lang="en-US" sz="2600">
                <a:latin typeface="Arial"/>
              </a:rPr>
              <a:t>L/1000 XM/1000000 RPKM =    CX 10</a:t>
            </a:r>
            <a:r>
              <a:rPr lang="en-US" baseline="30000" sz="2600">
                <a:latin typeface="Arial"/>
              </a:rPr>
              <a:t>9</a:t>
            </a:r>
          </a:p>
          <a:p>
            <a:pPr marL="2553208" indent="0">
              <a:lnSpc>
                <a:spcPts val="3456"/>
              </a:lnSpc>
            </a:pPr>
            <a:r>
              <a:rPr lang="en-US" sz="2600">
                <a:latin typeface="Arial"/>
              </a:rPr>
              <a:t>L M</a:t>
            </a:r>
          </a:p>
        </p:txBody>
      </p:sp>
      <p:sp>
        <p:nvSpPr>
          <p:cNvPr id="4" name=""/>
          <p:cNvSpPr/>
          <p:nvPr/>
        </p:nvSpPr>
        <p:spPr>
          <a:xfrm>
            <a:off x="947928" y="3706368"/>
            <a:ext cx="7382256" cy="1045464"/>
          </a:xfrm>
          <a:prstGeom prst="rect">
            <a:avLst/>
          </a:prstGeom>
        </p:spPr>
        <p:txBody>
          <a:bodyPr lIns="0" tIns="0" rIns="0" bIns="0">
            <a:noAutofit/>
          </a:bodyPr>
          <a:p>
            <a:pPr indent="0">
              <a:lnSpc>
                <a:spcPts val="2832"/>
              </a:lnSpc>
              <a:spcAft>
                <a:spcPts val="420"/>
              </a:spcAft>
            </a:pPr>
            <a:r>
              <a:rPr lang="en-US" sz="2600">
                <a:latin typeface="Arial"/>
              </a:rPr>
              <a:t>Example: What is the RPKM for a transcript of length 2500KB, with 900 alignments in a sample of 10000000 reads out of which 8000000 reads mapped?</a:t>
            </a:r>
          </a:p>
        </p:txBody>
      </p:sp>
      <p:sp>
        <p:nvSpPr>
          <p:cNvPr id="5" name=""/>
          <p:cNvSpPr/>
          <p:nvPr/>
        </p:nvSpPr>
        <p:spPr>
          <a:xfrm>
            <a:off x="2322576" y="4870704"/>
            <a:ext cx="3005328" cy="274320"/>
          </a:xfrm>
          <a:prstGeom prst="rect">
            <a:avLst/>
          </a:prstGeom>
        </p:spPr>
        <p:txBody>
          <a:bodyPr lIns="0" tIns="0" rIns="0" bIns="0" wrap="none">
            <a:noAutofit/>
          </a:bodyPr>
          <a:p>
            <a:pPr algn="just" indent="0">
              <a:spcBef>
                <a:spcPts val="420"/>
              </a:spcBef>
              <a:spcAft>
                <a:spcPts val="420"/>
              </a:spcAft>
            </a:pPr>
            <a:r>
              <a:rPr lang="en-US" sz="2600">
                <a:latin typeface="Arial"/>
              </a:rPr>
              <a:t>RPKM =    900X 10</a:t>
            </a:r>
            <a:r>
              <a:rPr lang="en-US" baseline="30000" sz="2600">
                <a:latin typeface="Arial"/>
              </a:rPr>
              <a:t>9</a:t>
            </a:r>
          </a:p>
        </p:txBody>
      </p:sp>
      <p:sp>
        <p:nvSpPr>
          <p:cNvPr id="6" name=""/>
          <p:cNvSpPr/>
          <p:nvPr/>
        </p:nvSpPr>
        <p:spPr>
          <a:xfrm>
            <a:off x="6156960" y="5035296"/>
            <a:ext cx="579120" cy="329184"/>
          </a:xfrm>
          <a:prstGeom prst="rect">
            <a:avLst/>
          </a:prstGeom>
        </p:spPr>
        <p:txBody>
          <a:bodyPr lIns="0" tIns="0" rIns="0" bIns="0" wrap="none">
            <a:noAutofit/>
          </a:bodyPr>
          <a:p>
            <a:pPr indent="0"/>
            <a:r>
              <a:rPr lang="en-US" b="1" sz="3200">
                <a:latin typeface="Cambria"/>
              </a:rPr>
              <a:t>4.5</a:t>
            </a:r>
          </a:p>
        </p:txBody>
      </p:sp>
      <p:sp>
        <p:nvSpPr>
          <p:cNvPr id="7" name=""/>
          <p:cNvSpPr/>
          <p:nvPr/>
        </p:nvSpPr>
        <p:spPr>
          <a:xfrm>
            <a:off x="3816096" y="5236464"/>
            <a:ext cx="1719072" cy="274320"/>
          </a:xfrm>
          <a:prstGeom prst="rect">
            <a:avLst/>
          </a:prstGeom>
        </p:spPr>
        <p:txBody>
          <a:bodyPr lIns="0" tIns="0" rIns="0" bIns="0" wrap="none">
            <a:noAutofit/>
          </a:bodyPr>
          <a:p>
            <a:pPr algn="r" indent="0">
              <a:spcBef>
                <a:spcPts val="420"/>
              </a:spcBef>
            </a:pPr>
            <a:r>
              <a:rPr lang="en-US" sz="2600">
                <a:latin typeface="Arial"/>
              </a:rPr>
              <a:t>2500X8X10</a:t>
            </a:r>
            <a:r>
              <a:rPr lang="en-US" baseline="30000" sz="2600">
                <a:latin typeface="Arial"/>
              </a:rPr>
              <a:t>6</a:t>
            </a:r>
          </a:p>
        </p:txBody>
      </p:sp>
    </p:spTree>
  </p:cSld>
  <p:clrMapOvr>
    <a:overrideClrMapping bg1="lt1" tx1="dk1" bg2="lt2" tx2="dk2" accent1="accent1" accent2="accent2" accent3="accent3" accent4="accent4" accent5="accent5" accent6="accent6" hlink="hlink" folHlink="folHlink"/>
  </p:clrMapOvr>
</p:sld>
</file>

<file path=ppt/slides/slide45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755392" y="4846320"/>
            <a:ext cx="1725168" cy="121920"/>
          </a:xfrm>
          <a:prstGeom prst="rect">
            <a:avLst/>
          </a:prstGeom>
        </p:spPr>
      </p:pic>
      <p:sp>
        <p:nvSpPr>
          <p:cNvPr id="3" name=""/>
          <p:cNvSpPr/>
          <p:nvPr/>
        </p:nvSpPr>
        <p:spPr>
          <a:xfrm>
            <a:off x="2371344" y="734568"/>
            <a:ext cx="4404360" cy="411480"/>
          </a:xfrm>
          <a:prstGeom prst="rect">
            <a:avLst/>
          </a:prstGeom>
        </p:spPr>
        <p:txBody>
          <a:bodyPr lIns="0" tIns="0" rIns="0" bIns="0" wrap="none">
            <a:noAutofit/>
          </a:bodyPr>
          <a:p>
            <a:pPr indent="0"/>
            <a:r>
              <a:rPr lang="en-US" b="1" sz="3200">
                <a:solidFill>
                  <a:srgbClr val="001F5F"/>
                </a:solidFill>
                <a:latin typeface="Arial"/>
              </a:rPr>
              <a:t>RNASeq Normalization</a:t>
            </a:r>
          </a:p>
        </p:txBody>
      </p:sp>
      <p:sp>
        <p:nvSpPr>
          <p:cNvPr id="4" name=""/>
          <p:cNvSpPr/>
          <p:nvPr/>
        </p:nvSpPr>
        <p:spPr>
          <a:xfrm>
            <a:off x="1014984" y="1490472"/>
            <a:ext cx="7370064" cy="1825752"/>
          </a:xfrm>
          <a:prstGeom prst="rect">
            <a:avLst/>
          </a:prstGeom>
        </p:spPr>
        <p:txBody>
          <a:bodyPr lIns="0" tIns="0" rIns="0" bIns="0">
            <a:noAutofit/>
          </a:bodyPr>
          <a:p>
            <a:pPr algn="just" indent="0">
              <a:spcAft>
                <a:spcPts val="840"/>
              </a:spcAft>
            </a:pPr>
            <a:r>
              <a:rPr lang="en-US" sz="2600">
                <a:solidFill>
                  <a:srgbClr val="3265FF"/>
                </a:solidFill>
                <a:latin typeface="Arial"/>
              </a:rPr>
              <a:t>RPKM</a:t>
            </a:r>
          </a:p>
          <a:p>
            <a:pPr algn="just" indent="0">
              <a:lnSpc>
                <a:spcPts val="2376"/>
              </a:lnSpc>
              <a:spcAft>
                <a:spcPts val="420"/>
              </a:spcAft>
            </a:pPr>
            <a:r>
              <a:rPr lang="en-US" sz="1800">
                <a:latin typeface="Arial"/>
              </a:rPr>
              <a:t>How many reads are required to map at 1 RPKM with a transcript of 2Kb length from a total of 40 Million Mapped reads?</a:t>
            </a:r>
          </a:p>
          <a:p>
            <a:pPr algn="just" indent="0">
              <a:spcAft>
                <a:spcPts val="840"/>
              </a:spcAft>
            </a:pPr>
            <a:r>
              <a:rPr lang="en-US" sz="2600">
                <a:latin typeface="Arial"/>
              </a:rPr>
              <a:t>RPKM =    CX 10</a:t>
            </a:r>
            <a:r>
              <a:rPr lang="en-US" baseline="30000" sz="2600">
                <a:latin typeface="Arial"/>
              </a:rPr>
              <a:t>9</a:t>
            </a:r>
          </a:p>
          <a:p>
            <a:pPr algn="just" marL="1625600" indent="0">
              <a:spcAft>
                <a:spcPts val="840"/>
              </a:spcAft>
            </a:pPr>
            <a:r>
              <a:rPr lang="en-US" sz="2600">
                <a:solidFill>
                  <a:srgbClr val="497DB9"/>
                </a:solidFill>
                <a:latin typeface="Arial"/>
              </a:rPr>
              <a:t>-</a:t>
            </a:r>
            <a:r>
              <a:rPr lang="en-US" sz="2600">
                <a:latin typeface="Arial"/>
              </a:rPr>
              <a:t>L X M</a:t>
            </a:r>
          </a:p>
        </p:txBody>
      </p:sp>
      <p:sp>
        <p:nvSpPr>
          <p:cNvPr id="5" name=""/>
          <p:cNvSpPr/>
          <p:nvPr/>
        </p:nvSpPr>
        <p:spPr>
          <a:xfrm>
            <a:off x="1030224" y="3499104"/>
            <a:ext cx="426720" cy="256032"/>
          </a:xfrm>
          <a:prstGeom prst="rect">
            <a:avLst/>
          </a:prstGeom>
        </p:spPr>
        <p:txBody>
          <a:bodyPr lIns="0" tIns="0" rIns="0" bIns="0" wrap="none">
            <a:noAutofit/>
          </a:bodyPr>
          <a:p>
            <a:pPr indent="0"/>
            <a:r>
              <a:rPr lang="en-US" sz="2600">
                <a:latin typeface="Arial"/>
              </a:rPr>
              <a:t>1 =</a:t>
            </a:r>
          </a:p>
        </p:txBody>
      </p:sp>
      <p:sp>
        <p:nvSpPr>
          <p:cNvPr id="6" name=""/>
          <p:cNvSpPr/>
          <p:nvPr/>
        </p:nvSpPr>
        <p:spPr>
          <a:xfrm>
            <a:off x="1901952" y="3480816"/>
            <a:ext cx="1950720" cy="713232"/>
          </a:xfrm>
          <a:prstGeom prst="rect">
            <a:avLst/>
          </a:prstGeom>
        </p:spPr>
        <p:txBody>
          <a:bodyPr lIns="0" tIns="0" rIns="0" bIns="0">
            <a:noAutofit/>
          </a:bodyPr>
          <a:p>
            <a:pPr indent="0">
              <a:lnSpc>
                <a:spcPts val="3480"/>
              </a:lnSpc>
              <a:spcBef>
                <a:spcPts val="840"/>
              </a:spcBef>
              <a:spcAft>
                <a:spcPts val="840"/>
              </a:spcAft>
            </a:pPr>
            <a:r>
              <a:rPr lang="en-US" sz="2600">
                <a:latin typeface="Arial"/>
              </a:rPr>
              <a:t>CX 10</a:t>
            </a:r>
            <a:r>
              <a:rPr lang="en-US" baseline="30000" sz="2600">
                <a:latin typeface="Arial"/>
              </a:rPr>
              <a:t>9 </a:t>
            </a:r>
            <a:r>
              <a:rPr lang="en-US" sz="2600">
                <a:latin typeface="Arial"/>
              </a:rPr>
              <a:t>2000X40X10</a:t>
            </a:r>
            <a:r>
              <a:rPr lang="en-US" baseline="30000" sz="2600">
                <a:latin typeface="Arial"/>
              </a:rPr>
              <a:t>6</a:t>
            </a:r>
          </a:p>
        </p:txBody>
      </p:sp>
      <p:sp>
        <p:nvSpPr>
          <p:cNvPr id="7" name=""/>
          <p:cNvSpPr/>
          <p:nvPr/>
        </p:nvSpPr>
        <p:spPr>
          <a:xfrm>
            <a:off x="2206752" y="4541520"/>
            <a:ext cx="2511552" cy="304800"/>
          </a:xfrm>
          <a:prstGeom prst="rect">
            <a:avLst/>
          </a:prstGeom>
        </p:spPr>
        <p:txBody>
          <a:bodyPr lIns="0" tIns="0" rIns="0" bIns="0" wrap="none">
            <a:noAutofit/>
          </a:bodyPr>
          <a:p>
            <a:pPr indent="0">
              <a:spcBef>
                <a:spcPts val="840"/>
              </a:spcBef>
            </a:pPr>
            <a:r>
              <a:rPr lang="en-US" sz="2600">
                <a:latin typeface="Arial"/>
              </a:rPr>
              <a:t>C= 2000X40X10</a:t>
            </a:r>
            <a:r>
              <a:rPr lang="en-US" baseline="30000" sz="2600">
                <a:latin typeface="Arial"/>
              </a:rPr>
              <a:t>6</a:t>
            </a:r>
          </a:p>
        </p:txBody>
      </p:sp>
      <p:sp>
        <p:nvSpPr>
          <p:cNvPr id="8" name=""/>
          <p:cNvSpPr/>
          <p:nvPr/>
        </p:nvSpPr>
        <p:spPr>
          <a:xfrm>
            <a:off x="5532120" y="4376928"/>
            <a:ext cx="801624" cy="335280"/>
          </a:xfrm>
          <a:prstGeom prst="rect">
            <a:avLst/>
          </a:prstGeom>
        </p:spPr>
        <p:txBody>
          <a:bodyPr lIns="0" tIns="0" rIns="0" bIns="0" wrap="none">
            <a:noAutofit/>
          </a:bodyPr>
          <a:p>
            <a:pPr indent="0"/>
            <a:r>
              <a:rPr lang="en-US" b="1" sz="3200">
                <a:latin typeface="Arial"/>
              </a:rPr>
              <a:t>= 80</a:t>
            </a:r>
          </a:p>
        </p:txBody>
      </p:sp>
      <p:sp>
        <p:nvSpPr>
          <p:cNvPr id="9" name=""/>
          <p:cNvSpPr/>
          <p:nvPr/>
        </p:nvSpPr>
        <p:spPr>
          <a:xfrm>
            <a:off x="3410712" y="4943856"/>
            <a:ext cx="454152" cy="274320"/>
          </a:xfrm>
          <a:prstGeom prst="rect">
            <a:avLst/>
          </a:prstGeom>
        </p:spPr>
        <p:txBody>
          <a:bodyPr lIns="0" tIns="0" rIns="0" bIns="0" wrap="none">
            <a:noAutofit/>
          </a:bodyPr>
          <a:p>
            <a:pPr indent="0"/>
            <a:r>
              <a:rPr lang="en-US" sz="2600">
                <a:latin typeface="Arial"/>
              </a:rPr>
              <a:t>10</a:t>
            </a:r>
            <a:r>
              <a:rPr lang="en-US" baseline="30000" sz="2600">
                <a:latin typeface="Arial"/>
              </a:rPr>
              <a:t>9</a:t>
            </a:r>
          </a:p>
        </p:txBody>
      </p:sp>
    </p:spTree>
  </p:cSld>
  <p:clrMapOvr>
    <a:overrideClrMapping bg1="lt1" tx1="dk1" bg2="lt2" tx2="dk2" accent1="accent1" accent2="accent2" accent3="accent3" accent4="accent4" accent5="accent5" accent6="accent6" hlink="hlink" folHlink="folHlink"/>
  </p:clrMapOvr>
</p:sld>
</file>

<file path=ppt/slides/slide45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71344" y="734568"/>
            <a:ext cx="4401312" cy="411480"/>
          </a:xfrm>
          <a:prstGeom prst="rect">
            <a:avLst/>
          </a:prstGeom>
        </p:spPr>
        <p:txBody>
          <a:bodyPr lIns="0" tIns="0" rIns="0" bIns="0" wrap="none">
            <a:noAutofit/>
          </a:bodyPr>
          <a:p>
            <a:pPr indent="0"/>
            <a:r>
              <a:rPr lang="en-US" b="1" sz="3200">
                <a:solidFill>
                  <a:srgbClr val="001F5F"/>
                </a:solidFill>
                <a:latin typeface="Arial"/>
              </a:rPr>
              <a:t>RNASeq Normalization</a:t>
            </a:r>
          </a:p>
        </p:txBody>
      </p:sp>
      <p:sp>
        <p:nvSpPr>
          <p:cNvPr id="3" name=""/>
          <p:cNvSpPr/>
          <p:nvPr/>
        </p:nvSpPr>
        <p:spPr>
          <a:xfrm>
            <a:off x="987552" y="1688592"/>
            <a:ext cx="6879336" cy="3115056"/>
          </a:xfrm>
          <a:prstGeom prst="rect">
            <a:avLst/>
          </a:prstGeom>
        </p:spPr>
        <p:txBody>
          <a:bodyPr lIns="0" tIns="0" rIns="0" bIns="0">
            <a:noAutofit/>
          </a:bodyPr>
          <a:p>
            <a:pPr indent="0">
              <a:lnSpc>
                <a:spcPts val="3096"/>
              </a:lnSpc>
            </a:pPr>
            <a:r>
              <a:rPr lang="en-US" sz="2600">
                <a:solidFill>
                  <a:srgbClr val="0065FF"/>
                </a:solidFill>
                <a:latin typeface="Arial"/>
              </a:rPr>
              <a:t>FPKM (Fragments per kilobase of transcript per million mapped reads)</a:t>
            </a:r>
          </a:p>
          <a:p>
            <a:pPr marL="457200" marR="322072" indent="-457200">
              <a:lnSpc>
                <a:spcPts val="3096"/>
              </a:lnSpc>
            </a:pPr>
            <a:r>
              <a:rPr lang="en-US" sz="2600">
                <a:solidFill>
                  <a:srgbClr val="622422"/>
                </a:solidFill>
                <a:latin typeface="Arial"/>
              </a:rPr>
              <a:t>•    </a:t>
            </a:r>
            <a:r>
              <a:rPr lang="en-US" sz="2600">
                <a:latin typeface="Arial"/>
              </a:rPr>
              <a:t>Paired end RNASeq experiments produce two reads per fragment</a:t>
            </a:r>
          </a:p>
          <a:p>
            <a:pPr algn="just" indent="0">
              <a:lnSpc>
                <a:spcPts val="3096"/>
              </a:lnSpc>
            </a:pPr>
            <a:r>
              <a:rPr lang="en-US" sz="2600">
                <a:solidFill>
                  <a:srgbClr val="622422"/>
                </a:solidFill>
                <a:latin typeface="Arial"/>
              </a:rPr>
              <a:t>•    </a:t>
            </a:r>
            <a:r>
              <a:rPr lang="en-US" sz="2600">
                <a:latin typeface="Arial"/>
              </a:rPr>
              <a:t>FPKM counts fragments not the reads</a:t>
            </a:r>
          </a:p>
          <a:p>
            <a:pPr algn="just" indent="0">
              <a:lnSpc>
                <a:spcPts val="3096"/>
              </a:lnSpc>
            </a:pPr>
            <a:r>
              <a:rPr lang="en-US" sz="2600">
                <a:solidFill>
                  <a:srgbClr val="622422"/>
                </a:solidFill>
                <a:latin typeface="Arial"/>
              </a:rPr>
              <a:t>•    </a:t>
            </a:r>
            <a:r>
              <a:rPr lang="en-US" sz="2600">
                <a:latin typeface="Arial"/>
              </a:rPr>
              <a:t>Both reads might not map</a:t>
            </a:r>
          </a:p>
          <a:p>
            <a:pPr marL="457200" indent="-457200">
              <a:lnSpc>
                <a:spcPts val="3096"/>
              </a:lnSpc>
            </a:pPr>
            <a:r>
              <a:rPr lang="en-US" sz="2600">
                <a:solidFill>
                  <a:srgbClr val="622422"/>
                </a:solidFill>
                <a:latin typeface="Arial"/>
              </a:rPr>
              <a:t>•    </a:t>
            </a:r>
            <a:r>
              <a:rPr lang="en-US" sz="2600">
                <a:latin typeface="Arial"/>
              </a:rPr>
              <a:t>Counting reads might doubble count some fragmnets</a:t>
            </a:r>
          </a:p>
        </p:txBody>
      </p:sp>
      <p:sp>
        <p:nvSpPr>
          <p:cNvPr id="4" name=""/>
          <p:cNvSpPr/>
          <p:nvPr/>
        </p:nvSpPr>
        <p:spPr>
          <a:xfrm>
            <a:off x="4191000" y="4852416"/>
            <a:ext cx="2959608" cy="341376"/>
          </a:xfrm>
          <a:prstGeom prst="rect">
            <a:avLst/>
          </a:prstGeom>
        </p:spPr>
        <p:txBody>
          <a:bodyPr lIns="0" tIns="0" rIns="0" bIns="0" wrap="none">
            <a:noAutofit/>
          </a:bodyPr>
          <a:p>
            <a:pPr indent="0"/>
            <a:r>
              <a:rPr lang="en-US" sz="2600">
                <a:latin typeface="Arial"/>
              </a:rPr>
              <a:t>(Trapnell et al 2010)</a:t>
            </a:r>
          </a:p>
        </p:txBody>
      </p:sp>
    </p:spTree>
  </p:cSld>
  <p:clrMapOvr>
    <a:overrideClrMapping bg1="lt1" tx1="dk1" bg2="lt2" tx2="dk2" accent1="accent1" accent2="accent2" accent3="accent3" accent4="accent4" accent5="accent5" accent6="accent6" hlink="hlink" folHlink="folHlink"/>
  </p:clrMapOvr>
</p:sld>
</file>

<file path=ppt/slides/slide4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9824" y="780288"/>
            <a:ext cx="5891784" cy="411480"/>
          </a:xfrm>
          <a:prstGeom prst="rect">
            <a:avLst/>
          </a:prstGeom>
        </p:spPr>
        <p:txBody>
          <a:bodyPr lIns="0" tIns="0" rIns="0" bIns="0" wrap="none">
            <a:noAutofit/>
          </a:bodyPr>
          <a:p>
            <a:pPr indent="0"/>
            <a:r>
              <a:rPr lang="en-US" b="1" sz="3200">
                <a:solidFill>
                  <a:srgbClr val="001F5F"/>
                </a:solidFill>
                <a:latin typeface="Arial"/>
              </a:rPr>
              <a:t>Needleman-Wunsch Algorithm</a:t>
            </a:r>
          </a:p>
        </p:txBody>
      </p:sp>
      <p:sp>
        <p:nvSpPr>
          <p:cNvPr id="3" name=""/>
          <p:cNvSpPr/>
          <p:nvPr/>
        </p:nvSpPr>
        <p:spPr>
          <a:xfrm>
            <a:off x="4663440" y="1612392"/>
            <a:ext cx="3425952" cy="2868168"/>
          </a:xfrm>
          <a:prstGeom prst="rect">
            <a:avLst/>
          </a:prstGeom>
        </p:spPr>
        <p:txBody>
          <a:bodyPr lIns="0" tIns="0" rIns="0" bIns="0">
            <a:noAutofit/>
          </a:bodyPr>
          <a:p>
            <a:pPr algn="just" marL="359664" indent="-342900">
              <a:spcAft>
                <a:spcPts val="1050"/>
              </a:spcAft>
            </a:pPr>
            <a:r>
              <a:rPr lang="en-US" sz="2600" spc="-50">
                <a:solidFill>
                  <a:srgbClr val="3265FF"/>
                </a:solidFill>
                <a:latin typeface="Arial"/>
              </a:rPr>
              <a:t>Initialization</a:t>
            </a:r>
          </a:p>
          <a:p>
            <a:pPr algn="just" marL="359664" marR="210820" indent="-342900">
              <a:lnSpc>
                <a:spcPts val="3096"/>
              </a:lnSpc>
              <a:spcAft>
                <a:spcPts val="210"/>
              </a:spcAft>
            </a:pPr>
            <a:r>
              <a:rPr lang="en-US" sz="2600" spc="-50">
                <a:solidFill>
                  <a:srgbClr val="622422"/>
                </a:solidFill>
                <a:latin typeface="Arial"/>
              </a:rPr>
              <a:t>•    </a:t>
            </a:r>
            <a:r>
              <a:rPr lang="en-US" sz="2600" spc="-50">
                <a:latin typeface="Arial"/>
              </a:rPr>
              <a:t>The cell of first row and first column of the matrix is initially filled with zero</a:t>
            </a:r>
          </a:p>
          <a:p>
            <a:pPr marL="359664" indent="-342900">
              <a:lnSpc>
                <a:spcPts val="3096"/>
              </a:lnSpc>
            </a:pPr>
            <a:r>
              <a:rPr lang="en-US" sz="2600" spc="-50">
                <a:solidFill>
                  <a:srgbClr val="622422"/>
                </a:solidFill>
                <a:latin typeface="Arial"/>
              </a:rPr>
              <a:t>•    </a:t>
            </a:r>
            <a:r>
              <a:rPr lang="en-US" sz="2600" spc="-50">
                <a:latin typeface="Arial"/>
              </a:rPr>
              <a:t>Add gap penalty for each shift to the right</a:t>
            </a:r>
          </a:p>
        </p:txBody>
      </p:sp>
    </p:spTree>
  </p:cSld>
  <p:clrMapOvr>
    <a:overrideClrMapping bg1="lt1" tx1="dk1" bg2="lt2" tx2="dk2" accent1="accent1" accent2="accent2" accent3="accent3" accent4="accent4" accent5="accent5" accent6="accent6" hlink="hlink" folHlink="folHlink"/>
  </p:clrMapOvr>
</p:sld>
</file>

<file path=ppt/slides/slide46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71344" y="734568"/>
            <a:ext cx="4401312" cy="411480"/>
          </a:xfrm>
          <a:prstGeom prst="rect">
            <a:avLst/>
          </a:prstGeom>
        </p:spPr>
        <p:txBody>
          <a:bodyPr lIns="0" tIns="0" rIns="0" bIns="0" wrap="none">
            <a:noAutofit/>
          </a:bodyPr>
          <a:p>
            <a:pPr indent="0"/>
            <a:r>
              <a:rPr lang="en-US" b="1" sz="3200">
                <a:solidFill>
                  <a:srgbClr val="001F5F"/>
                </a:solidFill>
                <a:latin typeface="Arial"/>
              </a:rPr>
              <a:t>RNASeq Normalization</a:t>
            </a:r>
          </a:p>
        </p:txBody>
      </p:sp>
      <p:sp>
        <p:nvSpPr>
          <p:cNvPr id="3" name=""/>
          <p:cNvSpPr/>
          <p:nvPr/>
        </p:nvSpPr>
        <p:spPr>
          <a:xfrm>
            <a:off x="4782312" y="1490472"/>
            <a:ext cx="3630168" cy="4660392"/>
          </a:xfrm>
          <a:prstGeom prst="rect">
            <a:avLst/>
          </a:prstGeom>
        </p:spPr>
        <p:txBody>
          <a:bodyPr lIns="0" tIns="0" rIns="0" bIns="0">
            <a:noAutofit/>
          </a:bodyPr>
          <a:p>
            <a:pPr marL="349504" indent="-317500">
              <a:spcAft>
                <a:spcPts val="1050"/>
              </a:spcAft>
            </a:pPr>
            <a:r>
              <a:rPr lang="en-US" sz="2600">
                <a:solidFill>
                  <a:srgbClr val="3265FF"/>
                </a:solidFill>
                <a:latin typeface="Arial"/>
              </a:rPr>
              <a:t>RPM</a:t>
            </a:r>
          </a:p>
          <a:p>
            <a:pPr indent="0">
              <a:lnSpc>
                <a:spcPts val="2880"/>
              </a:lnSpc>
              <a:spcAft>
                <a:spcPts val="210"/>
              </a:spcAft>
            </a:pPr>
            <a:r>
              <a:rPr lang="en-US" sz="2600">
                <a:latin typeface="Arial"/>
              </a:rPr>
              <a:t>While comparing the same genes expression across different samples (treatments), normalizing</a:t>
            </a:r>
          </a:p>
          <a:p>
            <a:pPr indent="0">
              <a:lnSpc>
                <a:spcPts val="2928"/>
              </a:lnSpc>
              <a:spcAft>
                <a:spcPts val="210"/>
              </a:spcAft>
            </a:pPr>
            <a:r>
              <a:rPr lang="en-US" sz="2600">
                <a:latin typeface="Arial"/>
              </a:rPr>
              <a:t>for gene may not be necessary</a:t>
            </a:r>
          </a:p>
          <a:p>
            <a:pPr algn="just" marL="349504" indent="0">
              <a:spcAft>
                <a:spcPts val="1050"/>
              </a:spcAft>
            </a:pPr>
            <a:r>
              <a:rPr lang="en-US" sz="2600">
                <a:latin typeface="Arial"/>
              </a:rPr>
              <a:t>RPM =    C</a:t>
            </a:r>
          </a:p>
          <a:p>
            <a:pPr algn="r" marR="431800" indent="0">
              <a:spcAft>
                <a:spcPts val="1050"/>
              </a:spcAft>
            </a:pPr>
            <a:r>
              <a:rPr lang="en-US" sz="2600">
                <a:latin typeface="Arial"/>
              </a:rPr>
              <a:t>M/1000000</a:t>
            </a:r>
          </a:p>
          <a:p>
            <a:pPr marL="349504" indent="-317500">
              <a:lnSpc>
                <a:spcPts val="2880"/>
              </a:lnSpc>
            </a:pPr>
            <a:r>
              <a:rPr lang="en-US" sz="2600">
                <a:latin typeface="Arial"/>
              </a:rPr>
              <a:t>• Can compare relatively bigger numbers and get more DEG</a:t>
            </a:r>
          </a:p>
        </p:txBody>
      </p:sp>
    </p:spTree>
  </p:cSld>
  <p:clrMapOvr>
    <a:overrideClrMapping bg1="lt1" tx1="dk1" bg2="lt2" tx2="dk2" accent1="accent1" accent2="accent2" accent3="accent3" accent4="accent4" accent5="accent5" accent6="accent6" hlink="hlink" folHlink="folHlink"/>
  </p:clrMapOvr>
</p:sld>
</file>

<file path=ppt/slides/slide46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71344" y="734568"/>
            <a:ext cx="4401312" cy="411480"/>
          </a:xfrm>
          <a:prstGeom prst="rect">
            <a:avLst/>
          </a:prstGeom>
        </p:spPr>
        <p:txBody>
          <a:bodyPr lIns="0" tIns="0" rIns="0" bIns="0" wrap="none">
            <a:noAutofit/>
          </a:bodyPr>
          <a:p>
            <a:pPr indent="0"/>
            <a:r>
              <a:rPr lang="en-US" b="1" sz="3200">
                <a:solidFill>
                  <a:srgbClr val="001F5F"/>
                </a:solidFill>
                <a:latin typeface="Arial"/>
              </a:rPr>
              <a:t>RNASeq Normalization</a:t>
            </a:r>
          </a:p>
        </p:txBody>
      </p:sp>
      <p:sp>
        <p:nvSpPr>
          <p:cNvPr id="3" name=""/>
          <p:cNvSpPr/>
          <p:nvPr/>
        </p:nvSpPr>
        <p:spPr>
          <a:xfrm>
            <a:off x="4785360" y="1487424"/>
            <a:ext cx="3611880" cy="4608576"/>
          </a:xfrm>
          <a:prstGeom prst="rect">
            <a:avLst/>
          </a:prstGeom>
        </p:spPr>
        <p:txBody>
          <a:bodyPr lIns="0" tIns="0" rIns="0" bIns="0">
            <a:noAutofit/>
          </a:bodyPr>
          <a:p>
            <a:pPr indent="0">
              <a:spcAft>
                <a:spcPts val="1050"/>
              </a:spcAft>
            </a:pPr>
            <a:r>
              <a:rPr lang="en-US" sz="2600">
                <a:solidFill>
                  <a:srgbClr val="3265FF"/>
                </a:solidFill>
                <a:latin typeface="Arial"/>
              </a:rPr>
              <a:t>Conclusion</a:t>
            </a:r>
          </a:p>
          <a:p>
            <a:pPr indent="0">
              <a:lnSpc>
                <a:spcPts val="3096"/>
              </a:lnSpc>
              <a:spcAft>
                <a:spcPts val="210"/>
              </a:spcAft>
            </a:pPr>
            <a:r>
              <a:rPr lang="en-US" sz="2600">
                <a:latin typeface="Arial"/>
              </a:rPr>
              <a:t>RPKM reflects the molar concentration of transcript in starting sample normalized for</a:t>
            </a:r>
          </a:p>
          <a:p>
            <a:pPr algn="just" indent="0">
              <a:spcAft>
                <a:spcPts val="1050"/>
              </a:spcAft>
            </a:pPr>
            <a:r>
              <a:rPr lang="en-US" sz="2600">
                <a:latin typeface="Arial"/>
              </a:rPr>
              <a:t>•    Length of RNA</a:t>
            </a:r>
          </a:p>
          <a:p>
            <a:pPr marL="359156" indent="-330200">
              <a:lnSpc>
                <a:spcPts val="3096"/>
              </a:lnSpc>
              <a:spcAft>
                <a:spcPts val="210"/>
              </a:spcAft>
            </a:pPr>
            <a:r>
              <a:rPr lang="en-US" sz="2600">
                <a:latin typeface="Arial"/>
              </a:rPr>
              <a:t>•    Total reads in the sample</a:t>
            </a:r>
          </a:p>
          <a:p>
            <a:pPr indent="0">
              <a:lnSpc>
                <a:spcPts val="3096"/>
              </a:lnSpc>
            </a:pPr>
            <a:r>
              <a:rPr lang="en-US" sz="2600">
                <a:latin typeface="Arial"/>
              </a:rPr>
              <a:t>It facilitates transcript comparison within and across samples</a:t>
            </a:r>
          </a:p>
        </p:txBody>
      </p:sp>
    </p:spTree>
  </p:cSld>
  <p:clrMapOvr>
    <a:overrideClrMapping bg1="lt1" tx1="dk1" bg2="lt2" tx2="dk2" accent1="accent1" accent2="accent2" accent3="accent3" accent4="accent4" accent5="accent5" accent6="accent6" hlink="hlink" folHlink="folHlink"/>
  </p:clrMapOvr>
</p:sld>
</file>

<file path=ppt/slides/slide46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55848" y="713232"/>
            <a:ext cx="2441448" cy="377952"/>
          </a:xfrm>
          <a:prstGeom prst="rect">
            <a:avLst/>
          </a:prstGeom>
        </p:spPr>
        <p:txBody>
          <a:bodyPr lIns="0" tIns="0" rIns="0" bIns="0" wrap="none">
            <a:noAutofit/>
          </a:bodyPr>
          <a:p>
            <a:pPr algn="ctr" indent="0">
              <a:spcAft>
                <a:spcPts val="2310"/>
              </a:spcAft>
            </a:pPr>
            <a:r>
              <a:rPr lang="en-US" b="1" sz="3400">
                <a:solidFill>
                  <a:srgbClr val="001F5F"/>
                </a:solidFill>
                <a:latin typeface="Arial"/>
              </a:rPr>
              <a:t>References</a:t>
            </a:r>
          </a:p>
        </p:txBody>
      </p:sp>
      <p:sp>
        <p:nvSpPr>
          <p:cNvPr id="3" name=""/>
          <p:cNvSpPr/>
          <p:nvPr/>
        </p:nvSpPr>
        <p:spPr>
          <a:xfrm>
            <a:off x="1274064" y="1517904"/>
            <a:ext cx="6601968" cy="1441704"/>
          </a:xfrm>
          <a:prstGeom prst="rect">
            <a:avLst/>
          </a:prstGeom>
        </p:spPr>
        <p:txBody>
          <a:bodyPr lIns="0" tIns="0" rIns="0" bIns="0">
            <a:noAutofit/>
          </a:bodyPr>
          <a:p>
            <a:pPr marL="352552" marR="301752" indent="-330200">
              <a:lnSpc>
                <a:spcPts val="3072"/>
              </a:lnSpc>
              <a:spcBef>
                <a:spcPts val="2310"/>
              </a:spcBef>
            </a:pPr>
            <a:r>
              <a:rPr lang="en-US" sz="2600">
                <a:latin typeface="Arial"/>
              </a:rPr>
              <a:t>•    Trevino, V., Falciani, F., and Barrera-Saldana, H.A. 2007. DNA microarrays: a powerful genomic tool for biomedical and clinical research. Mol Med 13: 527-541. </a:t>
            </a:r>
            <a:r>
              <a:rPr lang="en-US" baseline="30000" sz="2600">
                <a:latin typeface="Arial"/>
              </a:rPr>
              <a:t>•</a:t>
            </a:r>
          </a:p>
        </p:txBody>
      </p:sp>
      <p:sp>
        <p:nvSpPr>
          <p:cNvPr id="4" name=""/>
          <p:cNvSpPr/>
          <p:nvPr/>
        </p:nvSpPr>
        <p:spPr>
          <a:xfrm>
            <a:off x="1274064" y="3307080"/>
            <a:ext cx="6601968" cy="1444752"/>
          </a:xfrm>
          <a:prstGeom prst="rect">
            <a:avLst/>
          </a:prstGeom>
        </p:spPr>
        <p:txBody>
          <a:bodyPr lIns="0" tIns="0" rIns="0" bIns="0">
            <a:noAutofit/>
          </a:bodyPr>
          <a:p>
            <a:pPr marL="596900" indent="-342900">
              <a:lnSpc>
                <a:spcPts val="3096"/>
              </a:lnSpc>
            </a:pPr>
            <a:r>
              <a:rPr lang="en-US" sz="2600">
                <a:latin typeface="Arial"/>
              </a:rPr>
              <a:t>•    Kato, H., Saito, K., and Kimura, T. 2005. A perspective on DNA microarray technology in food and nutritional science. Curr Opin Clin Nutr Metab Care 8: 516-522.</a:t>
            </a:r>
          </a:p>
        </p:txBody>
      </p:sp>
    </p:spTree>
  </p:cSld>
  <p:clrMapOvr>
    <a:overrideClrMapping bg1="lt1" tx1="dk1" bg2="lt2" tx2="dk2" accent1="accent1" accent2="accent2" accent3="accent3" accent4="accent4" accent5="accent5" accent6="accent6" hlink="hlink" folHlink="folHlink"/>
  </p:clrMapOvr>
</p:sld>
</file>

<file path=ppt/slides/slide46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9037320" y="582168"/>
            <a:ext cx="106680" cy="429768"/>
          </a:xfrm>
          <a:prstGeom prst="rect">
            <a:avLst/>
          </a:prstGeom>
          <a:solidFill>
            <a:srgbClr val="E6F3F9"/>
          </a:solidFill>
        </p:spPr>
        <p:txBody>
          <a:bodyPr lIns="0" tIns="0" rIns="0" bIns="0" wrap="none">
            <a:noAutofit/>
          </a:bodyPr>
          <a:p>
            <a:pPr indent="0"/>
            <a:r>
              <a:rPr lang="en-US" sz="4000">
                <a:solidFill>
                  <a:srgbClr val="205969"/>
                </a:solidFill>
                <a:latin typeface="Impact"/>
              </a:rPr>
              <a:t>I</a:t>
            </a:r>
          </a:p>
        </p:txBody>
      </p:sp>
      <p:sp>
        <p:nvSpPr>
          <p:cNvPr id="4" name=""/>
          <p:cNvSpPr/>
          <p:nvPr/>
        </p:nvSpPr>
        <p:spPr>
          <a:xfrm>
            <a:off x="4584192" y="1176528"/>
            <a:ext cx="3602736" cy="3968496"/>
          </a:xfrm>
          <a:prstGeom prst="rect">
            <a:avLst/>
          </a:prstGeom>
        </p:spPr>
        <p:txBody>
          <a:bodyPr lIns="0" tIns="0" rIns="0" bIns="0">
            <a:noAutofit/>
          </a:bodyPr>
          <a:p>
            <a:pPr marL="560324" indent="-533400">
              <a:spcAft>
                <a:spcPts val="1050"/>
              </a:spcAft>
            </a:pPr>
            <a:r>
              <a:rPr lang="en-US" sz="2600">
                <a:solidFill>
                  <a:srgbClr val="8F2934"/>
                </a:solidFill>
                <a:latin typeface="Arial"/>
              </a:rPr>
              <a:t>Neural Network</a:t>
            </a:r>
          </a:p>
          <a:p>
            <a:pPr marL="560324" indent="-533400">
              <a:lnSpc>
                <a:spcPts val="3096"/>
              </a:lnSpc>
            </a:pPr>
            <a:r>
              <a:rPr lang="en-US" sz="2600">
                <a:latin typeface="Arial"/>
              </a:rPr>
              <a:t>□ The human brain can be described as a biological neural network an interconnected web of neurons transmitting elaborate patterns of electrical signals</a:t>
            </a:r>
          </a:p>
        </p:txBody>
      </p:sp>
    </p:spTree>
  </p:cSld>
  <p:clrMapOvr>
    <a:overrideClrMapping bg1="lt1" tx1="dk1" bg2="lt2" tx2="dk2" accent1="accent1" accent2="accent2" accent3="accent3" accent4="accent4" accent5="accent5" accent6="accent6" hlink="hlink" folHlink="folHlink"/>
  </p:clrMapOvr>
</p:sld>
</file>

<file path=ppt/slides/slide46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35224" y="374904"/>
            <a:ext cx="3368040" cy="353568"/>
          </a:xfrm>
          <a:prstGeom prst="rect">
            <a:avLst/>
          </a:prstGeom>
        </p:spPr>
        <p:txBody>
          <a:bodyPr lIns="0" tIns="0" rIns="0" bIns="0" wrap="none">
            <a:noAutofit/>
          </a:bodyPr>
          <a:p>
            <a:pPr indent="0"/>
            <a:r>
              <a:rPr lang="en-US" b="1" sz="3200">
                <a:solidFill>
                  <a:srgbClr val="205969"/>
                </a:solidFill>
                <a:latin typeface="Arial"/>
              </a:rPr>
              <a:t>Neural Networks</a:t>
            </a:r>
          </a:p>
        </p:txBody>
      </p:sp>
      <p:sp>
        <p:nvSpPr>
          <p:cNvPr id="3" name=""/>
          <p:cNvSpPr/>
          <p:nvPr/>
        </p:nvSpPr>
        <p:spPr>
          <a:xfrm>
            <a:off x="9037320" y="582168"/>
            <a:ext cx="106680" cy="429768"/>
          </a:xfrm>
          <a:prstGeom prst="rect">
            <a:avLst/>
          </a:prstGeom>
          <a:solidFill>
            <a:srgbClr val="E6F3F9"/>
          </a:solidFill>
        </p:spPr>
        <p:txBody>
          <a:bodyPr lIns="0" tIns="0" rIns="0" bIns="0" wrap="none">
            <a:noAutofit/>
          </a:bodyPr>
          <a:p>
            <a:pPr indent="0"/>
            <a:r>
              <a:rPr lang="en-US" sz="4000">
                <a:solidFill>
                  <a:srgbClr val="205969"/>
                </a:solidFill>
                <a:latin typeface="Impact"/>
              </a:rPr>
              <a:t>I</a:t>
            </a:r>
          </a:p>
        </p:txBody>
      </p:sp>
      <p:sp>
        <p:nvSpPr>
          <p:cNvPr id="4" name=""/>
          <p:cNvSpPr/>
          <p:nvPr/>
        </p:nvSpPr>
        <p:spPr>
          <a:xfrm>
            <a:off x="4584192" y="1176528"/>
            <a:ext cx="3675888" cy="3956304"/>
          </a:xfrm>
          <a:prstGeom prst="rect">
            <a:avLst/>
          </a:prstGeom>
        </p:spPr>
        <p:txBody>
          <a:bodyPr lIns="0" tIns="0" rIns="0" bIns="0">
            <a:noAutofit/>
          </a:bodyPr>
          <a:p>
            <a:pPr marL="471424" indent="-444500">
              <a:spcAft>
                <a:spcPts val="1050"/>
              </a:spcAft>
            </a:pPr>
            <a:r>
              <a:rPr lang="en-US" sz="2600">
                <a:solidFill>
                  <a:srgbClr val="8F2934"/>
                </a:solidFill>
                <a:latin typeface="Arial"/>
              </a:rPr>
              <a:t>Neural Network</a:t>
            </a:r>
          </a:p>
          <a:p>
            <a:pPr marL="471424" indent="-444500">
              <a:lnSpc>
                <a:spcPts val="3096"/>
              </a:lnSpc>
            </a:pPr>
            <a:r>
              <a:rPr lang="en-US" sz="2600">
                <a:latin typeface="Arial"/>
              </a:rPr>
              <a:t>□    A neural network is a “connectionist” computational system</a:t>
            </a:r>
          </a:p>
          <a:p>
            <a:pPr marL="471424" indent="-444500">
              <a:lnSpc>
                <a:spcPts val="3096"/>
              </a:lnSpc>
            </a:pPr>
            <a:r>
              <a:rPr lang="en-US" sz="2600">
                <a:latin typeface="Arial"/>
              </a:rPr>
              <a:t>□    Information is processed collectively in parallel throughout a network of nodes</a:t>
            </a:r>
          </a:p>
          <a:p>
            <a:pPr marL="471424" indent="-444500">
              <a:lnSpc>
                <a:spcPts val="3096"/>
              </a:lnSpc>
            </a:pPr>
            <a:r>
              <a:rPr lang="en-US" sz="2600">
                <a:latin typeface="Arial"/>
              </a:rPr>
              <a:t>□    Complex adaptive system</a:t>
            </a:r>
          </a:p>
        </p:txBody>
      </p:sp>
    </p:spTree>
  </p:cSld>
  <p:clrMapOvr>
    <a:overrideClrMapping bg1="lt1" tx1="dk1" bg2="lt2" tx2="dk2" accent1="accent1" accent2="accent2" accent3="accent3" accent4="accent4" accent5="accent5" accent6="accent6" hlink="hlink" folHlink="folHlink"/>
  </p:clrMapOvr>
</p:sld>
</file>

<file path=ppt/slides/slide46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40736" y="374904"/>
            <a:ext cx="3462528" cy="335280"/>
          </a:xfrm>
          <a:prstGeom prst="rect">
            <a:avLst/>
          </a:prstGeom>
        </p:spPr>
        <p:txBody>
          <a:bodyPr lIns="0" tIns="0" rIns="0" bIns="0" wrap="none">
            <a:noAutofit/>
          </a:bodyPr>
          <a:p>
            <a:pPr marL="114300" indent="0"/>
            <a:r>
              <a:rPr lang="en-US" b="1" sz="3200">
                <a:solidFill>
                  <a:srgbClr val="205969"/>
                </a:solidFill>
                <a:latin typeface="Arial"/>
              </a:rPr>
              <a:t>Neural Networks</a:t>
            </a:r>
          </a:p>
        </p:txBody>
      </p:sp>
      <p:sp>
        <p:nvSpPr>
          <p:cNvPr id="3" name=""/>
          <p:cNvSpPr/>
          <p:nvPr/>
        </p:nvSpPr>
        <p:spPr>
          <a:xfrm>
            <a:off x="2840736" y="1118616"/>
            <a:ext cx="3462528" cy="259080"/>
          </a:xfrm>
          <a:prstGeom prst="rect">
            <a:avLst/>
          </a:prstGeom>
        </p:spPr>
        <p:txBody>
          <a:bodyPr lIns="0" tIns="0" rIns="0" bIns="0" wrap="none">
            <a:noAutofit/>
          </a:bodyPr>
          <a:p>
            <a:pPr indent="0"/>
            <a:r>
              <a:rPr lang="en-US" sz="2600">
                <a:solidFill>
                  <a:srgbClr val="8F2934"/>
                </a:solidFill>
                <a:latin typeface="Arial"/>
              </a:rPr>
              <a:t>Neural Network</a:t>
            </a:r>
          </a:p>
        </p:txBody>
      </p:sp>
    </p:spTree>
  </p:cSld>
  <p:clrMapOvr>
    <a:overrideClrMapping bg1="lt1" tx1="dk1" bg2="lt2" tx2="dk2" accent1="accent1" accent2="accent2" accent3="accent3" accent4="accent4" accent5="accent5" accent6="accent6" hlink="hlink" folHlink="folHlink"/>
  </p:clrMapOvr>
</p:sld>
</file>

<file path=ppt/slides/slide46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Tree>
  </p:cSld>
  <p:clrMapOvr>
    <a:overrideClrMapping bg1="lt1" tx1="dk1" bg2="lt2" tx2="dk2" accent1="accent1" accent2="accent2" accent3="accent3" accent4="accent4" accent5="accent5" accent6="accent6" hlink="hlink" folHlink="folHlink"/>
  </p:clrMapOvr>
</p:sld>
</file>

<file path=ppt/slides/slide46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35224" y="374904"/>
            <a:ext cx="3368040" cy="353568"/>
          </a:xfrm>
          <a:prstGeom prst="rect">
            <a:avLst/>
          </a:prstGeom>
        </p:spPr>
        <p:txBody>
          <a:bodyPr lIns="0" tIns="0" rIns="0" bIns="0" wrap="none">
            <a:noAutofit/>
          </a:bodyPr>
          <a:p>
            <a:pPr indent="0"/>
            <a:r>
              <a:rPr lang="en-US" b="1" sz="3200">
                <a:solidFill>
                  <a:srgbClr val="205969"/>
                </a:solidFill>
                <a:latin typeface="Arial"/>
              </a:rPr>
              <a:t>Neural Networks</a:t>
            </a:r>
          </a:p>
        </p:txBody>
      </p:sp>
      <p:sp>
        <p:nvSpPr>
          <p:cNvPr id="3" name=""/>
          <p:cNvSpPr/>
          <p:nvPr/>
        </p:nvSpPr>
        <p:spPr>
          <a:xfrm>
            <a:off x="9037320" y="573024"/>
            <a:ext cx="106680" cy="438912"/>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68952" y="1176528"/>
            <a:ext cx="3621024" cy="3959352"/>
          </a:xfrm>
          <a:prstGeom prst="rect">
            <a:avLst/>
          </a:prstGeom>
        </p:spPr>
        <p:txBody>
          <a:bodyPr lIns="0" tIns="0" rIns="0" bIns="0">
            <a:noAutofit/>
          </a:bodyPr>
          <a:p>
            <a:pPr indent="0">
              <a:spcAft>
                <a:spcPts val="1050"/>
              </a:spcAft>
            </a:pPr>
            <a:r>
              <a:rPr lang="en-US" sz="2600">
                <a:solidFill>
                  <a:srgbClr val="8F2934"/>
                </a:solidFill>
                <a:latin typeface="Arial"/>
              </a:rPr>
              <a:t>Neural Network</a:t>
            </a:r>
          </a:p>
          <a:p>
            <a:pPr indent="0">
              <a:lnSpc>
                <a:spcPts val="3096"/>
              </a:lnSpc>
              <a:spcAft>
                <a:spcPts val="2100"/>
              </a:spcAft>
            </a:pPr>
            <a:r>
              <a:rPr lang="en-US" sz="2600">
                <a:latin typeface="Arial"/>
              </a:rPr>
              <a:t>□    Learning processes in biological systems.</a:t>
            </a:r>
          </a:p>
          <a:p>
            <a:pPr indent="0">
              <a:lnSpc>
                <a:spcPts val="3096"/>
              </a:lnSpc>
              <a:spcAft>
                <a:spcPts val="2100"/>
              </a:spcAft>
            </a:pPr>
            <a:r>
              <a:rPr lang="en-US" sz="2600">
                <a:latin typeface="Arial"/>
              </a:rPr>
              <a:t>□    Learning as an optimization process.</a:t>
            </a:r>
          </a:p>
          <a:p>
            <a:pPr indent="0">
              <a:lnSpc>
                <a:spcPts val="3072"/>
              </a:lnSpc>
            </a:pPr>
            <a:r>
              <a:rPr lang="en-US" sz="2600">
                <a:latin typeface="Arial"/>
              </a:rPr>
              <a:t>□    Learning by modification of synaptic strength.</a:t>
            </a:r>
          </a:p>
        </p:txBody>
      </p:sp>
    </p:spTree>
  </p:cSld>
  <p:clrMapOvr>
    <a:overrideClrMapping bg1="lt1" tx1="dk1" bg2="lt2" tx2="dk2" accent1="accent1" accent2="accent2" accent3="accent3" accent4="accent4" accent5="accent5" accent6="accent6" hlink="hlink" folHlink="folHlink"/>
  </p:clrMapOvr>
</p:sld>
</file>

<file path=ppt/slides/slide46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9037320" y="588264"/>
            <a:ext cx="106680" cy="423672"/>
          </a:xfrm>
          <a:prstGeom prst="rect">
            <a:avLst/>
          </a:prstGeom>
          <a:solidFill>
            <a:srgbClr val="E6F3F9"/>
          </a:solidFill>
        </p:spPr>
        <p:txBody>
          <a:bodyPr lIns="0" tIns="0" rIns="0" bIns="0" wrap="none">
            <a:noAutofit/>
          </a:bodyPr>
          <a:p>
            <a:pPr indent="0"/>
            <a:r>
              <a:rPr lang="en-US" sz="3900">
                <a:solidFill>
                  <a:srgbClr val="205969"/>
                </a:solidFill>
                <a:latin typeface="Impact"/>
              </a:rPr>
              <a:t>I</a:t>
            </a:r>
          </a:p>
        </p:txBody>
      </p:sp>
      <p:sp>
        <p:nvSpPr>
          <p:cNvPr id="4" name=""/>
          <p:cNvSpPr/>
          <p:nvPr/>
        </p:nvSpPr>
        <p:spPr>
          <a:xfrm>
            <a:off x="4568952" y="1176528"/>
            <a:ext cx="3654552" cy="4361688"/>
          </a:xfrm>
          <a:prstGeom prst="rect">
            <a:avLst/>
          </a:prstGeom>
        </p:spPr>
        <p:txBody>
          <a:bodyPr lIns="0" tIns="0" rIns="0" bIns="0">
            <a:noAutofit/>
          </a:bodyPr>
          <a:p>
            <a:pPr marL="469900" indent="-469900">
              <a:spcAft>
                <a:spcPts val="630"/>
              </a:spcAft>
            </a:pPr>
            <a:r>
              <a:rPr lang="en-US" sz="2600">
                <a:solidFill>
                  <a:srgbClr val="8F2934"/>
                </a:solidFill>
                <a:latin typeface="Arial"/>
              </a:rPr>
              <a:t>Association Rule</a:t>
            </a:r>
          </a:p>
          <a:p>
            <a:pPr marL="469900" indent="-469900">
              <a:spcAft>
                <a:spcPts val="1470"/>
              </a:spcAft>
            </a:pPr>
            <a:r>
              <a:rPr lang="en-US" sz="2600">
                <a:solidFill>
                  <a:srgbClr val="8F2934"/>
                </a:solidFill>
                <a:latin typeface="Arial"/>
              </a:rPr>
              <a:t>Mining</a:t>
            </a:r>
          </a:p>
          <a:p>
            <a:pPr marL="469900" indent="-469900">
              <a:lnSpc>
                <a:spcPts val="3096"/>
              </a:lnSpc>
            </a:pPr>
            <a:r>
              <a:rPr lang="en-US" sz="2600">
                <a:latin typeface="Arial"/>
              </a:rPr>
              <a:t>□    It is an important data mining model studied extensively by the database and data mining community</a:t>
            </a:r>
          </a:p>
          <a:p>
            <a:pPr marL="469900" indent="-469900">
              <a:lnSpc>
                <a:spcPts val="3096"/>
              </a:lnSpc>
            </a:pPr>
            <a:r>
              <a:rPr lang="en-US" sz="2600">
                <a:latin typeface="Arial"/>
              </a:rPr>
              <a:t>□    Assume all data are categorical</a:t>
            </a:r>
          </a:p>
          <a:p>
            <a:pPr marL="469900" indent="-469900">
              <a:lnSpc>
                <a:spcPts val="3096"/>
              </a:lnSpc>
            </a:pPr>
            <a:r>
              <a:rPr lang="en-US" sz="2600">
                <a:latin typeface="Arial"/>
              </a:rPr>
              <a:t>□    No good algorithm for numeric data</a:t>
            </a:r>
          </a:p>
        </p:txBody>
      </p:sp>
    </p:spTree>
  </p:cSld>
  <p:clrMapOvr>
    <a:overrideClrMapping bg1="lt1" tx1="dk1" bg2="lt2" tx2="dk2" accent1="accent1" accent2="accent2" accent3="accent3" accent4="accent4" accent5="accent5" accent6="accent6" hlink="hlink" folHlink="folHlink"/>
  </p:clrMapOvr>
</p:sld>
</file>

<file path=ppt/slides/slide46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34184" y="374904"/>
            <a:ext cx="4760976" cy="429768"/>
          </a:xfrm>
          <a:prstGeom prst="rect">
            <a:avLst/>
          </a:prstGeom>
        </p:spPr>
        <p:txBody>
          <a:bodyPr lIns="0" tIns="0" rIns="0" bIns="0" wrap="none">
            <a:noAutofit/>
          </a:bodyPr>
          <a:p>
            <a:pPr indent="0"/>
            <a:r>
              <a:rPr lang="en-US" b="1" sz="3200">
                <a:solidFill>
                  <a:srgbClr val="205969"/>
                </a:solidFill>
                <a:latin typeface="Arial"/>
              </a:rPr>
              <a:t>Association Rule Mining</a:t>
            </a:r>
          </a:p>
        </p:txBody>
      </p:sp>
      <p:sp>
        <p:nvSpPr>
          <p:cNvPr id="3" name=""/>
          <p:cNvSpPr/>
          <p:nvPr/>
        </p:nvSpPr>
        <p:spPr>
          <a:xfrm>
            <a:off x="9037320" y="545592"/>
            <a:ext cx="106680" cy="466344"/>
          </a:xfrm>
          <a:prstGeom prst="rect">
            <a:avLst/>
          </a:prstGeom>
          <a:solidFill>
            <a:srgbClr val="E6F3F9"/>
          </a:solidFill>
        </p:spPr>
        <p:txBody>
          <a:bodyPr lIns="0" tIns="0" rIns="0" bIns="0" wrap="none">
            <a:noAutofit/>
          </a:bodyPr>
          <a:p>
            <a:pPr indent="0"/>
            <a:r>
              <a:rPr lang="en-US" sz="4400">
                <a:solidFill>
                  <a:srgbClr val="205969"/>
                </a:solidFill>
                <a:latin typeface="Impact"/>
              </a:rPr>
              <a:t>I</a:t>
            </a:r>
          </a:p>
        </p:txBody>
      </p:sp>
      <p:sp>
        <p:nvSpPr>
          <p:cNvPr id="4" name=""/>
          <p:cNvSpPr/>
          <p:nvPr/>
        </p:nvSpPr>
        <p:spPr>
          <a:xfrm>
            <a:off x="4568952" y="1176528"/>
            <a:ext cx="3645408" cy="4873752"/>
          </a:xfrm>
          <a:prstGeom prst="rect">
            <a:avLst/>
          </a:prstGeom>
        </p:spPr>
        <p:txBody>
          <a:bodyPr lIns="0" tIns="0" rIns="0" bIns="0">
            <a:noAutofit/>
          </a:bodyPr>
          <a:p>
            <a:pPr algn="just" indent="0">
              <a:spcAft>
                <a:spcPts val="630"/>
              </a:spcAft>
            </a:pPr>
            <a:r>
              <a:rPr lang="en-US" sz="2600">
                <a:solidFill>
                  <a:srgbClr val="8F2934"/>
                </a:solidFill>
                <a:latin typeface="Arial"/>
              </a:rPr>
              <a:t>Association Rule</a:t>
            </a:r>
          </a:p>
          <a:p>
            <a:pPr algn="just" indent="0">
              <a:spcAft>
                <a:spcPts val="2100"/>
              </a:spcAft>
            </a:pPr>
            <a:r>
              <a:rPr lang="en-US" sz="2600">
                <a:solidFill>
                  <a:srgbClr val="8F2934"/>
                </a:solidFill>
                <a:latin typeface="Arial"/>
              </a:rPr>
              <a:t>Mining</a:t>
            </a:r>
          </a:p>
          <a:p>
            <a:pPr marL="457200" indent="-457200">
              <a:lnSpc>
                <a:spcPts val="3096"/>
              </a:lnSpc>
            </a:pPr>
            <a:r>
              <a:rPr lang="en-US" sz="2600">
                <a:latin typeface="Arial"/>
              </a:rPr>
              <a:t>□    An association rule has two parts</a:t>
            </a:r>
          </a:p>
          <a:p>
            <a:pPr algn="just" indent="0">
              <a:lnSpc>
                <a:spcPts val="3096"/>
              </a:lnSpc>
            </a:pPr>
            <a:r>
              <a:rPr lang="en-US" sz="2600">
                <a:latin typeface="Arial"/>
              </a:rPr>
              <a:t>•    an antecedent (if)</a:t>
            </a:r>
          </a:p>
          <a:p>
            <a:pPr algn="just" indent="0">
              <a:lnSpc>
                <a:spcPts val="3096"/>
              </a:lnSpc>
            </a:pPr>
            <a:r>
              <a:rPr lang="en-US" sz="2600">
                <a:latin typeface="Arial"/>
              </a:rPr>
              <a:t>•    a consequent (then)</a:t>
            </a:r>
          </a:p>
          <a:p>
            <a:pPr marL="457200" indent="-457200">
              <a:lnSpc>
                <a:spcPts val="3096"/>
              </a:lnSpc>
            </a:pPr>
            <a:r>
              <a:rPr lang="en-US" sz="2600">
                <a:latin typeface="Arial"/>
              </a:rPr>
              <a:t>□    Antecedent is an item found in the data A consequent is an item that is found in combination with the antecedent</a:t>
            </a:r>
          </a:p>
        </p:txBody>
      </p:sp>
    </p:spTree>
  </p:cSld>
  <p:clrMapOvr>
    <a:overrideClrMapping bg1="lt1" tx1="dk1" bg2="lt2" tx2="dk2" accent1="accent1" accent2="accent2" accent3="accent3" accent4="accent4" accent5="accent5" accent6="accent6" hlink="hlink" folHlink="folHlink"/>
  </p:clrMapOvr>
</p:sld>
</file>

<file path=ppt/slides/slide4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9824" y="780288"/>
            <a:ext cx="5891784" cy="411480"/>
          </a:xfrm>
          <a:prstGeom prst="rect">
            <a:avLst/>
          </a:prstGeom>
        </p:spPr>
        <p:txBody>
          <a:bodyPr lIns="0" tIns="0" rIns="0" bIns="0" wrap="none">
            <a:noAutofit/>
          </a:bodyPr>
          <a:p>
            <a:pPr indent="0"/>
            <a:r>
              <a:rPr lang="en-US" b="1" sz="3200">
                <a:solidFill>
                  <a:srgbClr val="001F5F"/>
                </a:solidFill>
                <a:latin typeface="Arial"/>
              </a:rPr>
              <a:t>Needleman-Wunsch Algorithm</a:t>
            </a:r>
          </a:p>
        </p:txBody>
      </p:sp>
      <p:sp>
        <p:nvSpPr>
          <p:cNvPr id="3" name=""/>
          <p:cNvSpPr/>
          <p:nvPr/>
        </p:nvSpPr>
        <p:spPr>
          <a:xfrm>
            <a:off x="899160" y="1533144"/>
            <a:ext cx="3425952" cy="1524000"/>
          </a:xfrm>
          <a:prstGeom prst="rect">
            <a:avLst/>
          </a:prstGeom>
        </p:spPr>
        <p:txBody>
          <a:bodyPr lIns="0" tIns="0" rIns="0" bIns="0">
            <a:noAutofit/>
          </a:bodyPr>
          <a:p>
            <a:pPr indent="0">
              <a:lnSpc>
                <a:spcPts val="3096"/>
              </a:lnSpc>
            </a:pPr>
            <a:r>
              <a:rPr lang="en-US" u="sng" sz="2600" spc="-50">
                <a:solidFill>
                  <a:srgbClr val="006FC0"/>
                </a:solidFill>
                <a:latin typeface="Arial"/>
              </a:rPr>
              <a:t>Initialization:</a:t>
            </a:r>
          </a:p>
          <a:p>
            <a:pPr algn="just" marL="469900" indent="0">
              <a:lnSpc>
                <a:spcPts val="3096"/>
              </a:lnSpc>
            </a:pPr>
            <a:r>
              <a:rPr lang="en-US" sz="2600" spc="-50">
                <a:solidFill>
                  <a:srgbClr val="000065"/>
                </a:solidFill>
                <a:latin typeface="Arial"/>
              </a:rPr>
              <a:t>a.    </a:t>
            </a:r>
            <a:r>
              <a:rPr lang="en-US" sz="2600" spc="-50">
                <a:latin typeface="Arial"/>
              </a:rPr>
              <a:t>F(0, 0) = 0</a:t>
            </a:r>
          </a:p>
          <a:p>
            <a:pPr algn="just" marL="469900" indent="0">
              <a:lnSpc>
                <a:spcPts val="3096"/>
              </a:lnSpc>
            </a:pPr>
            <a:r>
              <a:rPr lang="en-US" sz="2600" spc="-50">
                <a:solidFill>
                  <a:srgbClr val="000065"/>
                </a:solidFill>
                <a:latin typeface="Arial"/>
              </a:rPr>
              <a:t>b. </a:t>
            </a:r>
            <a:r>
              <a:rPr lang="en-US" sz="2600" spc="-50">
                <a:latin typeface="Arial"/>
              </a:rPr>
              <a:t>F(0, j)    = - j x d</a:t>
            </a:r>
          </a:p>
          <a:p>
            <a:pPr algn="just" marL="469900" indent="0">
              <a:lnSpc>
                <a:spcPts val="3096"/>
              </a:lnSpc>
            </a:pPr>
            <a:r>
              <a:rPr lang="en-US" sz="2600" spc="-50">
                <a:solidFill>
                  <a:srgbClr val="000065"/>
                </a:solidFill>
                <a:latin typeface="Arial"/>
              </a:rPr>
              <a:t>c. </a:t>
            </a:r>
            <a:r>
              <a:rPr lang="en-US" sz="2600" spc="-50">
                <a:latin typeface="Arial"/>
              </a:rPr>
              <a:t>F(i, 0)    = - i x d</a:t>
            </a:r>
          </a:p>
        </p:txBody>
      </p:sp>
    </p:spTree>
  </p:cSld>
  <p:clrMapOvr>
    <a:overrideClrMapping bg1="lt1" tx1="dk1" bg2="lt2" tx2="dk2" accent1="accent1" accent2="accent2" accent3="accent3" accent4="accent4" accent5="accent5" accent6="accent6" hlink="hlink" folHlink="folHlink"/>
  </p:clrMapOvr>
</p:sld>
</file>

<file path=ppt/slides/slide47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34184" y="374904"/>
            <a:ext cx="4760976" cy="429768"/>
          </a:xfrm>
          <a:prstGeom prst="rect">
            <a:avLst/>
          </a:prstGeom>
        </p:spPr>
        <p:txBody>
          <a:bodyPr lIns="0" tIns="0" rIns="0" bIns="0" wrap="none">
            <a:noAutofit/>
          </a:bodyPr>
          <a:p>
            <a:pPr indent="0"/>
            <a:r>
              <a:rPr lang="en-US" b="1" sz="3200">
                <a:solidFill>
                  <a:srgbClr val="205969"/>
                </a:solidFill>
                <a:latin typeface="Arial"/>
              </a:rPr>
              <a:t>Association Rule Mining</a:t>
            </a:r>
          </a:p>
        </p:txBody>
      </p:sp>
      <p:sp>
        <p:nvSpPr>
          <p:cNvPr id="3" name=""/>
          <p:cNvSpPr/>
          <p:nvPr/>
        </p:nvSpPr>
        <p:spPr>
          <a:xfrm>
            <a:off x="4556760" y="1176528"/>
            <a:ext cx="3669792" cy="4547616"/>
          </a:xfrm>
          <a:prstGeom prst="rect">
            <a:avLst/>
          </a:prstGeom>
        </p:spPr>
        <p:txBody>
          <a:bodyPr lIns="0" tIns="0" rIns="0" bIns="0">
            <a:noAutofit/>
          </a:bodyPr>
          <a:p>
            <a:pPr marR="965200" indent="0">
              <a:lnSpc>
                <a:spcPts val="3120"/>
              </a:lnSpc>
              <a:spcAft>
                <a:spcPts val="1260"/>
              </a:spcAft>
            </a:pPr>
            <a:r>
              <a:rPr lang="en-US" sz="2600">
                <a:solidFill>
                  <a:srgbClr val="8F2934"/>
                </a:solidFill>
                <a:latin typeface="Arial"/>
              </a:rPr>
              <a:t>Association Rule Basket Example</a:t>
            </a:r>
          </a:p>
          <a:p>
            <a:pPr indent="0">
              <a:lnSpc>
                <a:spcPts val="3096"/>
              </a:lnSpc>
            </a:pPr>
            <a:r>
              <a:rPr lang="en-US" sz="2600">
                <a:latin typeface="Arial"/>
              </a:rPr>
              <a:t>Market basket transactions:</a:t>
            </a:r>
          </a:p>
          <a:p>
            <a:pPr marL="939800" indent="0">
              <a:lnSpc>
                <a:spcPts val="3096"/>
              </a:lnSpc>
            </a:pPr>
            <a:r>
              <a:rPr lang="en-US" sz="2600">
                <a:latin typeface="Arial"/>
              </a:rPr>
              <a:t>t1: {bread, cheese, milk}</a:t>
            </a:r>
          </a:p>
          <a:p>
            <a:pPr marL="939800" indent="0">
              <a:lnSpc>
                <a:spcPts val="3096"/>
              </a:lnSpc>
            </a:pPr>
            <a:r>
              <a:rPr lang="en-US" sz="2600">
                <a:latin typeface="Arial"/>
              </a:rPr>
              <a:t>t2: {apple, eggs, salt, yogurt}</a:t>
            </a:r>
          </a:p>
          <a:p>
            <a:pPr marL="939800" indent="0">
              <a:lnSpc>
                <a:spcPts val="3096"/>
              </a:lnSpc>
            </a:pPr>
            <a:r>
              <a:rPr lang="en-US" sz="2600">
                <a:latin typeface="Arial"/>
              </a:rPr>
              <a:t>■ ■ ■ ■ ■ ■ tn: {biscuit, eggs, milk}</a:t>
            </a:r>
          </a:p>
        </p:txBody>
      </p:sp>
    </p:spTree>
  </p:cSld>
  <p:clrMapOvr>
    <a:overrideClrMapping bg1="lt1" tx1="dk1" bg2="lt2" tx2="dk2" accent1="accent1" accent2="accent2" accent3="accent3" accent4="accent4" accent5="accent5" accent6="accent6" hlink="hlink" folHlink="folHlink"/>
  </p:clrMapOvr>
</p:sld>
</file>

<file path=ppt/slides/slide47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234184" y="374904"/>
            <a:ext cx="4760976" cy="429768"/>
          </a:xfrm>
          <a:prstGeom prst="rect">
            <a:avLst/>
          </a:prstGeom>
        </p:spPr>
        <p:txBody>
          <a:bodyPr lIns="0" tIns="0" rIns="0" bIns="0" wrap="none">
            <a:noAutofit/>
          </a:bodyPr>
          <a:p>
            <a:pPr indent="0"/>
            <a:r>
              <a:rPr lang="en-US" b="1" sz="3200">
                <a:solidFill>
                  <a:srgbClr val="205969"/>
                </a:solidFill>
                <a:latin typeface="Arial"/>
              </a:rPr>
              <a:t>Association Rule Mining</a:t>
            </a:r>
          </a:p>
        </p:txBody>
      </p:sp>
      <p:sp>
        <p:nvSpPr>
          <p:cNvPr id="3" name=""/>
          <p:cNvSpPr/>
          <p:nvPr/>
        </p:nvSpPr>
        <p:spPr>
          <a:xfrm>
            <a:off x="4547616" y="1176528"/>
            <a:ext cx="3752088" cy="4870704"/>
          </a:xfrm>
          <a:prstGeom prst="rect">
            <a:avLst/>
          </a:prstGeom>
        </p:spPr>
        <p:txBody>
          <a:bodyPr lIns="0" tIns="0" rIns="0" bIns="0">
            <a:noAutofit/>
          </a:bodyPr>
          <a:p>
            <a:pPr indent="0">
              <a:lnSpc>
                <a:spcPts val="3120"/>
              </a:lnSpc>
              <a:spcAft>
                <a:spcPts val="1260"/>
              </a:spcAft>
            </a:pPr>
            <a:r>
              <a:rPr lang="en-US" sz="2600">
                <a:solidFill>
                  <a:srgbClr val="8F2934"/>
                </a:solidFill>
                <a:latin typeface="Arial"/>
              </a:rPr>
              <a:t>Association Rule Basket Example</a:t>
            </a:r>
          </a:p>
          <a:p>
            <a:pPr indent="0">
              <a:lnSpc>
                <a:spcPts val="3096"/>
              </a:lnSpc>
            </a:pPr>
            <a:r>
              <a:rPr lang="en-US" sz="2600">
                <a:latin typeface="Arial"/>
              </a:rPr>
              <a:t>Concepts: An item: an item/article in a basket I: The set of all items sold in the store A transaction: Items purchased in a basket; it may have TID (transaction ID)</a:t>
            </a:r>
          </a:p>
          <a:p>
            <a:pPr indent="0">
              <a:lnSpc>
                <a:spcPts val="3120"/>
              </a:lnSpc>
            </a:pPr>
            <a:r>
              <a:rPr lang="en-US" sz="2600">
                <a:latin typeface="Arial"/>
              </a:rPr>
              <a:t>A transactional dataset: A set of transactions</a:t>
            </a:r>
          </a:p>
        </p:txBody>
      </p:sp>
    </p:spTree>
  </p:cSld>
  <p:clrMapOvr>
    <a:overrideClrMapping bg1="lt1" tx1="dk1" bg2="lt2" tx2="dk2" accent1="accent1" accent2="accent2" accent3="accent3" accent4="accent4" accent5="accent5" accent6="accent6" hlink="hlink" folHlink="folHlink"/>
  </p:clrMapOvr>
</p:sld>
</file>

<file path=ppt/slides/slide47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9037320" y="573024"/>
            <a:ext cx="106680" cy="438912"/>
          </a:xfrm>
          <a:prstGeom prst="rect">
            <a:avLst/>
          </a:prstGeom>
          <a:solidFill>
            <a:srgbClr val="E6F3F9"/>
          </a:solidFill>
        </p:spPr>
        <p:txBody>
          <a:bodyPr lIns="0" tIns="0" rIns="0" bIns="0" wrap="none">
            <a:noAutofit/>
          </a:bodyPr>
          <a:p>
            <a:pPr indent="0"/>
            <a:r>
              <a:rPr lang="en-US" sz="4400">
                <a:solidFill>
                  <a:srgbClr val="205969"/>
                </a:solidFill>
                <a:latin typeface="Impact"/>
              </a:rPr>
              <a:t>I</a:t>
            </a:r>
          </a:p>
        </p:txBody>
      </p:sp>
      <p:sp>
        <p:nvSpPr>
          <p:cNvPr id="4" name=""/>
          <p:cNvSpPr/>
          <p:nvPr/>
        </p:nvSpPr>
        <p:spPr>
          <a:xfrm>
            <a:off x="4578096" y="1173480"/>
            <a:ext cx="3584448" cy="2572512"/>
          </a:xfrm>
          <a:prstGeom prst="rect">
            <a:avLst/>
          </a:prstGeom>
        </p:spPr>
        <p:txBody>
          <a:bodyPr lIns="0" tIns="0" rIns="0" bIns="0">
            <a:noAutofit/>
          </a:bodyPr>
          <a:p>
            <a:pPr marL="464820" indent="-495300">
              <a:spcAft>
                <a:spcPts val="2100"/>
              </a:spcAft>
            </a:pPr>
            <a:r>
              <a:rPr lang="en-US" sz="2600">
                <a:solidFill>
                  <a:srgbClr val="8F2934"/>
                </a:solidFill>
                <a:latin typeface="Arial"/>
              </a:rPr>
              <a:t>Clustering</a:t>
            </a:r>
          </a:p>
          <a:p>
            <a:pPr marL="464820" indent="-495300">
              <a:lnSpc>
                <a:spcPts val="3096"/>
              </a:lnSpc>
            </a:pPr>
            <a:r>
              <a:rPr lang="en-US" sz="2600">
                <a:latin typeface="Arial"/>
              </a:rPr>
              <a:t>□ Clustering is “a process of organizing objects into groups whose members are similar in some way”</a:t>
            </a:r>
          </a:p>
        </p:txBody>
      </p:sp>
    </p:spTree>
  </p:cSld>
  <p:clrMapOvr>
    <a:overrideClrMapping bg1="lt1" tx1="dk1" bg2="lt2" tx2="dk2" accent1="accent1" accent2="accent2" accent3="accent3" accent4="accent4" accent5="accent5" accent6="accent6" hlink="hlink" folHlink="folHlink"/>
  </p:clrMapOvr>
</p:sld>
</file>

<file path=ppt/slides/slide47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563112" y="374904"/>
            <a:ext cx="2011680" cy="429768"/>
          </a:xfrm>
          <a:prstGeom prst="rect">
            <a:avLst/>
          </a:prstGeom>
        </p:spPr>
        <p:txBody>
          <a:bodyPr lIns="0" tIns="0" rIns="0" bIns="0" wrap="none">
            <a:noAutofit/>
          </a:bodyPr>
          <a:p>
            <a:pPr indent="0"/>
            <a:r>
              <a:rPr lang="en-US" b="1" sz="3200">
                <a:solidFill>
                  <a:srgbClr val="205969"/>
                </a:solidFill>
                <a:latin typeface="Arial"/>
              </a:rPr>
              <a:t>Clustering</a:t>
            </a:r>
          </a:p>
        </p:txBody>
      </p:sp>
      <p:sp>
        <p:nvSpPr>
          <p:cNvPr id="3" name=""/>
          <p:cNvSpPr/>
          <p:nvPr/>
        </p:nvSpPr>
        <p:spPr>
          <a:xfrm>
            <a:off x="9037320" y="521208"/>
            <a:ext cx="106680" cy="490728"/>
          </a:xfrm>
          <a:prstGeom prst="rect">
            <a:avLst/>
          </a:prstGeom>
          <a:solidFill>
            <a:srgbClr val="E6F3F9"/>
          </a:solidFill>
        </p:spPr>
        <p:txBody>
          <a:bodyPr lIns="0" tIns="0" rIns="0" bIns="0" wrap="none">
            <a:noAutofit/>
          </a:bodyPr>
          <a:p>
            <a:pPr indent="0"/>
            <a:r>
              <a:rPr lang="en-US" sz="4400">
                <a:solidFill>
                  <a:srgbClr val="205969"/>
                </a:solidFill>
                <a:latin typeface="Impact"/>
              </a:rPr>
              <a:t>I</a:t>
            </a:r>
          </a:p>
        </p:txBody>
      </p:sp>
      <p:sp>
        <p:nvSpPr>
          <p:cNvPr id="4" name=""/>
          <p:cNvSpPr/>
          <p:nvPr/>
        </p:nvSpPr>
        <p:spPr>
          <a:xfrm>
            <a:off x="4578096" y="1173480"/>
            <a:ext cx="3614928" cy="3291840"/>
          </a:xfrm>
          <a:prstGeom prst="rect">
            <a:avLst/>
          </a:prstGeom>
        </p:spPr>
        <p:txBody>
          <a:bodyPr lIns="0" tIns="0" rIns="0" bIns="0">
            <a:noAutofit/>
          </a:bodyPr>
          <a:p>
            <a:pPr marL="464820" indent="-495300">
              <a:spcAft>
                <a:spcPts val="2100"/>
              </a:spcAft>
            </a:pPr>
            <a:r>
              <a:rPr lang="en-US" sz="2600">
                <a:solidFill>
                  <a:srgbClr val="8F2934"/>
                </a:solidFill>
                <a:latin typeface="Arial"/>
              </a:rPr>
              <a:t>Clustering</a:t>
            </a:r>
          </a:p>
          <a:p>
            <a:pPr marL="464820" indent="-495300">
              <a:lnSpc>
                <a:spcPts val="3096"/>
              </a:lnSpc>
            </a:pPr>
            <a:r>
              <a:rPr lang="en-US" sz="2600">
                <a:latin typeface="Arial"/>
              </a:rPr>
              <a:t>□ A cluster is therefore a collection of objects which are “similar” between them and are “dissimilar” to the objects belonging to other clusters</a:t>
            </a:r>
          </a:p>
        </p:txBody>
      </p:sp>
    </p:spTree>
  </p:cSld>
  <p:clrMapOvr>
    <a:overrideClrMapping bg1="lt1" tx1="dk1" bg2="lt2" tx2="dk2" accent1="accent1" accent2="accent2" accent3="accent3" accent4="accent4" accent5="accent5" accent6="accent6" hlink="hlink" folHlink="folHlink"/>
  </p:clrMapOvr>
</p:sld>
</file>

<file path=ppt/slides/slide47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572256" y="374904"/>
            <a:ext cx="2011680" cy="429768"/>
          </a:xfrm>
          <a:prstGeom prst="rect">
            <a:avLst/>
          </a:prstGeom>
        </p:spPr>
        <p:txBody>
          <a:bodyPr lIns="0" tIns="0" rIns="0" bIns="0" wrap="none">
            <a:noAutofit/>
          </a:bodyPr>
          <a:p>
            <a:pPr indent="0"/>
            <a:r>
              <a:rPr lang="en-US" b="1" sz="3200">
                <a:solidFill>
                  <a:srgbClr val="205969"/>
                </a:solidFill>
                <a:latin typeface="Arial"/>
              </a:rPr>
              <a:t>Clustering</a:t>
            </a:r>
          </a:p>
        </p:txBody>
      </p:sp>
      <p:sp>
        <p:nvSpPr>
          <p:cNvPr id="3" name=""/>
          <p:cNvSpPr/>
          <p:nvPr/>
        </p:nvSpPr>
        <p:spPr>
          <a:xfrm>
            <a:off x="9037320" y="643128"/>
            <a:ext cx="106680" cy="368808"/>
          </a:xfrm>
          <a:prstGeom prst="rect">
            <a:avLst/>
          </a:prstGeom>
          <a:solidFill>
            <a:srgbClr val="E6F3F9"/>
          </a:solidFill>
        </p:spPr>
        <p:txBody>
          <a:bodyPr lIns="0" tIns="0" rIns="0" bIns="0" wrap="none">
            <a:noAutofit/>
          </a:bodyPr>
          <a:p>
            <a:pPr indent="0"/>
            <a:r>
              <a:rPr lang="en-US" sz="4400">
                <a:solidFill>
                  <a:srgbClr val="205969"/>
                </a:solidFill>
                <a:latin typeface="Impact"/>
              </a:rPr>
              <a:t>I</a:t>
            </a:r>
          </a:p>
        </p:txBody>
      </p:sp>
      <p:sp>
        <p:nvSpPr>
          <p:cNvPr id="4" name=""/>
          <p:cNvSpPr/>
          <p:nvPr/>
        </p:nvSpPr>
        <p:spPr>
          <a:xfrm>
            <a:off x="4578096" y="1173480"/>
            <a:ext cx="3733800" cy="2968752"/>
          </a:xfrm>
          <a:prstGeom prst="rect">
            <a:avLst/>
          </a:prstGeom>
        </p:spPr>
        <p:txBody>
          <a:bodyPr lIns="0" tIns="0" rIns="0" bIns="0">
            <a:noAutofit/>
          </a:bodyPr>
          <a:p>
            <a:pPr algn="just" indent="0">
              <a:spcAft>
                <a:spcPts val="2100"/>
              </a:spcAft>
            </a:pPr>
            <a:r>
              <a:rPr lang="en-US" sz="2600">
                <a:solidFill>
                  <a:srgbClr val="8F2934"/>
                </a:solidFill>
                <a:latin typeface="Arial"/>
              </a:rPr>
              <a:t>Clustering</a:t>
            </a:r>
          </a:p>
          <a:p>
            <a:pPr algn="just" indent="0">
              <a:lnSpc>
                <a:spcPts val="3096"/>
              </a:lnSpc>
            </a:pPr>
            <a:r>
              <a:rPr lang="en-US" sz="2600">
                <a:latin typeface="Arial"/>
              </a:rPr>
              <a:t>□    Simplifications</a:t>
            </a:r>
          </a:p>
          <a:p>
            <a:pPr algn="just" indent="0">
              <a:lnSpc>
                <a:spcPts val="3096"/>
              </a:lnSpc>
            </a:pPr>
            <a:r>
              <a:rPr lang="en-US" sz="2600">
                <a:latin typeface="Arial"/>
              </a:rPr>
              <a:t>□    Pattern detection</a:t>
            </a:r>
          </a:p>
          <a:p>
            <a:pPr marL="469900" indent="-469900">
              <a:lnSpc>
                <a:spcPts val="3096"/>
              </a:lnSpc>
            </a:pPr>
            <a:r>
              <a:rPr lang="en-US" sz="2600">
                <a:latin typeface="Arial"/>
              </a:rPr>
              <a:t>□    Useful in data concept construction</a:t>
            </a:r>
          </a:p>
          <a:p>
            <a:pPr marL="469900" indent="-469900">
              <a:lnSpc>
                <a:spcPts val="3096"/>
              </a:lnSpc>
            </a:pPr>
            <a:r>
              <a:rPr lang="en-US" sz="2600">
                <a:latin typeface="Arial"/>
              </a:rPr>
              <a:t>□    Unsupervised learning process</a:t>
            </a:r>
          </a:p>
        </p:txBody>
      </p:sp>
    </p:spTree>
  </p:cSld>
  <p:clrMapOvr>
    <a:overrideClrMapping bg1="lt1" tx1="dk1" bg2="lt2" tx2="dk2" accent1="accent1" accent2="accent2" accent3="accent3" accent4="accent4" accent5="accent5" accent6="accent6" hlink="hlink" folHlink="folHlink"/>
  </p:clrMapOvr>
</p:sld>
</file>

<file path=ppt/slides/slide47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563112" y="374904"/>
            <a:ext cx="2011680" cy="429768"/>
          </a:xfrm>
          <a:prstGeom prst="rect">
            <a:avLst/>
          </a:prstGeom>
        </p:spPr>
        <p:txBody>
          <a:bodyPr lIns="0" tIns="0" rIns="0" bIns="0" wrap="none">
            <a:noAutofit/>
          </a:bodyPr>
          <a:p>
            <a:pPr indent="0"/>
            <a:r>
              <a:rPr lang="en-US" b="1" sz="3200">
                <a:solidFill>
                  <a:srgbClr val="205969"/>
                </a:solidFill>
                <a:latin typeface="Arial"/>
              </a:rPr>
              <a:t>Clustering</a:t>
            </a:r>
          </a:p>
        </p:txBody>
      </p:sp>
      <p:sp>
        <p:nvSpPr>
          <p:cNvPr id="3" name=""/>
          <p:cNvSpPr/>
          <p:nvPr/>
        </p:nvSpPr>
        <p:spPr>
          <a:xfrm>
            <a:off x="9037320" y="582168"/>
            <a:ext cx="106680" cy="429768"/>
          </a:xfrm>
          <a:prstGeom prst="rect">
            <a:avLst/>
          </a:prstGeom>
          <a:solidFill>
            <a:srgbClr val="E6F3F9"/>
          </a:solidFill>
        </p:spPr>
        <p:txBody>
          <a:bodyPr lIns="0" tIns="0" rIns="0" bIns="0" wrap="none">
            <a:noAutofit/>
          </a:bodyPr>
          <a:p>
            <a:pPr indent="0"/>
            <a:r>
              <a:rPr lang="en-US" sz="4400">
                <a:solidFill>
                  <a:srgbClr val="205969"/>
                </a:solidFill>
                <a:latin typeface="Impact"/>
              </a:rPr>
              <a:t>I</a:t>
            </a:r>
          </a:p>
        </p:txBody>
      </p:sp>
      <p:sp>
        <p:nvSpPr>
          <p:cNvPr id="4" name=""/>
          <p:cNvSpPr/>
          <p:nvPr/>
        </p:nvSpPr>
        <p:spPr>
          <a:xfrm>
            <a:off x="4578096" y="1176528"/>
            <a:ext cx="3535680" cy="4824984"/>
          </a:xfrm>
          <a:prstGeom prst="rect">
            <a:avLst/>
          </a:prstGeom>
        </p:spPr>
        <p:txBody>
          <a:bodyPr lIns="0" tIns="0" rIns="0" bIns="0">
            <a:noAutofit/>
          </a:bodyPr>
          <a:p>
            <a:pPr indent="0">
              <a:lnSpc>
                <a:spcPts val="3096"/>
              </a:lnSpc>
              <a:spcAft>
                <a:spcPts val="630"/>
              </a:spcAft>
            </a:pPr>
            <a:r>
              <a:rPr lang="en-US" sz="2600">
                <a:solidFill>
                  <a:srgbClr val="8F2934"/>
                </a:solidFill>
                <a:latin typeface="Arial"/>
              </a:rPr>
              <a:t>Hierarchical agglomerative general algorithm</a:t>
            </a:r>
          </a:p>
          <a:p>
            <a:pPr marL="469900" indent="-469900">
              <a:lnSpc>
                <a:spcPts val="3120"/>
              </a:lnSpc>
            </a:pPr>
            <a:r>
              <a:rPr lang="en-US" sz="2600">
                <a:latin typeface="Arial"/>
              </a:rPr>
              <a:t>□    Find the 2 closest objects and merge them into a cluster</a:t>
            </a:r>
          </a:p>
          <a:p>
            <a:pPr marL="469900" indent="-469900">
              <a:lnSpc>
                <a:spcPts val="3096"/>
              </a:lnSpc>
            </a:pPr>
            <a:r>
              <a:rPr lang="en-US" sz="2600">
                <a:latin typeface="Arial"/>
              </a:rPr>
              <a:t>□    Find and merge the next two closest points, where a point is either an individual object or a cluster of objects</a:t>
            </a:r>
          </a:p>
        </p:txBody>
      </p:sp>
    </p:spTree>
  </p:cSld>
  <p:clrMapOvr>
    <a:overrideClrMapping bg1="lt1" tx1="dk1" bg2="lt2" tx2="dk2" accent1="accent1" accent2="accent2" accent3="accent3" accent4="accent4" accent5="accent5" accent6="accent6" hlink="hlink" folHlink="folHlink"/>
  </p:clrMapOvr>
</p:sld>
</file>

<file path=ppt/slides/slide47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563112" y="374904"/>
            <a:ext cx="2011680" cy="429768"/>
          </a:xfrm>
          <a:prstGeom prst="rect">
            <a:avLst/>
          </a:prstGeom>
        </p:spPr>
        <p:txBody>
          <a:bodyPr lIns="0" tIns="0" rIns="0" bIns="0" wrap="none">
            <a:noAutofit/>
          </a:bodyPr>
          <a:p>
            <a:pPr indent="0"/>
            <a:r>
              <a:rPr lang="en-US" b="1" sz="3200">
                <a:solidFill>
                  <a:srgbClr val="205969"/>
                </a:solidFill>
                <a:latin typeface="Arial"/>
              </a:rPr>
              <a:t>Clustering</a:t>
            </a:r>
          </a:p>
        </p:txBody>
      </p:sp>
      <p:sp>
        <p:nvSpPr>
          <p:cNvPr id="3" name=""/>
          <p:cNvSpPr/>
          <p:nvPr/>
        </p:nvSpPr>
        <p:spPr>
          <a:xfrm>
            <a:off x="9040368" y="566928"/>
            <a:ext cx="103632" cy="536448"/>
          </a:xfrm>
          <a:prstGeom prst="rect">
            <a:avLst/>
          </a:prstGeom>
        </p:spPr>
        <p:txBody>
          <a:bodyPr lIns="0" tIns="0" rIns="0" bIns="0" wrap="none">
            <a:noAutofit/>
          </a:bodyPr>
          <a:p>
            <a:pPr algn="r" indent="0">
              <a:spcAft>
                <a:spcPts val="1050"/>
              </a:spcAft>
            </a:pPr>
            <a:r>
              <a:rPr lang="en-US" sz="2500">
                <a:solidFill>
                  <a:srgbClr val="3A618B"/>
                </a:solidFill>
                <a:latin typeface="Arial"/>
              </a:rPr>
              <a:t>I</a:t>
            </a:r>
          </a:p>
        </p:txBody>
      </p:sp>
      <p:sp>
        <p:nvSpPr>
          <p:cNvPr id="4" name=""/>
          <p:cNvSpPr/>
          <p:nvPr/>
        </p:nvSpPr>
        <p:spPr>
          <a:xfrm>
            <a:off x="4599432" y="1197864"/>
            <a:ext cx="4200144" cy="707136"/>
          </a:xfrm>
          <a:prstGeom prst="rect">
            <a:avLst/>
          </a:prstGeom>
        </p:spPr>
        <p:txBody>
          <a:bodyPr lIns="0" tIns="0" rIns="0" bIns="0">
            <a:noAutofit/>
          </a:bodyPr>
          <a:p>
            <a:pPr indent="0">
              <a:lnSpc>
                <a:spcPts val="3120"/>
              </a:lnSpc>
              <a:spcAft>
                <a:spcPts val="1050"/>
              </a:spcAft>
            </a:pPr>
            <a:r>
              <a:rPr lang="en-US" sz="2600">
                <a:solidFill>
                  <a:srgbClr val="8F2934"/>
                </a:solidFill>
                <a:latin typeface="Arial"/>
              </a:rPr>
              <a:t>Hierarchical agglomerative general algorithm</a:t>
            </a:r>
          </a:p>
        </p:txBody>
      </p:sp>
      <p:sp>
        <p:nvSpPr>
          <p:cNvPr id="5" name=""/>
          <p:cNvSpPr/>
          <p:nvPr/>
        </p:nvSpPr>
        <p:spPr>
          <a:xfrm>
            <a:off x="4599432" y="2234184"/>
            <a:ext cx="2834640" cy="1097280"/>
          </a:xfrm>
          <a:prstGeom prst="rect">
            <a:avLst/>
          </a:prstGeom>
        </p:spPr>
        <p:txBody>
          <a:bodyPr lIns="0" tIns="0" rIns="0" bIns="0">
            <a:noAutofit/>
          </a:bodyPr>
          <a:p>
            <a:pPr algn="just" indent="-469900">
              <a:lnSpc>
                <a:spcPts val="3072"/>
              </a:lnSpc>
            </a:pPr>
            <a:r>
              <a:rPr lang="en-US" sz="2600">
                <a:latin typeface="Arial"/>
              </a:rPr>
              <a:t>□ If more than one cluster remains, return to step 2</a:t>
            </a:r>
          </a:p>
        </p:txBody>
      </p:sp>
    </p:spTree>
  </p:cSld>
  <p:clrMapOvr>
    <a:overrideClrMapping bg1="lt1" tx1="dk1" bg2="lt2" tx2="dk2" accent1="accent1" accent2="accent2" accent3="accent3" accent4="accent4" accent5="accent5" accent6="accent6" hlink="hlink" folHlink="folHlink"/>
  </p:clrMapOvr>
</p:sld>
</file>

<file path=ppt/slides/slide47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05256" y="1749552"/>
            <a:ext cx="7324344" cy="3660648"/>
          </a:xfrm>
          <a:prstGeom prst="rect">
            <a:avLst/>
          </a:prstGeom>
        </p:spPr>
      </p:pic>
      <p:sp>
        <p:nvSpPr>
          <p:cNvPr id="3" name=""/>
          <p:cNvSpPr/>
          <p:nvPr/>
        </p:nvSpPr>
        <p:spPr>
          <a:xfrm>
            <a:off x="3572256" y="374904"/>
            <a:ext cx="2011680" cy="429768"/>
          </a:xfrm>
          <a:prstGeom prst="rect">
            <a:avLst/>
          </a:prstGeom>
        </p:spPr>
        <p:txBody>
          <a:bodyPr lIns="0" tIns="0" rIns="0" bIns="0" wrap="none">
            <a:noAutofit/>
          </a:bodyPr>
          <a:p>
            <a:pPr indent="0"/>
            <a:r>
              <a:rPr lang="en-US" b="1" sz="3200">
                <a:solidFill>
                  <a:srgbClr val="205969"/>
                </a:solidFill>
                <a:latin typeface="Arial"/>
              </a:rPr>
              <a:t>Clustering</a:t>
            </a:r>
          </a:p>
        </p:txBody>
      </p:sp>
      <p:sp>
        <p:nvSpPr>
          <p:cNvPr id="4" name=""/>
          <p:cNvSpPr/>
          <p:nvPr/>
        </p:nvSpPr>
        <p:spPr>
          <a:xfrm>
            <a:off x="9040368" y="591312"/>
            <a:ext cx="103632" cy="420624"/>
          </a:xfrm>
          <a:prstGeom prst="rect">
            <a:avLst/>
          </a:prstGeom>
          <a:solidFill>
            <a:srgbClr val="E6F3F9"/>
          </a:solidFill>
        </p:spPr>
        <p:txBody>
          <a:bodyPr lIns="0" tIns="0" rIns="0" bIns="0" wrap="none">
            <a:noAutofit/>
          </a:bodyPr>
          <a:p>
            <a:pPr indent="0"/>
            <a:r>
              <a:rPr lang="en-US" sz="4400">
                <a:solidFill>
                  <a:srgbClr val="205969"/>
                </a:solidFill>
                <a:latin typeface="Impact"/>
              </a:rPr>
              <a:t>I</a:t>
            </a:r>
          </a:p>
        </p:txBody>
      </p:sp>
      <p:sp>
        <p:nvSpPr>
          <p:cNvPr id="5" name=""/>
          <p:cNvSpPr/>
          <p:nvPr/>
        </p:nvSpPr>
        <p:spPr>
          <a:xfrm>
            <a:off x="1018032" y="1176528"/>
            <a:ext cx="7074408" cy="344424"/>
          </a:xfrm>
          <a:prstGeom prst="rect">
            <a:avLst/>
          </a:prstGeom>
        </p:spPr>
        <p:txBody>
          <a:bodyPr lIns="0" tIns="0" rIns="0" bIns="0" wrap="none">
            <a:noAutofit/>
          </a:bodyPr>
          <a:p>
            <a:pPr indent="0"/>
            <a:r>
              <a:rPr lang="en-US" sz="2600">
                <a:solidFill>
                  <a:srgbClr val="8F2934"/>
                </a:solidFill>
                <a:latin typeface="Arial"/>
              </a:rPr>
              <a:t>Hierarchical agglomerative general algorithm</a:t>
            </a:r>
          </a:p>
        </p:txBody>
      </p:sp>
    </p:spTree>
  </p:cSld>
  <p:clrMapOvr>
    <a:overrideClrMapping bg1="lt1" tx1="dk1" bg2="lt2" tx2="dk2" accent1="accent1" accent2="accent2" accent3="accent3" accent4="accent4" accent5="accent5" accent6="accent6" hlink="hlink" folHlink="folHlink"/>
  </p:clrMapOvr>
</p:sld>
</file>

<file path=ppt/slides/slide47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572256" y="374904"/>
            <a:ext cx="2011680" cy="429768"/>
          </a:xfrm>
          <a:prstGeom prst="rect">
            <a:avLst/>
          </a:prstGeom>
        </p:spPr>
        <p:txBody>
          <a:bodyPr lIns="0" tIns="0" rIns="0" bIns="0" wrap="none">
            <a:noAutofit/>
          </a:bodyPr>
          <a:p>
            <a:pPr indent="0"/>
            <a:r>
              <a:rPr lang="en-US" b="1" sz="3200">
                <a:solidFill>
                  <a:srgbClr val="205969"/>
                </a:solidFill>
                <a:latin typeface="Arial"/>
              </a:rPr>
              <a:t>Clustering</a:t>
            </a:r>
          </a:p>
        </p:txBody>
      </p:sp>
      <p:sp>
        <p:nvSpPr>
          <p:cNvPr id="3" name=""/>
          <p:cNvSpPr/>
          <p:nvPr/>
        </p:nvSpPr>
        <p:spPr>
          <a:xfrm>
            <a:off x="4568952" y="1176528"/>
            <a:ext cx="3745992" cy="3761232"/>
          </a:xfrm>
          <a:prstGeom prst="rect">
            <a:avLst/>
          </a:prstGeom>
        </p:spPr>
        <p:txBody>
          <a:bodyPr lIns="0" tIns="0" rIns="0" bIns="0">
            <a:noAutofit/>
          </a:bodyPr>
          <a:p>
            <a:pPr algn="just" indent="0">
              <a:spcAft>
                <a:spcPts val="2100"/>
              </a:spcAft>
            </a:pPr>
            <a:r>
              <a:rPr lang="en-US" sz="2600">
                <a:solidFill>
                  <a:srgbClr val="8F2934"/>
                </a:solidFill>
                <a:latin typeface="Arial"/>
              </a:rPr>
              <a:t>Applications</a:t>
            </a:r>
          </a:p>
          <a:p>
            <a:pPr marL="472948" indent="-444500">
              <a:lnSpc>
                <a:spcPts val="3096"/>
              </a:lnSpc>
            </a:pPr>
            <a:r>
              <a:rPr lang="en-US" sz="2600">
                <a:latin typeface="Arial"/>
              </a:rPr>
              <a:t>□    For administrative purposes</a:t>
            </a:r>
          </a:p>
          <a:p>
            <a:pPr marL="472948" indent="-444500">
              <a:lnSpc>
                <a:spcPts val="3096"/>
              </a:lnSpc>
            </a:pPr>
            <a:r>
              <a:rPr lang="en-US" sz="2600">
                <a:latin typeface="Arial"/>
              </a:rPr>
              <a:t>□    Hospital activity and performance</a:t>
            </a:r>
          </a:p>
          <a:p>
            <a:pPr algn="just" indent="0">
              <a:lnSpc>
                <a:spcPts val="3096"/>
              </a:lnSpc>
            </a:pPr>
            <a:r>
              <a:rPr lang="en-US" sz="2600">
                <a:latin typeface="Arial"/>
              </a:rPr>
              <a:t>□    Used for researchers</a:t>
            </a:r>
          </a:p>
          <a:p>
            <a:pPr marL="472948" marR="1397000" indent="-444500">
              <a:lnSpc>
                <a:spcPts val="3096"/>
              </a:lnSpc>
            </a:pPr>
            <a:r>
              <a:rPr lang="en-US" sz="2600">
                <a:latin typeface="Arial"/>
              </a:rPr>
              <a:t>□    Data used by physician</a:t>
            </a:r>
          </a:p>
          <a:p>
            <a:pPr algn="just" indent="0">
              <a:lnSpc>
                <a:spcPts val="3096"/>
              </a:lnSpc>
            </a:pPr>
            <a:r>
              <a:rPr lang="en-US" sz="2600">
                <a:latin typeface="Arial"/>
              </a:rPr>
              <a:t>□    For laboratory use etc.</a:t>
            </a:r>
          </a:p>
        </p:txBody>
      </p:sp>
    </p:spTree>
  </p:cSld>
  <p:clrMapOvr>
    <a:overrideClrMapping bg1="lt1" tx1="dk1" bg2="lt2" tx2="dk2" accent1="accent1" accent2="accent2" accent3="accent3" accent4="accent4" accent5="accent5" accent6="accent6" hlink="hlink" folHlink="folHlink"/>
  </p:clrMapOvr>
</p:sld>
</file>

<file path=ppt/slides/slide47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4553712" y="1100328"/>
            <a:ext cx="3639312" cy="5081016"/>
          </a:xfrm>
          <a:prstGeom prst="rect">
            <a:avLst/>
          </a:prstGeom>
        </p:spPr>
        <p:txBody>
          <a:bodyPr lIns="0" tIns="0" rIns="0" bIns="0">
            <a:noAutofit/>
          </a:bodyPr>
          <a:p>
            <a:pPr indent="0">
              <a:lnSpc>
                <a:spcPts val="3072"/>
              </a:lnSpc>
            </a:pPr>
            <a:r>
              <a:rPr lang="en-US" sz="2600">
                <a:solidFill>
                  <a:srgbClr val="8F2934"/>
                </a:solidFill>
                <a:latin typeface="Arial"/>
              </a:rPr>
              <a:t>Machine Learning</a:t>
            </a:r>
          </a:p>
          <a:p>
            <a:pPr indent="0">
              <a:lnSpc>
                <a:spcPts val="3072"/>
              </a:lnSpc>
              <a:spcAft>
                <a:spcPts val="2100"/>
              </a:spcAft>
            </a:pPr>
            <a:r>
              <a:rPr lang="en-US" sz="2600">
                <a:latin typeface="Arial"/>
              </a:rPr>
              <a:t>Programming computers to optimize performance criterion using example data or past experience</a:t>
            </a:r>
          </a:p>
          <a:p>
            <a:pPr indent="0">
              <a:spcAft>
                <a:spcPts val="2940"/>
              </a:spcAft>
            </a:pPr>
            <a:r>
              <a:rPr lang="en-US" sz="2600">
                <a:latin typeface="Arial"/>
              </a:rPr>
              <a:t>When to learn?</a:t>
            </a:r>
          </a:p>
          <a:p>
            <a:pPr indent="0">
              <a:spcAft>
                <a:spcPts val="2940"/>
              </a:spcAft>
            </a:pPr>
            <a:r>
              <a:rPr lang="en-US" sz="2600">
                <a:latin typeface="Arial"/>
              </a:rPr>
              <a:t>Calculate payroll</a:t>
            </a:r>
          </a:p>
          <a:p>
            <a:pPr algn="just" marR="614680" indent="0">
              <a:lnSpc>
                <a:spcPts val="3096"/>
              </a:lnSpc>
            </a:pPr>
            <a:r>
              <a:rPr lang="en-US" sz="2600">
                <a:latin typeface="Arial"/>
              </a:rPr>
              <a:t>Solution needs to be adapted to particular cases (user biometrics)</a:t>
            </a:r>
          </a:p>
        </p:txBody>
      </p:sp>
    </p:spTree>
  </p:cSld>
  <p:clrMapOvr>
    <a:overrideClrMapping bg1="lt1" tx1="dk1" bg2="lt2" tx2="dk2" accent1="accent1" accent2="accent2" accent3="accent3" accent4="accent4" accent5="accent5" accent6="accent6" hlink="hlink" folHlink="folHlink"/>
  </p:clrMapOvr>
</p:sld>
</file>

<file path=ppt/slides/slide4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9824" y="780288"/>
            <a:ext cx="5891784" cy="411480"/>
          </a:xfrm>
          <a:prstGeom prst="rect">
            <a:avLst/>
          </a:prstGeom>
        </p:spPr>
        <p:txBody>
          <a:bodyPr lIns="0" tIns="0" rIns="0" bIns="0" wrap="none">
            <a:noAutofit/>
          </a:bodyPr>
          <a:p>
            <a:pPr indent="0"/>
            <a:r>
              <a:rPr lang="en-US" b="1" sz="3200">
                <a:solidFill>
                  <a:srgbClr val="001F5F"/>
                </a:solidFill>
                <a:latin typeface="Arial"/>
              </a:rPr>
              <a:t>Needleman-Wunsch Algorithm</a:t>
            </a:r>
          </a:p>
        </p:txBody>
      </p:sp>
      <p:sp>
        <p:nvSpPr>
          <p:cNvPr id="3" name=""/>
          <p:cNvSpPr/>
          <p:nvPr/>
        </p:nvSpPr>
        <p:spPr>
          <a:xfrm>
            <a:off x="4663440" y="1612392"/>
            <a:ext cx="3368040" cy="4620768"/>
          </a:xfrm>
          <a:prstGeom prst="rect">
            <a:avLst/>
          </a:prstGeom>
        </p:spPr>
        <p:txBody>
          <a:bodyPr lIns="0" tIns="0" rIns="0" bIns="0">
            <a:noAutofit/>
          </a:bodyPr>
          <a:p>
            <a:pPr marL="375920" indent="-355600">
              <a:spcAft>
                <a:spcPts val="1050"/>
              </a:spcAft>
            </a:pPr>
            <a:r>
              <a:rPr lang="en-US" sz="2600" spc="-50">
                <a:solidFill>
                  <a:srgbClr val="3265FF"/>
                </a:solidFill>
                <a:latin typeface="Arial"/>
              </a:rPr>
              <a:t>Matrix Fill</a:t>
            </a:r>
          </a:p>
          <a:p>
            <a:pPr marL="375920" indent="-355600">
              <a:lnSpc>
                <a:spcPts val="3096"/>
              </a:lnSpc>
              <a:spcAft>
                <a:spcPts val="210"/>
              </a:spcAft>
            </a:pPr>
            <a:r>
              <a:rPr lang="en-US" sz="2600" spc="-50">
                <a:solidFill>
                  <a:srgbClr val="622422"/>
                </a:solidFill>
                <a:latin typeface="Arial"/>
              </a:rPr>
              <a:t>•    </a:t>
            </a:r>
            <a:r>
              <a:rPr lang="en-US" sz="2600" spc="-50">
                <a:latin typeface="Arial"/>
              </a:rPr>
              <a:t>Move through the cells row by row, calculating the score for each cell</a:t>
            </a:r>
          </a:p>
          <a:p>
            <a:pPr marL="375920" indent="-355600">
              <a:lnSpc>
                <a:spcPts val="3120"/>
              </a:lnSpc>
              <a:spcAft>
                <a:spcPts val="210"/>
              </a:spcAft>
            </a:pPr>
            <a:r>
              <a:rPr lang="en-US" sz="2600" spc="-50">
                <a:solidFill>
                  <a:srgbClr val="622422"/>
                </a:solidFill>
                <a:latin typeface="Arial"/>
              </a:rPr>
              <a:t>•    </a:t>
            </a:r>
            <a:r>
              <a:rPr lang="en-US" sz="2600" spc="-50">
                <a:latin typeface="Arial"/>
              </a:rPr>
              <a:t>Compute three scores:</a:t>
            </a:r>
          </a:p>
          <a:p>
            <a:pPr algn="just" marL="375920" indent="0">
              <a:spcAft>
                <a:spcPts val="1050"/>
              </a:spcAft>
            </a:pPr>
            <a:r>
              <a:rPr lang="en-US" sz="2600" spc="-50">
                <a:solidFill>
                  <a:srgbClr val="622422"/>
                </a:solidFill>
                <a:latin typeface="Arial"/>
              </a:rPr>
              <a:t>-    </a:t>
            </a:r>
            <a:r>
              <a:rPr lang="en-US" sz="2600" spc="-50">
                <a:latin typeface="Arial"/>
              </a:rPr>
              <a:t>A match score</a:t>
            </a:r>
          </a:p>
          <a:p>
            <a:pPr algn="just" marL="375920" indent="0">
              <a:spcAft>
                <a:spcPts val="1050"/>
              </a:spcAft>
            </a:pPr>
            <a:r>
              <a:rPr lang="en-US" sz="2600" spc="-50">
                <a:solidFill>
                  <a:srgbClr val="ACC9E3"/>
                </a:solidFill>
                <a:latin typeface="Arial"/>
              </a:rPr>
              <a:t>' </a:t>
            </a:r>
            <a:r>
              <a:rPr lang="en-US" sz="2600" spc="-50">
                <a:solidFill>
                  <a:srgbClr val="622422"/>
                </a:solidFill>
                <a:latin typeface="Arial"/>
              </a:rPr>
              <a:t>- </a:t>
            </a:r>
            <a:r>
              <a:rPr lang="en-US" sz="2600" spc="-50">
                <a:latin typeface="Arial"/>
              </a:rPr>
              <a:t>Vertical gap score</a:t>
            </a:r>
          </a:p>
          <a:p>
            <a:pPr marL="756920" indent="-381000">
              <a:lnSpc>
                <a:spcPts val="3072"/>
              </a:lnSpc>
            </a:pPr>
            <a:r>
              <a:rPr lang="en-US" sz="2600" spc="-50">
                <a:solidFill>
                  <a:srgbClr val="622422"/>
                </a:solidFill>
                <a:latin typeface="Arial"/>
              </a:rPr>
              <a:t>-    </a:t>
            </a:r>
            <a:r>
              <a:rPr lang="en-US" sz="2600" spc="-50">
                <a:latin typeface="Arial"/>
              </a:rPr>
              <a:t>Horizontal gap score</a:t>
            </a:r>
          </a:p>
        </p:txBody>
      </p:sp>
    </p:spTree>
  </p:cSld>
  <p:clrMapOvr>
    <a:overrideClrMapping bg1="lt1" tx1="dk1" bg2="lt2" tx2="dk2" accent1="accent1" accent2="accent2" accent3="accent3" accent4="accent4" accent5="accent5" accent6="accent6" hlink="hlink" folHlink="folHlink"/>
  </p:clrMapOvr>
</p:sld>
</file>

<file path=ppt/slides/slide48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46832" y="374904"/>
            <a:ext cx="3541776" cy="429768"/>
          </a:xfrm>
          <a:prstGeom prst="rect">
            <a:avLst/>
          </a:prstGeom>
        </p:spPr>
        <p:txBody>
          <a:bodyPr lIns="0" tIns="0" rIns="0" bIns="0" wrap="none">
            <a:noAutofit/>
          </a:bodyPr>
          <a:p>
            <a:pPr indent="0"/>
            <a:r>
              <a:rPr lang="en-US" b="1" sz="3200">
                <a:solidFill>
                  <a:srgbClr val="205969"/>
                </a:solidFill>
                <a:latin typeface="Arial"/>
              </a:rPr>
              <a:t>Machine Learning</a:t>
            </a:r>
          </a:p>
        </p:txBody>
      </p:sp>
      <p:sp>
        <p:nvSpPr>
          <p:cNvPr id="3" name=""/>
          <p:cNvSpPr/>
          <p:nvPr/>
        </p:nvSpPr>
        <p:spPr>
          <a:xfrm>
            <a:off x="9037320" y="545592"/>
            <a:ext cx="106680" cy="466344"/>
          </a:xfrm>
          <a:prstGeom prst="rect">
            <a:avLst/>
          </a:prstGeom>
          <a:solidFill>
            <a:srgbClr val="E6F3F9"/>
          </a:solidFill>
        </p:spPr>
        <p:txBody>
          <a:bodyPr lIns="0" tIns="0" rIns="0" bIns="0" wrap="none">
            <a:noAutofit/>
          </a:bodyPr>
          <a:p>
            <a:pPr indent="0"/>
            <a:r>
              <a:rPr lang="en-US" sz="4400">
                <a:solidFill>
                  <a:srgbClr val="205969"/>
                </a:solidFill>
                <a:latin typeface="Impact"/>
              </a:rPr>
              <a:t>I</a:t>
            </a:r>
          </a:p>
        </p:txBody>
      </p:sp>
      <p:sp>
        <p:nvSpPr>
          <p:cNvPr id="4" name=""/>
          <p:cNvSpPr/>
          <p:nvPr/>
        </p:nvSpPr>
        <p:spPr>
          <a:xfrm>
            <a:off x="4568952" y="1176528"/>
            <a:ext cx="3627120" cy="4398264"/>
          </a:xfrm>
          <a:prstGeom prst="rect">
            <a:avLst/>
          </a:prstGeom>
        </p:spPr>
        <p:txBody>
          <a:bodyPr lIns="0" tIns="0" rIns="0" bIns="0">
            <a:noAutofit/>
          </a:bodyPr>
          <a:p>
            <a:pPr algn="just" indent="0">
              <a:spcAft>
                <a:spcPts val="1260"/>
              </a:spcAft>
            </a:pPr>
            <a:r>
              <a:rPr lang="en-US" sz="2600">
                <a:solidFill>
                  <a:srgbClr val="8F2934"/>
                </a:solidFill>
                <a:latin typeface="Arial"/>
              </a:rPr>
              <a:t>When To Learn</a:t>
            </a:r>
          </a:p>
          <a:p>
            <a:pPr algn="just" marR="224028" indent="0">
              <a:lnSpc>
                <a:spcPts val="2808"/>
              </a:lnSpc>
              <a:spcAft>
                <a:spcPts val="1890"/>
              </a:spcAft>
            </a:pPr>
            <a:r>
              <a:rPr lang="en-US" sz="2600">
                <a:latin typeface="Arial"/>
              </a:rPr>
              <a:t>Human expertise does not exist (navigating on Mars),</a:t>
            </a:r>
          </a:p>
          <a:p>
            <a:pPr algn="just" marR="338328" indent="0">
              <a:lnSpc>
                <a:spcPts val="2784"/>
              </a:lnSpc>
              <a:spcAft>
                <a:spcPts val="1890"/>
              </a:spcAft>
            </a:pPr>
            <a:r>
              <a:rPr lang="en-US" sz="2600">
                <a:latin typeface="Arial"/>
              </a:rPr>
              <a:t>Humans are unable to explain their expertise (speech recognition)</a:t>
            </a:r>
          </a:p>
          <a:p>
            <a:pPr indent="0">
              <a:lnSpc>
                <a:spcPts val="2784"/>
              </a:lnSpc>
            </a:pPr>
            <a:r>
              <a:rPr lang="en-US" sz="2600">
                <a:latin typeface="Arial"/>
              </a:rPr>
              <a:t>Solution changes in time (routing on a computer network)</a:t>
            </a:r>
          </a:p>
        </p:txBody>
      </p:sp>
    </p:spTree>
  </p:cSld>
  <p:clrMapOvr>
    <a:overrideClrMapping bg1="lt1" tx1="dk1" bg2="lt2" tx2="dk2" accent1="accent1" accent2="accent2" accent3="accent3" accent4="accent4" accent5="accent5" accent6="accent6" hlink="hlink" folHlink="folHlink"/>
  </p:clrMapOvr>
</p:sld>
</file>

<file path=ppt/slides/slide48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46832" y="374904"/>
            <a:ext cx="5312664" cy="414528"/>
          </a:xfrm>
          <a:prstGeom prst="rect">
            <a:avLst/>
          </a:prstGeom>
        </p:spPr>
        <p:txBody>
          <a:bodyPr lIns="0" tIns="0" rIns="0" bIns="0" wrap="none">
            <a:noAutofit/>
          </a:bodyPr>
          <a:p>
            <a:pPr indent="0"/>
            <a:r>
              <a:rPr lang="en-US" b="1" sz="3200">
                <a:solidFill>
                  <a:srgbClr val="205969"/>
                </a:solidFill>
                <a:latin typeface="Arial"/>
              </a:rPr>
              <a:t>Machine Learning</a:t>
            </a:r>
          </a:p>
        </p:txBody>
      </p:sp>
      <p:sp>
        <p:nvSpPr>
          <p:cNvPr id="3" name=""/>
          <p:cNvSpPr/>
          <p:nvPr/>
        </p:nvSpPr>
        <p:spPr>
          <a:xfrm>
            <a:off x="2846832" y="1118616"/>
            <a:ext cx="5312664" cy="4815840"/>
          </a:xfrm>
          <a:prstGeom prst="rect">
            <a:avLst/>
          </a:prstGeom>
        </p:spPr>
        <p:txBody>
          <a:bodyPr lIns="0" tIns="0" rIns="0" bIns="0">
            <a:noAutofit/>
          </a:bodyPr>
          <a:p>
            <a:pPr marL="1763268" indent="0">
              <a:spcAft>
                <a:spcPts val="1890"/>
              </a:spcAft>
            </a:pPr>
            <a:r>
              <a:rPr lang="en-US" sz="2600">
                <a:solidFill>
                  <a:srgbClr val="8F2934"/>
                </a:solidFill>
                <a:latin typeface="Arial"/>
              </a:rPr>
              <a:t>Model</a:t>
            </a:r>
          </a:p>
          <a:p>
            <a:pPr marL="1763268" indent="0">
              <a:lnSpc>
                <a:spcPts val="3096"/>
              </a:lnSpc>
              <a:spcAft>
                <a:spcPts val="1890"/>
              </a:spcAft>
            </a:pPr>
            <a:r>
              <a:rPr lang="en-US" sz="2600">
                <a:latin typeface="Arial"/>
              </a:rPr>
              <a:t>Build a model that is a good and useful approximation to the Data</a:t>
            </a:r>
          </a:p>
          <a:p>
            <a:pPr marL="1763268" indent="0">
              <a:lnSpc>
                <a:spcPts val="3096"/>
              </a:lnSpc>
            </a:pPr>
            <a:r>
              <a:rPr lang="en-US" sz="2600">
                <a:solidFill>
                  <a:srgbClr val="205969"/>
                </a:solidFill>
                <a:latin typeface="Arial"/>
              </a:rPr>
              <a:t>KDD </a:t>
            </a:r>
            <a:r>
              <a:rPr lang="en-US" sz="2600">
                <a:latin typeface="Arial"/>
              </a:rPr>
              <a:t>is the non-trivial process of identifying valid, novel, potentially useful, &amp; ultimately understandable patterns in data</a:t>
            </a:r>
          </a:p>
        </p:txBody>
      </p:sp>
    </p:spTree>
  </p:cSld>
  <p:clrMapOvr>
    <a:overrideClrMapping bg1="lt1" tx1="dk1" bg2="lt2" tx2="dk2" accent1="accent1" accent2="accent2" accent3="accent3" accent4="accent4" accent5="accent5" accent6="accent6" hlink="hlink" folHlink="folHlink"/>
  </p:clrMapOvr>
</p:sld>
</file>

<file path=ppt/slides/slide48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46832" y="374904"/>
            <a:ext cx="3541776" cy="429768"/>
          </a:xfrm>
          <a:prstGeom prst="rect">
            <a:avLst/>
          </a:prstGeom>
        </p:spPr>
        <p:txBody>
          <a:bodyPr lIns="0" tIns="0" rIns="0" bIns="0" wrap="none">
            <a:noAutofit/>
          </a:bodyPr>
          <a:p>
            <a:pPr indent="0"/>
            <a:r>
              <a:rPr lang="en-US" b="1" sz="3200">
                <a:solidFill>
                  <a:srgbClr val="205969"/>
                </a:solidFill>
                <a:latin typeface="Arial"/>
              </a:rPr>
              <a:t>Machine Learning</a:t>
            </a:r>
          </a:p>
        </p:txBody>
      </p:sp>
      <p:sp>
        <p:nvSpPr>
          <p:cNvPr id="3" name=""/>
          <p:cNvSpPr/>
          <p:nvPr/>
        </p:nvSpPr>
        <p:spPr>
          <a:xfrm>
            <a:off x="4556760" y="1176528"/>
            <a:ext cx="3048000" cy="4273296"/>
          </a:xfrm>
          <a:prstGeom prst="rect">
            <a:avLst/>
          </a:prstGeom>
        </p:spPr>
        <p:txBody>
          <a:bodyPr lIns="0" tIns="0" rIns="0" bIns="0">
            <a:noAutofit/>
          </a:bodyPr>
          <a:p>
            <a:pPr indent="0">
              <a:spcAft>
                <a:spcPts val="840"/>
              </a:spcAft>
            </a:pPr>
            <a:r>
              <a:rPr lang="en-US" sz="2600">
                <a:solidFill>
                  <a:srgbClr val="8F2934"/>
                </a:solidFill>
                <a:latin typeface="Arial"/>
              </a:rPr>
              <a:t>Applications</a:t>
            </a:r>
          </a:p>
          <a:p>
            <a:pPr indent="0">
              <a:lnSpc>
                <a:spcPts val="5616"/>
              </a:lnSpc>
            </a:pPr>
            <a:r>
              <a:rPr lang="en-US" sz="2600">
                <a:latin typeface="Arial"/>
              </a:rPr>
              <a:t>Retail</a:t>
            </a:r>
          </a:p>
          <a:p>
            <a:pPr indent="0">
              <a:lnSpc>
                <a:spcPts val="5616"/>
              </a:lnSpc>
            </a:pPr>
            <a:r>
              <a:rPr lang="en-US" sz="2600">
                <a:latin typeface="Arial"/>
              </a:rPr>
              <a:t>Finance</a:t>
            </a:r>
          </a:p>
          <a:p>
            <a:pPr indent="0">
              <a:lnSpc>
                <a:spcPts val="5616"/>
              </a:lnSpc>
            </a:pPr>
            <a:r>
              <a:rPr lang="en-US" sz="2600">
                <a:latin typeface="Arial"/>
              </a:rPr>
              <a:t>Manufacturing</a:t>
            </a:r>
          </a:p>
          <a:p>
            <a:pPr indent="0">
              <a:lnSpc>
                <a:spcPts val="5616"/>
              </a:lnSpc>
            </a:pPr>
            <a:r>
              <a:rPr lang="en-US" sz="2600">
                <a:latin typeface="Arial"/>
              </a:rPr>
              <a:t>Medicine</a:t>
            </a:r>
          </a:p>
          <a:p>
            <a:pPr indent="0">
              <a:spcAft>
                <a:spcPts val="2310"/>
              </a:spcAft>
            </a:pPr>
            <a:r>
              <a:rPr lang="en-US" sz="2600">
                <a:latin typeface="Arial"/>
              </a:rPr>
              <a:t>Telecommunications</a:t>
            </a:r>
          </a:p>
          <a:p>
            <a:pPr indent="0">
              <a:spcAft>
                <a:spcPts val="2310"/>
              </a:spcAft>
            </a:pPr>
            <a:r>
              <a:rPr lang="en-US" sz="2600">
                <a:latin typeface="Arial"/>
              </a:rPr>
              <a:t>Bioinformatics</a:t>
            </a:r>
          </a:p>
        </p:txBody>
      </p:sp>
      <p:sp>
        <p:nvSpPr>
          <p:cNvPr id="4" name=""/>
          <p:cNvSpPr/>
          <p:nvPr/>
        </p:nvSpPr>
        <p:spPr>
          <a:xfrm>
            <a:off x="4553712" y="5885688"/>
            <a:ext cx="1749552" cy="344424"/>
          </a:xfrm>
          <a:prstGeom prst="rect">
            <a:avLst/>
          </a:prstGeom>
        </p:spPr>
        <p:txBody>
          <a:bodyPr lIns="0" tIns="0" rIns="0" bIns="0" wrap="none">
            <a:noAutofit/>
          </a:bodyPr>
          <a:p>
            <a:pPr indent="0">
              <a:spcBef>
                <a:spcPts val="2310"/>
              </a:spcBef>
            </a:pPr>
            <a:r>
              <a:rPr lang="en-US" sz="2600">
                <a:latin typeface="Arial"/>
              </a:rPr>
              <a:t>Web mining</a:t>
            </a:r>
          </a:p>
        </p:txBody>
      </p:sp>
    </p:spTree>
  </p:cSld>
  <p:clrMapOvr>
    <a:overrideClrMapping bg1="lt1" tx1="dk1" bg2="lt2" tx2="dk2" accent1="accent1" accent2="accent2" accent3="accent3" accent4="accent4" accent5="accent5" accent6="accent6" hlink="hlink" folHlink="folHlink"/>
  </p:clrMapOvr>
</p:sld>
</file>

<file path=ppt/slides/slide48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46832" y="374904"/>
            <a:ext cx="3541776" cy="429768"/>
          </a:xfrm>
          <a:prstGeom prst="rect">
            <a:avLst/>
          </a:prstGeom>
        </p:spPr>
        <p:txBody>
          <a:bodyPr lIns="0" tIns="0" rIns="0" bIns="0" wrap="none">
            <a:noAutofit/>
          </a:bodyPr>
          <a:p>
            <a:pPr algn="ctr" indent="0">
              <a:spcAft>
                <a:spcPts val="2100"/>
              </a:spcAft>
            </a:pPr>
            <a:r>
              <a:rPr lang="en-US" b="1" sz="3200">
                <a:solidFill>
                  <a:srgbClr val="205969"/>
                </a:solidFill>
                <a:latin typeface="Cambria"/>
              </a:rPr>
              <a:t>Machine Learning</a:t>
            </a:r>
          </a:p>
        </p:txBody>
      </p:sp>
      <p:sp>
        <p:nvSpPr>
          <p:cNvPr id="3" name=""/>
          <p:cNvSpPr/>
          <p:nvPr/>
        </p:nvSpPr>
        <p:spPr>
          <a:xfrm>
            <a:off x="4504944" y="1100328"/>
            <a:ext cx="3529584" cy="2313432"/>
          </a:xfrm>
          <a:prstGeom prst="rect">
            <a:avLst/>
          </a:prstGeom>
        </p:spPr>
        <p:txBody>
          <a:bodyPr lIns="0" tIns="0" rIns="0" bIns="0">
            <a:noAutofit/>
          </a:bodyPr>
          <a:p>
            <a:pPr algn="just" marL="79756" indent="0">
              <a:spcBef>
                <a:spcPts val="2100"/>
              </a:spcBef>
              <a:spcAft>
                <a:spcPts val="840"/>
              </a:spcAft>
            </a:pPr>
            <a:r>
              <a:rPr lang="en-US" sz="2600">
                <a:solidFill>
                  <a:srgbClr val="8F2934"/>
                </a:solidFill>
                <a:latin typeface="Arial"/>
              </a:rPr>
              <a:t>Machine Learning</a:t>
            </a:r>
          </a:p>
          <a:p>
            <a:pPr algn="just" marL="79756" indent="0">
              <a:lnSpc>
                <a:spcPts val="3240"/>
              </a:lnSpc>
              <a:spcAft>
                <a:spcPts val="2100"/>
              </a:spcAft>
            </a:pPr>
            <a:r>
              <a:rPr lang="en-US" sz="2600">
                <a:latin typeface="Arial"/>
              </a:rPr>
              <a:t>Study of algorithms that Improve performance at some task with exp.</a:t>
            </a:r>
          </a:p>
          <a:p>
            <a:pPr algn="just" marL="79756" indent="0">
              <a:spcAft>
                <a:spcPts val="2940"/>
              </a:spcAft>
            </a:pPr>
            <a:r>
              <a:rPr lang="en-US" sz="2600">
                <a:latin typeface="Arial"/>
              </a:rPr>
              <a:t>Role of Statistics</a:t>
            </a:r>
          </a:p>
        </p:txBody>
      </p:sp>
      <p:sp>
        <p:nvSpPr>
          <p:cNvPr id="4" name=""/>
          <p:cNvSpPr/>
          <p:nvPr/>
        </p:nvSpPr>
        <p:spPr>
          <a:xfrm>
            <a:off x="4614672" y="3925824"/>
            <a:ext cx="1591056" cy="280416"/>
          </a:xfrm>
          <a:prstGeom prst="rect">
            <a:avLst/>
          </a:prstGeom>
        </p:spPr>
        <p:txBody>
          <a:bodyPr lIns="0" tIns="0" rIns="0" bIns="0" wrap="none">
            <a:noAutofit/>
          </a:bodyPr>
          <a:p>
            <a:pPr algn="just" indent="0">
              <a:spcBef>
                <a:spcPts val="2940"/>
              </a:spcBef>
            </a:pPr>
            <a:r>
              <a:rPr lang="en-US" sz="2600">
                <a:latin typeface="Arial"/>
              </a:rPr>
              <a:t>Role of CS</a:t>
            </a:r>
          </a:p>
        </p:txBody>
      </p:sp>
    </p:spTree>
  </p:cSld>
  <p:clrMapOvr>
    <a:overrideClrMapping bg1="lt1" tx1="dk1" bg2="lt2" tx2="dk2" accent1="accent1" accent2="accent2" accent3="accent3" accent4="accent4" accent5="accent5" accent6="accent6" hlink="hlink" folHlink="folHlink"/>
  </p:clrMapOvr>
</p:sld>
</file>

<file path=ppt/slides/slide48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46832" y="374904"/>
            <a:ext cx="3541776" cy="429768"/>
          </a:xfrm>
          <a:prstGeom prst="rect">
            <a:avLst/>
          </a:prstGeom>
        </p:spPr>
        <p:txBody>
          <a:bodyPr lIns="0" tIns="0" rIns="0" bIns="0" wrap="none">
            <a:noAutofit/>
          </a:bodyPr>
          <a:p>
            <a:pPr indent="0"/>
            <a:r>
              <a:rPr lang="en-US" b="1" sz="3200">
                <a:solidFill>
                  <a:srgbClr val="205969"/>
                </a:solidFill>
                <a:latin typeface="Arial"/>
              </a:rPr>
              <a:t>Machine Learning</a:t>
            </a:r>
          </a:p>
        </p:txBody>
      </p:sp>
      <p:sp>
        <p:nvSpPr>
          <p:cNvPr id="3" name=""/>
          <p:cNvSpPr/>
          <p:nvPr/>
        </p:nvSpPr>
        <p:spPr>
          <a:xfrm>
            <a:off x="4568952" y="1173480"/>
            <a:ext cx="3435096" cy="3980688"/>
          </a:xfrm>
          <a:prstGeom prst="rect">
            <a:avLst/>
          </a:prstGeom>
        </p:spPr>
        <p:txBody>
          <a:bodyPr lIns="0" tIns="0" rIns="0" bIns="0">
            <a:noAutofit/>
          </a:bodyPr>
          <a:p>
            <a:pPr indent="0">
              <a:spcAft>
                <a:spcPts val="1050"/>
              </a:spcAft>
            </a:pPr>
            <a:r>
              <a:rPr lang="en-US" sz="2600">
                <a:solidFill>
                  <a:srgbClr val="8F2934"/>
                </a:solidFill>
                <a:latin typeface="Arial"/>
              </a:rPr>
              <a:t>Applications of ML</a:t>
            </a:r>
          </a:p>
          <a:p>
            <a:pPr indent="0">
              <a:spcAft>
                <a:spcPts val="2940"/>
              </a:spcAft>
            </a:pPr>
            <a:r>
              <a:rPr lang="en-US" sz="2600">
                <a:latin typeface="Arial"/>
              </a:rPr>
              <a:t>Speech recognition</a:t>
            </a:r>
          </a:p>
          <a:p>
            <a:pPr indent="0">
              <a:spcAft>
                <a:spcPts val="2940"/>
              </a:spcAft>
            </a:pPr>
            <a:r>
              <a:rPr lang="en-US" sz="2600">
                <a:latin typeface="Arial"/>
              </a:rPr>
              <a:t>NLP</a:t>
            </a:r>
          </a:p>
          <a:p>
            <a:pPr indent="0">
              <a:spcAft>
                <a:spcPts val="2940"/>
              </a:spcAft>
            </a:pPr>
            <a:r>
              <a:rPr lang="en-US" sz="2600">
                <a:latin typeface="Arial"/>
              </a:rPr>
              <a:t>Computer vision</a:t>
            </a:r>
          </a:p>
          <a:p>
            <a:pPr indent="0">
              <a:lnSpc>
                <a:spcPts val="3072"/>
              </a:lnSpc>
            </a:pPr>
            <a:r>
              <a:rPr lang="en-US" sz="2600">
                <a:latin typeface="Arial"/>
              </a:rPr>
              <a:t>Medical outcomes</a:t>
            </a:r>
          </a:p>
          <a:p>
            <a:pPr indent="0">
              <a:lnSpc>
                <a:spcPts val="3072"/>
              </a:lnSpc>
            </a:pPr>
            <a:r>
              <a:rPr lang="en-US" sz="2600">
                <a:latin typeface="Arial"/>
              </a:rPr>
              <a:t>analysis/Computational</a:t>
            </a:r>
          </a:p>
          <a:p>
            <a:pPr indent="0">
              <a:lnSpc>
                <a:spcPts val="3072"/>
              </a:lnSpc>
              <a:spcAft>
                <a:spcPts val="2100"/>
              </a:spcAft>
            </a:pPr>
            <a:r>
              <a:rPr lang="en-US" sz="2600">
                <a:latin typeface="Arial"/>
              </a:rPr>
              <a:t>biology</a:t>
            </a:r>
          </a:p>
        </p:txBody>
      </p:sp>
      <p:sp>
        <p:nvSpPr>
          <p:cNvPr id="4" name=""/>
          <p:cNvSpPr/>
          <p:nvPr/>
        </p:nvSpPr>
        <p:spPr>
          <a:xfrm>
            <a:off x="4596384" y="5602224"/>
            <a:ext cx="1953768" cy="277368"/>
          </a:xfrm>
          <a:prstGeom prst="rect">
            <a:avLst/>
          </a:prstGeom>
        </p:spPr>
        <p:txBody>
          <a:bodyPr lIns="0" tIns="0" rIns="0" bIns="0" wrap="none">
            <a:noAutofit/>
          </a:bodyPr>
          <a:p>
            <a:pPr indent="0">
              <a:spcBef>
                <a:spcPts val="2100"/>
              </a:spcBef>
            </a:pPr>
            <a:r>
              <a:rPr lang="en-US" sz="2600">
                <a:latin typeface="Arial"/>
              </a:rPr>
              <a:t>Robot control</a:t>
            </a:r>
          </a:p>
        </p:txBody>
      </p:sp>
    </p:spTree>
  </p:cSld>
  <p:clrMapOvr>
    <a:overrideClrMapping bg1="lt1" tx1="dk1" bg2="lt2" tx2="dk2" accent1="accent1" accent2="accent2" accent3="accent3" accent4="accent4" accent5="accent5" accent6="accent6" hlink="hlink" folHlink="folHlink"/>
  </p:clrMapOvr>
</p:sld>
</file>

<file path=ppt/slides/slide48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algn="ctr" indent="0">
              <a:spcAft>
                <a:spcPts val="2100"/>
              </a:spcAft>
            </a:pPr>
            <a:r>
              <a:rPr lang="en-US" b="1" sz="3200">
                <a:solidFill>
                  <a:srgbClr val="205969"/>
                </a:solidFill>
                <a:latin typeface="Cambria"/>
              </a:rPr>
              <a:t>Advanced Bio Informatics</a:t>
            </a:r>
          </a:p>
        </p:txBody>
      </p:sp>
      <p:sp>
        <p:nvSpPr>
          <p:cNvPr id="3" name=""/>
          <p:cNvSpPr/>
          <p:nvPr/>
        </p:nvSpPr>
        <p:spPr>
          <a:xfrm>
            <a:off x="9037320" y="652272"/>
            <a:ext cx="106680" cy="359664"/>
          </a:xfrm>
          <a:prstGeom prst="rect">
            <a:avLst/>
          </a:prstGeom>
          <a:solidFill>
            <a:srgbClr val="E6F3F9"/>
          </a:solidFill>
        </p:spPr>
        <p:txBody>
          <a:bodyPr lIns="0" tIns="0" rIns="0" bIns="0" wrap="none">
            <a:noAutofit/>
          </a:bodyPr>
          <a:p>
            <a:pPr indent="0"/>
            <a:r>
              <a:rPr lang="en-US" b="1" sz="3900">
                <a:solidFill>
                  <a:srgbClr val="205969"/>
                </a:solidFill>
                <a:latin typeface="Cambria"/>
              </a:rPr>
              <a:t>I</a:t>
            </a:r>
          </a:p>
        </p:txBody>
      </p:sp>
      <p:sp>
        <p:nvSpPr>
          <p:cNvPr id="4" name=""/>
          <p:cNvSpPr/>
          <p:nvPr/>
        </p:nvSpPr>
        <p:spPr>
          <a:xfrm>
            <a:off x="4547616" y="1097280"/>
            <a:ext cx="3742944" cy="3294888"/>
          </a:xfrm>
          <a:prstGeom prst="rect">
            <a:avLst/>
          </a:prstGeom>
        </p:spPr>
        <p:txBody>
          <a:bodyPr lIns="0" tIns="0" rIns="0" bIns="0">
            <a:noAutofit/>
          </a:bodyPr>
          <a:p>
            <a:pPr indent="0">
              <a:spcBef>
                <a:spcPts val="2100"/>
              </a:spcBef>
              <a:spcAft>
                <a:spcPts val="1680"/>
              </a:spcAft>
            </a:pPr>
            <a:r>
              <a:rPr lang="en-US" sz="2600">
                <a:solidFill>
                  <a:srgbClr val="8F2934"/>
                </a:solidFill>
                <a:latin typeface="Arial"/>
              </a:rPr>
              <a:t>ML Concepts</a:t>
            </a:r>
          </a:p>
          <a:p>
            <a:pPr indent="0">
              <a:spcAft>
                <a:spcPts val="2940"/>
              </a:spcAft>
            </a:pPr>
            <a:r>
              <a:rPr lang="en-US" sz="2600">
                <a:latin typeface="Arial"/>
              </a:rPr>
              <a:t>Association Analysis</a:t>
            </a:r>
          </a:p>
          <a:p>
            <a:pPr indent="0">
              <a:lnSpc>
                <a:spcPts val="3120"/>
              </a:lnSpc>
            </a:pPr>
            <a:r>
              <a:rPr lang="en-US" sz="2600">
                <a:latin typeface="Arial"/>
              </a:rPr>
              <a:t>Supervised Learning</a:t>
            </a:r>
          </a:p>
          <a:p>
            <a:pPr algn="just" marL="303784" indent="0">
              <a:lnSpc>
                <a:spcPts val="3120"/>
              </a:lnSpc>
            </a:pPr>
            <a:r>
              <a:rPr lang="en-US" sz="2600">
                <a:latin typeface="Arial"/>
              </a:rPr>
              <a:t>*    Classification</a:t>
            </a:r>
          </a:p>
          <a:p>
            <a:pPr algn="just" marL="303784" indent="0">
              <a:lnSpc>
                <a:spcPts val="3120"/>
              </a:lnSpc>
              <a:spcAft>
                <a:spcPts val="2100"/>
              </a:spcAft>
            </a:pPr>
            <a:r>
              <a:rPr lang="en-US" sz="2600">
                <a:latin typeface="Arial"/>
              </a:rPr>
              <a:t>*    Regression/Prediction</a:t>
            </a:r>
          </a:p>
          <a:p>
            <a:pPr indent="0">
              <a:spcAft>
                <a:spcPts val="2940"/>
              </a:spcAft>
            </a:pPr>
            <a:r>
              <a:rPr lang="en-US" sz="2600">
                <a:latin typeface="Arial"/>
              </a:rPr>
              <a:t>Unsupervised Learning</a:t>
            </a:r>
          </a:p>
        </p:txBody>
      </p:sp>
      <p:sp>
        <p:nvSpPr>
          <p:cNvPr id="5" name=""/>
          <p:cNvSpPr/>
          <p:nvPr/>
        </p:nvSpPr>
        <p:spPr>
          <a:xfrm>
            <a:off x="4578096" y="4837176"/>
            <a:ext cx="3502152" cy="347472"/>
          </a:xfrm>
          <a:prstGeom prst="rect">
            <a:avLst/>
          </a:prstGeom>
        </p:spPr>
        <p:txBody>
          <a:bodyPr lIns="0" tIns="0" rIns="0" bIns="0" wrap="none">
            <a:noAutofit/>
          </a:bodyPr>
          <a:p>
            <a:pPr indent="0">
              <a:spcBef>
                <a:spcPts val="2940"/>
              </a:spcBef>
            </a:pPr>
            <a:r>
              <a:rPr lang="en-US" sz="2600">
                <a:latin typeface="Arial"/>
              </a:rPr>
              <a:t>Reinforcement Learning</a:t>
            </a:r>
          </a:p>
        </p:txBody>
      </p:sp>
    </p:spTree>
  </p:cSld>
  <p:clrMapOvr>
    <a:overrideClrMapping bg1="lt1" tx1="dk1" bg2="lt2" tx2="dk2" accent1="accent1" accent2="accent2" accent3="accent3" accent4="accent4" accent5="accent5" accent6="accent6" hlink="hlink" folHlink="folHlink"/>
  </p:clrMapOvr>
</p:sld>
</file>

<file path=ppt/slides/slide48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932688" y="374904"/>
            <a:ext cx="6809232" cy="414528"/>
          </a:xfrm>
          <a:prstGeom prst="rect">
            <a:avLst/>
          </a:prstGeom>
        </p:spPr>
        <p:txBody>
          <a:bodyPr lIns="0" tIns="0" rIns="0" bIns="0" wrap="none">
            <a:noAutofit/>
          </a:bodyPr>
          <a:p>
            <a:pPr algn="ctr" marR="571500" indent="0"/>
            <a:r>
              <a:rPr lang="en-US" b="1" sz="3200">
                <a:solidFill>
                  <a:srgbClr val="205969"/>
                </a:solidFill>
                <a:latin typeface="Arial"/>
              </a:rPr>
              <a:t>Machine Learning</a:t>
            </a:r>
          </a:p>
        </p:txBody>
      </p:sp>
      <p:sp>
        <p:nvSpPr>
          <p:cNvPr id="3" name=""/>
          <p:cNvSpPr/>
          <p:nvPr/>
        </p:nvSpPr>
        <p:spPr>
          <a:xfrm>
            <a:off x="932688" y="1118616"/>
            <a:ext cx="6809232" cy="2517648"/>
          </a:xfrm>
          <a:prstGeom prst="rect">
            <a:avLst/>
          </a:prstGeom>
        </p:spPr>
        <p:txBody>
          <a:bodyPr lIns="0" tIns="0" rIns="0" bIns="0">
            <a:noAutofit/>
          </a:bodyPr>
          <a:p>
            <a:pPr marL="1625600" indent="0">
              <a:spcAft>
                <a:spcPts val="1890"/>
              </a:spcAft>
            </a:pPr>
            <a:r>
              <a:rPr lang="en-US" sz="2600">
                <a:solidFill>
                  <a:srgbClr val="8F2934"/>
                </a:solidFill>
                <a:latin typeface="Arial"/>
              </a:rPr>
              <a:t>Learning Associations</a:t>
            </a:r>
          </a:p>
          <a:p>
            <a:pPr indent="0">
              <a:lnSpc>
                <a:spcPts val="3096"/>
              </a:lnSpc>
            </a:pPr>
            <a:r>
              <a:rPr lang="en-US" sz="2600">
                <a:latin typeface="Arial"/>
              </a:rPr>
              <a:t>Basket analysis:</a:t>
            </a:r>
          </a:p>
          <a:p>
            <a:pPr indent="939800">
              <a:lnSpc>
                <a:spcPts val="3096"/>
              </a:lnSpc>
            </a:pPr>
            <a:r>
              <a:rPr lang="en-US" i="1" sz="2600" spc="300">
                <a:latin typeface="Arial"/>
              </a:rPr>
              <a:t>P (Y</a:t>
            </a:r>
            <a:r>
              <a:rPr lang="en-US" sz="2600">
                <a:latin typeface="Arial"/>
              </a:rPr>
              <a:t> | X ) probability that somebody who buys </a:t>
            </a:r>
            <a:r>
              <a:rPr lang="en-US" i="1" sz="2600" spc="300">
                <a:latin typeface="Arial"/>
              </a:rPr>
              <a:t>X</a:t>
            </a:r>
            <a:r>
              <a:rPr lang="en-US" sz="2600">
                <a:latin typeface="Arial"/>
              </a:rPr>
              <a:t> also buys </a:t>
            </a:r>
            <a:r>
              <a:rPr lang="en-US" i="1" sz="2600" spc="300">
                <a:latin typeface="Arial"/>
              </a:rPr>
              <a:t>Y</a:t>
            </a:r>
            <a:r>
              <a:rPr lang="en-US" sz="2600">
                <a:latin typeface="Arial"/>
              </a:rPr>
              <a:t> where </a:t>
            </a:r>
            <a:r>
              <a:rPr lang="en-US" i="1" sz="2600" spc="300">
                <a:latin typeface="Arial"/>
              </a:rPr>
              <a:t>X</a:t>
            </a:r>
            <a:r>
              <a:rPr lang="en-US" sz="2600">
                <a:latin typeface="Arial"/>
              </a:rPr>
              <a:t> and </a:t>
            </a:r>
            <a:r>
              <a:rPr lang="en-US" i="1" sz="2600" spc="300">
                <a:latin typeface="Arial"/>
              </a:rPr>
              <a:t>Y</a:t>
            </a:r>
            <a:r>
              <a:rPr lang="en-US" sz="2600">
                <a:latin typeface="Arial"/>
              </a:rPr>
              <a:t> are products/services.</a:t>
            </a:r>
          </a:p>
          <a:p>
            <a:pPr indent="939800">
              <a:lnSpc>
                <a:spcPts val="3096"/>
              </a:lnSpc>
            </a:pPr>
            <a:r>
              <a:rPr lang="en-US" sz="2600">
                <a:latin typeface="Arial"/>
              </a:rPr>
              <a:t>Example: </a:t>
            </a:r>
            <a:r>
              <a:rPr lang="en-US" i="1" sz="2600" spc="300">
                <a:latin typeface="Arial"/>
              </a:rPr>
              <a:t>P</a:t>
            </a:r>
            <a:r>
              <a:rPr lang="en-US" sz="2600">
                <a:latin typeface="Arial"/>
              </a:rPr>
              <a:t> ( chips | Beer) = 0.7</a:t>
            </a:r>
          </a:p>
        </p:txBody>
      </p:sp>
      <p:graphicFrame>
        <p:nvGraphicFramePr>
          <p:cNvPr id="4" name=""/>
          <p:cNvGraphicFramePr>
            <a:graphicFrameLocks noGrp="1"/>
          </p:cNvGraphicFramePr>
          <p:nvPr/>
        </p:nvGraphicFramePr>
        <p:xfrm>
          <a:off x="1517904" y="3779520"/>
          <a:ext cx="6178296" cy="2359152"/>
        </p:xfrm>
        <a:graphic>
          <a:graphicData uri="http://schemas.openxmlformats.org/drawingml/2006/table">
            <a:tbl>
              <a:tblPr/>
              <a:tblGrid>
                <a:gridCol w="1307592"/>
                <a:gridCol w="4870704"/>
              </a:tblGrid>
              <a:tr h="402336">
                <a:tc>
                  <a:txBody>
                    <a:bodyPr lIns="0" tIns="0" rIns="0" bIns="0">
                      <a:noAutofit/>
                    </a:bodyPr>
                    <a:p>
                      <a:pPr marL="190500" indent="0"/>
                      <a:r>
                        <a:rPr lang="en-US" b="1" i="1" sz="1700" spc="-50">
                          <a:solidFill>
                            <a:srgbClr val="FFFFFF"/>
                          </a:solidFill>
                          <a:latin typeface="Times New Roman"/>
                        </a:rPr>
                        <a:t>TID</a:t>
                      </a:r>
                    </a:p>
                  </a:txBody>
                  <a:tcPr marL="0" marR="0" marT="0" marB="0">
                    <a:solidFill>
                      <a:srgbClr val="00007E"/>
                    </a:solidFill>
                  </a:tcPr>
                </a:tc>
                <a:tc>
                  <a:txBody>
                    <a:bodyPr lIns="0" tIns="0" rIns="0" bIns="0">
                      <a:noAutofit/>
                    </a:bodyPr>
                    <a:p>
                      <a:pPr marL="152400" indent="0"/>
                      <a:r>
                        <a:rPr lang="en-US" b="1" i="1" sz="1700" spc="-50">
                          <a:solidFill>
                            <a:srgbClr val="FFFFFF"/>
                          </a:solidFill>
                          <a:latin typeface="Times New Roman"/>
                        </a:rPr>
                        <a:t>Item,s</a:t>
                      </a:r>
                    </a:p>
                  </a:txBody>
                  <a:tcPr marL="0" marR="0" marT="0" marB="0">
                    <a:solidFill>
                      <a:srgbClr val="00007E"/>
                    </a:solidFill>
                  </a:tcPr>
                </a:tc>
              </a:tr>
              <a:tr h="396240">
                <a:tc>
                  <a:txBody>
                    <a:bodyPr lIns="0" tIns="0" rIns="0" bIns="0">
                      <a:noAutofit/>
                    </a:bodyPr>
                    <a:p>
                      <a:pPr marL="190500" indent="0"/>
                      <a:r>
                        <a:rPr lang="en-US" b="1" i="1" sz="1700" spc="-50">
                          <a:solidFill>
                            <a:srgbClr val="00007F"/>
                          </a:solidFill>
                          <a:latin typeface="Times New Roman"/>
                        </a:rPr>
                        <a:t>1</a:t>
                      </a:r>
                    </a:p>
                  </a:txBody>
                  <a:tcPr marL="0" marR="0" marT="0" marB="0" anchor="b"/>
                </a:tc>
                <a:tc>
                  <a:txBody>
                    <a:bodyPr lIns="0" tIns="0" rIns="0" bIns="0">
                      <a:noAutofit/>
                    </a:bodyPr>
                    <a:p>
                      <a:pPr marL="152400" indent="0"/>
                      <a:r>
                        <a:rPr lang="en-US" b="1" sz="1900">
                          <a:solidFill>
                            <a:srgbClr val="00007F"/>
                          </a:solidFill>
                          <a:latin typeface="Times New Roman"/>
                        </a:rPr>
                        <a:t>Bread, Milk</a:t>
                      </a:r>
                    </a:p>
                  </a:txBody>
                  <a:tcPr marL="0" marR="0" marT="0" marB="0" anchor="ctr"/>
                </a:tc>
              </a:tr>
              <a:tr h="384048">
                <a:tc>
                  <a:txBody>
                    <a:bodyPr lIns="0" tIns="0" rIns="0" bIns="0">
                      <a:noAutofit/>
                    </a:bodyPr>
                    <a:p>
                      <a:pPr marL="190500" indent="0"/>
                      <a:r>
                        <a:rPr lang="en-US" b="1" sz="1900">
                          <a:solidFill>
                            <a:srgbClr val="00007F"/>
                          </a:solidFill>
                          <a:latin typeface="Times New Roman"/>
                        </a:rPr>
                        <a:t>2</a:t>
                      </a:r>
                    </a:p>
                  </a:txBody>
                  <a:tcPr marL="0" marR="0" marT="0" marB="0" anchor="ctr"/>
                </a:tc>
                <a:tc>
                  <a:txBody>
                    <a:bodyPr lIns="0" tIns="0" rIns="0" bIns="0">
                      <a:noAutofit/>
                    </a:bodyPr>
                    <a:p>
                      <a:pPr marL="152400" indent="0"/>
                      <a:r>
                        <a:rPr lang="en-US" b="1" sz="1900">
                          <a:solidFill>
                            <a:srgbClr val="00007F"/>
                          </a:solidFill>
                          <a:latin typeface="Times New Roman"/>
                        </a:rPr>
                        <a:t>Bread, Diaper, Beer, Eggs</a:t>
                      </a:r>
                    </a:p>
                  </a:txBody>
                  <a:tcPr marL="0" marR="0" marT="0" marB="0" anchor="ctr"/>
                </a:tc>
              </a:tr>
              <a:tr h="384048">
                <a:tc>
                  <a:txBody>
                    <a:bodyPr lIns="0" tIns="0" rIns="0" bIns="0">
                      <a:noAutofit/>
                    </a:bodyPr>
                    <a:p>
                      <a:pPr marL="190500" indent="0"/>
                      <a:r>
                        <a:rPr lang="en-US" b="1" sz="1900">
                          <a:solidFill>
                            <a:srgbClr val="00007F"/>
                          </a:solidFill>
                          <a:latin typeface="Times New Roman"/>
                        </a:rPr>
                        <a:t>3</a:t>
                      </a:r>
                    </a:p>
                  </a:txBody>
                  <a:tcPr marL="0" marR="0" marT="0" marB="0"/>
                </a:tc>
                <a:tc>
                  <a:txBody>
                    <a:bodyPr lIns="0" tIns="0" rIns="0" bIns="0">
                      <a:noAutofit/>
                    </a:bodyPr>
                    <a:p>
                      <a:pPr marL="152400" indent="0"/>
                      <a:r>
                        <a:rPr lang="en-US" b="1" sz="1900">
                          <a:solidFill>
                            <a:srgbClr val="00007F"/>
                          </a:solidFill>
                          <a:latin typeface="Times New Roman"/>
                        </a:rPr>
                        <a:t>^Milk, Diaper, Beer, Coke</a:t>
                      </a:r>
                    </a:p>
                  </a:txBody>
                  <a:tcPr marL="0" marR="0" marT="0" marB="0"/>
                </a:tc>
              </a:tr>
              <a:tr h="384048">
                <a:tc>
                  <a:txBody>
                    <a:bodyPr lIns="0" tIns="0" rIns="0" bIns="0">
                      <a:noAutofit/>
                    </a:bodyPr>
                    <a:p>
                      <a:pPr marL="190500" indent="0"/>
                      <a:r>
                        <a:rPr lang="en-US" b="1" sz="1900">
                          <a:solidFill>
                            <a:srgbClr val="00007F"/>
                          </a:solidFill>
                          <a:latin typeface="Times New Roman"/>
                        </a:rPr>
                        <a:t>4</a:t>
                      </a:r>
                    </a:p>
                  </a:txBody>
                  <a:tcPr marL="0" marR="0" marT="0" marB="0"/>
                </a:tc>
                <a:tc>
                  <a:txBody>
                    <a:bodyPr lIns="0" tIns="0" rIns="0" bIns="0">
                      <a:noAutofit/>
                    </a:bodyPr>
                    <a:p>
                      <a:pPr marL="152400" indent="0"/>
                      <a:r>
                        <a:rPr lang="en-US" b="1" sz="1900">
                          <a:solidFill>
                            <a:srgbClr val="00007F"/>
                          </a:solidFill>
                          <a:latin typeface="Times New Roman"/>
                        </a:rPr>
                        <a:t>Bread, ^Milk, Diaper, Beer</a:t>
                      </a:r>
                    </a:p>
                  </a:txBody>
                  <a:tcPr marL="0" marR="0" marT="0" marB="0"/>
                </a:tc>
              </a:tr>
              <a:tr h="408432">
                <a:tc>
                  <a:txBody>
                    <a:bodyPr lIns="0" tIns="0" rIns="0" bIns="0">
                      <a:noAutofit/>
                    </a:bodyPr>
                    <a:p>
                      <a:pPr marL="190500" indent="0"/>
                      <a:r>
                        <a:rPr lang="en-US" b="1" sz="1900">
                          <a:solidFill>
                            <a:srgbClr val="00007F"/>
                          </a:solidFill>
                          <a:latin typeface="Times New Roman"/>
                        </a:rPr>
                        <a:t>5</a:t>
                      </a:r>
                    </a:p>
                  </a:txBody>
                  <a:tcPr marL="0" marR="0" marT="0" marB="0"/>
                </a:tc>
                <a:tc>
                  <a:txBody>
                    <a:bodyPr lIns="0" tIns="0" rIns="0" bIns="0">
                      <a:noAutofit/>
                    </a:bodyPr>
                    <a:p>
                      <a:pPr marL="152400" indent="0"/>
                      <a:r>
                        <a:rPr lang="en-US" b="1" sz="1900">
                          <a:solidFill>
                            <a:srgbClr val="00007F"/>
                          </a:solidFill>
                          <a:latin typeface="Times New Roman"/>
                        </a:rPr>
                        <a:t>Bread, ^Milk, Diaper, Coke</a:t>
                      </a:r>
                    </a:p>
                  </a:txBody>
                  <a:tcPr marL="0" marR="0" marT="0" marB="0"/>
                </a:tc>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48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3992880" y="1603248"/>
            <a:ext cx="4163568" cy="3566160"/>
          </a:xfrm>
          <a:prstGeom prst="rect">
            <a:avLst/>
          </a:prstGeom>
        </p:spPr>
      </p:pic>
      <p:sp>
        <p:nvSpPr>
          <p:cNvPr id="3" name=""/>
          <p:cNvSpPr/>
          <p:nvPr/>
        </p:nvSpPr>
        <p:spPr>
          <a:xfrm>
            <a:off x="2846832" y="374904"/>
            <a:ext cx="3541776" cy="429768"/>
          </a:xfrm>
          <a:prstGeom prst="rect">
            <a:avLst/>
          </a:prstGeom>
        </p:spPr>
        <p:txBody>
          <a:bodyPr lIns="0" tIns="0" rIns="0" bIns="0" wrap="none">
            <a:noAutofit/>
          </a:bodyPr>
          <a:p>
            <a:pPr indent="0"/>
            <a:r>
              <a:rPr lang="en-US" b="1" sz="3200">
                <a:solidFill>
                  <a:srgbClr val="205969"/>
                </a:solidFill>
                <a:latin typeface="Arial"/>
              </a:rPr>
              <a:t>Machine Learning</a:t>
            </a:r>
          </a:p>
        </p:txBody>
      </p:sp>
      <p:sp>
        <p:nvSpPr>
          <p:cNvPr id="4" name=""/>
          <p:cNvSpPr/>
          <p:nvPr/>
        </p:nvSpPr>
        <p:spPr>
          <a:xfrm>
            <a:off x="2724912" y="1054608"/>
            <a:ext cx="2206752" cy="316992"/>
          </a:xfrm>
          <a:prstGeom prst="rect">
            <a:avLst/>
          </a:prstGeom>
        </p:spPr>
        <p:txBody>
          <a:bodyPr lIns="0" tIns="0" rIns="0" bIns="0" wrap="none">
            <a:noAutofit/>
          </a:bodyPr>
          <a:p>
            <a:pPr indent="0">
              <a:spcAft>
                <a:spcPts val="2100"/>
              </a:spcAft>
            </a:pPr>
            <a:r>
              <a:rPr lang="en-US" sz="2600">
                <a:solidFill>
                  <a:srgbClr val="8F2934"/>
                </a:solidFill>
                <a:latin typeface="Arial"/>
              </a:rPr>
              <a:t>Classification</a:t>
            </a:r>
          </a:p>
        </p:txBody>
      </p:sp>
      <p:sp>
        <p:nvSpPr>
          <p:cNvPr id="5" name=""/>
          <p:cNvSpPr/>
          <p:nvPr/>
        </p:nvSpPr>
        <p:spPr>
          <a:xfrm>
            <a:off x="1392936" y="1758696"/>
            <a:ext cx="2340864" cy="707136"/>
          </a:xfrm>
          <a:prstGeom prst="rect">
            <a:avLst/>
          </a:prstGeom>
        </p:spPr>
        <p:txBody>
          <a:bodyPr lIns="0" tIns="0" rIns="0" bIns="0">
            <a:noAutofit/>
          </a:bodyPr>
          <a:p>
            <a:pPr indent="0">
              <a:lnSpc>
                <a:spcPts val="3096"/>
              </a:lnSpc>
              <a:spcAft>
                <a:spcPts val="210"/>
              </a:spcAft>
            </a:pPr>
            <a:r>
              <a:rPr lang="en-US" sz="2200">
                <a:latin typeface="Calibri"/>
              </a:rPr>
              <a:t>Example: Credit scoring</a:t>
            </a:r>
          </a:p>
        </p:txBody>
      </p:sp>
      <p:sp>
        <p:nvSpPr>
          <p:cNvPr id="6" name=""/>
          <p:cNvSpPr/>
          <p:nvPr/>
        </p:nvSpPr>
        <p:spPr>
          <a:xfrm>
            <a:off x="1386840" y="2624328"/>
            <a:ext cx="2456688" cy="2304288"/>
          </a:xfrm>
          <a:prstGeom prst="rect">
            <a:avLst/>
          </a:prstGeom>
        </p:spPr>
        <p:txBody>
          <a:bodyPr lIns="0" tIns="0" rIns="0" bIns="0">
            <a:noAutofit/>
          </a:bodyPr>
          <a:p>
            <a:pPr indent="0">
              <a:lnSpc>
                <a:spcPts val="3120"/>
              </a:lnSpc>
              <a:spcAft>
                <a:spcPts val="1260"/>
              </a:spcAft>
            </a:pPr>
            <a:r>
              <a:rPr lang="en-US" sz="2200">
                <a:latin typeface="Calibri"/>
              </a:rPr>
              <a:t>Differentiating between </a:t>
            </a:r>
            <a:r>
              <a:rPr lang="en-US" sz="2200">
                <a:solidFill>
                  <a:srgbClr val="205969"/>
                </a:solidFill>
                <a:latin typeface="Calibri"/>
              </a:rPr>
              <a:t>low-risk </a:t>
            </a:r>
            <a:r>
              <a:rPr lang="en-US" sz="2200">
                <a:latin typeface="Calibri"/>
              </a:rPr>
              <a:t>and </a:t>
            </a:r>
            <a:r>
              <a:rPr lang="en-US" sz="2200">
                <a:solidFill>
                  <a:srgbClr val="205969"/>
                </a:solidFill>
                <a:latin typeface="Calibri"/>
              </a:rPr>
              <a:t>high-risk </a:t>
            </a:r>
            <a:r>
              <a:rPr lang="en-US" sz="2200">
                <a:latin typeface="Calibri"/>
              </a:rPr>
              <a:t>customers from their </a:t>
            </a:r>
            <a:r>
              <a:rPr lang="en-US" i="1" sz="2400">
                <a:latin typeface="Arial"/>
              </a:rPr>
              <a:t>income</a:t>
            </a:r>
            <a:r>
              <a:rPr lang="en-US" sz="2200">
                <a:latin typeface="Calibri"/>
              </a:rPr>
              <a:t> and </a:t>
            </a:r>
            <a:r>
              <a:rPr lang="en-US" i="1" sz="2400">
                <a:latin typeface="Arial"/>
              </a:rPr>
              <a:t>savings ^</a:t>
            </a:r>
            <a:r>
              <a:rPr lang="en-US" sz="2200">
                <a:latin typeface="Calibri"/>
              </a:rPr>
              <a:t> </a:t>
            </a:r>
            <a:r>
              <a:rPr lang="en-US" baseline="-25000" sz="2200">
                <a:latin typeface="Calibri"/>
              </a:rPr>
              <a:t>Mod</a:t>
            </a:r>
            <a:r>
              <a:rPr lang="en-US" sz="2200">
                <a:latin typeface="Calibri"/>
              </a:rPr>
              <a:t>ei</a:t>
            </a:r>
          </a:p>
        </p:txBody>
      </p:sp>
      <p:sp>
        <p:nvSpPr>
          <p:cNvPr id="7" name=""/>
          <p:cNvSpPr/>
          <p:nvPr/>
        </p:nvSpPr>
        <p:spPr>
          <a:xfrm>
            <a:off x="1042416" y="5218176"/>
            <a:ext cx="6858000" cy="713232"/>
          </a:xfrm>
          <a:prstGeom prst="rect">
            <a:avLst/>
          </a:prstGeom>
        </p:spPr>
        <p:txBody>
          <a:bodyPr lIns="0" tIns="0" rIns="0" bIns="0">
            <a:noAutofit/>
          </a:bodyPr>
          <a:p>
            <a:pPr algn="r" indent="0">
              <a:spcBef>
                <a:spcPts val="1260"/>
              </a:spcBef>
              <a:spcAft>
                <a:spcPts val="630"/>
              </a:spcAft>
            </a:pPr>
            <a:r>
              <a:rPr lang="en-US" sz="2600">
                <a:solidFill>
                  <a:srgbClr val="205969"/>
                </a:solidFill>
                <a:latin typeface="Arial"/>
              </a:rPr>
              <a:t>Discriminant: </a:t>
            </a:r>
            <a:r>
              <a:rPr lang="en-US" sz="2600">
                <a:latin typeface="Arial"/>
              </a:rPr>
              <a:t>IF </a:t>
            </a:r>
            <a:r>
              <a:rPr lang="en-US" i="1" sz="2600">
                <a:latin typeface="Arial"/>
              </a:rPr>
              <a:t>income &gt;</a:t>
            </a:r>
            <a:r>
              <a:rPr lang="en-US" sz="2600">
                <a:latin typeface="Arial"/>
              </a:rPr>
              <a:t> 0., AND </a:t>
            </a:r>
            <a:r>
              <a:rPr lang="en-US" i="1" sz="2600">
                <a:latin typeface="Arial"/>
              </a:rPr>
              <a:t>savings &gt;</a:t>
            </a:r>
            <a:r>
              <a:rPr lang="en-US" sz="2600">
                <a:latin typeface="Arial"/>
              </a:rPr>
              <a:t> 0</a:t>
            </a:r>
            <a:r>
              <a:rPr lang="en-US" baseline="-25000" sz="2600">
                <a:latin typeface="Arial"/>
              </a:rPr>
              <a:t>2</a:t>
            </a:r>
            <a:r>
              <a:rPr lang="en-US" sz="2600">
                <a:latin typeface="Arial"/>
              </a:rPr>
              <a:t> ^</a:t>
            </a:r>
          </a:p>
          <a:p>
            <a:pPr algn="r" indent="0"/>
            <a:r>
              <a:rPr lang="en-US" sz="2600">
                <a:latin typeface="Arial"/>
              </a:rPr>
              <a:t>THEN </a:t>
            </a:r>
            <a:r>
              <a:rPr lang="en-US" sz="2600">
                <a:solidFill>
                  <a:srgbClr val="205969"/>
                </a:solidFill>
                <a:latin typeface="Arial"/>
              </a:rPr>
              <a:t>low-risk </a:t>
            </a:r>
            <a:r>
              <a:rPr lang="en-US" sz="2600">
                <a:latin typeface="Arial"/>
              </a:rPr>
              <a:t>ELSE </a:t>
            </a:r>
            <a:r>
              <a:rPr lang="en-US" sz="2600">
                <a:solidFill>
                  <a:srgbClr val="205969"/>
                </a:solidFill>
                <a:latin typeface="Arial"/>
              </a:rPr>
              <a:t>high-risk</a:t>
            </a:r>
          </a:p>
        </p:txBody>
      </p:sp>
    </p:spTree>
  </p:cSld>
  <p:clrMapOvr>
    <a:overrideClrMapping bg1="lt1" tx1="dk1" bg2="lt2" tx2="dk2" accent1="accent1" accent2="accent2" accent3="accent3" accent4="accent4" accent5="accent5" accent6="accent6" hlink="hlink" folHlink="folHlink"/>
  </p:clrMapOvr>
</p:sld>
</file>

<file path=ppt/slides/slide48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46832" y="374904"/>
            <a:ext cx="3541776" cy="429768"/>
          </a:xfrm>
          <a:prstGeom prst="rect">
            <a:avLst/>
          </a:prstGeom>
        </p:spPr>
        <p:txBody>
          <a:bodyPr lIns="0" tIns="0" rIns="0" bIns="0" wrap="none">
            <a:noAutofit/>
          </a:bodyPr>
          <a:p>
            <a:pPr indent="0"/>
            <a:r>
              <a:rPr lang="en-US" b="1" sz="3200">
                <a:solidFill>
                  <a:srgbClr val="205969"/>
                </a:solidFill>
                <a:latin typeface="Arial"/>
              </a:rPr>
              <a:t>Machine Learning</a:t>
            </a:r>
          </a:p>
        </p:txBody>
      </p:sp>
      <p:sp>
        <p:nvSpPr>
          <p:cNvPr id="3" name=""/>
          <p:cNvSpPr/>
          <p:nvPr/>
        </p:nvSpPr>
        <p:spPr>
          <a:xfrm>
            <a:off x="9037320" y="533400"/>
            <a:ext cx="106680" cy="478536"/>
          </a:xfrm>
          <a:prstGeom prst="rect">
            <a:avLst/>
          </a:prstGeom>
          <a:solidFill>
            <a:srgbClr val="E6F3F9"/>
          </a:solidFill>
        </p:spPr>
        <p:txBody>
          <a:bodyPr lIns="0" tIns="0" rIns="0" bIns="0" wrap="none">
            <a:noAutofit/>
          </a:bodyPr>
          <a:p>
            <a:pPr indent="0"/>
            <a:r>
              <a:rPr lang="en-US" b="1" sz="5600">
                <a:solidFill>
                  <a:srgbClr val="205969"/>
                </a:solidFill>
                <a:latin typeface="Candara"/>
              </a:rPr>
              <a:t>I</a:t>
            </a:r>
          </a:p>
        </p:txBody>
      </p:sp>
      <p:sp>
        <p:nvSpPr>
          <p:cNvPr id="4" name=""/>
          <p:cNvSpPr/>
          <p:nvPr/>
        </p:nvSpPr>
        <p:spPr>
          <a:xfrm>
            <a:off x="4581144" y="1173480"/>
            <a:ext cx="3739896" cy="4069080"/>
          </a:xfrm>
          <a:prstGeom prst="rect">
            <a:avLst/>
          </a:prstGeom>
        </p:spPr>
        <p:txBody>
          <a:bodyPr lIns="0" tIns="0" rIns="0" bIns="0">
            <a:noAutofit/>
          </a:bodyPr>
          <a:p>
            <a:pPr indent="0">
              <a:spcAft>
                <a:spcPts val="1260"/>
              </a:spcAft>
            </a:pPr>
            <a:r>
              <a:rPr lang="en-US" sz="2600">
                <a:solidFill>
                  <a:srgbClr val="8F2934"/>
                </a:solidFill>
                <a:latin typeface="Arial"/>
              </a:rPr>
              <a:t>Classification Apps</a:t>
            </a:r>
          </a:p>
          <a:p>
            <a:pPr indent="0">
              <a:lnSpc>
                <a:spcPts val="2808"/>
              </a:lnSpc>
              <a:spcAft>
                <a:spcPts val="1680"/>
              </a:spcAft>
            </a:pPr>
            <a:r>
              <a:rPr lang="en-US" sz="2600">
                <a:latin typeface="Arial"/>
              </a:rPr>
              <a:t>FR: Pose,lighting, occlusion(glasses,beard), make-up, hair style</a:t>
            </a:r>
          </a:p>
          <a:p>
            <a:pPr indent="0">
              <a:spcAft>
                <a:spcPts val="2520"/>
              </a:spcAft>
            </a:pPr>
            <a:r>
              <a:rPr lang="en-US" sz="2600">
                <a:latin typeface="Arial"/>
              </a:rPr>
              <a:t>Character recognition:</a:t>
            </a:r>
          </a:p>
          <a:p>
            <a:pPr indent="0">
              <a:spcAft>
                <a:spcPts val="2520"/>
              </a:spcAft>
            </a:pPr>
            <a:r>
              <a:rPr lang="en-US" sz="2600">
                <a:latin typeface="Arial"/>
              </a:rPr>
              <a:t>Speech recognition:</a:t>
            </a:r>
          </a:p>
          <a:p>
            <a:pPr indent="0">
              <a:lnSpc>
                <a:spcPts val="2904"/>
              </a:lnSpc>
              <a:spcAft>
                <a:spcPts val="1680"/>
              </a:spcAft>
            </a:pPr>
            <a:r>
              <a:rPr lang="en-US" sz="2600">
                <a:latin typeface="Arial"/>
              </a:rPr>
              <a:t>Medical diagnosis: From symptoms to illnesses</a:t>
            </a:r>
          </a:p>
        </p:txBody>
      </p:sp>
      <p:sp>
        <p:nvSpPr>
          <p:cNvPr id="5" name=""/>
          <p:cNvSpPr/>
          <p:nvPr/>
        </p:nvSpPr>
        <p:spPr>
          <a:xfrm>
            <a:off x="4572000" y="5596128"/>
            <a:ext cx="2414016" cy="344424"/>
          </a:xfrm>
          <a:prstGeom prst="rect">
            <a:avLst/>
          </a:prstGeom>
        </p:spPr>
        <p:txBody>
          <a:bodyPr lIns="0" tIns="0" rIns="0" bIns="0" wrap="none">
            <a:noAutofit/>
          </a:bodyPr>
          <a:p>
            <a:pPr indent="0">
              <a:spcBef>
                <a:spcPts val="1680"/>
              </a:spcBef>
            </a:pPr>
            <a:r>
              <a:rPr lang="en-US" sz="2600">
                <a:latin typeface="Arial"/>
              </a:rPr>
              <a:t>Web Advertizing</a:t>
            </a:r>
          </a:p>
        </p:txBody>
      </p:sp>
    </p:spTree>
  </p:cSld>
  <p:clrMapOvr>
    <a:overrideClrMapping bg1="lt1" tx1="dk1" bg2="lt2" tx2="dk2" accent1="accent1" accent2="accent2" accent3="accent3" accent4="accent4" accent5="accent5" accent6="accent6" hlink="hlink" folHlink="folHlink"/>
  </p:clrMapOvr>
</p:sld>
</file>

<file path=ppt/slides/slide48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4349496" y="1862328"/>
            <a:ext cx="3773424" cy="3938016"/>
          </a:xfrm>
          <a:prstGeom prst="rect">
            <a:avLst/>
          </a:prstGeom>
        </p:spPr>
      </p:pic>
      <p:sp>
        <p:nvSpPr>
          <p:cNvPr id="3" name=""/>
          <p:cNvSpPr/>
          <p:nvPr/>
        </p:nvSpPr>
        <p:spPr>
          <a:xfrm>
            <a:off x="2426208" y="374904"/>
            <a:ext cx="3962400" cy="414528"/>
          </a:xfrm>
          <a:prstGeom prst="rect">
            <a:avLst/>
          </a:prstGeom>
        </p:spPr>
        <p:txBody>
          <a:bodyPr lIns="0" tIns="0" rIns="0" bIns="0" wrap="none">
            <a:noAutofit/>
          </a:bodyPr>
          <a:p>
            <a:pPr marL="444500" indent="0"/>
            <a:r>
              <a:rPr lang="en-US" b="1" sz="3200">
                <a:solidFill>
                  <a:srgbClr val="205969"/>
                </a:solidFill>
                <a:latin typeface="Arial"/>
              </a:rPr>
              <a:t>Machine Learning</a:t>
            </a:r>
          </a:p>
        </p:txBody>
      </p:sp>
      <p:sp>
        <p:nvSpPr>
          <p:cNvPr id="4" name=""/>
          <p:cNvSpPr/>
          <p:nvPr/>
        </p:nvSpPr>
        <p:spPr>
          <a:xfrm>
            <a:off x="2426208" y="1118616"/>
            <a:ext cx="3962400" cy="326136"/>
          </a:xfrm>
          <a:prstGeom prst="rect">
            <a:avLst/>
          </a:prstGeom>
        </p:spPr>
        <p:txBody>
          <a:bodyPr lIns="0" tIns="0" rIns="0" bIns="0" wrap="none">
            <a:noAutofit/>
          </a:bodyPr>
          <a:p>
            <a:pPr indent="0">
              <a:spcAft>
                <a:spcPts val="2730"/>
              </a:spcAft>
            </a:pPr>
            <a:r>
              <a:rPr lang="en-US" sz="2600">
                <a:solidFill>
                  <a:srgbClr val="8F2934"/>
                </a:solidFill>
                <a:latin typeface="Arial"/>
              </a:rPr>
              <a:t>Prediction: Regression</a:t>
            </a:r>
          </a:p>
        </p:txBody>
      </p:sp>
      <p:sp>
        <p:nvSpPr>
          <p:cNvPr id="5" name=""/>
          <p:cNvSpPr/>
          <p:nvPr/>
        </p:nvSpPr>
        <p:spPr>
          <a:xfrm>
            <a:off x="929640" y="1859280"/>
            <a:ext cx="3215640" cy="3115056"/>
          </a:xfrm>
          <a:prstGeom prst="rect">
            <a:avLst/>
          </a:prstGeom>
        </p:spPr>
        <p:txBody>
          <a:bodyPr lIns="0" tIns="0" rIns="0" bIns="0">
            <a:noAutofit/>
          </a:bodyPr>
          <a:p>
            <a:pPr marL="355600" indent="-355600">
              <a:lnSpc>
                <a:spcPts val="3120"/>
              </a:lnSpc>
              <a:spcBef>
                <a:spcPts val="2730"/>
              </a:spcBef>
              <a:spcAft>
                <a:spcPts val="210"/>
              </a:spcAft>
            </a:pPr>
            <a:r>
              <a:rPr lang="en-US" sz="2600">
                <a:latin typeface="Arial"/>
              </a:rPr>
              <a:t>•    Example: Price of a used car</a:t>
            </a:r>
          </a:p>
          <a:p>
            <a:pPr marL="355600" indent="-355600">
              <a:lnSpc>
                <a:spcPts val="3744"/>
              </a:lnSpc>
              <a:spcAft>
                <a:spcPts val="210"/>
              </a:spcAft>
            </a:pPr>
            <a:r>
              <a:rPr lang="en-US" sz="2600">
                <a:latin typeface="Arial"/>
              </a:rPr>
              <a:t>•    x : car attributes </a:t>
            </a:r>
            <a:r>
              <a:rPr lang="en-US" i="1" sz="2600">
                <a:latin typeface="Arial"/>
              </a:rPr>
              <a:t>y</a:t>
            </a:r>
            <a:r>
              <a:rPr lang="en-US" sz="2600">
                <a:latin typeface="Arial"/>
              </a:rPr>
              <a:t> : price</a:t>
            </a:r>
          </a:p>
          <a:p>
            <a:pPr algn="r" indent="0">
              <a:lnSpc>
                <a:spcPts val="3720"/>
              </a:lnSpc>
            </a:pPr>
            <a:r>
              <a:rPr lang="en-US" i="1" sz="2600">
                <a:latin typeface="Arial"/>
              </a:rPr>
              <a:t>y</a:t>
            </a:r>
            <a:r>
              <a:rPr lang="en-US" sz="2600">
                <a:latin typeface="Arial"/>
              </a:rPr>
              <a:t> = </a:t>
            </a:r>
            <a:r>
              <a:rPr lang="en-US" i="1" sz="2600">
                <a:latin typeface="Arial"/>
              </a:rPr>
              <a:t>g</a:t>
            </a:r>
            <a:r>
              <a:rPr lang="en-US" sz="2600">
                <a:latin typeface="Arial"/>
              </a:rPr>
              <a:t> (x | </a:t>
            </a:r>
            <a:r>
              <a:rPr lang="en-US" i="1" sz="2900">
                <a:latin typeface="Calibri"/>
              </a:rPr>
              <a:t>0</a:t>
            </a:r>
            <a:r>
              <a:rPr lang="en-US" sz="2600">
                <a:latin typeface="Arial"/>
              </a:rPr>
              <a:t> )</a:t>
            </a:r>
          </a:p>
          <a:p>
            <a:pPr marL="355600" indent="0">
              <a:lnSpc>
                <a:spcPts val="3720"/>
              </a:lnSpc>
            </a:pPr>
            <a:r>
              <a:rPr lang="en-US" i="1" sz="2600">
                <a:latin typeface="Arial"/>
              </a:rPr>
              <a:t>g</a:t>
            </a:r>
            <a:r>
              <a:rPr lang="en-US" sz="2600">
                <a:latin typeface="Arial"/>
              </a:rPr>
              <a:t> ( ) model,</a:t>
            </a:r>
          </a:p>
          <a:p>
            <a:pPr marL="355600" indent="0">
              <a:lnSpc>
                <a:spcPts val="3720"/>
              </a:lnSpc>
            </a:pPr>
            <a:r>
              <a:rPr lang="en-US" i="1" sz="2600">
                <a:latin typeface="Arial"/>
              </a:rPr>
              <a:t>0</a:t>
            </a:r>
            <a:r>
              <a:rPr lang="en-US" sz="2600">
                <a:latin typeface="Arial"/>
              </a:rPr>
              <a:t> parameters</a:t>
            </a:r>
          </a:p>
        </p:txBody>
      </p:sp>
      <p:sp>
        <p:nvSpPr>
          <p:cNvPr id="6" name=""/>
          <p:cNvSpPr/>
          <p:nvPr/>
        </p:nvSpPr>
        <p:spPr>
          <a:xfrm>
            <a:off x="6099048" y="5861304"/>
            <a:ext cx="393192" cy="152400"/>
          </a:xfrm>
          <a:prstGeom prst="rect">
            <a:avLst/>
          </a:prstGeom>
        </p:spPr>
        <p:txBody>
          <a:bodyPr lIns="0" tIns="0" rIns="0" bIns="0" wrap="none">
            <a:noAutofit/>
          </a:bodyPr>
          <a:p>
            <a:pPr indent="0"/>
            <a:r>
              <a:rPr lang="en-US" i="1" sz="950">
                <a:solidFill>
                  <a:srgbClr val="2A322C"/>
                </a:solidFill>
                <a:latin typeface="Calibri"/>
              </a:rPr>
              <a:t>x:</a:t>
            </a:r>
            <a:r>
              <a:rPr lang="en-US" sz="750">
                <a:solidFill>
                  <a:srgbClr val="2A322C"/>
                </a:solidFill>
                <a:latin typeface="Cambria"/>
              </a:rPr>
              <a:t> milage</a:t>
            </a:r>
          </a:p>
        </p:txBody>
      </p:sp>
    </p:spTree>
  </p:cSld>
  <p:clrMapOvr>
    <a:overrideClrMapping bg1="lt1" tx1="dk1" bg2="lt2" tx2="dk2" accent1="accent1" accent2="accent2" accent3="accent3" accent4="accent4" accent5="accent5" accent6="accent6" hlink="hlink" folHlink="folHlink"/>
  </p:clrMapOvr>
</p:sld>
</file>

<file path=ppt/slides/slide4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9824" y="780288"/>
            <a:ext cx="5891784" cy="411480"/>
          </a:xfrm>
          <a:prstGeom prst="rect">
            <a:avLst/>
          </a:prstGeom>
        </p:spPr>
        <p:txBody>
          <a:bodyPr lIns="0" tIns="0" rIns="0" bIns="0" wrap="none">
            <a:noAutofit/>
          </a:bodyPr>
          <a:p>
            <a:pPr indent="0"/>
            <a:r>
              <a:rPr lang="en-US" b="1" sz="3200">
                <a:solidFill>
                  <a:srgbClr val="001F5F"/>
                </a:solidFill>
                <a:latin typeface="Arial"/>
              </a:rPr>
              <a:t>Needleman-Wunsch Algorithm</a:t>
            </a:r>
          </a:p>
        </p:txBody>
      </p:sp>
      <p:sp>
        <p:nvSpPr>
          <p:cNvPr id="3" name=""/>
          <p:cNvSpPr/>
          <p:nvPr/>
        </p:nvSpPr>
        <p:spPr>
          <a:xfrm>
            <a:off x="4663440" y="1612392"/>
            <a:ext cx="3142488" cy="2325624"/>
          </a:xfrm>
          <a:prstGeom prst="rect">
            <a:avLst/>
          </a:prstGeom>
        </p:spPr>
        <p:txBody>
          <a:bodyPr lIns="0" tIns="0" rIns="0" bIns="0">
            <a:noAutofit/>
          </a:bodyPr>
          <a:p>
            <a:pPr marL="363220" indent="-342900">
              <a:spcAft>
                <a:spcPts val="1050"/>
              </a:spcAft>
            </a:pPr>
            <a:r>
              <a:rPr lang="en-US" sz="2600" spc="-50">
                <a:solidFill>
                  <a:srgbClr val="3265FF"/>
                </a:solidFill>
                <a:latin typeface="Arial"/>
              </a:rPr>
              <a:t>Matrix Fill</a:t>
            </a:r>
          </a:p>
          <a:p>
            <a:pPr marL="363220" indent="-342900">
              <a:lnSpc>
                <a:spcPts val="3096"/>
              </a:lnSpc>
            </a:pPr>
            <a:r>
              <a:rPr lang="en-US" sz="2600" spc="-50">
                <a:solidFill>
                  <a:srgbClr val="622422"/>
                </a:solidFill>
                <a:latin typeface="Arial"/>
              </a:rPr>
              <a:t>• </a:t>
            </a:r>
            <a:r>
              <a:rPr lang="en-US" sz="2600" spc="-50">
                <a:latin typeface="Arial"/>
              </a:rPr>
              <a:t>The </a:t>
            </a:r>
            <a:r>
              <a:rPr lang="en-US" i="1" sz="2600">
                <a:latin typeface="Arial"/>
              </a:rPr>
              <a:t>match score</a:t>
            </a:r>
            <a:r>
              <a:rPr lang="en-US" sz="2600" spc="-50">
                <a:latin typeface="Arial"/>
              </a:rPr>
              <a:t> is the sum of the diagonal cell score and the score for a match</a:t>
            </a:r>
          </a:p>
        </p:txBody>
      </p:sp>
    </p:spTree>
  </p:cSld>
  <p:clrMapOvr>
    <a:overrideClrMapping bg1="lt1" tx1="dk1" bg2="lt2" tx2="dk2" accent1="accent1" accent2="accent2" accent3="accent3" accent4="accent4" accent5="accent5" accent6="accent6" hlink="hlink" folHlink="folHlink"/>
  </p:clrMapOvr>
</p:sld>
</file>

<file path=ppt/slides/slide49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46832" y="374904"/>
            <a:ext cx="3541776" cy="429768"/>
          </a:xfrm>
          <a:prstGeom prst="rect">
            <a:avLst/>
          </a:prstGeom>
        </p:spPr>
        <p:txBody>
          <a:bodyPr lIns="0" tIns="0" rIns="0" bIns="0" wrap="none">
            <a:noAutofit/>
          </a:bodyPr>
          <a:p>
            <a:pPr algn="ctr" indent="0">
              <a:spcAft>
                <a:spcPts val="2520"/>
              </a:spcAft>
            </a:pPr>
            <a:r>
              <a:rPr lang="en-US" b="1" sz="3200">
                <a:solidFill>
                  <a:srgbClr val="205969"/>
                </a:solidFill>
                <a:latin typeface="Cambria"/>
              </a:rPr>
              <a:t>Machine Learning</a:t>
            </a:r>
          </a:p>
        </p:txBody>
      </p:sp>
      <p:sp>
        <p:nvSpPr>
          <p:cNvPr id="3" name=""/>
          <p:cNvSpPr/>
          <p:nvPr/>
        </p:nvSpPr>
        <p:spPr>
          <a:xfrm>
            <a:off x="9037320" y="554736"/>
            <a:ext cx="106680" cy="457200"/>
          </a:xfrm>
          <a:prstGeom prst="rect">
            <a:avLst/>
          </a:prstGeom>
          <a:solidFill>
            <a:srgbClr val="E6F3F9"/>
          </a:solidFill>
        </p:spPr>
        <p:txBody>
          <a:bodyPr lIns="0" tIns="0" rIns="0" bIns="0" wrap="none">
            <a:noAutofit/>
          </a:bodyPr>
          <a:p>
            <a:pPr indent="0"/>
            <a:r>
              <a:rPr lang="en-US" b="1" sz="5000">
                <a:solidFill>
                  <a:srgbClr val="205969"/>
                </a:solidFill>
                <a:latin typeface="Candara"/>
              </a:rPr>
              <a:t>i</a:t>
            </a:r>
          </a:p>
        </p:txBody>
      </p:sp>
      <p:sp>
        <p:nvSpPr>
          <p:cNvPr id="4" name=""/>
          <p:cNvSpPr/>
          <p:nvPr/>
        </p:nvSpPr>
        <p:spPr>
          <a:xfrm>
            <a:off x="4581144" y="1173480"/>
            <a:ext cx="3742944" cy="2523744"/>
          </a:xfrm>
          <a:prstGeom prst="rect">
            <a:avLst/>
          </a:prstGeom>
        </p:spPr>
        <p:txBody>
          <a:bodyPr lIns="0" tIns="0" rIns="0" bIns="0">
            <a:noAutofit/>
          </a:bodyPr>
          <a:p>
            <a:pPr indent="0">
              <a:spcBef>
                <a:spcPts val="2520"/>
              </a:spcBef>
              <a:spcAft>
                <a:spcPts val="1680"/>
              </a:spcAft>
            </a:pPr>
            <a:r>
              <a:rPr lang="en-US" sz="2600">
                <a:solidFill>
                  <a:srgbClr val="8F2934"/>
                </a:solidFill>
                <a:latin typeface="Arial"/>
              </a:rPr>
              <a:t>Supervised Learning</a:t>
            </a:r>
          </a:p>
          <a:p>
            <a:pPr indent="0">
              <a:lnSpc>
                <a:spcPts val="6240"/>
              </a:lnSpc>
            </a:pPr>
            <a:r>
              <a:rPr lang="en-US" sz="2600">
                <a:latin typeface="Arial"/>
              </a:rPr>
              <a:t>Prediction of future cases</a:t>
            </a:r>
          </a:p>
          <a:p>
            <a:pPr indent="0">
              <a:lnSpc>
                <a:spcPts val="6240"/>
              </a:lnSpc>
            </a:pPr>
            <a:r>
              <a:rPr lang="en-US" sz="2600">
                <a:latin typeface="Arial"/>
              </a:rPr>
              <a:t>Knowledge extraction Compression</a:t>
            </a:r>
          </a:p>
        </p:txBody>
      </p:sp>
      <p:sp>
        <p:nvSpPr>
          <p:cNvPr id="5" name=""/>
          <p:cNvSpPr/>
          <p:nvPr/>
        </p:nvSpPr>
        <p:spPr>
          <a:xfrm>
            <a:off x="4584192" y="4154424"/>
            <a:ext cx="2404872" cy="280416"/>
          </a:xfrm>
          <a:prstGeom prst="rect">
            <a:avLst/>
          </a:prstGeom>
        </p:spPr>
        <p:txBody>
          <a:bodyPr lIns="0" tIns="0" rIns="0" bIns="0" wrap="none">
            <a:noAutofit/>
          </a:bodyPr>
          <a:p>
            <a:pPr indent="0"/>
            <a:r>
              <a:rPr lang="en-US" sz="2600">
                <a:latin typeface="Arial"/>
              </a:rPr>
              <a:t>Outlier detection</a:t>
            </a:r>
          </a:p>
        </p:txBody>
      </p:sp>
    </p:spTree>
  </p:cSld>
  <p:clrMapOvr>
    <a:overrideClrMapping bg1="lt1" tx1="dk1" bg2="lt2" tx2="dk2" accent1="accent1" accent2="accent2" accent3="accent3" accent4="accent4" accent5="accent5" accent6="accent6" hlink="hlink" folHlink="folHlink"/>
  </p:clrMapOvr>
</p:sld>
</file>

<file path=ppt/slides/slide49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46832" y="374904"/>
            <a:ext cx="3541776" cy="429768"/>
          </a:xfrm>
          <a:prstGeom prst="rect">
            <a:avLst/>
          </a:prstGeom>
        </p:spPr>
        <p:txBody>
          <a:bodyPr lIns="0" tIns="0" rIns="0" bIns="0" wrap="none">
            <a:noAutofit/>
          </a:bodyPr>
          <a:p>
            <a:pPr indent="0"/>
            <a:r>
              <a:rPr lang="en-US" b="1" sz="3200">
                <a:solidFill>
                  <a:srgbClr val="205969"/>
                </a:solidFill>
                <a:latin typeface="Arial"/>
              </a:rPr>
              <a:t>Machine Learning</a:t>
            </a:r>
          </a:p>
        </p:txBody>
      </p:sp>
      <p:sp>
        <p:nvSpPr>
          <p:cNvPr id="3" name=""/>
          <p:cNvSpPr/>
          <p:nvPr/>
        </p:nvSpPr>
        <p:spPr>
          <a:xfrm>
            <a:off x="9037320" y="518160"/>
            <a:ext cx="106680" cy="493776"/>
          </a:xfrm>
          <a:prstGeom prst="rect">
            <a:avLst/>
          </a:prstGeom>
          <a:solidFill>
            <a:srgbClr val="E6F3F9"/>
          </a:solidFill>
        </p:spPr>
        <p:txBody>
          <a:bodyPr lIns="0" tIns="0" rIns="0" bIns="0" wrap="none">
            <a:noAutofit/>
          </a:bodyPr>
          <a:p>
            <a:pPr indent="0"/>
            <a:r>
              <a:rPr lang="en-US" b="1" sz="5900">
                <a:solidFill>
                  <a:srgbClr val="205969"/>
                </a:solidFill>
                <a:latin typeface="Calibri"/>
              </a:rPr>
              <a:t>i</a:t>
            </a:r>
          </a:p>
        </p:txBody>
      </p:sp>
      <p:sp>
        <p:nvSpPr>
          <p:cNvPr id="4" name=""/>
          <p:cNvSpPr/>
          <p:nvPr/>
        </p:nvSpPr>
        <p:spPr>
          <a:xfrm>
            <a:off x="4568952" y="1176528"/>
            <a:ext cx="3870960" cy="4709160"/>
          </a:xfrm>
          <a:prstGeom prst="rect">
            <a:avLst/>
          </a:prstGeom>
        </p:spPr>
        <p:txBody>
          <a:bodyPr lIns="0" tIns="0" rIns="0" bIns="0">
            <a:noAutofit/>
          </a:bodyPr>
          <a:p>
            <a:pPr indent="0">
              <a:spcAft>
                <a:spcPts val="1050"/>
              </a:spcAft>
            </a:pPr>
            <a:r>
              <a:rPr lang="en-US" sz="2600">
                <a:solidFill>
                  <a:srgbClr val="8F2934"/>
                </a:solidFill>
                <a:latin typeface="Arial"/>
              </a:rPr>
              <a:t>Un-supervised Learning</a:t>
            </a:r>
          </a:p>
          <a:p>
            <a:pPr indent="0">
              <a:lnSpc>
                <a:spcPts val="3096"/>
              </a:lnSpc>
            </a:pPr>
            <a:r>
              <a:rPr lang="en-US" sz="2600">
                <a:latin typeface="Arial"/>
              </a:rPr>
              <a:t>Learning “what normally happens”</a:t>
            </a:r>
          </a:p>
          <a:p>
            <a:pPr indent="0">
              <a:lnSpc>
                <a:spcPts val="3096"/>
              </a:lnSpc>
            </a:pPr>
            <a:r>
              <a:rPr lang="en-US" sz="2600">
                <a:latin typeface="Arial"/>
              </a:rPr>
              <a:t>No output</a:t>
            </a:r>
          </a:p>
          <a:p>
            <a:pPr indent="0">
              <a:lnSpc>
                <a:spcPts val="3096"/>
              </a:lnSpc>
              <a:spcAft>
                <a:spcPts val="2100"/>
              </a:spcAft>
            </a:pPr>
            <a:r>
              <a:rPr lang="en-US" sz="2600">
                <a:latin typeface="Arial"/>
              </a:rPr>
              <a:t>Clustering: Grouping similar instances</a:t>
            </a:r>
          </a:p>
          <a:p>
            <a:pPr indent="0">
              <a:lnSpc>
                <a:spcPts val="3096"/>
              </a:lnSpc>
            </a:pPr>
            <a:r>
              <a:rPr lang="en-US" sz="2600">
                <a:solidFill>
                  <a:srgbClr val="205969"/>
                </a:solidFill>
                <a:latin typeface="Arial"/>
              </a:rPr>
              <a:t>Applications</a:t>
            </a:r>
          </a:p>
          <a:p>
            <a:pPr indent="0">
              <a:lnSpc>
                <a:spcPts val="3096"/>
              </a:lnSpc>
            </a:pPr>
            <a:r>
              <a:rPr lang="en-US" sz="2600">
                <a:latin typeface="Arial"/>
              </a:rPr>
              <a:t>Customer segmentation in CRM</a:t>
            </a:r>
          </a:p>
          <a:p>
            <a:pPr indent="0">
              <a:lnSpc>
                <a:spcPts val="3096"/>
              </a:lnSpc>
            </a:pPr>
            <a:r>
              <a:rPr lang="en-US" sz="2600">
                <a:latin typeface="Arial"/>
              </a:rPr>
              <a:t>Image compression Bioinformatics</a:t>
            </a:r>
          </a:p>
        </p:txBody>
      </p:sp>
    </p:spTree>
  </p:cSld>
  <p:clrMapOvr>
    <a:overrideClrMapping bg1="lt1" tx1="dk1" bg2="lt2" tx2="dk2" accent1="accent1" accent2="accent2" accent3="accent3" accent4="accent4" accent5="accent5" accent6="accent6" hlink="hlink" folHlink="folHlink"/>
  </p:clrMapOvr>
</p:sld>
</file>

<file path=ppt/slides/slide49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46832" y="374904"/>
            <a:ext cx="3541776" cy="429768"/>
          </a:xfrm>
          <a:prstGeom prst="rect">
            <a:avLst/>
          </a:prstGeom>
        </p:spPr>
        <p:txBody>
          <a:bodyPr lIns="0" tIns="0" rIns="0" bIns="0" wrap="none">
            <a:noAutofit/>
          </a:bodyPr>
          <a:p>
            <a:pPr indent="0"/>
            <a:r>
              <a:rPr lang="en-US" b="1" sz="3200">
                <a:solidFill>
                  <a:srgbClr val="205969"/>
                </a:solidFill>
                <a:latin typeface="Arial"/>
              </a:rPr>
              <a:t>Machine Learning</a:t>
            </a:r>
          </a:p>
        </p:txBody>
      </p:sp>
      <p:sp>
        <p:nvSpPr>
          <p:cNvPr id="3" name=""/>
          <p:cNvSpPr/>
          <p:nvPr/>
        </p:nvSpPr>
        <p:spPr>
          <a:xfrm>
            <a:off x="9040368" y="566928"/>
            <a:ext cx="103632" cy="536448"/>
          </a:xfrm>
          <a:prstGeom prst="rect">
            <a:avLst/>
          </a:prstGeom>
        </p:spPr>
        <p:txBody>
          <a:bodyPr lIns="0" tIns="0" rIns="0" bIns="0" wrap="none">
            <a:noAutofit/>
          </a:bodyPr>
          <a:p>
            <a:pPr algn="r" indent="0">
              <a:spcAft>
                <a:spcPts val="1050"/>
              </a:spcAft>
            </a:pPr>
            <a:r>
              <a:rPr lang="en-US" sz="2500">
                <a:solidFill>
                  <a:srgbClr val="3A618B"/>
                </a:solidFill>
                <a:latin typeface="Arial"/>
              </a:rPr>
              <a:t>I</a:t>
            </a:r>
          </a:p>
        </p:txBody>
      </p:sp>
      <p:sp>
        <p:nvSpPr>
          <p:cNvPr id="4" name=""/>
          <p:cNvSpPr/>
          <p:nvPr/>
        </p:nvSpPr>
        <p:spPr>
          <a:xfrm>
            <a:off x="4611624" y="1203960"/>
            <a:ext cx="3755136" cy="316992"/>
          </a:xfrm>
          <a:prstGeom prst="rect">
            <a:avLst/>
          </a:prstGeom>
        </p:spPr>
        <p:txBody>
          <a:bodyPr lIns="0" tIns="0" rIns="0" bIns="0" wrap="none">
            <a:noAutofit/>
          </a:bodyPr>
          <a:p>
            <a:pPr indent="0">
              <a:spcAft>
                <a:spcPts val="1470"/>
              </a:spcAft>
            </a:pPr>
            <a:r>
              <a:rPr lang="en-US" sz="2600">
                <a:solidFill>
                  <a:srgbClr val="8F2934"/>
                </a:solidFill>
                <a:latin typeface="Arial"/>
              </a:rPr>
              <a:t>Reinforcement Learning</a:t>
            </a:r>
          </a:p>
        </p:txBody>
      </p:sp>
      <p:sp>
        <p:nvSpPr>
          <p:cNvPr id="5" name=""/>
          <p:cNvSpPr/>
          <p:nvPr/>
        </p:nvSpPr>
        <p:spPr>
          <a:xfrm>
            <a:off x="4599432" y="1728216"/>
            <a:ext cx="3669792" cy="1097280"/>
          </a:xfrm>
          <a:prstGeom prst="rect">
            <a:avLst/>
          </a:prstGeom>
        </p:spPr>
        <p:txBody>
          <a:bodyPr lIns="0" tIns="0" rIns="0" bIns="0">
            <a:noAutofit/>
          </a:bodyPr>
          <a:p>
            <a:pPr indent="0">
              <a:lnSpc>
                <a:spcPts val="3096"/>
              </a:lnSpc>
              <a:spcAft>
                <a:spcPts val="2100"/>
              </a:spcAft>
            </a:pPr>
            <a:r>
              <a:rPr lang="en-US" sz="2600">
                <a:latin typeface="Arial"/>
              </a:rPr>
              <a:t>Policies: what actions should an agent take in a particular situation</a:t>
            </a:r>
          </a:p>
        </p:txBody>
      </p:sp>
      <p:sp>
        <p:nvSpPr>
          <p:cNvPr id="6" name=""/>
          <p:cNvSpPr/>
          <p:nvPr/>
        </p:nvSpPr>
        <p:spPr>
          <a:xfrm>
            <a:off x="4599432" y="3307080"/>
            <a:ext cx="3358896" cy="1097280"/>
          </a:xfrm>
          <a:prstGeom prst="rect">
            <a:avLst/>
          </a:prstGeom>
        </p:spPr>
        <p:txBody>
          <a:bodyPr lIns="0" tIns="0" rIns="0" bIns="0">
            <a:noAutofit/>
          </a:bodyPr>
          <a:p>
            <a:pPr indent="0">
              <a:lnSpc>
                <a:spcPts val="3096"/>
              </a:lnSpc>
              <a:spcAft>
                <a:spcPts val="2100"/>
              </a:spcAft>
            </a:pPr>
            <a:r>
              <a:rPr lang="en-US" sz="2600">
                <a:latin typeface="Arial"/>
              </a:rPr>
              <a:t>Utility estimation: how good is a state (^used by policy)</a:t>
            </a:r>
          </a:p>
        </p:txBody>
      </p:sp>
      <p:sp>
        <p:nvSpPr>
          <p:cNvPr id="7" name=""/>
          <p:cNvSpPr/>
          <p:nvPr/>
        </p:nvSpPr>
        <p:spPr>
          <a:xfrm>
            <a:off x="4623816" y="4885944"/>
            <a:ext cx="3090672" cy="310896"/>
          </a:xfrm>
          <a:prstGeom prst="rect">
            <a:avLst/>
          </a:prstGeom>
        </p:spPr>
        <p:txBody>
          <a:bodyPr lIns="0" tIns="0" rIns="0" bIns="0" wrap="none">
            <a:noAutofit/>
          </a:bodyPr>
          <a:p>
            <a:pPr indent="0">
              <a:spcAft>
                <a:spcPts val="2940"/>
              </a:spcAft>
            </a:pPr>
            <a:r>
              <a:rPr lang="en-US" sz="2600">
                <a:latin typeface="Arial"/>
              </a:rPr>
              <a:t>No supervised output</a:t>
            </a:r>
          </a:p>
        </p:txBody>
      </p:sp>
      <p:sp>
        <p:nvSpPr>
          <p:cNvPr id="8" name=""/>
          <p:cNvSpPr/>
          <p:nvPr/>
        </p:nvSpPr>
        <p:spPr>
          <a:xfrm>
            <a:off x="4602480" y="5660136"/>
            <a:ext cx="2298192" cy="344424"/>
          </a:xfrm>
          <a:prstGeom prst="rect">
            <a:avLst/>
          </a:prstGeom>
        </p:spPr>
        <p:txBody>
          <a:bodyPr lIns="0" tIns="0" rIns="0" bIns="0" wrap="none">
            <a:noAutofit/>
          </a:bodyPr>
          <a:p>
            <a:pPr indent="0">
              <a:spcBef>
                <a:spcPts val="2940"/>
              </a:spcBef>
            </a:pPr>
            <a:r>
              <a:rPr lang="en-US" sz="2600">
                <a:latin typeface="Arial"/>
              </a:rPr>
              <a:t>Delayed reward</a:t>
            </a:r>
          </a:p>
        </p:txBody>
      </p:sp>
    </p:spTree>
  </p:cSld>
  <p:clrMapOvr>
    <a:overrideClrMapping bg1="lt1" tx1="dk1" bg2="lt2" tx2="dk2" accent1="accent1" accent2="accent2" accent3="accent3" accent4="accent4" accent5="accent5" accent6="accent6" hlink="hlink" folHlink="folHlink"/>
  </p:clrMapOvr>
</p:sld>
</file>

<file path=ppt/slides/slide49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46832" y="374904"/>
            <a:ext cx="3541776" cy="429768"/>
          </a:xfrm>
          <a:prstGeom prst="rect">
            <a:avLst/>
          </a:prstGeom>
        </p:spPr>
        <p:txBody>
          <a:bodyPr lIns="0" tIns="0" rIns="0" bIns="0" wrap="none">
            <a:noAutofit/>
          </a:bodyPr>
          <a:p>
            <a:pPr indent="0"/>
            <a:r>
              <a:rPr lang="en-US" b="1" sz="3200">
                <a:solidFill>
                  <a:srgbClr val="205969"/>
                </a:solidFill>
                <a:latin typeface="Arial"/>
              </a:rPr>
              <a:t>Machine Learning</a:t>
            </a:r>
          </a:p>
        </p:txBody>
      </p:sp>
      <p:sp>
        <p:nvSpPr>
          <p:cNvPr id="3" name=""/>
          <p:cNvSpPr/>
          <p:nvPr/>
        </p:nvSpPr>
        <p:spPr>
          <a:xfrm>
            <a:off x="4593336" y="1185672"/>
            <a:ext cx="3831336" cy="4419600"/>
          </a:xfrm>
          <a:prstGeom prst="rect">
            <a:avLst/>
          </a:prstGeom>
        </p:spPr>
        <p:txBody>
          <a:bodyPr lIns="0" tIns="0" rIns="0" bIns="0">
            <a:noAutofit/>
          </a:bodyPr>
          <a:p>
            <a:pPr indent="0">
              <a:spcAft>
                <a:spcPts val="1260"/>
              </a:spcAft>
            </a:pPr>
            <a:r>
              <a:rPr lang="en-US" sz="2600">
                <a:solidFill>
                  <a:srgbClr val="8F2934"/>
                </a:solidFill>
                <a:latin typeface="Arial"/>
              </a:rPr>
              <a:t>Reinforcement Learning</a:t>
            </a:r>
          </a:p>
          <a:p>
            <a:pPr indent="0">
              <a:lnSpc>
                <a:spcPts val="3096"/>
              </a:lnSpc>
              <a:spcAft>
                <a:spcPts val="2100"/>
              </a:spcAft>
            </a:pPr>
            <a:r>
              <a:rPr lang="en-US" sz="2600">
                <a:latin typeface="Arial"/>
              </a:rPr>
              <a:t>Credit assignment problem (what was responsible for the outcome)</a:t>
            </a:r>
          </a:p>
          <a:p>
            <a:pPr indent="0">
              <a:lnSpc>
                <a:spcPts val="3096"/>
              </a:lnSpc>
            </a:pPr>
            <a:r>
              <a:rPr lang="en-US" sz="2600">
                <a:latin typeface="Arial"/>
              </a:rPr>
              <a:t>Applications:</a:t>
            </a:r>
          </a:p>
          <a:p>
            <a:pPr marL="541020" indent="0">
              <a:lnSpc>
                <a:spcPts val="3096"/>
              </a:lnSpc>
            </a:pPr>
            <a:r>
              <a:rPr lang="en-US" sz="2600">
                <a:latin typeface="Arial"/>
              </a:rPr>
              <a:t>Game playing Robot in a maze Multiple agents, partial observability, ...</a:t>
            </a:r>
          </a:p>
        </p:txBody>
      </p:sp>
    </p:spTree>
  </p:cSld>
  <p:clrMapOvr>
    <a:overrideClrMapping bg1="lt1" tx1="dk1" bg2="lt2" tx2="dk2" accent1="accent1" accent2="accent2" accent3="accent3" accent4="accent4" accent5="accent5" accent6="accent6" hlink="hlink" folHlink="folHlink"/>
  </p:clrMapOvr>
</p:sld>
</file>

<file path=ppt/slides/slide49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0" y="941832"/>
            <a:ext cx="3953256" cy="5687568"/>
          </a:xfrm>
          <a:prstGeom prst="rect">
            <a:avLst/>
          </a:prstGeom>
        </p:spPr>
      </p:pic>
      <p:sp>
        <p:nvSpPr>
          <p:cNvPr id="3" name=""/>
          <p:cNvSpPr/>
          <p:nvPr/>
        </p:nvSpPr>
        <p:spPr>
          <a:xfrm>
            <a:off x="1045464" y="158496"/>
            <a:ext cx="6105144" cy="393192"/>
          </a:xfrm>
          <a:prstGeom prst="rect">
            <a:avLst/>
          </a:prstGeom>
          <a:solidFill>
            <a:srgbClr val="C7CDD5"/>
          </a:solidFill>
        </p:spPr>
        <p:txBody>
          <a:bodyPr lIns="0" tIns="0" rIns="0" bIns="0" wrap="none">
            <a:noAutofit/>
          </a:bodyPr>
          <a:p>
            <a:pPr indent="0">
              <a:spcAft>
                <a:spcPts val="2730"/>
              </a:spcAft>
            </a:pPr>
            <a:r>
              <a:rPr lang="en-US" b="1" sz="3200">
                <a:solidFill>
                  <a:srgbClr val="2A2342"/>
                </a:solidFill>
                <a:latin typeface="Times New Roman"/>
              </a:rPr>
              <a:t>Advanced Bio Informatics</a:t>
            </a:r>
          </a:p>
        </p:txBody>
      </p:sp>
      <p:sp>
        <p:nvSpPr>
          <p:cNvPr id="4" name=""/>
          <p:cNvSpPr/>
          <p:nvPr/>
        </p:nvSpPr>
        <p:spPr>
          <a:xfrm>
            <a:off x="4093464" y="1024128"/>
            <a:ext cx="4553712" cy="4821936"/>
          </a:xfrm>
          <a:prstGeom prst="rect">
            <a:avLst/>
          </a:prstGeom>
          <a:solidFill>
            <a:srgbClr val="ACABB5"/>
          </a:solidFill>
        </p:spPr>
        <p:txBody>
          <a:bodyPr lIns="0" tIns="0" rIns="0" bIns="0">
            <a:noAutofit/>
          </a:bodyPr>
          <a:p>
            <a:pPr indent="0">
              <a:spcBef>
                <a:spcPts val="2730"/>
              </a:spcBef>
              <a:spcAft>
                <a:spcPts val="2100"/>
              </a:spcAft>
            </a:pPr>
            <a:r>
              <a:rPr lang="en-US" b="1" sz="2700">
                <a:solidFill>
                  <a:srgbClr val="414341"/>
                </a:solidFill>
                <a:latin typeface="Arial"/>
              </a:rPr>
              <a:t>Forensic science</a:t>
            </a:r>
          </a:p>
          <a:p>
            <a:pPr indent="0">
              <a:lnSpc>
                <a:spcPts val="3384"/>
              </a:lnSpc>
              <a:spcAft>
                <a:spcPts val="2100"/>
              </a:spcAft>
            </a:pPr>
            <a:r>
              <a:rPr lang="en-US" b="1" sz="2800">
                <a:solidFill>
                  <a:srgbClr val="414341"/>
                </a:solidFill>
                <a:latin typeface="Arial"/>
              </a:rPr>
              <a:t>Study &amp; application of science to matters of law</a:t>
            </a:r>
          </a:p>
          <a:p>
            <a:pPr indent="0">
              <a:lnSpc>
                <a:spcPts val="3312"/>
              </a:lnSpc>
              <a:spcAft>
                <a:spcPts val="2100"/>
              </a:spcAft>
            </a:pPr>
            <a:r>
              <a:rPr lang="en-US" b="1" sz="2800">
                <a:solidFill>
                  <a:srgbClr val="414341"/>
                </a:solidFill>
                <a:latin typeface="Arial"/>
              </a:rPr>
              <a:t>Associations between people, places, things &amp; events involved in crimes,    _</a:t>
            </a:r>
          </a:p>
          <a:p>
            <a:pPr indent="0">
              <a:lnSpc>
                <a:spcPts val="3384"/>
              </a:lnSpc>
            </a:pPr>
            <a:r>
              <a:rPr lang="en-US" b="1" sz="2800">
                <a:solidFill>
                  <a:srgbClr val="414341"/>
                </a:solidFill>
                <a:latin typeface="Arial"/>
              </a:rPr>
              <a:t>Crime investigation &amp; Criminal Identification.</a:t>
            </a:r>
          </a:p>
        </p:txBody>
      </p:sp>
      <p:sp>
        <p:nvSpPr>
          <p:cNvPr id="5" name=""/>
          <p:cNvSpPr/>
          <p:nvPr/>
        </p:nvSpPr>
        <p:spPr>
          <a:xfrm>
            <a:off x="8513064" y="6477000"/>
            <a:ext cx="94488" cy="134112"/>
          </a:xfrm>
          <a:prstGeom prst="rect">
            <a:avLst/>
          </a:prstGeom>
          <a:solidFill>
            <a:srgbClr val="ACABB5"/>
          </a:solidFill>
        </p:spPr>
        <p:txBody>
          <a:bodyPr lIns="0" tIns="0" rIns="0" bIns="0" wrap="none">
            <a:noAutofit/>
          </a:bodyPr>
          <a:p>
            <a:pPr indent="0"/>
            <a:r>
              <a:rPr lang="en-US" sz="1100">
                <a:solidFill>
                  <a:srgbClr val="7A8B96"/>
                </a:solidFill>
                <a:latin typeface="Calibri"/>
              </a:rPr>
              <a:t>1</a:t>
            </a:r>
          </a:p>
        </p:txBody>
      </p:sp>
    </p:spTree>
  </p:cSld>
  <p:clrMapOvr>
    <a:overrideClrMapping bg1="lt1" tx1="dk1" bg2="lt2" tx2="dk2" accent1="accent1" accent2="accent2" accent3="accent3" accent4="accent4" accent5="accent5" accent6="accent6" hlink="hlink" folHlink="folHlink"/>
  </p:clrMapOvr>
</p:sld>
</file>

<file path=ppt/slides/slide49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338328" y="957072"/>
            <a:ext cx="1999488" cy="1344168"/>
          </a:xfrm>
          <a:prstGeom prst="rect">
            <a:avLst/>
          </a:prstGeom>
        </p:spPr>
      </p:pic>
      <p:pic>
        <p:nvPicPr>
          <p:cNvPr id="3" name=""/>
          <p:cNvPicPr>
            <a:picLocks noChangeAspect="1"/>
          </p:cNvPicPr>
          <p:nvPr/>
        </p:nvPicPr>
        <p:blipFill>
          <a:blip r:embed="rPictId1"/>
          <a:stretch>
            <a:fillRect/>
          </a:stretch>
        </p:blipFill>
        <p:spPr>
          <a:xfrm>
            <a:off x="301752" y="2508504"/>
            <a:ext cx="3819144" cy="4349496"/>
          </a:xfrm>
          <a:prstGeom prst="rect">
            <a:avLst/>
          </a:prstGeom>
        </p:spPr>
      </p:pic>
      <p:pic>
        <p:nvPicPr>
          <p:cNvPr id="4" name=""/>
          <p:cNvPicPr>
            <a:picLocks noChangeAspect="1"/>
          </p:cNvPicPr>
          <p:nvPr/>
        </p:nvPicPr>
        <p:blipFill>
          <a:blip r:embed="rPictId2"/>
          <a:stretch>
            <a:fillRect/>
          </a:stretch>
        </p:blipFill>
        <p:spPr>
          <a:xfrm>
            <a:off x="4526280" y="4657344"/>
            <a:ext cx="2499360" cy="414528"/>
          </a:xfrm>
          <a:prstGeom prst="rect">
            <a:avLst/>
          </a:prstGeom>
        </p:spPr>
      </p:pic>
      <p:pic>
        <p:nvPicPr>
          <p:cNvPr id="5" name=""/>
          <p:cNvPicPr>
            <a:picLocks noChangeAspect="1"/>
          </p:cNvPicPr>
          <p:nvPr/>
        </p:nvPicPr>
        <p:blipFill>
          <a:blip r:embed="rPictId3"/>
          <a:stretch>
            <a:fillRect/>
          </a:stretch>
        </p:blipFill>
        <p:spPr>
          <a:xfrm>
            <a:off x="7208520" y="4203192"/>
            <a:ext cx="1783080" cy="2371344"/>
          </a:xfrm>
          <a:prstGeom prst="rect">
            <a:avLst/>
          </a:prstGeom>
        </p:spPr>
      </p:pic>
      <p:sp>
        <p:nvSpPr>
          <p:cNvPr id="6" name=""/>
          <p:cNvSpPr/>
          <p:nvPr/>
        </p:nvSpPr>
        <p:spPr>
          <a:xfrm>
            <a:off x="2188464" y="152400"/>
            <a:ext cx="3645408" cy="377952"/>
          </a:xfrm>
          <a:prstGeom prst="rect">
            <a:avLst/>
          </a:prstGeom>
          <a:solidFill>
            <a:srgbClr val="C7CDD5"/>
          </a:solidFill>
        </p:spPr>
        <p:txBody>
          <a:bodyPr lIns="0" tIns="0" rIns="0" bIns="0" wrap="none">
            <a:noAutofit/>
          </a:bodyPr>
          <a:p>
            <a:pPr indent="0">
              <a:spcAft>
                <a:spcPts val="2940"/>
              </a:spcAft>
            </a:pPr>
            <a:r>
              <a:rPr lang="en-US" b="1" sz="5100" spc="-200">
                <a:solidFill>
                  <a:srgbClr val="2A2342"/>
                </a:solidFill>
                <a:latin typeface="Cambria"/>
              </a:rPr>
              <a:t>Forensic Science</a:t>
            </a:r>
          </a:p>
        </p:txBody>
      </p:sp>
      <p:sp>
        <p:nvSpPr>
          <p:cNvPr id="7" name=""/>
          <p:cNvSpPr/>
          <p:nvPr/>
        </p:nvSpPr>
        <p:spPr>
          <a:xfrm>
            <a:off x="4056888" y="1075944"/>
            <a:ext cx="1487424" cy="274320"/>
          </a:xfrm>
          <a:prstGeom prst="rect">
            <a:avLst/>
          </a:prstGeom>
          <a:solidFill>
            <a:srgbClr val="C7CDD5"/>
          </a:solidFill>
        </p:spPr>
        <p:txBody>
          <a:bodyPr lIns="0" tIns="0" rIns="0" bIns="0" wrap="none">
            <a:noAutofit/>
          </a:bodyPr>
          <a:p>
            <a:pPr indent="0">
              <a:spcAft>
                <a:spcPts val="3360"/>
              </a:spcAft>
            </a:pPr>
            <a:r>
              <a:rPr lang="en-US" b="1" sz="2800">
                <a:solidFill>
                  <a:srgbClr val="49222C"/>
                </a:solidFill>
                <a:latin typeface="Arial"/>
              </a:rPr>
              <a:t>Methods</a:t>
            </a:r>
          </a:p>
        </p:txBody>
      </p:sp>
      <p:sp>
        <p:nvSpPr>
          <p:cNvPr id="8" name=""/>
          <p:cNvSpPr/>
          <p:nvPr/>
        </p:nvSpPr>
        <p:spPr>
          <a:xfrm>
            <a:off x="4026408" y="1978152"/>
            <a:ext cx="3072384" cy="341376"/>
          </a:xfrm>
          <a:prstGeom prst="rect">
            <a:avLst/>
          </a:prstGeom>
          <a:solidFill>
            <a:srgbClr val="C7CDD5"/>
          </a:solidFill>
        </p:spPr>
        <p:txBody>
          <a:bodyPr lIns="0" tIns="0" rIns="0" bIns="0" wrap="none">
            <a:noAutofit/>
          </a:bodyPr>
          <a:p>
            <a:pPr indent="0"/>
            <a:r>
              <a:rPr lang="en-US" b="1" sz="2800">
                <a:latin typeface="Arial"/>
              </a:rPr>
              <a:t>• </a:t>
            </a:r>
            <a:r>
              <a:rPr lang="en-US" b="1" sz="2800">
                <a:solidFill>
                  <a:srgbClr val="2A2342"/>
                </a:solidFill>
                <a:latin typeface="Arial"/>
              </a:rPr>
              <a:t>Thumb printing.</a:t>
            </a:r>
          </a:p>
        </p:txBody>
      </p:sp>
      <p:sp>
        <p:nvSpPr>
          <p:cNvPr id="9" name=""/>
          <p:cNvSpPr/>
          <p:nvPr/>
        </p:nvSpPr>
        <p:spPr>
          <a:xfrm>
            <a:off x="4523232" y="2862072"/>
            <a:ext cx="3002280" cy="411480"/>
          </a:xfrm>
          <a:prstGeom prst="rect">
            <a:avLst/>
          </a:prstGeom>
          <a:solidFill>
            <a:srgbClr val="C7CDD5"/>
          </a:solidFill>
        </p:spPr>
        <p:txBody>
          <a:bodyPr lIns="0" tIns="0" rIns="0" bIns="0" wrap="none">
            <a:noAutofit/>
          </a:bodyPr>
          <a:p>
            <a:pPr indent="0"/>
            <a:r>
              <a:rPr lang="en-US" b="1" sz="2800">
                <a:solidFill>
                  <a:srgbClr val="414341"/>
                </a:solidFill>
                <a:latin typeface="Arial"/>
              </a:rPr>
              <a:t>Face Recognition.</a:t>
            </a:r>
          </a:p>
        </p:txBody>
      </p:sp>
      <p:sp>
        <p:nvSpPr>
          <p:cNvPr id="10" name=""/>
          <p:cNvSpPr/>
          <p:nvPr/>
        </p:nvSpPr>
        <p:spPr>
          <a:xfrm>
            <a:off x="4529328" y="3761232"/>
            <a:ext cx="2667000" cy="387096"/>
          </a:xfrm>
          <a:prstGeom prst="rect">
            <a:avLst/>
          </a:prstGeom>
          <a:solidFill>
            <a:srgbClr val="C7CDD5"/>
          </a:solidFill>
        </p:spPr>
        <p:txBody>
          <a:bodyPr lIns="0" tIns="0" rIns="0" bIns="0" wrap="none">
            <a:noAutofit/>
          </a:bodyPr>
          <a:p>
            <a:pPr indent="0"/>
            <a:r>
              <a:rPr lang="en-US" b="1" sz="2800">
                <a:solidFill>
                  <a:srgbClr val="414341"/>
                </a:solidFill>
                <a:latin typeface="Arial"/>
              </a:rPr>
              <a:t>Iris Recognition.</a:t>
            </a:r>
          </a:p>
        </p:txBody>
      </p:sp>
      <p:sp>
        <p:nvSpPr>
          <p:cNvPr id="11" name=""/>
          <p:cNvSpPr/>
          <p:nvPr/>
        </p:nvSpPr>
        <p:spPr>
          <a:xfrm>
            <a:off x="8510016" y="6477000"/>
            <a:ext cx="97536" cy="134112"/>
          </a:xfrm>
          <a:prstGeom prst="rect">
            <a:avLst/>
          </a:prstGeom>
          <a:solidFill>
            <a:srgbClr val="ACABB5"/>
          </a:solidFill>
        </p:spPr>
        <p:txBody>
          <a:bodyPr lIns="0" tIns="0" rIns="0" bIns="0" wrap="none">
            <a:noAutofit/>
          </a:bodyPr>
          <a:p>
            <a:pPr indent="0"/>
            <a:r>
              <a:rPr lang="en-US" b="1" sz="1050">
                <a:solidFill>
                  <a:srgbClr val="7A8B96"/>
                </a:solidFill>
                <a:latin typeface="Arial"/>
              </a:rPr>
              <a:t>2</a:t>
            </a:r>
          </a:p>
        </p:txBody>
      </p:sp>
    </p:spTree>
  </p:cSld>
  <p:clrMapOvr>
    <a:overrideClrMapping bg1="lt1" tx1="dk1" bg2="lt2" tx2="dk2" accent1="accent1" accent2="accent2" accent3="accent3" accent4="accent4" accent5="accent5" accent6="accent6" hlink="hlink" folHlink="folHlink"/>
  </p:clrMapOvr>
</p:sld>
</file>

<file path=ppt/slides/slide49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301752" y="804672"/>
            <a:ext cx="1459992" cy="1466088"/>
          </a:xfrm>
          <a:prstGeom prst="rect">
            <a:avLst/>
          </a:prstGeom>
        </p:spPr>
      </p:pic>
      <p:pic>
        <p:nvPicPr>
          <p:cNvPr id="3" name=""/>
          <p:cNvPicPr>
            <a:picLocks noChangeAspect="1"/>
          </p:cNvPicPr>
          <p:nvPr/>
        </p:nvPicPr>
        <p:blipFill>
          <a:blip r:embed="rPictId1"/>
          <a:stretch>
            <a:fillRect/>
          </a:stretch>
        </p:blipFill>
        <p:spPr>
          <a:xfrm>
            <a:off x="911352" y="2261616"/>
            <a:ext cx="411480" cy="164592"/>
          </a:xfrm>
          <a:prstGeom prst="rect">
            <a:avLst/>
          </a:prstGeom>
        </p:spPr>
      </p:pic>
      <p:pic>
        <p:nvPicPr>
          <p:cNvPr id="4" name=""/>
          <p:cNvPicPr>
            <a:picLocks noChangeAspect="1"/>
          </p:cNvPicPr>
          <p:nvPr/>
        </p:nvPicPr>
        <p:blipFill>
          <a:blip r:embed="rPictId2"/>
          <a:stretch>
            <a:fillRect/>
          </a:stretch>
        </p:blipFill>
        <p:spPr>
          <a:xfrm>
            <a:off x="0" y="2542032"/>
            <a:ext cx="3310128" cy="3950208"/>
          </a:xfrm>
          <a:prstGeom prst="rect">
            <a:avLst/>
          </a:prstGeom>
        </p:spPr>
      </p:pic>
      <p:sp>
        <p:nvSpPr>
          <p:cNvPr id="5" name=""/>
          <p:cNvSpPr/>
          <p:nvPr/>
        </p:nvSpPr>
        <p:spPr>
          <a:xfrm>
            <a:off x="1554480" y="283464"/>
            <a:ext cx="3907536" cy="393192"/>
          </a:xfrm>
          <a:prstGeom prst="rect">
            <a:avLst/>
          </a:prstGeom>
          <a:solidFill>
            <a:srgbClr val="DCDBE6"/>
          </a:solidFill>
        </p:spPr>
        <p:txBody>
          <a:bodyPr lIns="0" tIns="0" rIns="0" bIns="0" wrap="none">
            <a:noAutofit/>
          </a:bodyPr>
          <a:p>
            <a:pPr indent="0"/>
            <a:r>
              <a:rPr lang="en-US" b="1" sz="3600" spc="-100">
                <a:solidFill>
                  <a:srgbClr val="2A2342"/>
                </a:solidFill>
                <a:latin typeface="Arial"/>
              </a:rPr>
              <a:t>Forensic Science</a:t>
            </a:r>
          </a:p>
        </p:txBody>
      </p:sp>
      <p:sp>
        <p:nvSpPr>
          <p:cNvPr id="6" name=""/>
          <p:cNvSpPr/>
          <p:nvPr/>
        </p:nvSpPr>
        <p:spPr>
          <a:xfrm>
            <a:off x="3520440" y="1143000"/>
            <a:ext cx="4328160" cy="801624"/>
          </a:xfrm>
          <a:prstGeom prst="rect">
            <a:avLst/>
          </a:prstGeom>
          <a:solidFill>
            <a:srgbClr val="C7CDD5"/>
          </a:solidFill>
        </p:spPr>
        <p:txBody>
          <a:bodyPr lIns="0" tIns="0" rIns="0" bIns="0">
            <a:noAutofit/>
          </a:bodyPr>
          <a:p>
            <a:pPr algn="just" indent="0">
              <a:lnSpc>
                <a:spcPts val="3408"/>
              </a:lnSpc>
            </a:pPr>
            <a:r>
              <a:rPr lang="en-US" b="1" sz="2700">
                <a:solidFill>
                  <a:srgbClr val="602B3C"/>
                </a:solidFill>
                <a:latin typeface="Arial"/>
              </a:rPr>
              <a:t>Limitations of physical analysis</a:t>
            </a:r>
          </a:p>
        </p:txBody>
      </p:sp>
      <p:sp>
        <p:nvSpPr>
          <p:cNvPr id="7" name=""/>
          <p:cNvSpPr/>
          <p:nvPr/>
        </p:nvSpPr>
        <p:spPr>
          <a:xfrm>
            <a:off x="4008120" y="2273808"/>
            <a:ext cx="4248912" cy="4194048"/>
          </a:xfrm>
          <a:prstGeom prst="rect">
            <a:avLst/>
          </a:prstGeom>
          <a:solidFill>
            <a:srgbClr val="C7CDD5"/>
          </a:solidFill>
        </p:spPr>
        <p:txBody>
          <a:bodyPr lIns="0" tIns="0" rIns="0" bIns="0">
            <a:noAutofit/>
          </a:bodyPr>
          <a:p>
            <a:pPr indent="0">
              <a:lnSpc>
                <a:spcPts val="3336"/>
              </a:lnSpc>
            </a:pPr>
            <a:r>
              <a:rPr lang="en-US" b="1" sz="2800">
                <a:solidFill>
                  <a:srgbClr val="414341"/>
                </a:solidFill>
                <a:latin typeface="Arial"/>
              </a:rPr>
              <a:t>Ever one has unique iris pattern </a:t>
            </a:r>
            <a:r>
              <a:rPr lang="en-US" b="1" sz="2800">
                <a:solidFill>
                  <a:srgbClr val="595959"/>
                </a:solidFill>
                <a:latin typeface="Arial"/>
              </a:rPr>
              <a:t>, </a:t>
            </a:r>
            <a:r>
              <a:rPr lang="en-US" b="1" sz="2800">
                <a:solidFill>
                  <a:srgbClr val="414341"/>
                </a:solidFill>
                <a:latin typeface="Arial"/>
              </a:rPr>
              <a:t>Finger prints, Thumb prints.</a:t>
            </a:r>
          </a:p>
          <a:p>
            <a:pPr indent="0">
              <a:lnSpc>
                <a:spcPts val="3336"/>
              </a:lnSpc>
            </a:pPr>
            <a:r>
              <a:rPr lang="en-US" b="1" sz="2800">
                <a:solidFill>
                  <a:srgbClr val="414341"/>
                </a:solidFill>
                <a:latin typeface="Arial"/>
              </a:rPr>
              <a:t>We can get the fingerprints and thumb prints from the crime scene. </a:t>
            </a:r>
            <a:r>
              <a:rPr lang="en-US" b="1" sz="2800">
                <a:solidFill>
                  <a:srgbClr val="999999"/>
                </a:solidFill>
                <a:latin typeface="Arial"/>
              </a:rPr>
              <a:t>^ </a:t>
            </a:r>
            <a:r>
              <a:rPr lang="en-US" b="1" sz="2800">
                <a:solidFill>
                  <a:srgbClr val="414341"/>
                </a:solidFill>
                <a:latin typeface="Arial"/>
              </a:rPr>
              <a:t>Fingerprints can be changed by cutting or burning of finger/thumb.</a:t>
            </a:r>
          </a:p>
        </p:txBody>
      </p:sp>
      <p:sp>
        <p:nvSpPr>
          <p:cNvPr id="8" name=""/>
          <p:cNvSpPr/>
          <p:nvPr/>
        </p:nvSpPr>
        <p:spPr>
          <a:xfrm>
            <a:off x="8510016" y="6477000"/>
            <a:ext cx="97536" cy="134112"/>
          </a:xfrm>
          <a:prstGeom prst="rect">
            <a:avLst/>
          </a:prstGeom>
          <a:solidFill>
            <a:srgbClr val="C7CDD5"/>
          </a:solidFill>
        </p:spPr>
        <p:txBody>
          <a:bodyPr lIns="0" tIns="0" rIns="0" bIns="0" wrap="none">
            <a:noAutofit/>
          </a:bodyPr>
          <a:p>
            <a:pPr indent="0"/>
            <a:r>
              <a:rPr lang="en-US" sz="1100">
                <a:solidFill>
                  <a:srgbClr val="7A8B96"/>
                </a:solidFill>
                <a:latin typeface="Calibri"/>
              </a:rPr>
              <a:t>3</a:t>
            </a:r>
          </a:p>
        </p:txBody>
      </p:sp>
    </p:spTree>
  </p:cSld>
  <p:clrMapOvr>
    <a:overrideClrMapping bg1="lt1" tx1="dk1" bg2="lt2" tx2="dk2" accent1="accent1" accent2="accent2" accent3="accent3" accent4="accent4" accent5="accent5" accent6="accent6" hlink="hlink" folHlink="folHlink"/>
  </p:clrMapOvr>
</p:sld>
</file>

<file path=ppt/slides/slide49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0" y="829056"/>
            <a:ext cx="3438144" cy="5724144"/>
          </a:xfrm>
          <a:prstGeom prst="rect">
            <a:avLst/>
          </a:prstGeom>
        </p:spPr>
      </p:pic>
      <p:sp>
        <p:nvSpPr>
          <p:cNvPr id="3" name=""/>
          <p:cNvSpPr/>
          <p:nvPr/>
        </p:nvSpPr>
        <p:spPr>
          <a:xfrm>
            <a:off x="3700272" y="1005840"/>
            <a:ext cx="4297680" cy="384048"/>
          </a:xfrm>
          <a:prstGeom prst="rect">
            <a:avLst/>
          </a:prstGeom>
          <a:solidFill>
            <a:srgbClr val="C7CDD5"/>
          </a:solidFill>
        </p:spPr>
        <p:txBody>
          <a:bodyPr lIns="0" tIns="0" rIns="0" bIns="0" wrap="none">
            <a:noAutofit/>
          </a:bodyPr>
          <a:p>
            <a:pPr indent="0">
              <a:spcAft>
                <a:spcPts val="5040"/>
              </a:spcAft>
            </a:pPr>
            <a:r>
              <a:rPr lang="en-US" b="1" sz="2700">
                <a:solidFill>
                  <a:srgbClr val="602B3C"/>
                </a:solidFill>
                <a:latin typeface="Arial"/>
              </a:rPr>
              <a:t>Limitations of Thumb</a:t>
            </a:r>
          </a:p>
        </p:txBody>
      </p:sp>
      <p:sp>
        <p:nvSpPr>
          <p:cNvPr id="4" name=""/>
          <p:cNvSpPr/>
          <p:nvPr/>
        </p:nvSpPr>
        <p:spPr>
          <a:xfrm>
            <a:off x="3651504" y="2231136"/>
            <a:ext cx="5193792" cy="3285744"/>
          </a:xfrm>
          <a:prstGeom prst="rect">
            <a:avLst/>
          </a:prstGeom>
          <a:solidFill>
            <a:srgbClr val="DCDBE6"/>
          </a:solidFill>
        </p:spPr>
        <p:txBody>
          <a:bodyPr lIns="0" tIns="0" rIns="0" bIns="0">
            <a:noAutofit/>
          </a:bodyPr>
          <a:p>
            <a:pPr indent="0">
              <a:lnSpc>
                <a:spcPts val="3672"/>
              </a:lnSpc>
              <a:spcBef>
                <a:spcPts val="5040"/>
              </a:spcBef>
            </a:pPr>
            <a:r>
              <a:rPr lang="en-US" b="1" sz="2800">
                <a:solidFill>
                  <a:srgbClr val="2A2342"/>
                </a:solidFill>
                <a:latin typeface="Arial"/>
              </a:rPr>
              <a:t>Using fingerprints require that you get a print from the finger or the thumb , no other parts of body can be used and criminal can use gloves and no prints are there for investigation</a:t>
            </a:r>
          </a:p>
        </p:txBody>
      </p:sp>
    </p:spTree>
  </p:cSld>
  <p:clrMapOvr>
    <a:overrideClrMapping bg1="lt1" tx1="dk1" bg2="lt2" tx2="dk2" accent1="accent1" accent2="accent2" accent3="accent3" accent4="accent4" accent5="accent5" accent6="accent6" hlink="hlink" folHlink="folHlink"/>
  </p:clrMapOvr>
</p:sld>
</file>

<file path=ppt/slides/slide49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80416" y="1124712"/>
            <a:ext cx="1517904" cy="1423416"/>
          </a:xfrm>
          <a:prstGeom prst="rect">
            <a:avLst/>
          </a:prstGeom>
        </p:spPr>
      </p:pic>
      <p:pic>
        <p:nvPicPr>
          <p:cNvPr id="3" name=""/>
          <p:cNvPicPr>
            <a:picLocks noChangeAspect="1"/>
          </p:cNvPicPr>
          <p:nvPr/>
        </p:nvPicPr>
        <p:blipFill>
          <a:blip r:embed="rPictId1"/>
          <a:stretch>
            <a:fillRect/>
          </a:stretch>
        </p:blipFill>
        <p:spPr>
          <a:xfrm>
            <a:off x="0" y="2529840"/>
            <a:ext cx="3523488" cy="3959352"/>
          </a:xfrm>
          <a:prstGeom prst="rect">
            <a:avLst/>
          </a:prstGeom>
        </p:spPr>
      </p:pic>
      <p:sp>
        <p:nvSpPr>
          <p:cNvPr id="4" name=""/>
          <p:cNvSpPr/>
          <p:nvPr/>
        </p:nvSpPr>
        <p:spPr>
          <a:xfrm>
            <a:off x="1630680" y="289560"/>
            <a:ext cx="4093464" cy="408432"/>
          </a:xfrm>
          <a:prstGeom prst="rect">
            <a:avLst/>
          </a:prstGeom>
          <a:solidFill>
            <a:srgbClr val="C7CDD5"/>
          </a:solidFill>
        </p:spPr>
        <p:txBody>
          <a:bodyPr lIns="0" tIns="0" rIns="0" bIns="0" wrap="none">
            <a:noAutofit/>
          </a:bodyPr>
          <a:p>
            <a:pPr indent="0"/>
            <a:r>
              <a:rPr lang="en-US" b="1" sz="3600" spc="-100">
                <a:solidFill>
                  <a:srgbClr val="2A2342"/>
                </a:solidFill>
                <a:latin typeface="Arial"/>
              </a:rPr>
              <a:t>Forensic Science</a:t>
            </a:r>
          </a:p>
        </p:txBody>
      </p:sp>
      <p:sp>
        <p:nvSpPr>
          <p:cNvPr id="5" name=""/>
          <p:cNvSpPr/>
          <p:nvPr/>
        </p:nvSpPr>
        <p:spPr>
          <a:xfrm>
            <a:off x="3663696" y="1191768"/>
            <a:ext cx="4940808" cy="4197096"/>
          </a:xfrm>
          <a:prstGeom prst="rect">
            <a:avLst/>
          </a:prstGeom>
          <a:solidFill>
            <a:srgbClr val="DCDBE6"/>
          </a:solidFill>
        </p:spPr>
        <p:txBody>
          <a:bodyPr lIns="0" tIns="0" rIns="0" bIns="0">
            <a:noAutofit/>
          </a:bodyPr>
          <a:p>
            <a:pPr indent="0">
              <a:spcAft>
                <a:spcPts val="2310"/>
              </a:spcAft>
            </a:pPr>
            <a:r>
              <a:rPr lang="en-US" b="1" sz="2700">
                <a:solidFill>
                  <a:srgbClr val="2A2342"/>
                </a:solidFill>
                <a:latin typeface="Arial"/>
              </a:rPr>
              <a:t>Limitations of FR</a:t>
            </a:r>
          </a:p>
          <a:p>
            <a:pPr indent="0">
              <a:lnSpc>
                <a:spcPts val="3480"/>
              </a:lnSpc>
            </a:pPr>
            <a:r>
              <a:rPr lang="en-US" b="1" sz="2800">
                <a:solidFill>
                  <a:srgbClr val="2A2342"/>
                </a:solidFill>
                <a:latin typeface="Arial"/>
              </a:rPr>
              <a:t>Face Recognition can only be used when the photographs of the crime scene has been taken or suspicious person has been arrested and victim tells the physical appearance of criminal</a:t>
            </a:r>
          </a:p>
        </p:txBody>
      </p:sp>
      <p:sp>
        <p:nvSpPr>
          <p:cNvPr id="6" name=""/>
          <p:cNvSpPr/>
          <p:nvPr/>
        </p:nvSpPr>
        <p:spPr>
          <a:xfrm>
            <a:off x="8506968" y="6477000"/>
            <a:ext cx="97536" cy="134112"/>
          </a:xfrm>
          <a:prstGeom prst="rect">
            <a:avLst/>
          </a:prstGeom>
          <a:solidFill>
            <a:srgbClr val="C7CDD5"/>
          </a:solidFill>
        </p:spPr>
        <p:txBody>
          <a:bodyPr lIns="0" tIns="0" rIns="0" bIns="0" wrap="none">
            <a:noAutofit/>
          </a:bodyPr>
          <a:p>
            <a:pPr indent="0"/>
            <a:r>
              <a:rPr lang="en-US" sz="1100">
                <a:solidFill>
                  <a:srgbClr val="7A8B96"/>
                </a:solidFill>
                <a:latin typeface="Calibri"/>
              </a:rPr>
              <a:t>5</a:t>
            </a:r>
          </a:p>
        </p:txBody>
      </p:sp>
    </p:spTree>
  </p:cSld>
  <p:clrMapOvr>
    <a:overrideClrMapping bg1="lt1" tx1="dk1" bg2="lt2" tx2="dk2" accent1="accent1" accent2="accent2" accent3="accent3" accent4="accent4" accent5="accent5" accent6="accent6" hlink="hlink" folHlink="folHlink"/>
  </p:clrMapOvr>
</p:sld>
</file>

<file path=ppt/slides/slide49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0" y="1152144"/>
            <a:ext cx="8915400" cy="5586984"/>
          </a:xfrm>
          <a:prstGeom prst="rect">
            <a:avLst/>
          </a:prstGeom>
        </p:spPr>
      </p:pic>
      <p:sp>
        <p:nvSpPr>
          <p:cNvPr id="3" name=""/>
          <p:cNvSpPr/>
          <p:nvPr/>
        </p:nvSpPr>
        <p:spPr>
          <a:xfrm>
            <a:off x="1773936" y="268224"/>
            <a:ext cx="7126224" cy="853440"/>
          </a:xfrm>
          <a:prstGeom prst="rect">
            <a:avLst/>
          </a:prstGeom>
          <a:solidFill>
            <a:srgbClr val="DCDBE6"/>
          </a:solidFill>
        </p:spPr>
        <p:txBody>
          <a:bodyPr lIns="0" tIns="0" rIns="0" bIns="0" wrap="none">
            <a:noAutofit/>
          </a:bodyPr>
          <a:p>
            <a:pPr indent="0"/>
            <a:r>
              <a:rPr lang="en-US" b="1" sz="3600" spc="-150">
                <a:solidFill>
                  <a:srgbClr val="2A2342"/>
                </a:solidFill>
                <a:latin typeface="Arial"/>
              </a:rPr>
              <a:t>Forensic Science</a:t>
            </a:r>
          </a:p>
        </p:txBody>
      </p:sp>
    </p:spTree>
  </p:cSld>
  <p:clrMapOvr>
    <a:overrideClrMapping bg1="lt1" tx1="dk1" bg2="lt2" tx2="dk2" accent1="accent1" accent2="accent2" accent3="accent3" accent4="accent4" accent5="accent5" accent6="accent6" hlink="hlink" folHlink="folHlink"/>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591056" y="1938528"/>
            <a:ext cx="5931408" cy="4194048"/>
          </a:xfrm>
          <a:prstGeom prst="rect">
            <a:avLst/>
          </a:prstGeom>
        </p:spPr>
      </p:pic>
      <p:sp>
        <p:nvSpPr>
          <p:cNvPr id="3" name=""/>
          <p:cNvSpPr/>
          <p:nvPr/>
        </p:nvSpPr>
        <p:spPr>
          <a:xfrm>
            <a:off x="2862072" y="774192"/>
            <a:ext cx="3413760" cy="417576"/>
          </a:xfrm>
          <a:prstGeom prst="rect">
            <a:avLst/>
          </a:prstGeom>
        </p:spPr>
        <p:txBody>
          <a:bodyPr lIns="0" tIns="0" rIns="0" bIns="0" wrap="none">
            <a:noAutofit/>
          </a:bodyPr>
          <a:p>
            <a:pPr indent="0"/>
            <a:r>
              <a:rPr lang="en-US" b="1" sz="3200">
                <a:solidFill>
                  <a:srgbClr val="001F5F"/>
                </a:solidFill>
                <a:latin typeface="Arial"/>
              </a:rPr>
              <a:t>Scoring Schemes</a:t>
            </a:r>
          </a:p>
        </p:txBody>
      </p:sp>
      <p:sp>
        <p:nvSpPr>
          <p:cNvPr id="4" name=""/>
          <p:cNvSpPr/>
          <p:nvPr/>
        </p:nvSpPr>
        <p:spPr>
          <a:xfrm>
            <a:off x="987552" y="1554480"/>
            <a:ext cx="4053840" cy="396240"/>
          </a:xfrm>
          <a:prstGeom prst="rect">
            <a:avLst/>
          </a:prstGeom>
        </p:spPr>
        <p:txBody>
          <a:bodyPr lIns="0" tIns="0" rIns="0" bIns="0" wrap="none">
            <a:noAutofit/>
          </a:bodyPr>
          <a:p>
            <a:pPr indent="0"/>
            <a:r>
              <a:rPr lang="en-US" b="1" sz="2600">
                <a:solidFill>
                  <a:srgbClr val="3265FF"/>
                </a:solidFill>
                <a:latin typeface="Arial"/>
              </a:rPr>
              <a:t>Simple Alignment Scores</a:t>
            </a:r>
          </a:p>
        </p:txBody>
      </p:sp>
    </p:spTree>
  </p:cSld>
  <p:clrMapOvr>
    <a:overrideClrMapping bg1="lt1" tx1="dk1" bg2="lt2" tx2="dk2" accent1="accent1" accent2="accent2" accent3="accent3" accent4="accent4" accent5="accent5" accent6="accent6" hlink="hlink" folHlink="folHlink"/>
  </p:clrMapOvr>
</p:sld>
</file>

<file path=ppt/slides/slide5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9824" y="780288"/>
            <a:ext cx="5891784" cy="411480"/>
          </a:xfrm>
          <a:prstGeom prst="rect">
            <a:avLst/>
          </a:prstGeom>
        </p:spPr>
        <p:txBody>
          <a:bodyPr lIns="0" tIns="0" rIns="0" bIns="0" wrap="none">
            <a:noAutofit/>
          </a:bodyPr>
          <a:p>
            <a:pPr indent="0"/>
            <a:r>
              <a:rPr lang="en-US" b="1" sz="3200">
                <a:solidFill>
                  <a:srgbClr val="001F5F"/>
                </a:solidFill>
                <a:latin typeface="Arial"/>
              </a:rPr>
              <a:t>Needleman-Wunsch Algorithm</a:t>
            </a:r>
          </a:p>
        </p:txBody>
      </p:sp>
      <p:sp>
        <p:nvSpPr>
          <p:cNvPr id="3" name=""/>
          <p:cNvSpPr/>
          <p:nvPr/>
        </p:nvSpPr>
        <p:spPr>
          <a:xfrm>
            <a:off x="4663440" y="1612392"/>
            <a:ext cx="3480816" cy="3264408"/>
          </a:xfrm>
          <a:prstGeom prst="rect">
            <a:avLst/>
          </a:prstGeom>
        </p:spPr>
        <p:txBody>
          <a:bodyPr lIns="0" tIns="0" rIns="0" bIns="0">
            <a:noAutofit/>
          </a:bodyPr>
          <a:p>
            <a:pPr marL="350520" indent="-330200">
              <a:spcAft>
                <a:spcPts val="1050"/>
              </a:spcAft>
            </a:pPr>
            <a:r>
              <a:rPr lang="en-US" sz="2600" spc="-50">
                <a:solidFill>
                  <a:srgbClr val="3265FF"/>
                </a:solidFill>
                <a:latin typeface="Arial"/>
              </a:rPr>
              <a:t>Matrix Fill</a:t>
            </a:r>
          </a:p>
          <a:p>
            <a:pPr marL="350520" indent="-330200">
              <a:lnSpc>
                <a:spcPts val="3096"/>
              </a:lnSpc>
              <a:spcAft>
                <a:spcPts val="210"/>
              </a:spcAft>
            </a:pPr>
            <a:r>
              <a:rPr lang="en-US" sz="2600" spc="-50">
                <a:solidFill>
                  <a:srgbClr val="622422"/>
                </a:solidFill>
                <a:latin typeface="Arial"/>
              </a:rPr>
              <a:t>•    </a:t>
            </a:r>
            <a:r>
              <a:rPr lang="en-US" sz="2600" spc="-50">
                <a:latin typeface="Arial"/>
              </a:rPr>
              <a:t>The </a:t>
            </a:r>
            <a:r>
              <a:rPr lang="en-US" i="1" sz="2600">
                <a:latin typeface="Arial"/>
              </a:rPr>
              <a:t>horizontal gap score</a:t>
            </a:r>
            <a:r>
              <a:rPr lang="en-US" sz="2600" spc="-50">
                <a:latin typeface="Arial"/>
              </a:rPr>
              <a:t> is the sum of the cell to the left and the gap score</a:t>
            </a:r>
          </a:p>
          <a:p>
            <a:pPr marL="350520" indent="-330200">
              <a:lnSpc>
                <a:spcPts val="3096"/>
              </a:lnSpc>
            </a:pPr>
            <a:r>
              <a:rPr lang="en-US" sz="2600" spc="-50">
                <a:solidFill>
                  <a:srgbClr val="622422"/>
                </a:solidFill>
                <a:latin typeface="Arial"/>
              </a:rPr>
              <a:t>•    </a:t>
            </a:r>
            <a:r>
              <a:rPr lang="en-US" sz="2600" spc="-50">
                <a:latin typeface="Arial"/>
              </a:rPr>
              <a:t>The </a:t>
            </a:r>
            <a:r>
              <a:rPr lang="en-US" i="1" sz="2600">
                <a:latin typeface="Arial"/>
              </a:rPr>
              <a:t>vertical gap score</a:t>
            </a:r>
            <a:r>
              <a:rPr lang="en-US" sz="2600" spc="-50">
                <a:latin typeface="Arial"/>
              </a:rPr>
              <a:t> is computed analogously</a:t>
            </a:r>
          </a:p>
        </p:txBody>
      </p:sp>
    </p:spTree>
  </p:cSld>
  <p:clrMapOvr>
    <a:overrideClrMapping bg1="lt1" tx1="dk1" bg2="lt2" tx2="dk2" accent1="accent1" accent2="accent2" accent3="accent3" accent4="accent4" accent5="accent5" accent6="accent6" hlink="hlink" folHlink="folHlink"/>
  </p:clrMapOvr>
</p:sld>
</file>

<file path=ppt/slides/slide50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9037320" y="554736"/>
            <a:ext cx="106680" cy="457200"/>
          </a:xfrm>
          <a:prstGeom prst="rect">
            <a:avLst/>
          </a:prstGeom>
          <a:solidFill>
            <a:srgbClr val="E6F3F9"/>
          </a:solidFill>
        </p:spPr>
        <p:txBody>
          <a:bodyPr lIns="0" tIns="0" rIns="0" bIns="0" wrap="none">
            <a:noAutofit/>
          </a:bodyPr>
          <a:p>
            <a:pPr indent="0"/>
            <a:r>
              <a:rPr lang="en-US" b="1" sz="5900">
                <a:solidFill>
                  <a:srgbClr val="205969"/>
                </a:solidFill>
                <a:latin typeface="Calibri"/>
              </a:rPr>
              <a:t>i</a:t>
            </a:r>
          </a:p>
        </p:txBody>
      </p:sp>
      <p:sp>
        <p:nvSpPr>
          <p:cNvPr id="4" name=""/>
          <p:cNvSpPr/>
          <p:nvPr/>
        </p:nvSpPr>
        <p:spPr>
          <a:xfrm>
            <a:off x="4593336" y="1176528"/>
            <a:ext cx="3352800" cy="2569464"/>
          </a:xfrm>
          <a:prstGeom prst="rect">
            <a:avLst/>
          </a:prstGeom>
        </p:spPr>
        <p:txBody>
          <a:bodyPr lIns="0" tIns="0" rIns="0" bIns="0">
            <a:noAutofit/>
          </a:bodyPr>
          <a:p>
            <a:pPr indent="0">
              <a:lnSpc>
                <a:spcPts val="3120"/>
              </a:lnSpc>
              <a:spcAft>
                <a:spcPts val="1260"/>
              </a:spcAft>
            </a:pPr>
            <a:r>
              <a:rPr lang="en-US" sz="2600">
                <a:solidFill>
                  <a:srgbClr val="8F2934"/>
                </a:solidFill>
                <a:latin typeface="Arial"/>
              </a:rPr>
              <a:t>DNA Finger Printing / DNA Profiling:</a:t>
            </a:r>
          </a:p>
          <a:p>
            <a:pPr indent="0">
              <a:lnSpc>
                <a:spcPts val="3096"/>
              </a:lnSpc>
            </a:pPr>
            <a:r>
              <a:rPr lang="en-US" sz="2600">
                <a:latin typeface="Arial"/>
              </a:rPr>
              <a:t>It is a form of forensic identification that is used primarily to identify people.</a:t>
            </a:r>
          </a:p>
        </p:txBody>
      </p:sp>
    </p:spTree>
  </p:cSld>
  <p:clrMapOvr>
    <a:overrideClrMapping bg1="lt1" tx1="dk1" bg2="lt2" tx2="dk2" accent1="accent1" accent2="accent2" accent3="accent3" accent4="accent4" accent5="accent5" accent6="accent6" hlink="hlink" folHlink="folHlink"/>
  </p:clrMapOvr>
</p:sld>
</file>

<file path=ppt/slides/slide50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4562856" y="1176528"/>
            <a:ext cx="3779520" cy="3355848"/>
          </a:xfrm>
          <a:prstGeom prst="rect">
            <a:avLst/>
          </a:prstGeom>
        </p:spPr>
        <p:txBody>
          <a:bodyPr lIns="0" tIns="0" rIns="0" bIns="0">
            <a:noAutofit/>
          </a:bodyPr>
          <a:p>
            <a:pPr indent="0">
              <a:spcAft>
                <a:spcPts val="4200"/>
              </a:spcAft>
            </a:pPr>
            <a:r>
              <a:rPr lang="en-US" sz="2600">
                <a:solidFill>
                  <a:srgbClr val="8F2934"/>
                </a:solidFill>
                <a:latin typeface="Arial"/>
              </a:rPr>
              <a:t>Advantages</a:t>
            </a:r>
          </a:p>
          <a:p>
            <a:pPr indent="0">
              <a:lnSpc>
                <a:spcPts val="3096"/>
              </a:lnSpc>
            </a:pPr>
            <a:r>
              <a:rPr lang="en-US" sz="2600">
                <a:latin typeface="Arial"/>
              </a:rPr>
              <a:t>Even though all humans share 99.9% of their DNA sequences, the remaining</a:t>
            </a:r>
          </a:p>
          <a:p>
            <a:pPr indent="0">
              <a:lnSpc>
                <a:spcPts val="3096"/>
              </a:lnSpc>
            </a:pPr>
            <a:r>
              <a:rPr lang="en-US" sz="2600">
                <a:latin typeface="Arial"/>
              </a:rPr>
              <a:t>0.01% of sequences is unique enough to differentiate people.</a:t>
            </a:r>
          </a:p>
        </p:txBody>
      </p:sp>
    </p:spTree>
  </p:cSld>
  <p:clrMapOvr>
    <a:overrideClrMapping bg1="lt1" tx1="dk1" bg2="lt2" tx2="dk2" accent1="accent1" accent2="accent2" accent3="accent3" accent4="accent4" accent5="accent5" accent6="accent6" hlink="hlink" folHlink="folHlink"/>
  </p:clrMapOvr>
</p:sld>
</file>

<file path=ppt/slides/slide50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9037320" y="618744"/>
            <a:ext cx="106680" cy="393192"/>
          </a:xfrm>
          <a:prstGeom prst="rect">
            <a:avLst/>
          </a:prstGeom>
          <a:solidFill>
            <a:srgbClr val="E6F3F9"/>
          </a:solidFill>
        </p:spPr>
        <p:txBody>
          <a:bodyPr lIns="0" tIns="0" rIns="0" bIns="0" wrap="none">
            <a:noAutofit/>
          </a:bodyPr>
          <a:p>
            <a:pPr indent="0"/>
            <a:r>
              <a:rPr lang="en-US" b="1" sz="4300">
                <a:solidFill>
                  <a:srgbClr val="205969"/>
                </a:solidFill>
                <a:latin typeface="Cambria"/>
              </a:rPr>
              <a:t>I</a:t>
            </a:r>
          </a:p>
        </p:txBody>
      </p:sp>
      <p:sp>
        <p:nvSpPr>
          <p:cNvPr id="4" name=""/>
          <p:cNvSpPr/>
          <p:nvPr/>
        </p:nvSpPr>
        <p:spPr>
          <a:xfrm>
            <a:off x="4562856" y="1176528"/>
            <a:ext cx="3700272" cy="3252216"/>
          </a:xfrm>
          <a:prstGeom prst="rect">
            <a:avLst/>
          </a:prstGeom>
        </p:spPr>
        <p:txBody>
          <a:bodyPr lIns="0" tIns="0" rIns="0" bIns="0">
            <a:noAutofit/>
          </a:bodyPr>
          <a:p>
            <a:pPr indent="0">
              <a:spcAft>
                <a:spcPts val="1470"/>
              </a:spcAft>
            </a:pPr>
            <a:r>
              <a:rPr lang="en-US" sz="2600">
                <a:solidFill>
                  <a:srgbClr val="8F2934"/>
                </a:solidFill>
                <a:latin typeface="Arial"/>
              </a:rPr>
              <a:t>Advantages</a:t>
            </a:r>
          </a:p>
          <a:p>
            <a:pPr indent="0">
              <a:lnSpc>
                <a:spcPts val="3096"/>
              </a:lnSpc>
            </a:pPr>
            <a:r>
              <a:rPr lang="en-US" sz="2600">
                <a:latin typeface="Arial"/>
              </a:rPr>
              <a:t>Because DNA is in every cell of a person’s body is present and same , any part of a human’s body including dead skin skills, hair, saliva, and more contain DNA sequences.</a:t>
            </a:r>
          </a:p>
        </p:txBody>
      </p:sp>
    </p:spTree>
  </p:cSld>
  <p:clrMapOvr>
    <a:overrideClrMapping bg1="lt1" tx1="dk1" bg2="lt2" tx2="dk2" accent1="accent1" accent2="accent2" accent3="accent3" accent4="accent4" accent5="accent5" accent6="accent6" hlink="hlink" folHlink="folHlink"/>
  </p:clrMapOvr>
</p:sld>
</file>

<file path=ppt/slides/slide50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9037320" y="573024"/>
            <a:ext cx="106680" cy="438912"/>
          </a:xfrm>
          <a:prstGeom prst="rect">
            <a:avLst/>
          </a:prstGeom>
          <a:solidFill>
            <a:srgbClr val="E6F3F9"/>
          </a:solidFill>
        </p:spPr>
        <p:txBody>
          <a:bodyPr lIns="0" tIns="0" rIns="0" bIns="0" wrap="none">
            <a:noAutofit/>
          </a:bodyPr>
          <a:p>
            <a:pPr indent="0"/>
            <a:r>
              <a:rPr lang="en-US" b="1" sz="5900">
                <a:solidFill>
                  <a:srgbClr val="205969"/>
                </a:solidFill>
                <a:latin typeface="Calibri"/>
              </a:rPr>
              <a:t>I</a:t>
            </a:r>
          </a:p>
        </p:txBody>
      </p:sp>
      <p:sp>
        <p:nvSpPr>
          <p:cNvPr id="4" name=""/>
          <p:cNvSpPr/>
          <p:nvPr/>
        </p:nvSpPr>
        <p:spPr>
          <a:xfrm>
            <a:off x="4568952" y="1176528"/>
            <a:ext cx="3736848" cy="1722120"/>
          </a:xfrm>
          <a:prstGeom prst="rect">
            <a:avLst/>
          </a:prstGeom>
        </p:spPr>
        <p:txBody>
          <a:bodyPr lIns="0" tIns="0" rIns="0" bIns="0">
            <a:noAutofit/>
          </a:bodyPr>
          <a:p>
            <a:pPr marL="485648" indent="-457200">
              <a:spcAft>
                <a:spcPts val="1890"/>
              </a:spcAft>
            </a:pPr>
            <a:r>
              <a:rPr lang="en-US" sz="2600">
                <a:solidFill>
                  <a:srgbClr val="8F2934"/>
                </a:solidFill>
                <a:latin typeface="Arial"/>
              </a:rPr>
              <a:t>DNA Fingerprinting</a:t>
            </a:r>
          </a:p>
          <a:p>
            <a:pPr marL="485648" indent="-457200">
              <a:lnSpc>
                <a:spcPts val="3096"/>
              </a:lnSpc>
            </a:pPr>
            <a:r>
              <a:rPr lang="en-US" sz="2600">
                <a:latin typeface="Arial"/>
              </a:rPr>
              <a:t>•    A forensic scientist will need two pieces of DNA to be compared. </a:t>
            </a:r>
            <a:r>
              <a:rPr lang="en-US" baseline="30000" sz="2600">
                <a:latin typeface="Arial"/>
              </a:rPr>
              <a:t>•</a:t>
            </a:r>
          </a:p>
        </p:txBody>
      </p:sp>
      <p:sp>
        <p:nvSpPr>
          <p:cNvPr id="5" name=""/>
          <p:cNvSpPr/>
          <p:nvPr/>
        </p:nvSpPr>
        <p:spPr>
          <a:xfrm>
            <a:off x="4568952" y="3386328"/>
            <a:ext cx="3736848" cy="2289048"/>
          </a:xfrm>
          <a:prstGeom prst="rect">
            <a:avLst/>
          </a:prstGeom>
        </p:spPr>
        <p:txBody>
          <a:bodyPr lIns="0" tIns="0" rIns="0" bIns="0">
            <a:noAutofit/>
          </a:bodyPr>
          <a:p>
            <a:pPr marL="5041900" marR="977900" indent="-457200">
              <a:lnSpc>
                <a:spcPts val="3096"/>
              </a:lnSpc>
            </a:pPr>
            <a:r>
              <a:rPr lang="en-US" sz="2600">
                <a:latin typeface="Arial"/>
              </a:rPr>
              <a:t>•    For example, DNA discovered at crime scene should be compared to a DNA sample taken from a suspect.</a:t>
            </a:r>
          </a:p>
        </p:txBody>
      </p:sp>
    </p:spTree>
  </p:cSld>
  <p:clrMapOvr>
    <a:overrideClrMapping bg1="lt1" tx1="dk1" bg2="lt2" tx2="dk2" accent1="accent1" accent2="accent2" accent3="accent3" accent4="accent4" accent5="accent5" accent6="accent6" hlink="hlink" folHlink="folHlink"/>
  </p:clrMapOvr>
</p:sld>
</file>

<file path=ppt/slides/slide50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06624" y="384048"/>
            <a:ext cx="3816096" cy="420624"/>
          </a:xfrm>
          <a:prstGeom prst="rect">
            <a:avLst/>
          </a:prstGeom>
        </p:spPr>
        <p:txBody>
          <a:bodyPr lIns="0" tIns="0" rIns="0" bIns="0" wrap="none">
            <a:noAutofit/>
          </a:bodyPr>
          <a:p>
            <a:pPr indent="0"/>
            <a:r>
              <a:rPr lang="en-US" b="1" sz="3200">
                <a:solidFill>
                  <a:srgbClr val="205969"/>
                </a:solidFill>
                <a:latin typeface="Arial"/>
              </a:rPr>
              <a:t>DNA Fingerprinting</a:t>
            </a:r>
          </a:p>
        </p:txBody>
      </p:sp>
      <p:sp>
        <p:nvSpPr>
          <p:cNvPr id="3" name=""/>
          <p:cNvSpPr/>
          <p:nvPr/>
        </p:nvSpPr>
        <p:spPr>
          <a:xfrm>
            <a:off x="4568952" y="1173480"/>
            <a:ext cx="2660904" cy="2164080"/>
          </a:xfrm>
          <a:prstGeom prst="rect">
            <a:avLst/>
          </a:prstGeom>
        </p:spPr>
        <p:txBody>
          <a:bodyPr lIns="0" tIns="0" rIns="0" bIns="0">
            <a:noAutofit/>
          </a:bodyPr>
          <a:p>
            <a:pPr algn="just" marL="472948" indent="-444500">
              <a:spcAft>
                <a:spcPts val="4200"/>
              </a:spcAft>
            </a:pPr>
            <a:r>
              <a:rPr lang="en-US" sz="2600">
                <a:solidFill>
                  <a:srgbClr val="8F2934"/>
                </a:solidFill>
                <a:latin typeface="Arial"/>
              </a:rPr>
              <a:t>Steps</a:t>
            </a:r>
          </a:p>
          <a:p>
            <a:pPr algn="just" marL="472948" indent="-444500">
              <a:lnSpc>
                <a:spcPts val="3096"/>
              </a:lnSpc>
            </a:pPr>
            <a:r>
              <a:rPr lang="en-US" sz="2600">
                <a:latin typeface="Arial"/>
              </a:rPr>
              <a:t>•    Comparison of repeating DNA sequences </a:t>
            </a:r>
            <a:r>
              <a:rPr lang="en-US" baseline="30000" sz="2600">
                <a:latin typeface="Arial"/>
              </a:rPr>
              <a:t>•</a:t>
            </a:r>
          </a:p>
        </p:txBody>
      </p:sp>
      <p:sp>
        <p:nvSpPr>
          <p:cNvPr id="4" name=""/>
          <p:cNvSpPr/>
          <p:nvPr/>
        </p:nvSpPr>
        <p:spPr>
          <a:xfrm>
            <a:off x="4568952" y="3825240"/>
            <a:ext cx="2660904" cy="710184"/>
          </a:xfrm>
          <a:prstGeom prst="rect">
            <a:avLst/>
          </a:prstGeom>
        </p:spPr>
        <p:txBody>
          <a:bodyPr lIns="0" tIns="0" rIns="0" bIns="0">
            <a:noAutofit/>
          </a:bodyPr>
          <a:p>
            <a:pPr marL="5041900" marR="1778000" indent="-457200">
              <a:lnSpc>
                <a:spcPts val="3048"/>
              </a:lnSpc>
            </a:pPr>
            <a:r>
              <a:rPr lang="en-US" sz="2600">
                <a:latin typeface="Arial"/>
              </a:rPr>
              <a:t>•    Match b/w two samples</a:t>
            </a:r>
          </a:p>
        </p:txBody>
      </p:sp>
    </p:spTree>
  </p:cSld>
  <p:clrMapOvr>
    <a:overrideClrMapping bg1="lt1" tx1="dk1" bg2="lt2" tx2="dk2" accent1="accent1" accent2="accent2" accent3="accent3" accent4="accent4" accent5="accent5" accent6="accent6" hlink="hlink" folHlink="folHlink"/>
  </p:clrMapOvr>
</p:sld>
</file>

<file path=ppt/slides/slide50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06624" y="384048"/>
            <a:ext cx="3816096" cy="420624"/>
          </a:xfrm>
          <a:prstGeom prst="rect">
            <a:avLst/>
          </a:prstGeom>
        </p:spPr>
        <p:txBody>
          <a:bodyPr lIns="0" tIns="0" rIns="0" bIns="0" wrap="none">
            <a:noAutofit/>
          </a:bodyPr>
          <a:p>
            <a:pPr indent="0"/>
            <a:r>
              <a:rPr lang="en-US" b="1" sz="3200">
                <a:solidFill>
                  <a:srgbClr val="205969"/>
                </a:solidFill>
                <a:latin typeface="Arial"/>
              </a:rPr>
              <a:t>DNA Fingerprinting</a:t>
            </a:r>
          </a:p>
        </p:txBody>
      </p:sp>
      <p:sp>
        <p:nvSpPr>
          <p:cNvPr id="3" name=""/>
          <p:cNvSpPr/>
          <p:nvPr/>
        </p:nvSpPr>
        <p:spPr>
          <a:xfrm>
            <a:off x="9037320" y="554736"/>
            <a:ext cx="106680" cy="457200"/>
          </a:xfrm>
          <a:prstGeom prst="rect">
            <a:avLst/>
          </a:prstGeom>
          <a:solidFill>
            <a:srgbClr val="E6F3F9"/>
          </a:solidFill>
        </p:spPr>
        <p:txBody>
          <a:bodyPr lIns="0" tIns="0" rIns="0" bIns="0" wrap="none">
            <a:noAutofit/>
          </a:bodyPr>
          <a:p>
            <a:pPr indent="0"/>
            <a:r>
              <a:rPr lang="en-US" b="1" sz="5900">
                <a:solidFill>
                  <a:srgbClr val="205969"/>
                </a:solidFill>
                <a:latin typeface="Calibri"/>
              </a:rPr>
              <a:t>i</a:t>
            </a:r>
          </a:p>
        </p:txBody>
      </p:sp>
      <p:sp>
        <p:nvSpPr>
          <p:cNvPr id="4" name=""/>
          <p:cNvSpPr/>
          <p:nvPr/>
        </p:nvSpPr>
        <p:spPr>
          <a:xfrm>
            <a:off x="4498848" y="1173480"/>
            <a:ext cx="3941064" cy="4556760"/>
          </a:xfrm>
          <a:prstGeom prst="rect">
            <a:avLst/>
          </a:prstGeom>
        </p:spPr>
        <p:txBody>
          <a:bodyPr lIns="0" tIns="0" rIns="0" bIns="0">
            <a:noAutofit/>
          </a:bodyPr>
          <a:p>
            <a:pPr indent="0">
              <a:spcAft>
                <a:spcPts val="2100"/>
              </a:spcAft>
            </a:pPr>
            <a:r>
              <a:rPr lang="en-US" sz="2600">
                <a:solidFill>
                  <a:srgbClr val="8F2934"/>
                </a:solidFill>
                <a:latin typeface="Arial"/>
              </a:rPr>
              <a:t>DNA extraction from cell</a:t>
            </a:r>
          </a:p>
          <a:p>
            <a:pPr indent="0">
              <a:lnSpc>
                <a:spcPts val="3144"/>
              </a:lnSpc>
              <a:spcAft>
                <a:spcPts val="2100"/>
              </a:spcAft>
            </a:pPr>
            <a:r>
              <a:rPr lang="en-US" sz="2600">
                <a:solidFill>
                  <a:srgbClr val="205969"/>
                </a:solidFill>
                <a:latin typeface="Arial"/>
              </a:rPr>
              <a:t>1.</a:t>
            </a:r>
            <a:r>
              <a:rPr lang="en-US" sz="2600">
                <a:latin typeface="Arial"/>
              </a:rPr>
              <a:t> </a:t>
            </a:r>
            <a:r>
              <a:rPr lang="en-US" sz="2600">
                <a:solidFill>
                  <a:srgbClr val="205969"/>
                </a:solidFill>
                <a:latin typeface="Arial"/>
              </a:rPr>
              <a:t>Collecting cell from sample:</a:t>
            </a:r>
          </a:p>
          <a:p>
            <a:pPr indent="0">
              <a:spcAft>
                <a:spcPts val="2940"/>
              </a:spcAft>
            </a:pPr>
            <a:r>
              <a:rPr lang="en-US" sz="2600">
                <a:latin typeface="Arial"/>
              </a:rPr>
              <a:t>Two meters of DNA in cell</a:t>
            </a:r>
          </a:p>
          <a:p>
            <a:pPr indent="0">
              <a:lnSpc>
                <a:spcPts val="3120"/>
              </a:lnSpc>
              <a:spcAft>
                <a:spcPts val="2100"/>
              </a:spcAft>
            </a:pPr>
            <a:r>
              <a:rPr lang="en-US" sz="2600">
                <a:latin typeface="Arial"/>
              </a:rPr>
              <a:t>Collect cells from the sample with buccal swab.</a:t>
            </a:r>
          </a:p>
          <a:p>
            <a:pPr indent="0">
              <a:lnSpc>
                <a:spcPts val="3096"/>
              </a:lnSpc>
            </a:pPr>
            <a:r>
              <a:rPr lang="en-US" sz="2600">
                <a:latin typeface="Arial"/>
              </a:rPr>
              <a:t>Place the swab into Eppendorf tube.</a:t>
            </a:r>
          </a:p>
        </p:txBody>
      </p:sp>
    </p:spTree>
  </p:cSld>
  <p:clrMapOvr>
    <a:overrideClrMapping bg1="lt1" tx1="dk1" bg2="lt2" tx2="dk2" accent1="accent1" accent2="accent2" accent3="accent3" accent4="accent4" accent5="accent5" accent6="accent6" hlink="hlink" folHlink="folHlink"/>
  </p:clrMapOvr>
</p:sld>
</file>

<file path=ppt/slides/slide50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06624" y="384048"/>
            <a:ext cx="3816096" cy="420624"/>
          </a:xfrm>
          <a:prstGeom prst="rect">
            <a:avLst/>
          </a:prstGeom>
        </p:spPr>
        <p:txBody>
          <a:bodyPr lIns="0" tIns="0" rIns="0" bIns="0" wrap="none">
            <a:noAutofit/>
          </a:bodyPr>
          <a:p>
            <a:pPr indent="0"/>
            <a:r>
              <a:rPr lang="en-US" b="1" sz="3200">
                <a:solidFill>
                  <a:srgbClr val="205969"/>
                </a:solidFill>
                <a:latin typeface="Arial"/>
              </a:rPr>
              <a:t>DNA Fingerprinting</a:t>
            </a:r>
          </a:p>
        </p:txBody>
      </p:sp>
      <p:sp>
        <p:nvSpPr>
          <p:cNvPr id="3" name=""/>
          <p:cNvSpPr/>
          <p:nvPr/>
        </p:nvSpPr>
        <p:spPr>
          <a:xfrm>
            <a:off x="9037320" y="554736"/>
            <a:ext cx="106680" cy="457200"/>
          </a:xfrm>
          <a:prstGeom prst="rect">
            <a:avLst/>
          </a:prstGeom>
          <a:solidFill>
            <a:srgbClr val="E6F3F9"/>
          </a:solidFill>
        </p:spPr>
        <p:txBody>
          <a:bodyPr lIns="0" tIns="0" rIns="0" bIns="0" wrap="none">
            <a:noAutofit/>
          </a:bodyPr>
          <a:p>
            <a:pPr indent="0"/>
            <a:r>
              <a:rPr lang="en-US" b="1" sz="5900">
                <a:solidFill>
                  <a:srgbClr val="205969"/>
                </a:solidFill>
                <a:latin typeface="Calibri"/>
              </a:rPr>
              <a:t>I</a:t>
            </a:r>
          </a:p>
        </p:txBody>
      </p:sp>
      <p:sp>
        <p:nvSpPr>
          <p:cNvPr id="4" name=""/>
          <p:cNvSpPr/>
          <p:nvPr/>
        </p:nvSpPr>
        <p:spPr>
          <a:xfrm>
            <a:off x="4547616" y="1100328"/>
            <a:ext cx="3925824" cy="5010912"/>
          </a:xfrm>
          <a:prstGeom prst="rect">
            <a:avLst/>
          </a:prstGeom>
        </p:spPr>
        <p:txBody>
          <a:bodyPr lIns="0" tIns="0" rIns="0" bIns="0">
            <a:noAutofit/>
          </a:bodyPr>
          <a:p>
            <a:pPr indent="0">
              <a:lnSpc>
                <a:spcPts val="3120"/>
              </a:lnSpc>
              <a:spcAft>
                <a:spcPts val="2100"/>
              </a:spcAft>
            </a:pPr>
            <a:r>
              <a:rPr lang="en-US" sz="2600">
                <a:solidFill>
                  <a:srgbClr val="205969"/>
                </a:solidFill>
                <a:latin typeface="Arial"/>
              </a:rPr>
              <a:t>2.</a:t>
            </a:r>
            <a:r>
              <a:rPr lang="en-US" sz="2600">
                <a:latin typeface="Arial"/>
              </a:rPr>
              <a:t> </a:t>
            </a:r>
            <a:r>
              <a:rPr lang="en-US" sz="2600">
                <a:solidFill>
                  <a:srgbClr val="205969"/>
                </a:solidFill>
                <a:latin typeface="Arial"/>
              </a:rPr>
              <a:t>Burst cells open to release DNA:</a:t>
            </a:r>
          </a:p>
          <a:p>
            <a:pPr indent="0">
              <a:lnSpc>
                <a:spcPts val="3120"/>
              </a:lnSpc>
              <a:spcAft>
                <a:spcPts val="2100"/>
              </a:spcAft>
            </a:pPr>
            <a:r>
              <a:rPr lang="en-US" sz="2600">
                <a:latin typeface="Arial"/>
              </a:rPr>
              <a:t>Add the lysis solution to the tube to separate the cells.</a:t>
            </a:r>
          </a:p>
          <a:p>
            <a:pPr indent="0">
              <a:lnSpc>
                <a:spcPts val="3096"/>
              </a:lnSpc>
            </a:pPr>
            <a:r>
              <a:rPr lang="en-US" sz="2600">
                <a:latin typeface="Arial"/>
              </a:rPr>
              <a:t>LS breaks Cell membrane &amp; nuclear envelope causing cells to burst open &amp; release DNA . It also £ removes histones proteins from DNA.</a:t>
            </a:r>
          </a:p>
        </p:txBody>
      </p:sp>
    </p:spTree>
  </p:cSld>
  <p:clrMapOvr>
    <a:overrideClrMapping bg1="lt1" tx1="dk1" bg2="lt2" tx2="dk2" accent1="accent1" accent2="accent2" accent3="accent3" accent4="accent4" accent5="accent5" accent6="accent6" hlink="hlink" folHlink="folHlink"/>
  </p:clrMapOvr>
</p:sld>
</file>

<file path=ppt/slides/slide50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06624" y="384048"/>
            <a:ext cx="3816096" cy="420624"/>
          </a:xfrm>
          <a:prstGeom prst="rect">
            <a:avLst/>
          </a:prstGeom>
        </p:spPr>
        <p:txBody>
          <a:bodyPr lIns="0" tIns="0" rIns="0" bIns="0" wrap="none">
            <a:noAutofit/>
          </a:bodyPr>
          <a:p>
            <a:pPr indent="0"/>
            <a:r>
              <a:rPr lang="en-US" b="1" sz="3200">
                <a:solidFill>
                  <a:srgbClr val="205969"/>
                </a:solidFill>
                <a:latin typeface="Arial"/>
              </a:rPr>
              <a:t>DNA Fingerprinting</a:t>
            </a:r>
          </a:p>
        </p:txBody>
      </p:sp>
      <p:sp>
        <p:nvSpPr>
          <p:cNvPr id="3" name=""/>
          <p:cNvSpPr/>
          <p:nvPr/>
        </p:nvSpPr>
        <p:spPr>
          <a:xfrm>
            <a:off x="4562856" y="1097280"/>
            <a:ext cx="3901440" cy="4291584"/>
          </a:xfrm>
          <a:prstGeom prst="rect">
            <a:avLst/>
          </a:prstGeom>
        </p:spPr>
        <p:txBody>
          <a:bodyPr lIns="0" tIns="0" rIns="0" bIns="0">
            <a:noAutofit/>
          </a:bodyPr>
          <a:p>
            <a:pPr algn="just" indent="0">
              <a:lnSpc>
                <a:spcPts val="3096"/>
              </a:lnSpc>
            </a:pPr>
            <a:r>
              <a:rPr lang="en-US" sz="2600">
                <a:solidFill>
                  <a:srgbClr val="205969"/>
                </a:solidFill>
                <a:latin typeface="Arial"/>
              </a:rPr>
              <a:t>3.</a:t>
            </a:r>
            <a:r>
              <a:rPr lang="en-US" sz="2600">
                <a:latin typeface="Arial"/>
              </a:rPr>
              <a:t> </a:t>
            </a:r>
            <a:r>
              <a:rPr lang="en-US" sz="2600">
                <a:solidFill>
                  <a:srgbClr val="205969"/>
                </a:solidFill>
                <a:latin typeface="Arial"/>
              </a:rPr>
              <a:t>Separate DNA from</a:t>
            </a:r>
          </a:p>
          <a:p>
            <a:pPr algn="just" indent="0">
              <a:lnSpc>
                <a:spcPts val="3096"/>
              </a:lnSpc>
            </a:pPr>
            <a:r>
              <a:rPr lang="en-US" sz="2600">
                <a:solidFill>
                  <a:srgbClr val="205969"/>
                </a:solidFill>
                <a:latin typeface="Arial"/>
              </a:rPr>
              <a:t>proteins and Debris:</a:t>
            </a:r>
          </a:p>
          <a:p>
            <a:pPr marL="466344" indent="-444500">
              <a:lnSpc>
                <a:spcPts val="3096"/>
              </a:lnSpc>
            </a:pPr>
            <a:r>
              <a:rPr lang="en-US" sz="2600">
                <a:latin typeface="Arial"/>
              </a:rPr>
              <a:t>•    Cells have stayed in warm to for such a time that DNA is freed from cells.</a:t>
            </a:r>
          </a:p>
          <a:p>
            <a:pPr marL="466344" indent="-444500">
              <a:lnSpc>
                <a:spcPts val="3096"/>
              </a:lnSpc>
            </a:pPr>
            <a:r>
              <a:rPr lang="en-US" sz="2600">
                <a:latin typeface="Arial"/>
              </a:rPr>
              <a:t>•    Salt causes proteins &amp; other cellular debris to clump together.</a:t>
            </a:r>
          </a:p>
          <a:p>
            <a:pPr marL="466344" indent="-444500">
              <a:lnSpc>
                <a:spcPts val="3096"/>
              </a:lnSpc>
            </a:pPr>
            <a:r>
              <a:rPr lang="en-US" sz="2600">
                <a:latin typeface="Arial"/>
              </a:rPr>
              <a:t>•    Place tube into micro centrifuge.</a:t>
            </a:r>
          </a:p>
        </p:txBody>
      </p:sp>
    </p:spTree>
  </p:cSld>
  <p:clrMapOvr>
    <a:overrideClrMapping bg1="lt1" tx1="dk1" bg2="lt2" tx2="dk2" accent1="accent1" accent2="accent2" accent3="accent3" accent4="accent4" accent5="accent5" accent6="accent6" hlink="hlink" folHlink="folHlink"/>
  </p:clrMapOvr>
</p:sld>
</file>

<file path=ppt/slides/slide50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06624" y="384048"/>
            <a:ext cx="3816096" cy="420624"/>
          </a:xfrm>
          <a:prstGeom prst="rect">
            <a:avLst/>
          </a:prstGeom>
        </p:spPr>
        <p:txBody>
          <a:bodyPr lIns="0" tIns="0" rIns="0" bIns="0" wrap="none">
            <a:noAutofit/>
          </a:bodyPr>
          <a:p>
            <a:pPr indent="0"/>
            <a:r>
              <a:rPr lang="en-US" b="1" sz="3200">
                <a:solidFill>
                  <a:srgbClr val="205969"/>
                </a:solidFill>
                <a:latin typeface="Arial"/>
              </a:rPr>
              <a:t>DNA Fingerprinting</a:t>
            </a:r>
          </a:p>
        </p:txBody>
      </p:sp>
      <p:sp>
        <p:nvSpPr>
          <p:cNvPr id="3" name=""/>
          <p:cNvSpPr/>
          <p:nvPr/>
        </p:nvSpPr>
        <p:spPr>
          <a:xfrm>
            <a:off x="9040368" y="563880"/>
            <a:ext cx="103632" cy="448056"/>
          </a:xfrm>
          <a:prstGeom prst="rect">
            <a:avLst/>
          </a:prstGeom>
          <a:solidFill>
            <a:srgbClr val="E6F3F9"/>
          </a:solidFill>
        </p:spPr>
        <p:txBody>
          <a:bodyPr lIns="0" tIns="0" rIns="0" bIns="0" wrap="none">
            <a:noAutofit/>
          </a:bodyPr>
          <a:p>
            <a:pPr indent="0"/>
            <a:r>
              <a:rPr lang="en-US" b="1" sz="5900">
                <a:solidFill>
                  <a:srgbClr val="205969"/>
                </a:solidFill>
                <a:latin typeface="Calibri"/>
              </a:rPr>
              <a:t>I</a:t>
            </a:r>
          </a:p>
        </p:txBody>
      </p:sp>
      <p:sp>
        <p:nvSpPr>
          <p:cNvPr id="4" name=""/>
          <p:cNvSpPr/>
          <p:nvPr/>
        </p:nvSpPr>
        <p:spPr>
          <a:xfrm>
            <a:off x="4562856" y="1822704"/>
            <a:ext cx="3721608" cy="2706624"/>
          </a:xfrm>
          <a:prstGeom prst="rect">
            <a:avLst/>
          </a:prstGeom>
        </p:spPr>
        <p:txBody>
          <a:bodyPr lIns="0" tIns="0" rIns="0" bIns="0">
            <a:noAutofit/>
          </a:bodyPr>
          <a:p>
            <a:pPr indent="0">
              <a:lnSpc>
                <a:spcPts val="3096"/>
              </a:lnSpc>
            </a:pPr>
            <a:r>
              <a:rPr lang="en-US" sz="2600">
                <a:latin typeface="Arial"/>
              </a:rPr>
              <a:t>Inside the centrifuge tube spin around and debris &amp; heavy proteins sink in bottom of tube and DNA strands remains distributed throughout liquid.</a:t>
            </a:r>
          </a:p>
        </p:txBody>
      </p:sp>
    </p:spTree>
  </p:cSld>
  <p:clrMapOvr>
    <a:overrideClrMapping bg1="lt1" tx1="dk1" bg2="lt2" tx2="dk2" accent1="accent1" accent2="accent2" accent3="accent3" accent4="accent4" accent5="accent5" accent6="accent6" hlink="hlink" folHlink="folHlink"/>
  </p:clrMapOvr>
</p:sld>
</file>

<file path=ppt/slides/slide50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06624" y="384048"/>
            <a:ext cx="3816096" cy="420624"/>
          </a:xfrm>
          <a:prstGeom prst="rect">
            <a:avLst/>
          </a:prstGeom>
        </p:spPr>
        <p:txBody>
          <a:bodyPr lIns="0" tIns="0" rIns="0" bIns="0" wrap="none">
            <a:noAutofit/>
          </a:bodyPr>
          <a:p>
            <a:pPr indent="0"/>
            <a:r>
              <a:rPr lang="en-US" b="1" sz="3200">
                <a:solidFill>
                  <a:srgbClr val="205969"/>
                </a:solidFill>
                <a:latin typeface="Arial"/>
              </a:rPr>
              <a:t>DNA Fingerprinting</a:t>
            </a:r>
          </a:p>
        </p:txBody>
      </p:sp>
      <p:sp>
        <p:nvSpPr>
          <p:cNvPr id="3" name=""/>
          <p:cNvSpPr/>
          <p:nvPr/>
        </p:nvSpPr>
        <p:spPr>
          <a:xfrm>
            <a:off x="4547616" y="1176528"/>
            <a:ext cx="3913632" cy="5074920"/>
          </a:xfrm>
          <a:prstGeom prst="rect">
            <a:avLst/>
          </a:prstGeom>
        </p:spPr>
        <p:txBody>
          <a:bodyPr lIns="0" tIns="0" rIns="0" bIns="0">
            <a:noAutofit/>
          </a:bodyPr>
          <a:p>
            <a:pPr indent="0">
              <a:lnSpc>
                <a:spcPts val="3096"/>
              </a:lnSpc>
            </a:pPr>
            <a:r>
              <a:rPr lang="en-US" sz="2600">
                <a:solidFill>
                  <a:srgbClr val="205969"/>
                </a:solidFill>
                <a:latin typeface="Arial"/>
              </a:rPr>
              <a:t>4.</a:t>
            </a:r>
            <a:r>
              <a:rPr lang="en-US" sz="2600">
                <a:latin typeface="Arial"/>
              </a:rPr>
              <a:t> </a:t>
            </a:r>
            <a:r>
              <a:rPr lang="en-US" sz="2600">
                <a:solidFill>
                  <a:srgbClr val="205969"/>
                </a:solidFill>
                <a:latin typeface="Arial"/>
              </a:rPr>
              <a:t>Isolate concentrated DNA:</a:t>
            </a:r>
          </a:p>
          <a:p>
            <a:pPr indent="0">
              <a:lnSpc>
                <a:spcPts val="3096"/>
              </a:lnSpc>
            </a:pPr>
            <a:r>
              <a:rPr lang="en-US" sz="2600">
                <a:latin typeface="Arial"/>
              </a:rPr>
              <a:t>Add the liquid containing DNA in separate tube Now add isopropyl alcohol to tube.</a:t>
            </a:r>
          </a:p>
          <a:p>
            <a:pPr indent="0">
              <a:lnSpc>
                <a:spcPts val="3096"/>
              </a:lnSpc>
            </a:pPr>
            <a:r>
              <a:rPr lang="en-US" sz="2600">
                <a:latin typeface="Arial"/>
              </a:rPr>
              <a:t>DNA is not soluble in this alcohol so it comes out and it can be seen with naked eye.</a:t>
            </a:r>
          </a:p>
          <a:p>
            <a:pPr indent="0">
              <a:lnSpc>
                <a:spcPts val="3096"/>
              </a:lnSpc>
            </a:pPr>
            <a:r>
              <a:rPr lang="en-US" sz="2600">
                <a:latin typeface="Arial"/>
              </a:rPr>
              <a:t>DNA is collected at bottom tube after placing in centrifuge.</a:t>
            </a:r>
          </a:p>
        </p:txBody>
      </p:sp>
    </p:spTree>
  </p:cSld>
  <p:clrMapOvr>
    <a:overrideClrMapping bg1="lt1" tx1="dk1" bg2="lt2" tx2="dk2" accent1="accent1" accent2="accent2" accent3="accent3" accent4="accent4" accent5="accent5" accent6="accent6" hlink="hlink" folHlink="folHlink"/>
  </p:clrMapOvr>
</p:sld>
</file>

<file path=ppt/slides/slide5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9824" y="780288"/>
            <a:ext cx="5891784" cy="411480"/>
          </a:xfrm>
          <a:prstGeom prst="rect">
            <a:avLst/>
          </a:prstGeom>
        </p:spPr>
        <p:txBody>
          <a:bodyPr lIns="0" tIns="0" rIns="0" bIns="0" wrap="none">
            <a:noAutofit/>
          </a:bodyPr>
          <a:p>
            <a:pPr indent="0"/>
            <a:r>
              <a:rPr lang="en-US" b="1" sz="3200">
                <a:solidFill>
                  <a:srgbClr val="001F5F"/>
                </a:solidFill>
                <a:latin typeface="Arial"/>
              </a:rPr>
              <a:t>Needleman-Wunsch Algorithm</a:t>
            </a:r>
          </a:p>
        </p:txBody>
      </p:sp>
      <p:sp>
        <p:nvSpPr>
          <p:cNvPr id="3" name=""/>
          <p:cNvSpPr/>
          <p:nvPr/>
        </p:nvSpPr>
        <p:spPr>
          <a:xfrm>
            <a:off x="1018032" y="1548384"/>
            <a:ext cx="7162800" cy="3907536"/>
          </a:xfrm>
          <a:prstGeom prst="rect">
            <a:avLst/>
          </a:prstGeom>
        </p:spPr>
        <p:txBody>
          <a:bodyPr lIns="0" tIns="0" rIns="0" bIns="0">
            <a:noAutofit/>
          </a:bodyPr>
          <a:p>
            <a:pPr algn="just" indent="0">
              <a:lnSpc>
                <a:spcPts val="3120"/>
              </a:lnSpc>
            </a:pPr>
            <a:r>
              <a:rPr lang="en-US" u="sng" sz="2600" spc="-50">
                <a:solidFill>
                  <a:srgbClr val="006FC0"/>
                </a:solidFill>
                <a:latin typeface="Arial"/>
              </a:rPr>
              <a:t>Matrix filling:</a:t>
            </a:r>
            <a:r>
              <a:rPr lang="en-US" sz="2600" spc="-50">
                <a:solidFill>
                  <a:srgbClr val="006FC0"/>
                </a:solidFill>
                <a:latin typeface="Arial"/>
              </a:rPr>
              <a:t> Filling-in partial alignments</a:t>
            </a:r>
          </a:p>
          <a:p>
            <a:pPr algn="just" indent="0">
              <a:lnSpc>
                <a:spcPts val="3120"/>
              </a:lnSpc>
            </a:pPr>
            <a:r>
              <a:rPr lang="en-US" sz="2600" spc="-50">
                <a:latin typeface="Arial"/>
              </a:rPr>
              <a:t>For each i = 1......M</a:t>
            </a:r>
          </a:p>
          <a:p>
            <a:pPr algn="just" marL="546100" indent="0">
              <a:lnSpc>
                <a:spcPts val="3120"/>
              </a:lnSpc>
            </a:pPr>
            <a:r>
              <a:rPr lang="en-US" sz="2600" spc="-50">
                <a:latin typeface="Arial"/>
              </a:rPr>
              <a:t>For each j = 1......N</a:t>
            </a:r>
          </a:p>
          <a:p>
            <a:pPr algn="just" marL="2768600" indent="0">
              <a:lnSpc>
                <a:spcPts val="2928"/>
              </a:lnSpc>
            </a:pPr>
            <a:r>
              <a:rPr lang="en-US" sz="2600" spc="-50">
                <a:latin typeface="Arial"/>
              </a:rPr>
              <a:t>F(i-1J-1)    + s(x, yj),    [case    1]</a:t>
            </a:r>
          </a:p>
          <a:p>
            <a:pPr algn="just" marL="546100" indent="0">
              <a:lnSpc>
                <a:spcPts val="2928"/>
              </a:lnSpc>
            </a:pPr>
            <a:r>
              <a:rPr lang="en-US" sz="2600" spc="-50">
                <a:latin typeface="Arial"/>
              </a:rPr>
              <a:t>F(i, j) = max</a:t>
            </a:r>
            <a:r>
              <a:rPr lang="en-US" baseline="-25000" sz="2600" spc="-50">
                <a:latin typeface="Arial"/>
              </a:rPr>
              <a:t>{</a:t>
            </a:r>
            <a:r>
              <a:rPr lang="en-US" sz="2600" spc="-50">
                <a:latin typeface="Arial"/>
              </a:rPr>
              <a:t>    F ( i-1, j) -    d,    [case    2]</a:t>
            </a:r>
          </a:p>
          <a:p>
            <a:pPr algn="just" marL="2768600" indent="0">
              <a:spcAft>
                <a:spcPts val="2940"/>
              </a:spcAft>
            </a:pPr>
            <a:r>
              <a:rPr lang="en-US" sz="2600" spc="-50">
                <a:latin typeface="Arial"/>
              </a:rPr>
              <a:t>F(i, j-1) -    d    [case    3]</a:t>
            </a:r>
          </a:p>
          <a:p>
            <a:pPr algn="just" marL="3225800" indent="0">
              <a:spcAft>
                <a:spcPts val="630"/>
              </a:spcAft>
            </a:pPr>
            <a:r>
              <a:rPr lang="en-US" sz="2600" spc="-50">
                <a:latin typeface="Arial"/>
              </a:rPr>
              <a:t>DIAG, if [case    1]</a:t>
            </a:r>
          </a:p>
          <a:p>
            <a:pPr algn="just" marL="1397000" indent="0">
              <a:spcAft>
                <a:spcPts val="630"/>
              </a:spcAft>
            </a:pPr>
            <a:r>
              <a:rPr lang="en-US" sz="2600" spc="-50">
                <a:latin typeface="Arial"/>
              </a:rPr>
              <a:t>Ptr(i,j)    = LEFT, if [case    2]</a:t>
            </a:r>
          </a:p>
          <a:p>
            <a:pPr algn="just" marL="3225800" indent="0"/>
            <a:r>
              <a:rPr lang="en-US" sz="2600" spc="-50">
                <a:latin typeface="Arial"/>
              </a:rPr>
              <a:t>UP, if [case 3]</a:t>
            </a:r>
          </a:p>
        </p:txBody>
      </p:sp>
    </p:spTree>
  </p:cSld>
  <p:clrMapOvr>
    <a:overrideClrMapping bg1="lt1" tx1="dk1" bg2="lt2" tx2="dk2" accent1="accent1" accent2="accent2" accent3="accent3" accent4="accent4" accent5="accent5" accent6="accent6" hlink="hlink" folHlink="folHlink"/>
  </p:clrMapOvr>
</p:sld>
</file>

<file path=ppt/slides/slide51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4568952" y="1173480"/>
            <a:ext cx="4041648" cy="1761744"/>
          </a:xfrm>
          <a:prstGeom prst="rect">
            <a:avLst/>
          </a:prstGeom>
        </p:spPr>
        <p:txBody>
          <a:bodyPr lIns="0" tIns="0" rIns="0" bIns="0">
            <a:noAutofit/>
          </a:bodyPr>
          <a:p>
            <a:pPr marL="472948" indent="-444500">
              <a:spcAft>
                <a:spcPts val="2100"/>
              </a:spcAft>
            </a:pPr>
            <a:r>
              <a:rPr lang="en-US" sz="2600">
                <a:solidFill>
                  <a:srgbClr val="8F2934"/>
                </a:solidFill>
                <a:latin typeface="Arial"/>
              </a:rPr>
              <a:t>DNA Profile</a:t>
            </a:r>
          </a:p>
          <a:p>
            <a:pPr marL="472948" indent="-444500">
              <a:lnSpc>
                <a:spcPts val="3072"/>
              </a:lnSpc>
            </a:pPr>
            <a:r>
              <a:rPr lang="en-US" sz="2600">
                <a:latin typeface="Arial"/>
              </a:rPr>
              <a:t>•    Encrypted sets of numbers that reflect a person's DNA makeup, </a:t>
            </a:r>
            <a:r>
              <a:rPr lang="en-US" baseline="30000" sz="2600">
                <a:latin typeface="Arial"/>
              </a:rPr>
              <a:t>•</a:t>
            </a:r>
          </a:p>
        </p:txBody>
      </p:sp>
      <p:sp>
        <p:nvSpPr>
          <p:cNvPr id="4" name=""/>
          <p:cNvSpPr/>
          <p:nvPr/>
        </p:nvSpPr>
        <p:spPr>
          <a:xfrm>
            <a:off x="4568952" y="3422904"/>
            <a:ext cx="4041648" cy="716280"/>
          </a:xfrm>
          <a:prstGeom prst="rect">
            <a:avLst/>
          </a:prstGeom>
        </p:spPr>
        <p:txBody>
          <a:bodyPr lIns="0" tIns="0" rIns="0" bIns="0">
            <a:noAutofit/>
          </a:bodyPr>
          <a:p>
            <a:pPr marL="5054600" indent="-469900">
              <a:lnSpc>
                <a:spcPts val="3096"/>
              </a:lnSpc>
            </a:pPr>
            <a:r>
              <a:rPr lang="en-US" sz="2600">
                <a:latin typeface="Arial"/>
              </a:rPr>
              <a:t>•    Variable number tandem repeats(VNTRS).</a:t>
            </a:r>
          </a:p>
        </p:txBody>
      </p:sp>
    </p:spTree>
  </p:cSld>
  <p:clrMapOvr>
    <a:overrideClrMapping bg1="lt1" tx1="dk1" bg2="lt2" tx2="dk2" accent1="accent1" accent2="accent2" accent3="accent3" accent4="accent4" accent5="accent5" accent6="accent6" hlink="hlink" folHlink="folHlink"/>
  </p:clrMapOvr>
</p:sld>
</file>

<file path=ppt/slides/slide51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465576" y="371856"/>
            <a:ext cx="2206752" cy="356616"/>
          </a:xfrm>
          <a:prstGeom prst="rect">
            <a:avLst/>
          </a:prstGeom>
        </p:spPr>
        <p:txBody>
          <a:bodyPr lIns="0" tIns="0" rIns="0" bIns="0" wrap="none">
            <a:noAutofit/>
          </a:bodyPr>
          <a:p>
            <a:pPr indent="0"/>
            <a:r>
              <a:rPr lang="en-US" b="1" sz="3200">
                <a:solidFill>
                  <a:srgbClr val="205969"/>
                </a:solidFill>
                <a:latin typeface="Arial"/>
              </a:rPr>
              <a:t>DNA Profile</a:t>
            </a:r>
          </a:p>
        </p:txBody>
      </p:sp>
      <p:sp>
        <p:nvSpPr>
          <p:cNvPr id="3" name=""/>
          <p:cNvSpPr/>
          <p:nvPr/>
        </p:nvSpPr>
        <p:spPr>
          <a:xfrm>
            <a:off x="9040368" y="646176"/>
            <a:ext cx="103632" cy="365760"/>
          </a:xfrm>
          <a:prstGeom prst="rect">
            <a:avLst/>
          </a:prstGeom>
          <a:solidFill>
            <a:srgbClr val="E6F3F9"/>
          </a:solidFill>
        </p:spPr>
        <p:txBody>
          <a:bodyPr lIns="0" tIns="0" rIns="0" bIns="0" wrap="none">
            <a:noAutofit/>
          </a:bodyPr>
          <a:p>
            <a:pPr indent="0"/>
            <a:r>
              <a:rPr lang="en-US" b="1" sz="5900">
                <a:solidFill>
                  <a:srgbClr val="205969"/>
                </a:solidFill>
                <a:latin typeface="Calibri"/>
              </a:rPr>
              <a:t>I</a:t>
            </a:r>
          </a:p>
        </p:txBody>
      </p:sp>
      <p:sp>
        <p:nvSpPr>
          <p:cNvPr id="4" name=""/>
          <p:cNvSpPr/>
          <p:nvPr/>
        </p:nvSpPr>
        <p:spPr>
          <a:xfrm>
            <a:off x="4568952" y="1173480"/>
            <a:ext cx="3870960" cy="2164080"/>
          </a:xfrm>
          <a:prstGeom prst="rect">
            <a:avLst/>
          </a:prstGeom>
        </p:spPr>
        <p:txBody>
          <a:bodyPr lIns="0" tIns="0" rIns="0" bIns="0">
            <a:noAutofit/>
          </a:bodyPr>
          <a:p>
            <a:pPr marL="472948" indent="-444500">
              <a:spcAft>
                <a:spcPts val="2100"/>
              </a:spcAft>
            </a:pPr>
            <a:r>
              <a:rPr lang="en-US" sz="2600">
                <a:solidFill>
                  <a:srgbClr val="8F2934"/>
                </a:solidFill>
                <a:latin typeface="Arial"/>
              </a:rPr>
              <a:t>DNA Profile</a:t>
            </a:r>
          </a:p>
          <a:p>
            <a:pPr marL="472948" indent="-444500">
              <a:lnSpc>
                <a:spcPts val="3096"/>
              </a:lnSpc>
            </a:pPr>
            <a:r>
              <a:rPr lang="en-US" sz="2600">
                <a:latin typeface="Arial"/>
              </a:rPr>
              <a:t>•    Short term tandem repeats (STR) in making the DNA profile of a person. </a:t>
            </a:r>
            <a:r>
              <a:rPr lang="en-US" baseline="30000" sz="2600">
                <a:latin typeface="Arial"/>
              </a:rPr>
              <a:t>•</a:t>
            </a:r>
          </a:p>
        </p:txBody>
      </p:sp>
      <p:sp>
        <p:nvSpPr>
          <p:cNvPr id="5" name=""/>
          <p:cNvSpPr/>
          <p:nvPr/>
        </p:nvSpPr>
        <p:spPr>
          <a:xfrm>
            <a:off x="4568952" y="3813048"/>
            <a:ext cx="3870960" cy="1051560"/>
          </a:xfrm>
          <a:prstGeom prst="rect">
            <a:avLst/>
          </a:prstGeom>
        </p:spPr>
        <p:txBody>
          <a:bodyPr lIns="0" tIns="0" rIns="0" bIns="0">
            <a:noAutofit/>
          </a:bodyPr>
          <a:p>
            <a:pPr marL="5041900" indent="-457200">
              <a:lnSpc>
                <a:spcPts val="3096"/>
              </a:lnSpc>
            </a:pPr>
            <a:r>
              <a:rPr lang="en-US" sz="2600">
                <a:latin typeface="Arial"/>
              </a:rPr>
              <a:t>•    These DNA profiles are the basis of a national DNA databases.</a:t>
            </a:r>
          </a:p>
        </p:txBody>
      </p:sp>
    </p:spTree>
  </p:cSld>
  <p:clrMapOvr>
    <a:overrideClrMapping bg1="lt1" tx1="dk1" bg2="lt2" tx2="dk2" accent1="accent1" accent2="accent2" accent3="accent3" accent4="accent4" accent5="accent5" accent6="accent6" hlink="hlink" folHlink="folHlink"/>
  </p:clrMapOvr>
</p:sld>
</file>

<file path=ppt/slides/slide51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474720" y="371856"/>
            <a:ext cx="2206752" cy="356616"/>
          </a:xfrm>
          <a:prstGeom prst="rect">
            <a:avLst/>
          </a:prstGeom>
        </p:spPr>
        <p:txBody>
          <a:bodyPr lIns="0" tIns="0" rIns="0" bIns="0" wrap="none">
            <a:noAutofit/>
          </a:bodyPr>
          <a:p>
            <a:pPr indent="0"/>
            <a:r>
              <a:rPr lang="en-US" b="1" sz="3200">
                <a:solidFill>
                  <a:srgbClr val="205969"/>
                </a:solidFill>
                <a:latin typeface="Arial"/>
              </a:rPr>
              <a:t>DNA Profile</a:t>
            </a:r>
          </a:p>
        </p:txBody>
      </p:sp>
      <p:sp>
        <p:nvSpPr>
          <p:cNvPr id="3" name=""/>
          <p:cNvSpPr/>
          <p:nvPr/>
        </p:nvSpPr>
        <p:spPr>
          <a:xfrm>
            <a:off x="9037320" y="518160"/>
            <a:ext cx="106680" cy="493776"/>
          </a:xfrm>
          <a:prstGeom prst="rect">
            <a:avLst/>
          </a:prstGeom>
          <a:solidFill>
            <a:srgbClr val="E6F3F9"/>
          </a:solidFill>
        </p:spPr>
        <p:txBody>
          <a:bodyPr lIns="0" tIns="0" rIns="0" bIns="0" wrap="none">
            <a:noAutofit/>
          </a:bodyPr>
          <a:p>
            <a:pPr indent="0"/>
            <a:r>
              <a:rPr lang="en-US" b="1" sz="5900">
                <a:solidFill>
                  <a:srgbClr val="205969"/>
                </a:solidFill>
                <a:latin typeface="Calibri"/>
              </a:rPr>
              <a:t>I</a:t>
            </a:r>
          </a:p>
        </p:txBody>
      </p:sp>
      <p:sp>
        <p:nvSpPr>
          <p:cNvPr id="4" name=""/>
          <p:cNvSpPr/>
          <p:nvPr/>
        </p:nvSpPr>
        <p:spPr>
          <a:xfrm>
            <a:off x="4568952" y="1173480"/>
            <a:ext cx="4020312" cy="2974848"/>
          </a:xfrm>
          <a:prstGeom prst="rect">
            <a:avLst/>
          </a:prstGeom>
        </p:spPr>
        <p:txBody>
          <a:bodyPr lIns="0" tIns="0" rIns="0" bIns="0">
            <a:noAutofit/>
          </a:bodyPr>
          <a:p>
            <a:pPr algn="just" indent="0">
              <a:spcAft>
                <a:spcPts val="4200"/>
              </a:spcAft>
            </a:pPr>
            <a:r>
              <a:rPr lang="en-US" sz="2600">
                <a:solidFill>
                  <a:srgbClr val="8F2934"/>
                </a:solidFill>
                <a:latin typeface="Arial"/>
              </a:rPr>
              <a:t>DNA profiling processes</a:t>
            </a:r>
          </a:p>
          <a:p>
            <a:pPr algn="just" indent="0">
              <a:lnSpc>
                <a:spcPts val="3120"/>
              </a:lnSpc>
            </a:pPr>
            <a:r>
              <a:rPr lang="en-US" sz="2600">
                <a:latin typeface="Arial"/>
              </a:rPr>
              <a:t>•    RFLP analysis.</a:t>
            </a:r>
          </a:p>
          <a:p>
            <a:pPr algn="just" indent="0">
              <a:lnSpc>
                <a:spcPts val="3120"/>
              </a:lnSpc>
            </a:pPr>
            <a:r>
              <a:rPr lang="en-US" sz="2600">
                <a:latin typeface="Arial"/>
              </a:rPr>
              <a:t>•    PCR analysis.</a:t>
            </a:r>
          </a:p>
          <a:p>
            <a:pPr algn="just" indent="0">
              <a:lnSpc>
                <a:spcPts val="3120"/>
              </a:lnSpc>
            </a:pPr>
            <a:r>
              <a:rPr lang="en-US" sz="2600">
                <a:latin typeface="Arial"/>
              </a:rPr>
              <a:t>•    STR analysis.</a:t>
            </a:r>
          </a:p>
          <a:p>
            <a:pPr algn="just" indent="0">
              <a:lnSpc>
                <a:spcPts val="3120"/>
              </a:lnSpc>
            </a:pPr>
            <a:r>
              <a:rPr lang="en-US" sz="2600">
                <a:latin typeface="Arial"/>
              </a:rPr>
              <a:t>•    Amp FLP.</a:t>
            </a:r>
          </a:p>
          <a:p>
            <a:pPr algn="just" indent="0">
              <a:lnSpc>
                <a:spcPts val="3120"/>
              </a:lnSpc>
            </a:pPr>
            <a:r>
              <a:rPr lang="en-US" sz="2600">
                <a:latin typeface="Arial"/>
              </a:rPr>
              <a:t>•    Y-chromosome analysis.</a:t>
            </a:r>
          </a:p>
        </p:txBody>
      </p:sp>
    </p:spTree>
  </p:cSld>
  <p:clrMapOvr>
    <a:overrideClrMapping bg1="lt1" tx1="dk1" bg2="lt2" tx2="dk2" accent1="accent1" accent2="accent2" accent3="accent3" accent4="accent4" accent5="accent5" accent6="accent6" hlink="hlink" folHlink="folHlink"/>
  </p:clrMapOvr>
</p:sld>
</file>

<file path=ppt/slides/slide51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0" y="1520952"/>
            <a:ext cx="9144000" cy="5337048"/>
          </a:xfrm>
          <a:prstGeom prst="rect">
            <a:avLst/>
          </a:prstGeom>
        </p:spPr>
      </p:pic>
      <p:sp>
        <p:nvSpPr>
          <p:cNvPr id="3" name=""/>
          <p:cNvSpPr/>
          <p:nvPr/>
        </p:nvSpPr>
        <p:spPr>
          <a:xfrm>
            <a:off x="557784" y="371856"/>
            <a:ext cx="7958328" cy="341376"/>
          </a:xfrm>
          <a:prstGeom prst="rect">
            <a:avLst/>
          </a:prstGeom>
        </p:spPr>
        <p:txBody>
          <a:bodyPr lIns="0" tIns="0" rIns="0" bIns="0" wrap="none">
            <a:noAutofit/>
          </a:bodyPr>
          <a:p>
            <a:pPr algn="ctr" marR="76200" indent="0"/>
            <a:r>
              <a:rPr lang="en-US" b="1" sz="3200">
                <a:solidFill>
                  <a:srgbClr val="205969"/>
                </a:solidFill>
                <a:latin typeface="Arial"/>
              </a:rPr>
              <a:t>DNA Profile</a:t>
            </a:r>
          </a:p>
        </p:txBody>
      </p:sp>
      <p:sp>
        <p:nvSpPr>
          <p:cNvPr id="4" name=""/>
          <p:cNvSpPr/>
          <p:nvPr/>
        </p:nvSpPr>
        <p:spPr>
          <a:xfrm>
            <a:off x="557784" y="1200912"/>
            <a:ext cx="7958328" cy="313944"/>
          </a:xfrm>
          <a:prstGeom prst="rect">
            <a:avLst/>
          </a:prstGeom>
        </p:spPr>
        <p:txBody>
          <a:bodyPr lIns="0" tIns="0" rIns="0" bIns="0" wrap="none">
            <a:noAutofit/>
          </a:bodyPr>
          <a:p>
            <a:pPr indent="0">
              <a:spcAft>
                <a:spcPts val="630"/>
              </a:spcAft>
            </a:pPr>
            <a:r>
              <a:rPr lang="en-US" sz="2600">
                <a:solidFill>
                  <a:srgbClr val="8F2934"/>
                </a:solidFill>
                <a:latin typeface="Arial"/>
              </a:rPr>
              <a:t>Restriction Fragment length Polymorphism (RFLP)</a:t>
            </a:r>
          </a:p>
        </p:txBody>
      </p:sp>
      <p:sp>
        <p:nvSpPr>
          <p:cNvPr id="5" name=""/>
          <p:cNvSpPr/>
          <p:nvPr/>
        </p:nvSpPr>
        <p:spPr>
          <a:xfrm>
            <a:off x="7126224" y="6108192"/>
            <a:ext cx="420624" cy="121920"/>
          </a:xfrm>
          <a:prstGeom prst="rect">
            <a:avLst/>
          </a:prstGeom>
        </p:spPr>
        <p:txBody>
          <a:bodyPr lIns="0" tIns="0" rIns="0" bIns="0" wrap="none">
            <a:noAutofit/>
          </a:bodyPr>
          <a:p>
            <a:pPr indent="0"/>
            <a:r>
              <a:rPr lang="en-US" sz="1000" spc="-50">
                <a:solidFill>
                  <a:srgbClr val="2B3942"/>
                </a:solidFill>
                <a:latin typeface="Arial"/>
              </a:rPr>
              <a:t>film</a:t>
            </a:r>
          </a:p>
        </p:txBody>
      </p:sp>
      <p:sp>
        <p:nvSpPr>
          <p:cNvPr id="6" name=""/>
          <p:cNvSpPr/>
          <p:nvPr/>
        </p:nvSpPr>
        <p:spPr>
          <a:xfrm>
            <a:off x="5254752" y="6120384"/>
            <a:ext cx="146304" cy="115824"/>
          </a:xfrm>
          <a:prstGeom prst="rect">
            <a:avLst/>
          </a:prstGeom>
        </p:spPr>
        <p:txBody>
          <a:bodyPr lIns="0" tIns="0" rIns="0" bIns="0" wrap="none">
            <a:noAutofit/>
          </a:bodyPr>
          <a:p>
            <a:pPr indent="0"/>
            <a:r>
              <a:rPr lang="en-US" sz="1000" spc="-50">
                <a:solidFill>
                  <a:srgbClr val="201829"/>
                </a:solidFill>
                <a:latin typeface="Arial"/>
              </a:rPr>
              <a:t>A</a:t>
            </a:r>
          </a:p>
        </p:txBody>
      </p:sp>
      <p:sp>
        <p:nvSpPr>
          <p:cNvPr id="7" name=""/>
          <p:cNvSpPr/>
          <p:nvPr/>
        </p:nvSpPr>
        <p:spPr>
          <a:xfrm>
            <a:off x="5510784" y="6120384"/>
            <a:ext cx="1511808" cy="140208"/>
          </a:xfrm>
          <a:prstGeom prst="rect">
            <a:avLst/>
          </a:prstGeom>
        </p:spPr>
        <p:txBody>
          <a:bodyPr lIns="0" tIns="0" rIns="0" bIns="0" wrap="none">
            <a:noAutofit/>
          </a:bodyPr>
          <a:p>
            <a:pPr indent="0"/>
            <a:r>
              <a:rPr lang="en-US" sz="1000" spc="-50">
                <a:solidFill>
                  <a:srgbClr val="2B3942"/>
                </a:solidFill>
                <a:latin typeface="Arial"/>
              </a:rPr>
              <a:t>photographic</a:t>
            </a:r>
          </a:p>
        </p:txBody>
      </p:sp>
      <p:sp>
        <p:nvSpPr>
          <p:cNvPr id="8" name=""/>
          <p:cNvSpPr/>
          <p:nvPr/>
        </p:nvSpPr>
        <p:spPr>
          <a:xfrm>
            <a:off x="7656576" y="6120384"/>
            <a:ext cx="396240" cy="115824"/>
          </a:xfrm>
          <a:prstGeom prst="rect">
            <a:avLst/>
          </a:prstGeom>
        </p:spPr>
        <p:txBody>
          <a:bodyPr lIns="0" tIns="0" rIns="0" bIns="0" wrap="none">
            <a:noAutofit/>
          </a:bodyPr>
          <a:p>
            <a:pPr indent="0"/>
            <a:r>
              <a:rPr lang="en-US" sz="1000" spc="-50">
                <a:solidFill>
                  <a:srgbClr val="2B3942"/>
                </a:solidFill>
                <a:latin typeface="Arial"/>
              </a:rPr>
              <a:t>laid</a:t>
            </a:r>
          </a:p>
        </p:txBody>
      </p:sp>
      <p:sp>
        <p:nvSpPr>
          <p:cNvPr id="9" name=""/>
          <p:cNvSpPr/>
          <p:nvPr/>
        </p:nvSpPr>
        <p:spPr>
          <a:xfrm>
            <a:off x="8528304" y="6120384"/>
            <a:ext cx="371856" cy="134112"/>
          </a:xfrm>
          <a:prstGeom prst="rect">
            <a:avLst/>
          </a:prstGeom>
        </p:spPr>
        <p:txBody>
          <a:bodyPr lIns="0" tIns="0" rIns="0" bIns="0" wrap="none">
            <a:noAutofit/>
          </a:bodyPr>
          <a:p>
            <a:pPr indent="0"/>
            <a:r>
              <a:rPr lang="en-US" sz="1000" spc="-50">
                <a:solidFill>
                  <a:srgbClr val="201829"/>
                </a:solidFill>
                <a:latin typeface="Arial"/>
              </a:rPr>
              <a:t>top</a:t>
            </a:r>
          </a:p>
        </p:txBody>
      </p:sp>
      <p:sp>
        <p:nvSpPr>
          <p:cNvPr id="10" name=""/>
          <p:cNvSpPr/>
          <p:nvPr/>
        </p:nvSpPr>
        <p:spPr>
          <a:xfrm>
            <a:off x="8156448" y="6132576"/>
            <a:ext cx="274320" cy="97536"/>
          </a:xfrm>
          <a:prstGeom prst="rect">
            <a:avLst/>
          </a:prstGeom>
        </p:spPr>
        <p:txBody>
          <a:bodyPr lIns="0" tIns="0" rIns="0" bIns="0" wrap="none">
            <a:noAutofit/>
          </a:bodyPr>
          <a:p>
            <a:pPr indent="0"/>
            <a:r>
              <a:rPr lang="en-US" sz="1000" spc="-50">
                <a:solidFill>
                  <a:srgbClr val="2B3942"/>
                </a:solidFill>
                <a:latin typeface="Arial"/>
              </a:rPr>
              <a:t>on</a:t>
            </a:r>
          </a:p>
        </p:txBody>
      </p:sp>
      <p:sp>
        <p:nvSpPr>
          <p:cNvPr id="11" name=""/>
          <p:cNvSpPr/>
          <p:nvPr/>
        </p:nvSpPr>
        <p:spPr>
          <a:xfrm>
            <a:off x="5340096" y="6272784"/>
            <a:ext cx="225552" cy="128016"/>
          </a:xfrm>
          <a:prstGeom prst="rect">
            <a:avLst/>
          </a:prstGeom>
        </p:spPr>
        <p:txBody>
          <a:bodyPr lIns="0" tIns="0" rIns="0" bIns="0" wrap="none">
            <a:noAutofit/>
          </a:bodyPr>
          <a:p>
            <a:pPr indent="0"/>
            <a:r>
              <a:rPr lang="en-US" sz="1000" spc="-50">
                <a:solidFill>
                  <a:srgbClr val="2B3942"/>
                </a:solidFill>
                <a:latin typeface="Arial"/>
              </a:rPr>
              <a:t>of</a:t>
            </a:r>
          </a:p>
        </p:txBody>
      </p:sp>
      <p:sp>
        <p:nvSpPr>
          <p:cNvPr id="12" name=""/>
          <p:cNvSpPr/>
          <p:nvPr/>
        </p:nvSpPr>
        <p:spPr>
          <a:xfrm>
            <a:off x="5650992" y="6278880"/>
            <a:ext cx="371856" cy="115824"/>
          </a:xfrm>
          <a:prstGeom prst="rect">
            <a:avLst/>
          </a:prstGeom>
        </p:spPr>
        <p:txBody>
          <a:bodyPr lIns="0" tIns="0" rIns="0" bIns="0" wrap="none">
            <a:noAutofit/>
          </a:bodyPr>
          <a:p>
            <a:pPr indent="0"/>
            <a:r>
              <a:rPr lang="en-US" sz="1800">
                <a:solidFill>
                  <a:srgbClr val="2B3942"/>
                </a:solidFill>
                <a:latin typeface="Calibri"/>
              </a:rPr>
              <a:t>me</a:t>
            </a:r>
          </a:p>
        </p:txBody>
      </p:sp>
      <p:sp>
        <p:nvSpPr>
          <p:cNvPr id="13" name=""/>
          <p:cNvSpPr/>
          <p:nvPr/>
        </p:nvSpPr>
        <p:spPr>
          <a:xfrm>
            <a:off x="7174992" y="6278880"/>
            <a:ext cx="987552" cy="140208"/>
          </a:xfrm>
          <a:prstGeom prst="rect">
            <a:avLst/>
          </a:prstGeom>
        </p:spPr>
        <p:txBody>
          <a:bodyPr lIns="0" tIns="0" rIns="0" bIns="0" wrap="none">
            <a:noAutofit/>
          </a:bodyPr>
          <a:p>
            <a:pPr indent="0"/>
            <a:r>
              <a:rPr lang="en-US" sz="1000" spc="-50">
                <a:solidFill>
                  <a:srgbClr val="2B3942"/>
                </a:solidFill>
                <a:latin typeface="Arial"/>
              </a:rPr>
              <a:t>exposed</a:t>
            </a:r>
          </a:p>
        </p:txBody>
      </p:sp>
      <p:sp>
        <p:nvSpPr>
          <p:cNvPr id="14" name=""/>
          <p:cNvSpPr/>
          <p:nvPr/>
        </p:nvSpPr>
        <p:spPr>
          <a:xfrm>
            <a:off x="8266176" y="6284976"/>
            <a:ext cx="237744" cy="140208"/>
          </a:xfrm>
          <a:prstGeom prst="rect">
            <a:avLst/>
          </a:prstGeom>
        </p:spPr>
        <p:txBody>
          <a:bodyPr lIns="0" tIns="0" rIns="0" bIns="0" wrap="none">
            <a:noAutofit/>
          </a:bodyPr>
          <a:p>
            <a:pPr indent="0"/>
            <a:r>
              <a:rPr lang="en-US" sz="1000" spc="-50">
                <a:solidFill>
                  <a:srgbClr val="2A322C"/>
                </a:solidFill>
                <a:latin typeface="Arial"/>
              </a:rPr>
              <a:t>by</a:t>
            </a:r>
          </a:p>
        </p:txBody>
      </p:sp>
      <p:sp>
        <p:nvSpPr>
          <p:cNvPr id="15" name=""/>
          <p:cNvSpPr/>
          <p:nvPr/>
        </p:nvSpPr>
        <p:spPr>
          <a:xfrm>
            <a:off x="8595360" y="6284976"/>
            <a:ext cx="371856" cy="109728"/>
          </a:xfrm>
          <a:prstGeom prst="rect">
            <a:avLst/>
          </a:prstGeom>
        </p:spPr>
        <p:txBody>
          <a:bodyPr lIns="0" tIns="0" rIns="0" bIns="0" wrap="none">
            <a:noAutofit/>
          </a:bodyPr>
          <a:p>
            <a:pPr indent="0"/>
            <a:r>
              <a:rPr lang="en-US" b="1" sz="1200">
                <a:solidFill>
                  <a:srgbClr val="2B3942"/>
                </a:solidFill>
                <a:latin typeface="Arial"/>
              </a:rPr>
              <a:t>me</a:t>
            </a:r>
          </a:p>
        </p:txBody>
      </p:sp>
      <p:sp>
        <p:nvSpPr>
          <p:cNvPr id="16" name=""/>
          <p:cNvSpPr/>
          <p:nvPr/>
        </p:nvSpPr>
        <p:spPr>
          <a:xfrm>
            <a:off x="6120384" y="6297168"/>
            <a:ext cx="664464" cy="121920"/>
          </a:xfrm>
          <a:prstGeom prst="rect">
            <a:avLst/>
          </a:prstGeom>
        </p:spPr>
        <p:txBody>
          <a:bodyPr lIns="0" tIns="0" rIns="0" bIns="0" wrap="none">
            <a:noAutofit/>
          </a:bodyPr>
          <a:p>
            <a:pPr indent="0"/>
            <a:r>
              <a:rPr lang="en-US" sz="1000" spc="-50">
                <a:solidFill>
                  <a:srgbClr val="2B3942"/>
                </a:solidFill>
                <a:latin typeface="Arial"/>
              </a:rPr>
              <a:t>paper</a:t>
            </a:r>
          </a:p>
        </p:txBody>
      </p:sp>
      <p:sp>
        <p:nvSpPr>
          <p:cNvPr id="17" name=""/>
          <p:cNvSpPr/>
          <p:nvPr/>
        </p:nvSpPr>
        <p:spPr>
          <a:xfrm>
            <a:off x="6894576" y="6297168"/>
            <a:ext cx="176784" cy="103632"/>
          </a:xfrm>
          <a:prstGeom prst="rect">
            <a:avLst/>
          </a:prstGeom>
        </p:spPr>
        <p:txBody>
          <a:bodyPr lIns="0" tIns="0" rIns="0" bIns="0" wrap="none">
            <a:noAutofit/>
          </a:bodyPr>
          <a:p>
            <a:pPr indent="0"/>
            <a:r>
              <a:rPr lang="en-US" sz="1300" spc="-50">
                <a:solidFill>
                  <a:srgbClr val="2A322C"/>
                </a:solidFill>
                <a:latin typeface="Cambria"/>
              </a:rPr>
              <a:t>IS</a:t>
            </a:r>
          </a:p>
        </p:txBody>
      </p:sp>
      <p:sp>
        <p:nvSpPr>
          <p:cNvPr id="18" name=""/>
          <p:cNvSpPr/>
          <p:nvPr/>
        </p:nvSpPr>
        <p:spPr>
          <a:xfrm>
            <a:off x="8296656" y="6443472"/>
            <a:ext cx="652272" cy="140208"/>
          </a:xfrm>
          <a:prstGeom prst="rect">
            <a:avLst/>
          </a:prstGeom>
        </p:spPr>
        <p:txBody>
          <a:bodyPr lIns="0" tIns="0" rIns="0" bIns="0" wrap="none">
            <a:noAutofit/>
          </a:bodyPr>
          <a:p>
            <a:pPr indent="0"/>
            <a:r>
              <a:rPr lang="en-US" sz="1000" spc="-50">
                <a:solidFill>
                  <a:srgbClr val="2B3942"/>
                </a:solidFill>
                <a:latin typeface="Arial"/>
              </a:rPr>
              <a:t>prooe</a:t>
            </a:r>
          </a:p>
        </p:txBody>
      </p:sp>
      <p:sp>
        <p:nvSpPr>
          <p:cNvPr id="19" name=""/>
          <p:cNvSpPr/>
          <p:nvPr/>
        </p:nvSpPr>
        <p:spPr>
          <a:xfrm>
            <a:off x="5346192" y="6449568"/>
            <a:ext cx="1377696" cy="140208"/>
          </a:xfrm>
          <a:prstGeom prst="rect">
            <a:avLst/>
          </a:prstGeom>
        </p:spPr>
        <p:txBody>
          <a:bodyPr lIns="0" tIns="0" rIns="0" bIns="0" wrap="none">
            <a:noAutofit/>
          </a:bodyPr>
          <a:p>
            <a:pPr indent="0"/>
            <a:r>
              <a:rPr lang="en-US" sz="1000" spc="-50">
                <a:solidFill>
                  <a:srgbClr val="2B3942"/>
                </a:solidFill>
                <a:latin typeface="Arial"/>
              </a:rPr>
              <a:t>rad i oact«vit &gt;</a:t>
            </a:r>
          </a:p>
        </p:txBody>
      </p:sp>
      <p:sp>
        <p:nvSpPr>
          <p:cNvPr id="20" name=""/>
          <p:cNvSpPr/>
          <p:nvPr/>
        </p:nvSpPr>
        <p:spPr>
          <a:xfrm>
            <a:off x="7132320" y="6449568"/>
            <a:ext cx="377952" cy="109728"/>
          </a:xfrm>
          <a:prstGeom prst="rect">
            <a:avLst/>
          </a:prstGeom>
        </p:spPr>
        <p:txBody>
          <a:bodyPr lIns="0" tIns="0" rIns="0" bIns="0" wrap="none">
            <a:noAutofit/>
          </a:bodyPr>
          <a:p>
            <a:pPr indent="0"/>
            <a:r>
              <a:rPr lang="en-US" b="1" sz="1200">
                <a:solidFill>
                  <a:srgbClr val="2B3942"/>
                </a:solidFill>
                <a:latin typeface="Arial"/>
              </a:rPr>
              <a:t>me</a:t>
            </a:r>
          </a:p>
        </p:txBody>
      </p:sp>
      <p:sp>
        <p:nvSpPr>
          <p:cNvPr id="21" name=""/>
          <p:cNvSpPr/>
          <p:nvPr/>
        </p:nvSpPr>
        <p:spPr>
          <a:xfrm>
            <a:off x="7613904" y="6449568"/>
            <a:ext cx="573024" cy="109728"/>
          </a:xfrm>
          <a:prstGeom prst="rect">
            <a:avLst/>
          </a:prstGeom>
        </p:spPr>
        <p:txBody>
          <a:bodyPr lIns="0" tIns="0" rIns="0" bIns="0" wrap="none">
            <a:noAutofit/>
          </a:bodyPr>
          <a:p>
            <a:pPr indent="0"/>
            <a:r>
              <a:rPr lang="en-US" sz="1000" spc="-50">
                <a:solidFill>
                  <a:srgbClr val="201829"/>
                </a:solidFill>
                <a:latin typeface="Arial"/>
              </a:rPr>
              <a:t>boi id</a:t>
            </a:r>
          </a:p>
        </p:txBody>
      </p:sp>
      <p:sp>
        <p:nvSpPr>
          <p:cNvPr id="22" name=""/>
          <p:cNvSpPr/>
          <p:nvPr/>
        </p:nvSpPr>
        <p:spPr>
          <a:xfrm>
            <a:off x="6851904" y="6467856"/>
            <a:ext cx="188976" cy="91440"/>
          </a:xfrm>
          <a:prstGeom prst="rect">
            <a:avLst/>
          </a:prstGeom>
        </p:spPr>
        <p:txBody>
          <a:bodyPr lIns="0" tIns="0" rIns="0" bIns="0" wrap="none">
            <a:noAutofit/>
          </a:bodyPr>
          <a:p>
            <a:pPr indent="0"/>
            <a:r>
              <a:rPr lang="en-US" sz="1800">
                <a:solidFill>
                  <a:srgbClr val="201829"/>
                </a:solidFill>
                <a:latin typeface="Calibri"/>
              </a:rPr>
              <a:t>in</a:t>
            </a:r>
          </a:p>
        </p:txBody>
      </p:sp>
      <p:sp>
        <p:nvSpPr>
          <p:cNvPr id="23" name=""/>
          <p:cNvSpPr/>
          <p:nvPr/>
        </p:nvSpPr>
        <p:spPr>
          <a:xfrm>
            <a:off x="5577840" y="6601968"/>
            <a:ext cx="536448" cy="128016"/>
          </a:xfrm>
          <a:prstGeom prst="rect">
            <a:avLst/>
          </a:prstGeom>
        </p:spPr>
        <p:txBody>
          <a:bodyPr lIns="0" tIns="0" rIns="0" bIns="0" wrap="none">
            <a:noAutofit/>
          </a:bodyPr>
          <a:p>
            <a:pPr indent="0"/>
            <a:r>
              <a:rPr lang="en-US" sz="1000" spc="-50">
                <a:solidFill>
                  <a:srgbClr val="2B3942"/>
                </a:solidFill>
                <a:latin typeface="Arial"/>
              </a:rPr>
              <a:t>form</a:t>
            </a:r>
          </a:p>
        </p:txBody>
      </p:sp>
      <p:sp>
        <p:nvSpPr>
          <p:cNvPr id="24" name=""/>
          <p:cNvSpPr/>
          <p:nvPr/>
        </p:nvSpPr>
        <p:spPr>
          <a:xfrm>
            <a:off x="8004048" y="6608064"/>
            <a:ext cx="1085088" cy="146304"/>
          </a:xfrm>
          <a:prstGeom prst="rect">
            <a:avLst/>
          </a:prstGeom>
        </p:spPr>
        <p:txBody>
          <a:bodyPr lIns="0" tIns="0" rIns="0" bIns="0" wrap="none">
            <a:noAutofit/>
          </a:bodyPr>
          <a:p>
            <a:pPr indent="0"/>
            <a:r>
              <a:rPr lang="en-US" b="1" sz="1300">
                <a:solidFill>
                  <a:srgbClr val="2B3942"/>
                </a:solidFill>
                <a:latin typeface="Calibri"/>
              </a:rPr>
              <a:t>spOfKJirig</a:t>
            </a:r>
          </a:p>
        </p:txBody>
      </p:sp>
      <p:sp>
        <p:nvSpPr>
          <p:cNvPr id="25" name=""/>
          <p:cNvSpPr/>
          <p:nvPr/>
        </p:nvSpPr>
        <p:spPr>
          <a:xfrm>
            <a:off x="5260848" y="6614160"/>
            <a:ext cx="225552" cy="109728"/>
          </a:xfrm>
          <a:prstGeom prst="rect">
            <a:avLst/>
          </a:prstGeom>
        </p:spPr>
        <p:txBody>
          <a:bodyPr lIns="0" tIns="0" rIns="0" bIns="0" wrap="none">
            <a:noAutofit/>
          </a:bodyPr>
          <a:p>
            <a:pPr indent="0"/>
            <a:r>
              <a:rPr lang="en-US" sz="1000" spc="-50">
                <a:solidFill>
                  <a:srgbClr val="2B3942"/>
                </a:solidFill>
                <a:latin typeface="Arial"/>
              </a:rPr>
              <a:t>to</a:t>
            </a:r>
          </a:p>
        </p:txBody>
      </p:sp>
      <p:sp>
        <p:nvSpPr>
          <p:cNvPr id="26" name=""/>
          <p:cNvSpPr/>
          <p:nvPr/>
        </p:nvSpPr>
        <p:spPr>
          <a:xfrm>
            <a:off x="6217920" y="6626352"/>
            <a:ext cx="262128" cy="97536"/>
          </a:xfrm>
          <a:prstGeom prst="rect">
            <a:avLst/>
          </a:prstGeom>
        </p:spPr>
        <p:txBody>
          <a:bodyPr lIns="0" tIns="0" rIns="0" bIns="0" wrap="none">
            <a:noAutofit/>
          </a:bodyPr>
          <a:p>
            <a:pPr algn="just" indent="0"/>
            <a:r>
              <a:rPr lang="en-US" sz="1800">
                <a:solidFill>
                  <a:srgbClr val="201829"/>
                </a:solidFill>
                <a:latin typeface="Calibri"/>
              </a:rPr>
              <a:t>df I</a:t>
            </a:r>
          </a:p>
        </p:txBody>
      </p:sp>
      <p:sp>
        <p:nvSpPr>
          <p:cNvPr id="27" name=""/>
          <p:cNvSpPr/>
          <p:nvPr/>
        </p:nvSpPr>
        <p:spPr>
          <a:xfrm>
            <a:off x="6601968" y="6626352"/>
            <a:ext cx="694944" cy="128016"/>
          </a:xfrm>
          <a:prstGeom prst="rect">
            <a:avLst/>
          </a:prstGeom>
        </p:spPr>
        <p:txBody>
          <a:bodyPr lIns="0" tIns="0" rIns="0" bIns="0" wrap="none">
            <a:noAutofit/>
          </a:bodyPr>
          <a:p>
            <a:pPr indent="0"/>
            <a:r>
              <a:rPr lang="en-US" sz="1000" spc="-50">
                <a:solidFill>
                  <a:srgbClr val="2B3942"/>
                </a:solidFill>
                <a:latin typeface="Arial"/>
              </a:rPr>
              <a:t>image</a:t>
            </a:r>
          </a:p>
        </p:txBody>
      </p:sp>
      <p:sp>
        <p:nvSpPr>
          <p:cNvPr id="28" name=""/>
          <p:cNvSpPr/>
          <p:nvPr/>
        </p:nvSpPr>
        <p:spPr>
          <a:xfrm>
            <a:off x="7388352" y="6626352"/>
            <a:ext cx="451104" cy="97536"/>
          </a:xfrm>
          <a:prstGeom prst="rect">
            <a:avLst/>
          </a:prstGeom>
        </p:spPr>
        <p:txBody>
          <a:bodyPr lIns="0" tIns="0" rIns="0" bIns="0" wrap="none">
            <a:noAutofit/>
          </a:bodyPr>
          <a:p>
            <a:pPr indent="0"/>
            <a:r>
              <a:rPr lang="en-US" sz="1000" spc="-50">
                <a:solidFill>
                  <a:srgbClr val="201829"/>
                </a:solidFill>
                <a:latin typeface="Arial"/>
              </a:rPr>
              <a:t>corr</a:t>
            </a:r>
          </a:p>
        </p:txBody>
      </p:sp>
      <p:sp>
        <p:nvSpPr>
          <p:cNvPr id="29" name=""/>
          <p:cNvSpPr/>
          <p:nvPr/>
        </p:nvSpPr>
        <p:spPr>
          <a:xfrm>
            <a:off x="6711696" y="6766560"/>
            <a:ext cx="475488" cy="91440"/>
          </a:xfrm>
          <a:prstGeom prst="rect">
            <a:avLst/>
          </a:prstGeom>
        </p:spPr>
        <p:txBody>
          <a:bodyPr lIns="0" tIns="0" rIns="0" bIns="0" wrap="none">
            <a:noAutofit/>
          </a:bodyPr>
          <a:p>
            <a:pPr indent="0"/>
            <a:r>
              <a:rPr lang="en-US" sz="1000" spc="-100">
                <a:solidFill>
                  <a:srgbClr val="2A322C"/>
                </a:solidFill>
                <a:latin typeface="Arial"/>
              </a:rPr>
              <a:t>i 'I us</a:t>
            </a:r>
          </a:p>
        </p:txBody>
      </p:sp>
      <p:sp>
        <p:nvSpPr>
          <p:cNvPr id="30" name=""/>
          <p:cNvSpPr/>
          <p:nvPr/>
        </p:nvSpPr>
        <p:spPr>
          <a:xfrm>
            <a:off x="6327648" y="6772656"/>
            <a:ext cx="280416" cy="85344"/>
          </a:xfrm>
          <a:prstGeom prst="rect">
            <a:avLst/>
          </a:prstGeom>
        </p:spPr>
        <p:txBody>
          <a:bodyPr lIns="0" tIns="0" rIns="0" bIns="0" wrap="none">
            <a:noAutofit/>
          </a:bodyPr>
          <a:p>
            <a:pPr indent="0"/>
            <a:r>
              <a:rPr lang="en-US" sz="950">
                <a:solidFill>
                  <a:srgbClr val="2A2342"/>
                </a:solidFill>
                <a:latin typeface="Times New Roman"/>
              </a:rPr>
              <a:t>h —</a:t>
            </a:r>
          </a:p>
        </p:txBody>
      </p:sp>
      <p:sp>
        <p:nvSpPr>
          <p:cNvPr id="31" name=""/>
          <p:cNvSpPr/>
          <p:nvPr/>
        </p:nvSpPr>
        <p:spPr>
          <a:xfrm>
            <a:off x="231648" y="1609344"/>
            <a:ext cx="5462016" cy="188976"/>
          </a:xfrm>
          <a:prstGeom prst="rect">
            <a:avLst/>
          </a:prstGeom>
        </p:spPr>
        <p:txBody>
          <a:bodyPr lIns="0" tIns="0" rIns="0" bIns="0" wrap="none">
            <a:noAutofit/>
          </a:bodyPr>
          <a:p>
            <a:pPr indent="0">
              <a:spcBef>
                <a:spcPts val="630"/>
              </a:spcBef>
              <a:spcAft>
                <a:spcPts val="630"/>
              </a:spcAft>
            </a:pPr>
            <a:r>
              <a:rPr lang="en-US" sz="1800">
                <a:solidFill>
                  <a:srgbClr val="9EB2D3"/>
                </a:solidFill>
                <a:latin typeface="Calibri"/>
              </a:rPr>
              <a:t>How the RFLP Process Works</a:t>
            </a:r>
          </a:p>
        </p:txBody>
      </p:sp>
      <p:sp>
        <p:nvSpPr>
          <p:cNvPr id="32" name=""/>
          <p:cNvSpPr/>
          <p:nvPr/>
        </p:nvSpPr>
        <p:spPr>
          <a:xfrm>
            <a:off x="6675120" y="1743456"/>
            <a:ext cx="2383536" cy="97536"/>
          </a:xfrm>
          <a:prstGeom prst="rect">
            <a:avLst/>
          </a:prstGeom>
        </p:spPr>
        <p:txBody>
          <a:bodyPr lIns="0" tIns="0" rIns="0" bIns="0" wrap="none">
            <a:noAutofit/>
          </a:bodyPr>
          <a:p>
            <a:pPr indent="0"/>
            <a:r>
              <a:rPr lang="en-US" b="1" sz="800" spc="-50">
                <a:solidFill>
                  <a:srgbClr val="9B9BB0"/>
                </a:solidFill>
                <a:latin typeface="Arial"/>
              </a:rPr>
              <a:t>©2008 HoVirStuTWorkS</a:t>
            </a:r>
          </a:p>
        </p:txBody>
      </p:sp>
      <p:sp>
        <p:nvSpPr>
          <p:cNvPr id="33" name=""/>
          <p:cNvSpPr/>
          <p:nvPr/>
        </p:nvSpPr>
        <p:spPr>
          <a:xfrm>
            <a:off x="5992368" y="1944624"/>
            <a:ext cx="890016" cy="146304"/>
          </a:xfrm>
          <a:prstGeom prst="rect">
            <a:avLst/>
          </a:prstGeom>
        </p:spPr>
        <p:txBody>
          <a:bodyPr lIns="0" tIns="0" rIns="0" bIns="0" wrap="none">
            <a:noAutofit/>
          </a:bodyPr>
          <a:p>
            <a:pPr indent="0">
              <a:spcBef>
                <a:spcPts val="630"/>
              </a:spcBef>
              <a:spcAft>
                <a:spcPts val="210"/>
              </a:spcAft>
            </a:pPr>
            <a:r>
              <a:rPr lang="en-US" sz="1000" spc="-50">
                <a:solidFill>
                  <a:srgbClr val="414341"/>
                </a:solidFill>
                <a:latin typeface="Arial"/>
              </a:rPr>
              <a:t>Sponge</a:t>
            </a:r>
          </a:p>
        </p:txBody>
      </p:sp>
      <p:sp>
        <p:nvSpPr>
          <p:cNvPr id="34" name=""/>
          <p:cNvSpPr/>
          <p:nvPr/>
        </p:nvSpPr>
        <p:spPr>
          <a:xfrm>
            <a:off x="6839712" y="2121408"/>
            <a:ext cx="365760" cy="128016"/>
          </a:xfrm>
          <a:prstGeom prst="rect">
            <a:avLst/>
          </a:prstGeom>
        </p:spPr>
        <p:txBody>
          <a:bodyPr lIns="0" tIns="0" rIns="0" bIns="0" wrap="none">
            <a:noAutofit/>
          </a:bodyPr>
          <a:p>
            <a:pPr indent="0">
              <a:spcBef>
                <a:spcPts val="210"/>
              </a:spcBef>
              <a:spcAft>
                <a:spcPts val="210"/>
              </a:spcAft>
            </a:pPr>
            <a:r>
              <a:rPr lang="en-US" b="1" sz="1200">
                <a:solidFill>
                  <a:srgbClr val="2B3942"/>
                </a:solidFill>
                <a:latin typeface="Arial"/>
              </a:rPr>
              <a:t>Gel</a:t>
            </a:r>
          </a:p>
        </p:txBody>
      </p:sp>
      <p:sp>
        <p:nvSpPr>
          <p:cNvPr id="35" name=""/>
          <p:cNvSpPr/>
          <p:nvPr/>
        </p:nvSpPr>
        <p:spPr>
          <a:xfrm>
            <a:off x="6650736" y="2316480"/>
            <a:ext cx="1633728" cy="121920"/>
          </a:xfrm>
          <a:prstGeom prst="rect">
            <a:avLst/>
          </a:prstGeom>
        </p:spPr>
        <p:txBody>
          <a:bodyPr lIns="0" tIns="0" rIns="0" bIns="0" wrap="none">
            <a:noAutofit/>
          </a:bodyPr>
          <a:p>
            <a:pPr indent="0">
              <a:spcBef>
                <a:spcPts val="210"/>
              </a:spcBef>
            </a:pPr>
            <a:r>
              <a:rPr lang="en-US" b="1" sz="1300">
                <a:solidFill>
                  <a:srgbClr val="2B3942"/>
                </a:solidFill>
                <a:latin typeface="Calibri"/>
              </a:rPr>
              <a:t>fslitrocel uilose</a:t>
            </a:r>
          </a:p>
        </p:txBody>
      </p:sp>
      <p:sp>
        <p:nvSpPr>
          <p:cNvPr id="36" name=""/>
          <p:cNvSpPr/>
          <p:nvPr/>
        </p:nvSpPr>
        <p:spPr>
          <a:xfrm>
            <a:off x="8247888" y="2481072"/>
            <a:ext cx="676656" cy="134112"/>
          </a:xfrm>
          <a:prstGeom prst="rect">
            <a:avLst/>
          </a:prstGeom>
        </p:spPr>
        <p:txBody>
          <a:bodyPr lIns="0" tIns="0" rIns="0" bIns="0" wrap="none">
            <a:noAutofit/>
          </a:bodyPr>
          <a:p>
            <a:pPr indent="0"/>
            <a:r>
              <a:rPr lang="en-US" sz="1000" spc="-50">
                <a:solidFill>
                  <a:srgbClr val="2B3942"/>
                </a:solidFill>
                <a:latin typeface="Arial"/>
              </a:rPr>
              <a:t>Paper</a:t>
            </a:r>
          </a:p>
        </p:txBody>
      </p:sp>
      <p:sp>
        <p:nvSpPr>
          <p:cNvPr id="37" name=""/>
          <p:cNvSpPr/>
          <p:nvPr/>
        </p:nvSpPr>
        <p:spPr>
          <a:xfrm>
            <a:off x="6742176" y="2505456"/>
            <a:ext cx="664464" cy="115824"/>
          </a:xfrm>
          <a:prstGeom prst="rect">
            <a:avLst/>
          </a:prstGeom>
        </p:spPr>
        <p:txBody>
          <a:bodyPr lIns="0" tIns="0" rIns="0" bIns="0" wrap="none">
            <a:noAutofit/>
          </a:bodyPr>
          <a:p>
            <a:pPr indent="0"/>
            <a:r>
              <a:rPr lang="en-US" b="1" sz="1200">
                <a:solidFill>
                  <a:srgbClr val="2B3942"/>
                </a:solidFill>
                <a:latin typeface="Arial"/>
              </a:rPr>
              <a:t>paper</a:t>
            </a:r>
          </a:p>
        </p:txBody>
      </p:sp>
      <p:sp>
        <p:nvSpPr>
          <p:cNvPr id="38" name=""/>
          <p:cNvSpPr/>
          <p:nvPr/>
        </p:nvSpPr>
        <p:spPr>
          <a:xfrm>
            <a:off x="6632448" y="3663696"/>
            <a:ext cx="1969008" cy="121920"/>
          </a:xfrm>
          <a:prstGeom prst="rect">
            <a:avLst/>
          </a:prstGeom>
        </p:spPr>
        <p:txBody>
          <a:bodyPr lIns="0" tIns="0" rIns="0" bIns="0" wrap="none">
            <a:noAutofit/>
          </a:bodyPr>
          <a:p>
            <a:pPr indent="0">
              <a:spcAft>
                <a:spcPts val="1050"/>
              </a:spcAft>
            </a:pPr>
            <a:r>
              <a:rPr lang="en-US" sz="1000" spc="-50">
                <a:solidFill>
                  <a:srgbClr val="2B3942"/>
                </a:solidFill>
                <a:latin typeface="Arial"/>
              </a:rPr>
              <a:t>Alkaline solution</a:t>
            </a:r>
          </a:p>
        </p:txBody>
      </p:sp>
      <p:sp>
        <p:nvSpPr>
          <p:cNvPr id="39" name=""/>
          <p:cNvSpPr/>
          <p:nvPr/>
        </p:nvSpPr>
        <p:spPr>
          <a:xfrm>
            <a:off x="6467856" y="3992880"/>
            <a:ext cx="2249424" cy="121920"/>
          </a:xfrm>
          <a:prstGeom prst="rect">
            <a:avLst/>
          </a:prstGeom>
        </p:spPr>
        <p:txBody>
          <a:bodyPr lIns="0" tIns="0" rIns="0" bIns="0" wrap="none">
            <a:noAutofit/>
          </a:bodyPr>
          <a:p>
            <a:pPr algn="r" indent="0">
              <a:spcBef>
                <a:spcPts val="1050"/>
              </a:spcBef>
            </a:pPr>
            <a:r>
              <a:rPr lang="en-US" sz="1000" spc="-50">
                <a:solidFill>
                  <a:srgbClr val="2B3942"/>
                </a:solidFill>
                <a:latin typeface="Arial"/>
              </a:rPr>
              <a:t>Alkaline solution is</a:t>
            </a:r>
          </a:p>
        </p:txBody>
      </p:sp>
      <p:sp>
        <p:nvSpPr>
          <p:cNvPr id="40" name=""/>
          <p:cNvSpPr/>
          <p:nvPr/>
        </p:nvSpPr>
        <p:spPr>
          <a:xfrm>
            <a:off x="5986272" y="4157472"/>
            <a:ext cx="3096768" cy="140208"/>
          </a:xfrm>
          <a:prstGeom prst="rect">
            <a:avLst/>
          </a:prstGeom>
        </p:spPr>
        <p:txBody>
          <a:bodyPr lIns="0" tIns="0" rIns="0" bIns="0" wrap="none">
            <a:noAutofit/>
          </a:bodyPr>
          <a:p>
            <a:pPr indent="0"/>
            <a:r>
              <a:rPr lang="en-US" sz="1000" spc="-50">
                <a:solidFill>
                  <a:srgbClr val="2B3942"/>
                </a:solidFill>
                <a:latin typeface="Arial"/>
              </a:rPr>
              <a:t>polled upward through the</a:t>
            </a:r>
          </a:p>
        </p:txBody>
      </p:sp>
      <p:sp>
        <p:nvSpPr>
          <p:cNvPr id="41" name=""/>
          <p:cNvSpPr/>
          <p:nvPr/>
        </p:nvSpPr>
        <p:spPr>
          <a:xfrm>
            <a:off x="1139952" y="4163568"/>
            <a:ext cx="1030224" cy="164592"/>
          </a:xfrm>
          <a:prstGeom prst="rect">
            <a:avLst/>
          </a:prstGeom>
        </p:spPr>
        <p:txBody>
          <a:bodyPr lIns="0" tIns="0" rIns="0" bIns="0" wrap="none">
            <a:noAutofit/>
          </a:bodyPr>
          <a:p>
            <a:pPr indent="0"/>
            <a:r>
              <a:rPr lang="en-US" b="1" sz="1200">
                <a:solidFill>
                  <a:srgbClr val="414341"/>
                </a:solidFill>
                <a:latin typeface="Arial"/>
              </a:rPr>
              <a:t>Samples</a:t>
            </a:r>
          </a:p>
        </p:txBody>
      </p:sp>
      <p:sp>
        <p:nvSpPr>
          <p:cNvPr id="42" name=""/>
          <p:cNvSpPr/>
          <p:nvPr/>
        </p:nvSpPr>
        <p:spPr>
          <a:xfrm>
            <a:off x="542544" y="4175760"/>
            <a:ext cx="487680" cy="128016"/>
          </a:xfrm>
          <a:prstGeom prst="rect">
            <a:avLst/>
          </a:prstGeom>
        </p:spPr>
        <p:txBody>
          <a:bodyPr lIns="0" tIns="0" rIns="0" bIns="0" wrap="none">
            <a:noAutofit/>
          </a:bodyPr>
          <a:p>
            <a:pPr indent="0"/>
            <a:r>
              <a:rPr lang="en-US" sz="1000" spc="-50">
                <a:solidFill>
                  <a:srgbClr val="2B3942"/>
                </a:solidFill>
                <a:latin typeface="Arial"/>
              </a:rPr>
              <a:t>DNA</a:t>
            </a:r>
          </a:p>
        </p:txBody>
      </p:sp>
      <p:sp>
        <p:nvSpPr>
          <p:cNvPr id="43" name=""/>
          <p:cNvSpPr/>
          <p:nvPr/>
        </p:nvSpPr>
        <p:spPr>
          <a:xfrm>
            <a:off x="3145536" y="4218432"/>
            <a:ext cx="1822704" cy="146304"/>
          </a:xfrm>
          <a:prstGeom prst="rect">
            <a:avLst/>
          </a:prstGeom>
        </p:spPr>
        <p:txBody>
          <a:bodyPr lIns="0" tIns="0" rIns="0" bIns="0" wrap="none">
            <a:noAutofit/>
          </a:bodyPr>
          <a:p>
            <a:pPr indent="0"/>
            <a:r>
              <a:rPr lang="en-US" b="1" sz="1200">
                <a:solidFill>
                  <a:srgbClr val="414341"/>
                </a:solidFill>
                <a:latin typeface="Arial"/>
              </a:rPr>
              <a:t>Electro phoresis</a:t>
            </a:r>
          </a:p>
        </p:txBody>
      </p:sp>
      <p:sp>
        <p:nvSpPr>
          <p:cNvPr id="44" name=""/>
          <p:cNvSpPr/>
          <p:nvPr/>
        </p:nvSpPr>
        <p:spPr>
          <a:xfrm>
            <a:off x="5967984" y="4315968"/>
            <a:ext cx="2651760" cy="146304"/>
          </a:xfrm>
          <a:prstGeom prst="rect">
            <a:avLst/>
          </a:prstGeom>
        </p:spPr>
        <p:txBody>
          <a:bodyPr lIns="0" tIns="0" rIns="0" bIns="0" wrap="none">
            <a:noAutofit/>
          </a:bodyPr>
          <a:p>
            <a:pPr indent="0"/>
            <a:r>
              <a:rPr lang="en-US" sz="1000" spc="-50">
                <a:solidFill>
                  <a:srgbClr val="2B3942"/>
                </a:solidFill>
                <a:latin typeface="Arial"/>
              </a:rPr>
              <a:t>gel to a sheet of nrtro-</a:t>
            </a:r>
          </a:p>
        </p:txBody>
      </p:sp>
      <p:sp>
        <p:nvSpPr>
          <p:cNvPr id="45" name=""/>
          <p:cNvSpPr/>
          <p:nvPr/>
        </p:nvSpPr>
        <p:spPr>
          <a:xfrm>
            <a:off x="286512" y="4340352"/>
            <a:ext cx="627888" cy="128016"/>
          </a:xfrm>
          <a:prstGeom prst="rect">
            <a:avLst/>
          </a:prstGeom>
        </p:spPr>
        <p:txBody>
          <a:bodyPr lIns="0" tIns="0" rIns="0" bIns="0" wrap="none">
            <a:noAutofit/>
          </a:bodyPr>
          <a:p>
            <a:pPr indent="0"/>
            <a:r>
              <a:rPr lang="en-US" sz="1000" spc="-50">
                <a:solidFill>
                  <a:srgbClr val="2B3942"/>
                </a:solidFill>
                <a:latin typeface="Arial"/>
              </a:rPr>
              <a:t>w it h</a:t>
            </a:r>
          </a:p>
        </p:txBody>
      </p:sp>
      <p:sp>
        <p:nvSpPr>
          <p:cNvPr id="46" name=""/>
          <p:cNvSpPr/>
          <p:nvPr/>
        </p:nvSpPr>
        <p:spPr>
          <a:xfrm>
            <a:off x="1322832" y="4340352"/>
            <a:ext cx="140208" cy="128016"/>
          </a:xfrm>
          <a:prstGeom prst="rect">
            <a:avLst/>
          </a:prstGeom>
        </p:spPr>
        <p:txBody>
          <a:bodyPr lIns="0" tIns="0" rIns="0" bIns="0" wrap="none">
            <a:noAutofit/>
          </a:bodyPr>
          <a:p>
            <a:pPr indent="0"/>
            <a:r>
              <a:rPr lang="en-US" sz="2600">
                <a:solidFill>
                  <a:srgbClr val="2A322C"/>
                </a:solidFill>
                <a:latin typeface="Arial"/>
              </a:rPr>
              <a:t>d</a:t>
            </a:r>
          </a:p>
        </p:txBody>
      </p:sp>
      <p:sp>
        <p:nvSpPr>
          <p:cNvPr id="47" name=""/>
          <p:cNvSpPr/>
          <p:nvPr/>
        </p:nvSpPr>
        <p:spPr>
          <a:xfrm>
            <a:off x="1530096" y="4340352"/>
            <a:ext cx="341376" cy="128016"/>
          </a:xfrm>
          <a:prstGeom prst="rect">
            <a:avLst/>
          </a:prstGeom>
        </p:spPr>
        <p:txBody>
          <a:bodyPr lIns="0" tIns="0" rIns="0" bIns="0" wrap="none">
            <a:noAutofit/>
          </a:bodyPr>
          <a:p>
            <a:pPr indent="0"/>
            <a:r>
              <a:rPr lang="en-US" b="1" sz="1200">
                <a:solidFill>
                  <a:srgbClr val="414341"/>
                </a:solidFill>
                <a:latin typeface="Arial"/>
              </a:rPr>
              <a:t>d e</a:t>
            </a:r>
          </a:p>
        </p:txBody>
      </p:sp>
      <p:sp>
        <p:nvSpPr>
          <p:cNvPr id="48" name=""/>
          <p:cNvSpPr/>
          <p:nvPr/>
        </p:nvSpPr>
        <p:spPr>
          <a:xfrm>
            <a:off x="1938528" y="4340352"/>
            <a:ext cx="140208" cy="134112"/>
          </a:xfrm>
          <a:prstGeom prst="rect">
            <a:avLst/>
          </a:prstGeom>
        </p:spPr>
        <p:txBody>
          <a:bodyPr lIns="0" tIns="0" rIns="0" bIns="0" wrap="none">
            <a:noAutofit/>
          </a:bodyPr>
          <a:p>
            <a:pPr indent="0"/>
            <a:r>
              <a:rPr lang="en-US" sz="2600">
                <a:solidFill>
                  <a:srgbClr val="2A322C"/>
                </a:solidFill>
                <a:latin typeface="Arial"/>
              </a:rPr>
              <a:t>d</a:t>
            </a:r>
          </a:p>
        </p:txBody>
      </p:sp>
      <p:sp>
        <p:nvSpPr>
          <p:cNvPr id="49" name=""/>
          <p:cNvSpPr/>
          <p:nvPr/>
        </p:nvSpPr>
        <p:spPr>
          <a:xfrm>
            <a:off x="1127760" y="4370832"/>
            <a:ext cx="128016" cy="91440"/>
          </a:xfrm>
          <a:prstGeom prst="rect">
            <a:avLst/>
          </a:prstGeom>
        </p:spPr>
        <p:txBody>
          <a:bodyPr lIns="0" tIns="0" rIns="0" bIns="0" wrap="none">
            <a:noAutofit/>
          </a:bodyPr>
          <a:p>
            <a:pPr indent="0"/>
            <a:r>
              <a:rPr lang="en-US" sz="1800">
                <a:latin typeface="Calibri"/>
              </a:rPr>
              <a:t>n</a:t>
            </a:r>
          </a:p>
        </p:txBody>
      </p:sp>
      <p:sp>
        <p:nvSpPr>
          <p:cNvPr id="50" name=""/>
          <p:cNvSpPr/>
          <p:nvPr/>
        </p:nvSpPr>
        <p:spPr>
          <a:xfrm>
            <a:off x="2810256" y="4389120"/>
            <a:ext cx="2932176" cy="140208"/>
          </a:xfrm>
          <a:prstGeom prst="rect">
            <a:avLst/>
          </a:prstGeom>
        </p:spPr>
        <p:txBody>
          <a:bodyPr lIns="0" tIns="0" rIns="0" bIns="0" wrap="none">
            <a:noAutofit/>
          </a:bodyPr>
          <a:p>
            <a:pPr indent="0"/>
            <a:r>
              <a:rPr lang="en-US" b="1" sz="1200">
                <a:solidFill>
                  <a:srgbClr val="414341"/>
                </a:solidFill>
                <a:latin typeface="Arial"/>
              </a:rPr>
              <a:t>separates the restriction</a:t>
            </a:r>
          </a:p>
        </p:txBody>
      </p:sp>
      <p:sp>
        <p:nvSpPr>
          <p:cNvPr id="51" name=""/>
          <p:cNvSpPr/>
          <p:nvPr/>
        </p:nvSpPr>
        <p:spPr>
          <a:xfrm>
            <a:off x="5980176" y="4486656"/>
            <a:ext cx="2871216" cy="134112"/>
          </a:xfrm>
          <a:prstGeom prst="rect">
            <a:avLst/>
          </a:prstGeom>
        </p:spPr>
        <p:txBody>
          <a:bodyPr lIns="0" tIns="0" rIns="0" bIns="0" wrap="none">
            <a:noAutofit/>
          </a:bodyPr>
          <a:p>
            <a:pPr indent="0"/>
            <a:r>
              <a:rPr lang="en-US" sz="1000" spc="-50">
                <a:solidFill>
                  <a:srgbClr val="2B3942"/>
                </a:solidFill>
                <a:latin typeface="Arial"/>
              </a:rPr>
              <a:t>cellulose laid on the top</a:t>
            </a:r>
          </a:p>
        </p:txBody>
      </p:sp>
      <p:sp>
        <p:nvSpPr>
          <p:cNvPr id="52" name=""/>
          <p:cNvSpPr/>
          <p:nvPr/>
        </p:nvSpPr>
        <p:spPr>
          <a:xfrm>
            <a:off x="36576" y="4504944"/>
            <a:ext cx="2316480" cy="158496"/>
          </a:xfrm>
          <a:prstGeom prst="rect">
            <a:avLst/>
          </a:prstGeom>
        </p:spPr>
        <p:txBody>
          <a:bodyPr lIns="0" tIns="0" rIns="0" bIns="0" wrap="none">
            <a:noAutofit/>
          </a:bodyPr>
          <a:p>
            <a:pPr indent="0"/>
            <a:r>
              <a:rPr lang="en-US" b="1" sz="1200">
                <a:solidFill>
                  <a:srgbClr val="3F3A59"/>
                </a:solidFill>
                <a:latin typeface="Arial"/>
              </a:rPr>
              <a:t>restriction enzymes</a:t>
            </a:r>
          </a:p>
        </p:txBody>
      </p:sp>
      <p:sp>
        <p:nvSpPr>
          <p:cNvPr id="53" name=""/>
          <p:cNvSpPr/>
          <p:nvPr/>
        </p:nvSpPr>
        <p:spPr>
          <a:xfrm>
            <a:off x="2804160" y="4541520"/>
            <a:ext cx="2895600" cy="152400"/>
          </a:xfrm>
          <a:prstGeom prst="rect">
            <a:avLst/>
          </a:prstGeom>
        </p:spPr>
        <p:txBody>
          <a:bodyPr lIns="0" tIns="0" rIns="0" bIns="0" wrap="none">
            <a:noAutofit/>
          </a:bodyPr>
          <a:p>
            <a:pPr indent="0"/>
            <a:r>
              <a:rPr lang="en-US" b="1" sz="1200">
                <a:solidFill>
                  <a:srgbClr val="414341"/>
                </a:solidFill>
                <a:latin typeface="Arial"/>
              </a:rPr>
              <a:t>fragrr&gt;ents. Each sample</a:t>
            </a:r>
          </a:p>
        </p:txBody>
      </p:sp>
      <p:sp>
        <p:nvSpPr>
          <p:cNvPr id="54" name=""/>
          <p:cNvSpPr/>
          <p:nvPr/>
        </p:nvSpPr>
        <p:spPr>
          <a:xfrm>
            <a:off x="5986272" y="4645152"/>
            <a:ext cx="3048000" cy="146304"/>
          </a:xfrm>
          <a:prstGeom prst="rect">
            <a:avLst/>
          </a:prstGeom>
        </p:spPr>
        <p:txBody>
          <a:bodyPr lIns="0" tIns="0" rIns="0" bIns="0" wrap="none">
            <a:noAutofit/>
          </a:bodyPr>
          <a:p>
            <a:pPr indent="0"/>
            <a:r>
              <a:rPr lang="en-US" sz="1000" spc="-50">
                <a:solidFill>
                  <a:srgbClr val="2B3942"/>
                </a:solidFill>
                <a:latin typeface="Arial"/>
              </a:rPr>
              <a:t>of it,. transferring the </a:t>
            </a:r>
            <a:r>
              <a:rPr lang="en-US" cap="small" sz="1000" spc="-50">
                <a:solidFill>
                  <a:srgbClr val="2B3942"/>
                </a:solidFill>
                <a:latin typeface="Arial"/>
              </a:rPr>
              <a:t>Dim A</a:t>
            </a:r>
          </a:p>
        </p:txBody>
      </p:sp>
      <p:sp>
        <p:nvSpPr>
          <p:cNvPr id="55" name=""/>
          <p:cNvSpPr/>
          <p:nvPr/>
        </p:nvSpPr>
        <p:spPr>
          <a:xfrm>
            <a:off x="48768" y="4669536"/>
            <a:ext cx="938784" cy="146304"/>
          </a:xfrm>
          <a:prstGeom prst="rect">
            <a:avLst/>
          </a:prstGeom>
        </p:spPr>
        <p:txBody>
          <a:bodyPr lIns="0" tIns="0" rIns="0" bIns="0" wrap="none">
            <a:noAutofit/>
          </a:bodyPr>
          <a:p>
            <a:pPr indent="0"/>
            <a:r>
              <a:rPr lang="en-US" b="1" sz="1200">
                <a:solidFill>
                  <a:srgbClr val="3F3A59"/>
                </a:solidFill>
                <a:latin typeface="Arial"/>
              </a:rPr>
              <a:t>produce</a:t>
            </a:r>
          </a:p>
        </p:txBody>
      </p:sp>
      <p:sp>
        <p:nvSpPr>
          <p:cNvPr id="56" name=""/>
          <p:cNvSpPr/>
          <p:nvPr/>
        </p:nvSpPr>
        <p:spPr>
          <a:xfrm>
            <a:off x="1085088" y="4669536"/>
            <a:ext cx="1182624" cy="134112"/>
          </a:xfrm>
          <a:prstGeom prst="rect">
            <a:avLst/>
          </a:prstGeom>
        </p:spPr>
        <p:txBody>
          <a:bodyPr lIns="0" tIns="0" rIns="0" bIns="0" wrap="none">
            <a:noAutofit/>
          </a:bodyPr>
          <a:p>
            <a:pPr indent="0"/>
            <a:r>
              <a:rPr lang="en-US" b="1" sz="1200">
                <a:solidFill>
                  <a:srgbClr val="414341"/>
                </a:solidFill>
                <a:latin typeface="Arial"/>
              </a:rPr>
              <a:t>restriction</a:t>
            </a:r>
          </a:p>
        </p:txBody>
      </p:sp>
      <p:sp>
        <p:nvSpPr>
          <p:cNvPr id="57" name=""/>
          <p:cNvSpPr/>
          <p:nvPr/>
        </p:nvSpPr>
        <p:spPr>
          <a:xfrm>
            <a:off x="2798064" y="4706112"/>
            <a:ext cx="2609088" cy="121920"/>
          </a:xfrm>
          <a:prstGeom prst="rect">
            <a:avLst/>
          </a:prstGeom>
        </p:spPr>
        <p:txBody>
          <a:bodyPr lIns="0" tIns="0" rIns="0" bIns="0" wrap="none">
            <a:noAutofit/>
          </a:bodyPr>
          <a:p>
            <a:pPr indent="0"/>
            <a:r>
              <a:rPr lang="en-US" b="1" sz="1200">
                <a:solidFill>
                  <a:srgbClr val="2B3942"/>
                </a:solidFill>
                <a:latin typeface="Arial"/>
              </a:rPr>
              <a:t>forms a characteristic</a:t>
            </a:r>
          </a:p>
        </p:txBody>
      </p:sp>
      <p:sp>
        <p:nvSpPr>
          <p:cNvPr id="58" name=""/>
          <p:cNvSpPr/>
          <p:nvPr/>
        </p:nvSpPr>
        <p:spPr>
          <a:xfrm>
            <a:off x="5974080" y="4809744"/>
            <a:ext cx="1505712" cy="140208"/>
          </a:xfrm>
          <a:prstGeom prst="rect">
            <a:avLst/>
          </a:prstGeom>
        </p:spPr>
        <p:txBody>
          <a:bodyPr lIns="0" tIns="0" rIns="0" bIns="0" wrap="none">
            <a:noAutofit/>
          </a:bodyPr>
          <a:p>
            <a:pPr indent="0"/>
            <a:r>
              <a:rPr lang="en-US" sz="1000" spc="-50">
                <a:solidFill>
                  <a:srgbClr val="2B3942"/>
                </a:solidFill>
                <a:latin typeface="Arial"/>
              </a:rPr>
              <a:t>to the paper-</a:t>
            </a:r>
          </a:p>
        </p:txBody>
      </p:sp>
      <p:sp>
        <p:nvSpPr>
          <p:cNvPr id="59" name=""/>
          <p:cNvSpPr/>
          <p:nvPr/>
        </p:nvSpPr>
        <p:spPr>
          <a:xfrm>
            <a:off x="42672" y="4828032"/>
            <a:ext cx="1194816" cy="158496"/>
          </a:xfrm>
          <a:prstGeom prst="rect">
            <a:avLst/>
          </a:prstGeom>
        </p:spPr>
        <p:txBody>
          <a:bodyPr lIns="0" tIns="0" rIns="0" bIns="0" wrap="none">
            <a:noAutofit/>
          </a:bodyPr>
          <a:p>
            <a:pPr indent="0"/>
            <a:r>
              <a:rPr lang="en-US" sz="1000" spc="-50">
                <a:solidFill>
                  <a:srgbClr val="2B3942"/>
                </a:solidFill>
                <a:latin typeface="Arial"/>
              </a:rPr>
              <a:t>fragments</a:t>
            </a:r>
          </a:p>
        </p:txBody>
      </p:sp>
      <p:sp>
        <p:nvSpPr>
          <p:cNvPr id="60" name=""/>
          <p:cNvSpPr/>
          <p:nvPr/>
        </p:nvSpPr>
        <p:spPr>
          <a:xfrm>
            <a:off x="2810256" y="4870704"/>
            <a:ext cx="1975104" cy="146304"/>
          </a:xfrm>
          <a:prstGeom prst="rect">
            <a:avLst/>
          </a:prstGeom>
        </p:spPr>
        <p:txBody>
          <a:bodyPr lIns="0" tIns="0" rIns="0" bIns="0" wrap="none">
            <a:noAutofit/>
          </a:bodyPr>
          <a:p>
            <a:pPr indent="0"/>
            <a:r>
              <a:rPr lang="en-US" b="1" sz="1200">
                <a:solidFill>
                  <a:srgbClr val="414341"/>
                </a:solidFill>
                <a:latin typeface="Arial"/>
              </a:rPr>
              <a:t>pattern of bands</a:t>
            </a:r>
          </a:p>
        </p:txBody>
      </p:sp>
    </p:spTree>
  </p:cSld>
  <p:clrMapOvr>
    <a:overrideClrMapping bg1="lt1" tx1="dk1" bg2="lt2" tx2="dk2" accent1="accent1" accent2="accent2" accent3="accent3" accent4="accent4" accent5="accent5" accent6="accent6" hlink="hlink" folHlink="folHlink"/>
  </p:clrMapOvr>
</p:sld>
</file>

<file path=ppt/slides/slide51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465576" y="371856"/>
            <a:ext cx="2206752" cy="356616"/>
          </a:xfrm>
          <a:prstGeom prst="rect">
            <a:avLst/>
          </a:prstGeom>
        </p:spPr>
        <p:txBody>
          <a:bodyPr lIns="0" tIns="0" rIns="0" bIns="0" wrap="none">
            <a:noAutofit/>
          </a:bodyPr>
          <a:p>
            <a:pPr indent="0"/>
            <a:r>
              <a:rPr lang="en-US" b="1" sz="3200">
                <a:solidFill>
                  <a:srgbClr val="205969"/>
                </a:solidFill>
                <a:latin typeface="Arial"/>
              </a:rPr>
              <a:t>DNA Profile</a:t>
            </a:r>
          </a:p>
        </p:txBody>
      </p:sp>
      <p:sp>
        <p:nvSpPr>
          <p:cNvPr id="3" name=""/>
          <p:cNvSpPr/>
          <p:nvPr/>
        </p:nvSpPr>
        <p:spPr>
          <a:xfrm>
            <a:off x="9037320" y="573024"/>
            <a:ext cx="106680" cy="438912"/>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568952" y="1176528"/>
            <a:ext cx="3843528" cy="4541520"/>
          </a:xfrm>
          <a:prstGeom prst="rect">
            <a:avLst/>
          </a:prstGeom>
        </p:spPr>
        <p:txBody>
          <a:bodyPr lIns="0" tIns="0" rIns="0" bIns="0">
            <a:noAutofit/>
          </a:bodyPr>
          <a:p>
            <a:pPr marL="469900" indent="-469900">
              <a:spcAft>
                <a:spcPts val="4200"/>
              </a:spcAft>
            </a:pPr>
            <a:r>
              <a:rPr lang="en-US" sz="2600">
                <a:solidFill>
                  <a:srgbClr val="8F2934"/>
                </a:solidFill>
                <a:latin typeface="Arial"/>
              </a:rPr>
              <a:t>RFLP</a:t>
            </a:r>
          </a:p>
          <a:p>
            <a:pPr marL="469900" indent="-469900">
              <a:lnSpc>
                <a:spcPts val="3096"/>
              </a:lnSpc>
            </a:pPr>
            <a:r>
              <a:rPr lang="en-US" sz="2200">
                <a:latin typeface="Calibri"/>
              </a:rPr>
              <a:t>•    It analyzes the length of strands of DNA that include repeating base pairs (VNTRs).</a:t>
            </a:r>
          </a:p>
          <a:p>
            <a:pPr marL="469900" indent="-469900">
              <a:lnSpc>
                <a:spcPts val="3096"/>
              </a:lnSpc>
            </a:pPr>
            <a:r>
              <a:rPr lang="en-US" sz="2200">
                <a:latin typeface="Calibri"/>
              </a:rPr>
              <a:t>•    Repeated sequence of human genome can be same but the number of times it is repeated is unique to everyone.</a:t>
            </a:r>
          </a:p>
        </p:txBody>
      </p:sp>
    </p:spTree>
  </p:cSld>
  <p:clrMapOvr>
    <a:overrideClrMapping bg1="lt1" tx1="dk1" bg2="lt2" tx2="dk2" accent1="accent1" accent2="accent2" accent3="accent3" accent4="accent4" accent5="accent5" accent6="accent6" hlink="hlink" folHlink="folHlink"/>
  </p:clrMapOvr>
</p:sld>
</file>

<file path=ppt/slides/slide51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465576" y="371856"/>
            <a:ext cx="2206752" cy="356616"/>
          </a:xfrm>
          <a:prstGeom prst="rect">
            <a:avLst/>
          </a:prstGeom>
        </p:spPr>
        <p:txBody>
          <a:bodyPr lIns="0" tIns="0" rIns="0" bIns="0" wrap="none">
            <a:noAutofit/>
          </a:bodyPr>
          <a:p>
            <a:pPr indent="0"/>
            <a:r>
              <a:rPr lang="en-US" b="1" sz="3200">
                <a:solidFill>
                  <a:srgbClr val="205969"/>
                </a:solidFill>
                <a:latin typeface="Arial"/>
              </a:rPr>
              <a:t>DNA Profile</a:t>
            </a:r>
          </a:p>
        </p:txBody>
      </p:sp>
      <p:sp>
        <p:nvSpPr>
          <p:cNvPr id="3" name=""/>
          <p:cNvSpPr/>
          <p:nvPr/>
        </p:nvSpPr>
        <p:spPr>
          <a:xfrm>
            <a:off x="9040368" y="518160"/>
            <a:ext cx="103632" cy="493776"/>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556760" y="1115568"/>
            <a:ext cx="4142232" cy="5081016"/>
          </a:xfrm>
          <a:prstGeom prst="rect">
            <a:avLst/>
          </a:prstGeom>
        </p:spPr>
        <p:txBody>
          <a:bodyPr lIns="0" tIns="0" rIns="0" bIns="0">
            <a:noAutofit/>
          </a:bodyPr>
          <a:p>
            <a:pPr indent="0">
              <a:lnSpc>
                <a:spcPts val="3096"/>
              </a:lnSpc>
              <a:spcAft>
                <a:spcPts val="2100"/>
              </a:spcAft>
            </a:pPr>
            <a:r>
              <a:rPr lang="en-US" sz="2200">
                <a:latin typeface="Calibri"/>
              </a:rPr>
              <a:t>RFLP analysis requires investigators to dissolve DNA in an enzyme that breaks the strand at specific points.</a:t>
            </a:r>
          </a:p>
          <a:p>
            <a:pPr indent="0">
              <a:lnSpc>
                <a:spcPts val="3096"/>
              </a:lnSpc>
              <a:spcAft>
                <a:spcPts val="2100"/>
              </a:spcAft>
            </a:pPr>
            <a:r>
              <a:rPr lang="en-US" sz="2200">
                <a:latin typeface="Calibri"/>
              </a:rPr>
              <a:t>The number of repeats affects the length of each resulting strand of DNA.</a:t>
            </a:r>
          </a:p>
          <a:p>
            <a:pPr algn="just" marR="850900" indent="0">
              <a:lnSpc>
                <a:spcPts val="3096"/>
              </a:lnSpc>
            </a:pPr>
            <a:r>
              <a:rPr lang="en-US" sz="2200">
                <a:latin typeface="Calibri"/>
              </a:rPr>
              <a:t>Investigators compare samples by comparing the lengths of the strands.</a:t>
            </a:r>
          </a:p>
        </p:txBody>
      </p:sp>
    </p:spTree>
  </p:cSld>
  <p:clrMapOvr>
    <a:overrideClrMapping bg1="lt1" tx1="dk1" bg2="lt2" tx2="dk2" accent1="accent1" accent2="accent2" accent3="accent3" accent4="accent4" accent5="accent5" accent6="accent6" hlink="hlink" folHlink="folHlink"/>
  </p:clrMapOvr>
</p:sld>
</file>

<file path=ppt/slides/slide51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465576" y="371856"/>
            <a:ext cx="2206752" cy="356616"/>
          </a:xfrm>
          <a:prstGeom prst="rect">
            <a:avLst/>
          </a:prstGeom>
        </p:spPr>
        <p:txBody>
          <a:bodyPr lIns="0" tIns="0" rIns="0" bIns="0" wrap="none">
            <a:noAutofit/>
          </a:bodyPr>
          <a:p>
            <a:pPr indent="0"/>
            <a:r>
              <a:rPr lang="en-US" b="1" sz="3200">
                <a:solidFill>
                  <a:srgbClr val="205969"/>
                </a:solidFill>
                <a:latin typeface="Arial"/>
              </a:rPr>
              <a:t>DNA Profile</a:t>
            </a:r>
          </a:p>
        </p:txBody>
      </p:sp>
      <p:sp>
        <p:nvSpPr>
          <p:cNvPr id="3" name=""/>
          <p:cNvSpPr/>
          <p:nvPr/>
        </p:nvSpPr>
        <p:spPr>
          <a:xfrm>
            <a:off x="9040368" y="563880"/>
            <a:ext cx="103632" cy="448056"/>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568952" y="1493520"/>
            <a:ext cx="3749040" cy="2234184"/>
          </a:xfrm>
          <a:prstGeom prst="rect">
            <a:avLst/>
          </a:prstGeom>
        </p:spPr>
        <p:txBody>
          <a:bodyPr lIns="0" tIns="0" rIns="0" bIns="0">
            <a:noAutofit/>
          </a:bodyPr>
          <a:p>
            <a:pPr algn="just" indent="0">
              <a:lnSpc>
                <a:spcPts val="3096"/>
              </a:lnSpc>
            </a:pPr>
            <a:r>
              <a:rPr lang="en-US" sz="2600">
                <a:solidFill>
                  <a:srgbClr val="205969"/>
                </a:solidFill>
                <a:latin typeface="Arial"/>
              </a:rPr>
              <a:t>•    Example: </a:t>
            </a:r>
            <a:r>
              <a:rPr lang="en-US" sz="2600">
                <a:latin typeface="Arial"/>
              </a:rPr>
              <a:t>CAT is</a:t>
            </a:r>
          </a:p>
          <a:p>
            <a:pPr marL="483108" indent="0">
              <a:lnSpc>
                <a:spcPts val="3096"/>
              </a:lnSpc>
            </a:pPr>
            <a:r>
              <a:rPr lang="en-US" sz="2600">
                <a:latin typeface="Arial"/>
              </a:rPr>
              <a:t>repeated continuously</a:t>
            </a:r>
          </a:p>
          <a:p>
            <a:pPr marL="483108" indent="0">
              <a:lnSpc>
                <a:spcPts val="3096"/>
              </a:lnSpc>
            </a:pPr>
            <a:r>
              <a:rPr lang="en-US" sz="2600">
                <a:latin typeface="Arial"/>
              </a:rPr>
              <a:t>13    times in a row. In somebody else, it might be 12 times or</a:t>
            </a:r>
          </a:p>
          <a:p>
            <a:pPr algn="just" marL="483108" indent="0">
              <a:lnSpc>
                <a:spcPts val="3096"/>
              </a:lnSpc>
            </a:pPr>
            <a:r>
              <a:rPr lang="en-US" sz="2600">
                <a:latin typeface="Arial"/>
              </a:rPr>
              <a:t>14    or whatever. </a:t>
            </a:r>
            <a:r>
              <a:rPr lang="en-US" baseline="30000" sz="2600">
                <a:latin typeface="Arial"/>
              </a:rPr>
              <a:t>•</a:t>
            </a:r>
          </a:p>
        </p:txBody>
      </p:sp>
      <p:sp>
        <p:nvSpPr>
          <p:cNvPr id="5" name=""/>
          <p:cNvSpPr/>
          <p:nvPr/>
        </p:nvSpPr>
        <p:spPr>
          <a:xfrm>
            <a:off x="4568952" y="4276344"/>
            <a:ext cx="3749040" cy="1834896"/>
          </a:xfrm>
          <a:prstGeom prst="rect">
            <a:avLst/>
          </a:prstGeom>
        </p:spPr>
        <p:txBody>
          <a:bodyPr lIns="0" tIns="0" rIns="0" bIns="0">
            <a:noAutofit/>
          </a:bodyPr>
          <a:p>
            <a:pPr marL="482600" indent="-482600">
              <a:lnSpc>
                <a:spcPts val="3096"/>
              </a:lnSpc>
            </a:pPr>
            <a:r>
              <a:rPr lang="en-US" sz="2600">
                <a:solidFill>
                  <a:srgbClr val="205969"/>
                </a:solidFill>
                <a:latin typeface="Arial"/>
              </a:rPr>
              <a:t>•    Limitation: </a:t>
            </a:r>
            <a:r>
              <a:rPr lang="en-US" sz="2600">
                <a:latin typeface="Arial"/>
              </a:rPr>
              <a:t>RFLP analysis requires a fairly large sample of </a:t>
            </a:r>
            <a:r>
              <a:rPr lang="en-US" sz="2600">
                <a:solidFill>
                  <a:srgbClr val="C4C4C4"/>
                </a:solidFill>
                <a:latin typeface="Arial"/>
              </a:rPr>
              <a:t>i </a:t>
            </a:r>
            <a:r>
              <a:rPr lang="en-US" sz="2600">
                <a:latin typeface="Arial"/>
              </a:rPr>
              <a:t>DNA that hasn't been contaminated with dirt.</a:t>
            </a:r>
          </a:p>
        </p:txBody>
      </p:sp>
    </p:spTree>
  </p:cSld>
  <p:clrMapOvr>
    <a:overrideClrMapping bg1="lt1" tx1="dk1" bg2="lt2" tx2="dk2" accent1="accent1" accent2="accent2" accent3="accent3" accent4="accent4" accent5="accent5" accent6="accent6" hlink="hlink" folHlink="folHlink"/>
  </p:clrMapOvr>
</p:sld>
</file>

<file path=ppt/slides/slide51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9037320" y="554736"/>
            <a:ext cx="106680" cy="457200"/>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581144" y="1173480"/>
            <a:ext cx="3733800" cy="4764024"/>
          </a:xfrm>
          <a:prstGeom prst="rect">
            <a:avLst/>
          </a:prstGeom>
        </p:spPr>
        <p:txBody>
          <a:bodyPr lIns="0" tIns="0" rIns="0" bIns="0">
            <a:noAutofit/>
          </a:bodyPr>
          <a:p>
            <a:pPr indent="0">
              <a:lnSpc>
                <a:spcPts val="3408"/>
              </a:lnSpc>
            </a:pPr>
            <a:r>
              <a:rPr lang="en-US" sz="2600">
                <a:solidFill>
                  <a:srgbClr val="8F2934"/>
                </a:solidFill>
                <a:latin typeface="Arial"/>
              </a:rPr>
              <a:t>DNA Profile Methods </a:t>
            </a:r>
            <a:r>
              <a:rPr lang="en-US" sz="2600">
                <a:solidFill>
                  <a:srgbClr val="205969"/>
                </a:solidFill>
                <a:latin typeface="Arial"/>
              </a:rPr>
              <a:t>Polymerase Chain Reaction (PCR)</a:t>
            </a:r>
          </a:p>
          <a:p>
            <a:pPr algn="just" marR="73152" indent="0">
              <a:lnSpc>
                <a:spcPts val="3120"/>
              </a:lnSpc>
              <a:spcAft>
                <a:spcPts val="1890"/>
              </a:spcAft>
            </a:pPr>
            <a:r>
              <a:rPr lang="en-US" sz="2200">
                <a:latin typeface="Calibri"/>
              </a:rPr>
              <a:t>Replicate a small amount of DNA to create a larger sample for analysis.</a:t>
            </a:r>
          </a:p>
          <a:p>
            <a:pPr indent="0">
              <a:lnSpc>
                <a:spcPts val="3096"/>
              </a:lnSpc>
            </a:pPr>
            <a:r>
              <a:rPr lang="en-US" sz="2200">
                <a:latin typeface="Calibri"/>
              </a:rPr>
              <a:t>First, a heat-stable DNA polymerase -- a special enzyme that binds to the DNA and allows it to replicate -- is added.</a:t>
            </a:r>
          </a:p>
        </p:txBody>
      </p:sp>
    </p:spTree>
  </p:cSld>
  <p:clrMapOvr>
    <a:overrideClrMapping bg1="lt1" tx1="dk1" bg2="lt2" tx2="dk2" accent1="accent1" accent2="accent2" accent3="accent3" accent4="accent4" accent5="accent5" accent6="accent6" hlink="hlink" folHlink="folHlink"/>
  </p:clrMapOvr>
</p:sld>
</file>

<file path=ppt/slides/slide51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569464" y="371856"/>
            <a:ext cx="4026408" cy="356616"/>
          </a:xfrm>
          <a:prstGeom prst="rect">
            <a:avLst/>
          </a:prstGeom>
        </p:spPr>
        <p:txBody>
          <a:bodyPr lIns="0" tIns="0" rIns="0" bIns="0" wrap="none">
            <a:noAutofit/>
          </a:bodyPr>
          <a:p>
            <a:pPr indent="0"/>
            <a:r>
              <a:rPr lang="en-US" b="1" sz="3200">
                <a:solidFill>
                  <a:srgbClr val="205969"/>
                </a:solidFill>
                <a:latin typeface="Arial"/>
              </a:rPr>
              <a:t>DNA Profile Methods</a:t>
            </a:r>
          </a:p>
        </p:txBody>
      </p:sp>
      <p:sp>
        <p:nvSpPr>
          <p:cNvPr id="3" name=""/>
          <p:cNvSpPr/>
          <p:nvPr/>
        </p:nvSpPr>
        <p:spPr>
          <a:xfrm>
            <a:off x="4556760" y="1115568"/>
            <a:ext cx="3861816" cy="5077968"/>
          </a:xfrm>
          <a:prstGeom prst="rect">
            <a:avLst/>
          </a:prstGeom>
        </p:spPr>
        <p:txBody>
          <a:bodyPr lIns="0" tIns="0" rIns="0" bIns="0">
            <a:noAutofit/>
          </a:bodyPr>
          <a:p>
            <a:pPr indent="0">
              <a:lnSpc>
                <a:spcPts val="3096"/>
              </a:lnSpc>
              <a:spcAft>
                <a:spcPts val="2100"/>
              </a:spcAft>
            </a:pPr>
            <a:r>
              <a:rPr lang="en-US" sz="2200">
                <a:latin typeface="Calibri"/>
              </a:rPr>
              <a:t>Next, the DNA sample is heated it to 200 degrees F (93 degrees C) to separate the threads.</a:t>
            </a:r>
          </a:p>
          <a:p>
            <a:pPr indent="0">
              <a:lnSpc>
                <a:spcPts val="3096"/>
              </a:lnSpc>
            </a:pPr>
            <a:r>
              <a:rPr lang="en-US" sz="2200">
                <a:latin typeface="Calibri"/>
              </a:rPr>
              <a:t>Then the sample is cooled and reheated. Reheating doubles the number of copies.</a:t>
            </a:r>
          </a:p>
          <a:p>
            <a:pPr marR="430784" indent="0">
              <a:lnSpc>
                <a:spcPts val="3096"/>
              </a:lnSpc>
            </a:pPr>
            <a:r>
              <a:rPr lang="en-US" sz="2200">
                <a:latin typeface="Calibri"/>
              </a:rPr>
              <a:t>Process is repeated about 30 times, there is enough DNA for further analysis.</a:t>
            </a:r>
          </a:p>
        </p:txBody>
      </p:sp>
    </p:spTree>
  </p:cSld>
  <p:clrMapOvr>
    <a:overrideClrMapping bg1="lt1" tx1="dk1" bg2="lt2" tx2="dk2" accent1="accent1" accent2="accent2" accent3="accent3" accent4="accent4" accent5="accent5" accent6="accent6" hlink="hlink" folHlink="folHlink"/>
  </p:clrMapOvr>
</p:sld>
</file>

<file path=ppt/slides/slide51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569464" y="371856"/>
            <a:ext cx="4023360" cy="356616"/>
          </a:xfrm>
          <a:prstGeom prst="rect">
            <a:avLst/>
          </a:prstGeom>
        </p:spPr>
        <p:txBody>
          <a:bodyPr lIns="0" tIns="0" rIns="0" bIns="0" wrap="none">
            <a:noAutofit/>
          </a:bodyPr>
          <a:p>
            <a:pPr indent="0"/>
            <a:r>
              <a:rPr lang="en-US" b="1" sz="3200">
                <a:solidFill>
                  <a:srgbClr val="205969"/>
                </a:solidFill>
                <a:latin typeface="Arial"/>
              </a:rPr>
              <a:t>DNA Profile Methods</a:t>
            </a:r>
          </a:p>
        </p:txBody>
      </p:sp>
      <p:sp>
        <p:nvSpPr>
          <p:cNvPr id="3" name=""/>
          <p:cNvSpPr/>
          <p:nvPr/>
        </p:nvSpPr>
        <p:spPr>
          <a:xfrm>
            <a:off x="9037320" y="521208"/>
            <a:ext cx="106680" cy="490728"/>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568952" y="1173480"/>
            <a:ext cx="4023360" cy="3752088"/>
          </a:xfrm>
          <a:prstGeom prst="rect">
            <a:avLst/>
          </a:prstGeom>
        </p:spPr>
        <p:txBody>
          <a:bodyPr lIns="0" tIns="0" rIns="0" bIns="0">
            <a:noAutofit/>
          </a:bodyPr>
          <a:p>
            <a:pPr marL="469900" indent="-469900">
              <a:spcAft>
                <a:spcPts val="4200"/>
              </a:spcAft>
            </a:pPr>
            <a:r>
              <a:rPr lang="en-US" sz="2600">
                <a:solidFill>
                  <a:srgbClr val="8F2934"/>
                </a:solidFill>
                <a:latin typeface="Arial"/>
              </a:rPr>
              <a:t>Analyzing STRs</a:t>
            </a:r>
          </a:p>
          <a:p>
            <a:pPr marL="469900" indent="-469900">
              <a:lnSpc>
                <a:spcPts val="3096"/>
              </a:lnSpc>
            </a:pPr>
            <a:r>
              <a:rPr lang="en-US" sz="2200">
                <a:latin typeface="Calibri"/>
              </a:rPr>
              <a:t>• PCR is the first step in analyzing STRs (Short Tandem Repeats), which are very small, specific alleles in a variable number tandem repeat (VNTR).</a:t>
            </a:r>
          </a:p>
        </p:txBody>
      </p:sp>
    </p:spTree>
  </p:cSld>
  <p:clrMapOvr>
    <a:overrideClrMapping bg1="lt1" tx1="dk1" bg2="lt2" tx2="dk2" accent1="accent1" accent2="accent2" accent3="accent3" accent4="accent4" accent5="accent5" accent6="accent6" hlink="hlink" folHlink="folHlink"/>
  </p:clrMapOvr>
</p:sld>
</file>

<file path=ppt/slides/slide5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9824" y="780288"/>
            <a:ext cx="5891784" cy="411480"/>
          </a:xfrm>
          <a:prstGeom prst="rect">
            <a:avLst/>
          </a:prstGeom>
        </p:spPr>
        <p:txBody>
          <a:bodyPr lIns="0" tIns="0" rIns="0" bIns="0" wrap="none">
            <a:noAutofit/>
          </a:bodyPr>
          <a:p>
            <a:pPr indent="0"/>
            <a:r>
              <a:rPr lang="en-US" b="1" sz="3200">
                <a:solidFill>
                  <a:srgbClr val="001F5F"/>
                </a:solidFill>
                <a:latin typeface="Arial"/>
              </a:rPr>
              <a:t>Needleman-Wunsch Algorithm</a:t>
            </a:r>
          </a:p>
        </p:txBody>
      </p:sp>
      <p:sp>
        <p:nvSpPr>
          <p:cNvPr id="3" name=""/>
          <p:cNvSpPr/>
          <p:nvPr/>
        </p:nvSpPr>
        <p:spPr>
          <a:xfrm>
            <a:off x="4654296" y="1612392"/>
            <a:ext cx="3425952" cy="4062984"/>
          </a:xfrm>
          <a:prstGeom prst="rect">
            <a:avLst/>
          </a:prstGeom>
        </p:spPr>
        <p:txBody>
          <a:bodyPr lIns="0" tIns="0" rIns="0" bIns="0">
            <a:noAutofit/>
          </a:bodyPr>
          <a:p>
            <a:pPr indent="0">
              <a:spcAft>
                <a:spcPts val="1050"/>
              </a:spcAft>
            </a:pPr>
            <a:r>
              <a:rPr lang="en-US" sz="2600" spc="-50">
                <a:solidFill>
                  <a:srgbClr val="3265FF"/>
                </a:solidFill>
                <a:latin typeface="Arial"/>
              </a:rPr>
              <a:t>Traceback</a:t>
            </a:r>
          </a:p>
          <a:p>
            <a:pPr marL="364236" indent="-342900">
              <a:lnSpc>
                <a:spcPts val="3096"/>
              </a:lnSpc>
              <a:spcAft>
                <a:spcPts val="210"/>
              </a:spcAft>
            </a:pPr>
            <a:r>
              <a:rPr lang="en-US" sz="2600" spc="-50">
                <a:solidFill>
                  <a:srgbClr val="622422"/>
                </a:solidFill>
                <a:latin typeface="Arial"/>
              </a:rPr>
              <a:t>•    </a:t>
            </a:r>
            <a:r>
              <a:rPr lang="en-US" sz="2600" spc="-50">
                <a:latin typeface="Arial"/>
              </a:rPr>
              <a:t>The final step in the algorithm is the trace back for the best alignment</a:t>
            </a:r>
          </a:p>
          <a:p>
            <a:pPr marL="364236" indent="-342900">
              <a:lnSpc>
                <a:spcPts val="3096"/>
              </a:lnSpc>
              <a:spcAft>
                <a:spcPts val="210"/>
              </a:spcAft>
            </a:pPr>
            <a:r>
              <a:rPr lang="en-US" sz="2600" spc="-50">
                <a:solidFill>
                  <a:srgbClr val="622422"/>
                </a:solidFill>
                <a:latin typeface="Arial"/>
              </a:rPr>
              <a:t>•    </a:t>
            </a:r>
            <a:r>
              <a:rPr lang="en-US" sz="2600" spc="-50">
                <a:latin typeface="Arial"/>
              </a:rPr>
              <a:t>Start at the bottom-right corner</a:t>
            </a:r>
          </a:p>
          <a:p>
            <a:pPr indent="0">
              <a:lnSpc>
                <a:spcPts val="3096"/>
              </a:lnSpc>
            </a:pPr>
            <a:r>
              <a:rPr lang="en-US" sz="2600" spc="-50">
                <a:solidFill>
                  <a:srgbClr val="622422"/>
                </a:solidFill>
                <a:latin typeface="Arial"/>
              </a:rPr>
              <a:t>•    </a:t>
            </a:r>
            <a:r>
              <a:rPr lang="en-US" sz="2600" spc="-50">
                <a:latin typeface="Arial"/>
              </a:rPr>
              <a:t>Follow where </a:t>
            </a:r>
            <a:r>
              <a:rPr lang="en-US" sz="2600" spc="-50">
                <a:solidFill>
                  <a:srgbClr val="595959"/>
                </a:solidFill>
                <a:latin typeface="Arial"/>
              </a:rPr>
              <a:t>^</a:t>
            </a:r>
            <a:r>
              <a:rPr lang="en-US" sz="2600" spc="-50">
                <a:latin typeface="Arial"/>
              </a:rPr>
              <a:t>maximum value</a:t>
            </a:r>
          </a:p>
          <a:p>
            <a:pPr marL="364236" indent="0">
              <a:lnSpc>
                <a:spcPts val="3096"/>
              </a:lnSpc>
            </a:pPr>
            <a:r>
              <a:rPr lang="en-US" sz="2600" spc="-50">
                <a:latin typeface="Arial"/>
              </a:rPr>
              <a:t>comes from</a:t>
            </a:r>
          </a:p>
        </p:txBody>
      </p:sp>
    </p:spTree>
  </p:cSld>
  <p:clrMapOvr>
    <a:overrideClrMapping bg1="lt1" tx1="dk1" bg2="lt2" tx2="dk2" accent1="accent1" accent2="accent2" accent3="accent3" accent4="accent4" accent5="accent5" accent6="accent6" hlink="hlink" folHlink="folHlink"/>
  </p:clrMapOvr>
</p:sld>
</file>

<file path=ppt/slides/slide52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569464" y="371856"/>
            <a:ext cx="4023360" cy="356616"/>
          </a:xfrm>
          <a:prstGeom prst="rect">
            <a:avLst/>
          </a:prstGeom>
        </p:spPr>
        <p:txBody>
          <a:bodyPr lIns="0" tIns="0" rIns="0" bIns="0" wrap="none">
            <a:noAutofit/>
          </a:bodyPr>
          <a:p>
            <a:pPr indent="0"/>
            <a:r>
              <a:rPr lang="en-US" b="1" sz="3200">
                <a:solidFill>
                  <a:srgbClr val="205969"/>
                </a:solidFill>
                <a:latin typeface="Arial"/>
              </a:rPr>
              <a:t>DNA Profile Methods</a:t>
            </a:r>
          </a:p>
        </p:txBody>
      </p:sp>
      <p:sp>
        <p:nvSpPr>
          <p:cNvPr id="3" name=""/>
          <p:cNvSpPr/>
          <p:nvPr/>
        </p:nvSpPr>
        <p:spPr>
          <a:xfrm>
            <a:off x="9037320" y="545592"/>
            <a:ext cx="106680" cy="466344"/>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547616" y="1173480"/>
            <a:ext cx="3846576" cy="4764024"/>
          </a:xfrm>
          <a:prstGeom prst="rect">
            <a:avLst/>
          </a:prstGeom>
        </p:spPr>
        <p:txBody>
          <a:bodyPr lIns="0" tIns="0" rIns="0" bIns="0">
            <a:noAutofit/>
          </a:bodyPr>
          <a:p>
            <a:pPr indent="0">
              <a:lnSpc>
                <a:spcPts val="3216"/>
              </a:lnSpc>
            </a:pPr>
            <a:r>
              <a:rPr lang="en-US" sz="2600">
                <a:solidFill>
                  <a:srgbClr val="8F2934"/>
                </a:solidFill>
                <a:latin typeface="Arial"/>
              </a:rPr>
              <a:t>Short Tandem repeats</a:t>
            </a:r>
          </a:p>
          <a:p>
            <a:pPr indent="0">
              <a:lnSpc>
                <a:spcPts val="3216"/>
              </a:lnSpc>
              <a:spcAft>
                <a:spcPts val="1890"/>
              </a:spcAft>
            </a:pPr>
            <a:r>
              <a:rPr lang="en-US" sz="2200">
                <a:latin typeface="Calibri"/>
              </a:rPr>
              <a:t>Analyzing STRs is more accurate than the RFLP technique because their small size makes them easier to separate.</a:t>
            </a:r>
          </a:p>
          <a:p>
            <a:pPr indent="0">
              <a:lnSpc>
                <a:spcPts val="3096"/>
              </a:lnSpc>
            </a:pPr>
            <a:r>
              <a:rPr lang="en-US" sz="2200">
                <a:latin typeface="Calibri"/>
              </a:rPr>
              <a:t>If you want to create a fingerprint, you might look at 20 different STRs at different places in order to create a profile.</a:t>
            </a:r>
          </a:p>
        </p:txBody>
      </p:sp>
    </p:spTree>
  </p:cSld>
  <p:clrMapOvr>
    <a:overrideClrMapping bg1="lt1" tx1="dk1" bg2="lt2" tx2="dk2" accent1="accent1" accent2="accent2" accent3="accent3" accent4="accent4" accent5="accent5" accent6="accent6" hlink="hlink" folHlink="folHlink"/>
  </p:clrMapOvr>
</p:sld>
</file>

<file path=ppt/slides/slide52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569464" y="371856"/>
            <a:ext cx="4023360" cy="356616"/>
          </a:xfrm>
          <a:prstGeom prst="rect">
            <a:avLst/>
          </a:prstGeom>
        </p:spPr>
        <p:txBody>
          <a:bodyPr lIns="0" tIns="0" rIns="0" bIns="0" wrap="none">
            <a:noAutofit/>
          </a:bodyPr>
          <a:p>
            <a:pPr indent="0"/>
            <a:r>
              <a:rPr lang="en-US" b="1" sz="3200">
                <a:solidFill>
                  <a:srgbClr val="205969"/>
                </a:solidFill>
                <a:latin typeface="Arial"/>
              </a:rPr>
              <a:t>DNA Profile Methods</a:t>
            </a:r>
          </a:p>
        </p:txBody>
      </p:sp>
      <p:sp>
        <p:nvSpPr>
          <p:cNvPr id="3" name=""/>
          <p:cNvSpPr/>
          <p:nvPr/>
        </p:nvSpPr>
        <p:spPr>
          <a:xfrm>
            <a:off x="9037320" y="554736"/>
            <a:ext cx="106680" cy="457200"/>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568952" y="1173480"/>
            <a:ext cx="4087368" cy="2179320"/>
          </a:xfrm>
          <a:prstGeom prst="rect">
            <a:avLst/>
          </a:prstGeom>
        </p:spPr>
        <p:txBody>
          <a:bodyPr lIns="0" tIns="0" rIns="0" bIns="0">
            <a:noAutofit/>
          </a:bodyPr>
          <a:p>
            <a:pPr marL="482600" indent="-482600">
              <a:spcAft>
                <a:spcPts val="2100"/>
              </a:spcAft>
            </a:pPr>
            <a:r>
              <a:rPr lang="en-US" sz="2600">
                <a:solidFill>
                  <a:srgbClr val="8F2934"/>
                </a:solidFill>
                <a:latin typeface="Arial"/>
              </a:rPr>
              <a:t>STRs</a:t>
            </a:r>
          </a:p>
          <a:p>
            <a:pPr marL="482600" indent="-482600">
              <a:lnSpc>
                <a:spcPts val="3096"/>
              </a:lnSpc>
            </a:pPr>
            <a:r>
              <a:rPr lang="en-US" sz="2200">
                <a:latin typeface="Calibri"/>
              </a:rPr>
              <a:t>• It is impossible for two persons to have same number of STR repeated in a given sequence.</a:t>
            </a:r>
          </a:p>
        </p:txBody>
      </p:sp>
    </p:spTree>
  </p:cSld>
  <p:clrMapOvr>
    <a:overrideClrMapping bg1="lt1" tx1="dk1" bg2="lt2" tx2="dk2" accent1="accent1" accent2="accent2" accent3="accent3" accent4="accent4" accent5="accent5" accent6="accent6" hlink="hlink" folHlink="folHlink"/>
  </p:clrMapOvr>
</p:sld>
</file>

<file path=ppt/slides/slide52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569464" y="371856"/>
            <a:ext cx="4023360" cy="356616"/>
          </a:xfrm>
          <a:prstGeom prst="rect">
            <a:avLst/>
          </a:prstGeom>
        </p:spPr>
        <p:txBody>
          <a:bodyPr lIns="0" tIns="0" rIns="0" bIns="0" wrap="none">
            <a:noAutofit/>
          </a:bodyPr>
          <a:p>
            <a:pPr indent="0"/>
            <a:r>
              <a:rPr lang="en-US" b="1" sz="3200">
                <a:solidFill>
                  <a:srgbClr val="205969"/>
                </a:solidFill>
                <a:latin typeface="Arial"/>
              </a:rPr>
              <a:t>DNA Profile Methods</a:t>
            </a:r>
          </a:p>
        </p:txBody>
      </p:sp>
      <p:sp>
        <p:nvSpPr>
          <p:cNvPr id="3" name=""/>
          <p:cNvSpPr/>
          <p:nvPr/>
        </p:nvSpPr>
        <p:spPr>
          <a:xfrm>
            <a:off x="4562856" y="1176528"/>
            <a:ext cx="3883152" cy="4172712"/>
          </a:xfrm>
          <a:prstGeom prst="rect">
            <a:avLst/>
          </a:prstGeom>
        </p:spPr>
        <p:txBody>
          <a:bodyPr lIns="0" tIns="0" rIns="0" bIns="0">
            <a:noAutofit/>
          </a:bodyPr>
          <a:p>
            <a:pPr indent="0">
              <a:spcAft>
                <a:spcPts val="2100"/>
              </a:spcAft>
            </a:pPr>
            <a:r>
              <a:rPr lang="en-US" sz="2600">
                <a:solidFill>
                  <a:srgbClr val="8F2934"/>
                </a:solidFill>
                <a:latin typeface="Arial"/>
              </a:rPr>
              <a:t>Y-chromosome Analysis</a:t>
            </a:r>
          </a:p>
          <a:p>
            <a:pPr indent="0">
              <a:spcAft>
                <a:spcPts val="2940"/>
              </a:spcAft>
            </a:pPr>
            <a:r>
              <a:rPr lang="en-US" sz="2200">
                <a:latin typeface="Calibri"/>
              </a:rPr>
              <a:t>STRs in Y-chromosome</a:t>
            </a:r>
          </a:p>
          <a:p>
            <a:pPr indent="0">
              <a:lnSpc>
                <a:spcPts val="3096"/>
              </a:lnSpc>
              <a:spcAft>
                <a:spcPts val="2100"/>
              </a:spcAft>
            </a:pPr>
            <a:r>
              <a:rPr lang="en-US" sz="2200">
                <a:latin typeface="Calibri"/>
              </a:rPr>
              <a:t>Useful if the sample has mixed DNA.</a:t>
            </a:r>
          </a:p>
          <a:p>
            <a:pPr indent="0">
              <a:spcAft>
                <a:spcPts val="2940"/>
              </a:spcAft>
            </a:pPr>
            <a:r>
              <a:rPr lang="en-US" sz="2200">
                <a:latin typeface="Calibri"/>
              </a:rPr>
              <a:t>Gender analysis cases.</a:t>
            </a:r>
          </a:p>
          <a:p>
            <a:pPr indent="0">
              <a:lnSpc>
                <a:spcPts val="3192"/>
              </a:lnSpc>
            </a:pPr>
            <a:r>
              <a:rPr lang="en-US" sz="2200">
                <a:latin typeface="Calibri"/>
              </a:rPr>
              <a:t>It is processed just like simple STR analysis.</a:t>
            </a:r>
          </a:p>
        </p:txBody>
      </p:sp>
    </p:spTree>
  </p:cSld>
  <p:clrMapOvr>
    <a:overrideClrMapping bg1="lt1" tx1="dk1" bg2="lt2" tx2="dk2" accent1="accent1" accent2="accent2" accent3="accent3" accent4="accent4" accent5="accent5" accent6="accent6" hlink="hlink" folHlink="folHlink"/>
  </p:clrMapOvr>
</p:sld>
</file>

<file path=ppt/slides/slide52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569464" y="371856"/>
            <a:ext cx="4023360" cy="356616"/>
          </a:xfrm>
          <a:prstGeom prst="rect">
            <a:avLst/>
          </a:prstGeom>
        </p:spPr>
        <p:txBody>
          <a:bodyPr lIns="0" tIns="0" rIns="0" bIns="0" wrap="none">
            <a:noAutofit/>
          </a:bodyPr>
          <a:p>
            <a:pPr indent="0"/>
            <a:r>
              <a:rPr lang="en-US" b="1" sz="3200">
                <a:solidFill>
                  <a:srgbClr val="205969"/>
                </a:solidFill>
                <a:latin typeface="Arial"/>
              </a:rPr>
              <a:t>DNA Profile Methods</a:t>
            </a:r>
          </a:p>
        </p:txBody>
      </p:sp>
      <p:sp>
        <p:nvSpPr>
          <p:cNvPr id="3" name=""/>
          <p:cNvSpPr/>
          <p:nvPr/>
        </p:nvSpPr>
        <p:spPr>
          <a:xfrm>
            <a:off x="4547616" y="1176528"/>
            <a:ext cx="3794760" cy="4934712"/>
          </a:xfrm>
          <a:prstGeom prst="rect">
            <a:avLst/>
          </a:prstGeom>
        </p:spPr>
        <p:txBody>
          <a:bodyPr lIns="0" tIns="0" rIns="0" bIns="0">
            <a:noAutofit/>
          </a:bodyPr>
          <a:p>
            <a:pPr algn="just" indent="0">
              <a:spcAft>
                <a:spcPts val="2100"/>
              </a:spcAft>
            </a:pPr>
            <a:r>
              <a:rPr lang="en-US" sz="2600">
                <a:solidFill>
                  <a:srgbClr val="8F2934"/>
                </a:solidFill>
                <a:latin typeface="Arial"/>
              </a:rPr>
              <a:t>AmpFLP</a:t>
            </a:r>
          </a:p>
          <a:p>
            <a:pPr algn="just" indent="0">
              <a:lnSpc>
                <a:spcPts val="3096"/>
              </a:lnSpc>
              <a:spcAft>
                <a:spcPts val="2100"/>
              </a:spcAft>
            </a:pPr>
            <a:r>
              <a:rPr lang="en-US" sz="2200">
                <a:latin typeface="Calibri"/>
              </a:rPr>
              <a:t>Amplified fragment length polymorphism, is another technique that uses PCR to replicate DNA.</a:t>
            </a:r>
          </a:p>
          <a:p>
            <a:pPr indent="0">
              <a:lnSpc>
                <a:spcPts val="3120"/>
              </a:lnSpc>
            </a:pPr>
            <a:r>
              <a:rPr lang="en-US" sz="2200">
                <a:latin typeface="Calibri"/>
              </a:rPr>
              <a:t>Like RFLP, it first uses a restriction enzyme.</a:t>
            </a:r>
          </a:p>
          <a:p>
            <a:pPr indent="0">
              <a:lnSpc>
                <a:spcPts val="3096"/>
              </a:lnSpc>
            </a:pPr>
            <a:r>
              <a:rPr lang="en-US" sz="2200">
                <a:latin typeface="Calibri"/>
              </a:rPr>
              <a:t>Then, the fragments are amplified using PCR and sorted using gel electrophoresis.</a:t>
            </a:r>
          </a:p>
        </p:txBody>
      </p:sp>
    </p:spTree>
  </p:cSld>
  <p:clrMapOvr>
    <a:overrideClrMapping bg1="lt1" tx1="dk1" bg2="lt2" tx2="dk2" accent1="accent1" accent2="accent2" accent3="accent3" accent4="accent4" accent5="accent5" accent6="accent6" hlink="hlink" folHlink="folHlink"/>
  </p:clrMapOvr>
</p:sld>
</file>

<file path=ppt/slides/slide52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569464" y="371856"/>
            <a:ext cx="4023360" cy="356616"/>
          </a:xfrm>
          <a:prstGeom prst="rect">
            <a:avLst/>
          </a:prstGeom>
        </p:spPr>
        <p:txBody>
          <a:bodyPr lIns="0" tIns="0" rIns="0" bIns="0" wrap="none">
            <a:noAutofit/>
          </a:bodyPr>
          <a:p>
            <a:pPr indent="0"/>
            <a:r>
              <a:rPr lang="en-US" b="1" sz="3200">
                <a:solidFill>
                  <a:srgbClr val="205969"/>
                </a:solidFill>
                <a:latin typeface="Arial"/>
              </a:rPr>
              <a:t>DNA Profile Methods</a:t>
            </a:r>
          </a:p>
        </p:txBody>
      </p:sp>
      <p:sp>
        <p:nvSpPr>
          <p:cNvPr id="3" name=""/>
          <p:cNvSpPr/>
          <p:nvPr/>
        </p:nvSpPr>
        <p:spPr>
          <a:xfrm>
            <a:off x="9037320" y="573024"/>
            <a:ext cx="106680" cy="438912"/>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568952" y="1176528"/>
            <a:ext cx="3956304" cy="3758184"/>
          </a:xfrm>
          <a:prstGeom prst="rect">
            <a:avLst/>
          </a:prstGeom>
        </p:spPr>
        <p:txBody>
          <a:bodyPr lIns="0" tIns="0" rIns="0" bIns="0">
            <a:noAutofit/>
          </a:bodyPr>
          <a:p>
            <a:pPr algn="just" indent="0">
              <a:spcAft>
                <a:spcPts val="2100"/>
              </a:spcAft>
            </a:pPr>
            <a:r>
              <a:rPr lang="en-US" sz="2600">
                <a:solidFill>
                  <a:srgbClr val="8F2934"/>
                </a:solidFill>
                <a:latin typeface="Arial"/>
              </a:rPr>
              <a:t>AmpFLP</a:t>
            </a:r>
          </a:p>
          <a:p>
            <a:pPr algn="just" indent="0">
              <a:lnSpc>
                <a:spcPts val="3096"/>
              </a:lnSpc>
            </a:pPr>
            <a:r>
              <a:rPr lang="en-US" sz="2200">
                <a:latin typeface="Calibri"/>
              </a:rPr>
              <a:t>•    Can be automated</a:t>
            </a:r>
          </a:p>
          <a:p>
            <a:pPr algn="just" indent="0">
              <a:lnSpc>
                <a:spcPts val="3096"/>
              </a:lnSpc>
            </a:pPr>
            <a:r>
              <a:rPr lang="en-US" sz="2200">
                <a:latin typeface="Calibri"/>
              </a:rPr>
              <a:t>•    Doesn't cost very much.</a:t>
            </a:r>
          </a:p>
          <a:p>
            <a:pPr marL="482600" indent="-482600">
              <a:lnSpc>
                <a:spcPts val="3096"/>
              </a:lnSpc>
            </a:pPr>
            <a:r>
              <a:rPr lang="en-US" sz="2200">
                <a:latin typeface="Calibri"/>
              </a:rPr>
              <a:t>•    DNA sample must be high quality otherwise</a:t>
            </a:r>
          </a:p>
          <a:p>
            <a:pPr marL="914400" indent="0">
              <a:lnSpc>
                <a:spcPts val="3096"/>
              </a:lnSpc>
            </a:pPr>
            <a:r>
              <a:rPr lang="en-US" sz="2200">
                <a:latin typeface="Calibri"/>
              </a:rPr>
              <a:t>errors may result, which is the case with most DNA analysis techniques.</a:t>
            </a:r>
          </a:p>
        </p:txBody>
      </p:sp>
    </p:spTree>
  </p:cSld>
  <p:clrMapOvr>
    <a:overrideClrMapping bg1="lt1" tx1="dk1" bg2="lt2" tx2="dk2" accent1="accent1" accent2="accent2" accent3="accent3" accent4="accent4" accent5="accent5" accent6="accent6" hlink="hlink" folHlink="folHlink"/>
  </p:clrMapOvr>
</p:sld>
</file>

<file path=ppt/slides/slide52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9037320" y="563880"/>
            <a:ext cx="106680" cy="448056"/>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565904" y="1219200"/>
            <a:ext cx="3721608" cy="4837176"/>
          </a:xfrm>
          <a:prstGeom prst="rect">
            <a:avLst/>
          </a:prstGeom>
        </p:spPr>
        <p:txBody>
          <a:bodyPr lIns="0" tIns="0" rIns="0" bIns="0">
            <a:noAutofit/>
          </a:bodyPr>
          <a:p>
            <a:pPr indent="0">
              <a:spcAft>
                <a:spcPts val="1260"/>
              </a:spcAft>
            </a:pPr>
            <a:r>
              <a:rPr lang="en-US" sz="2600">
                <a:solidFill>
                  <a:srgbClr val="8F2934"/>
                </a:solidFill>
                <a:latin typeface="Arial"/>
              </a:rPr>
              <a:t>Drug Discovery</a:t>
            </a:r>
          </a:p>
          <a:p>
            <a:pPr indent="0">
              <a:lnSpc>
                <a:spcPts val="3216"/>
              </a:lnSpc>
              <a:spcAft>
                <a:spcPts val="1680"/>
              </a:spcAft>
            </a:pPr>
            <a:r>
              <a:rPr lang="en-US" sz="2200">
                <a:solidFill>
                  <a:srgbClr val="205969"/>
                </a:solidFill>
                <a:latin typeface="Calibri"/>
              </a:rPr>
              <a:t>Primary objective— </a:t>
            </a:r>
            <a:r>
              <a:rPr lang="en-US" sz="2200">
                <a:latin typeface="Calibri"/>
              </a:rPr>
              <a:t>design &amp; discovery of new compounds that are suitable for use as drugs</a:t>
            </a:r>
          </a:p>
          <a:p>
            <a:pPr indent="0">
              <a:spcAft>
                <a:spcPts val="840"/>
              </a:spcAft>
            </a:pPr>
            <a:r>
              <a:rPr lang="en-US" sz="2200">
                <a:solidFill>
                  <a:srgbClr val="205969"/>
                </a:solidFill>
                <a:latin typeface="Calibri"/>
              </a:rPr>
              <a:t>A team of workers—</a:t>
            </a:r>
          </a:p>
          <a:p>
            <a:pPr indent="0">
              <a:lnSpc>
                <a:spcPts val="3096"/>
              </a:lnSpc>
            </a:pPr>
            <a:r>
              <a:rPr lang="en-US" sz="2200">
                <a:latin typeface="Calibri"/>
              </a:rPr>
              <a:t>chemistry, biology, biochemistry, pharmacology, mathematics, medicine &amp; computing ...</a:t>
            </a:r>
          </a:p>
        </p:txBody>
      </p:sp>
    </p:spTree>
  </p:cSld>
  <p:clrMapOvr>
    <a:overrideClrMapping bg1="lt1" tx1="dk1" bg2="lt2" tx2="dk2" accent1="accent1" accent2="accent2" accent3="accent3" accent4="accent4" accent5="accent5" accent6="accent6" hlink="hlink" folHlink="folHlink"/>
  </p:clrMapOvr>
</p:sld>
</file>

<file path=ppt/slides/slide52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56688" y="384048"/>
            <a:ext cx="4276344" cy="420624"/>
          </a:xfrm>
          <a:prstGeom prst="rect">
            <a:avLst/>
          </a:prstGeom>
        </p:spPr>
        <p:txBody>
          <a:bodyPr lIns="0" tIns="0" rIns="0" bIns="0" wrap="none">
            <a:noAutofit/>
          </a:bodyPr>
          <a:p>
            <a:pPr indent="0"/>
            <a:r>
              <a:rPr lang="en-US" b="1" sz="3200">
                <a:solidFill>
                  <a:srgbClr val="205969"/>
                </a:solidFill>
                <a:latin typeface="Arial"/>
              </a:rPr>
              <a:t>Drug Discovery - Intro</a:t>
            </a:r>
          </a:p>
        </p:txBody>
      </p:sp>
      <p:sp>
        <p:nvSpPr>
          <p:cNvPr id="3" name=""/>
          <p:cNvSpPr/>
          <p:nvPr/>
        </p:nvSpPr>
        <p:spPr>
          <a:xfrm>
            <a:off x="9037320" y="652272"/>
            <a:ext cx="106680" cy="359664"/>
          </a:xfrm>
          <a:prstGeom prst="rect">
            <a:avLst/>
          </a:prstGeom>
          <a:solidFill>
            <a:srgbClr val="E6F3F9"/>
          </a:solidFill>
        </p:spPr>
        <p:txBody>
          <a:bodyPr lIns="0" tIns="0" rIns="0" bIns="0" wrap="none">
            <a:noAutofit/>
          </a:bodyPr>
          <a:p>
            <a:pPr indent="0"/>
            <a:r>
              <a:rPr lang="en-US" b="1" sz="3700">
                <a:solidFill>
                  <a:srgbClr val="205969"/>
                </a:solidFill>
                <a:latin typeface="Arial"/>
              </a:rPr>
              <a:t>I</a:t>
            </a:r>
          </a:p>
        </p:txBody>
      </p:sp>
      <p:sp>
        <p:nvSpPr>
          <p:cNvPr id="4" name=""/>
          <p:cNvSpPr/>
          <p:nvPr/>
        </p:nvSpPr>
        <p:spPr>
          <a:xfrm>
            <a:off x="4593336" y="1176528"/>
            <a:ext cx="3922776" cy="4440936"/>
          </a:xfrm>
          <a:prstGeom prst="rect">
            <a:avLst/>
          </a:prstGeom>
        </p:spPr>
        <p:txBody>
          <a:bodyPr lIns="0" tIns="0" rIns="0" bIns="0">
            <a:noAutofit/>
          </a:bodyPr>
          <a:p>
            <a:pPr algn="just" indent="0">
              <a:spcAft>
                <a:spcPts val="1890"/>
              </a:spcAft>
            </a:pPr>
            <a:r>
              <a:rPr lang="en-US" sz="2600">
                <a:solidFill>
                  <a:srgbClr val="8F2934"/>
                </a:solidFill>
                <a:latin typeface="Arial"/>
              </a:rPr>
              <a:t>Requirements</a:t>
            </a:r>
          </a:p>
          <a:p>
            <a:pPr algn="just" indent="0">
              <a:lnSpc>
                <a:spcPts val="3096"/>
              </a:lnSpc>
            </a:pPr>
            <a:r>
              <a:rPr lang="en-US" sz="2200">
                <a:latin typeface="Calibri"/>
              </a:rPr>
              <a:t>(i)    Synthesis of the drug</a:t>
            </a:r>
          </a:p>
          <a:p>
            <a:pPr algn="just" indent="0">
              <a:lnSpc>
                <a:spcPts val="3096"/>
              </a:lnSpc>
            </a:pPr>
            <a:r>
              <a:rPr lang="en-US" sz="2200">
                <a:latin typeface="Calibri"/>
              </a:rPr>
              <a:t>(ii)    Administration method</a:t>
            </a:r>
          </a:p>
          <a:p>
            <a:pPr algn="just" indent="0">
              <a:lnSpc>
                <a:spcPts val="3096"/>
              </a:lnSpc>
            </a:pPr>
            <a:r>
              <a:rPr lang="en-US" sz="2200">
                <a:latin typeface="Calibri"/>
              </a:rPr>
              <a:t>(iii)    Development of tests</a:t>
            </a:r>
          </a:p>
          <a:p>
            <a:pPr indent="0">
              <a:lnSpc>
                <a:spcPts val="3096"/>
              </a:lnSpc>
            </a:pPr>
            <a:r>
              <a:rPr lang="en-US" sz="2200">
                <a:latin typeface="Calibri"/>
              </a:rPr>
              <a:t>(iv)    Procedures to establish how it operates in the body</a:t>
            </a:r>
          </a:p>
          <a:p>
            <a:pPr algn="just" indent="0">
              <a:lnSpc>
                <a:spcPts val="3096"/>
              </a:lnSpc>
            </a:pPr>
            <a:r>
              <a:rPr lang="en-US" sz="2200">
                <a:latin typeface="Calibri"/>
              </a:rPr>
              <a:t>(v)    safety assessment</a:t>
            </a:r>
          </a:p>
          <a:p>
            <a:pPr indent="0">
              <a:lnSpc>
                <a:spcPts val="3096"/>
              </a:lnSpc>
            </a:pPr>
            <a:r>
              <a:rPr lang="en-US" sz="2200">
                <a:latin typeface="Calibri"/>
              </a:rPr>
              <a:t>(vi)    research into the biological and chemical nature of diseased state.</a:t>
            </a:r>
          </a:p>
        </p:txBody>
      </p:sp>
    </p:spTree>
  </p:cSld>
  <p:clrMapOvr>
    <a:overrideClrMapping bg1="lt1" tx1="dk1" bg2="lt2" tx2="dk2" accent1="accent1" accent2="accent2" accent3="accent3" accent4="accent4" accent5="accent5" accent6="accent6" hlink="hlink" folHlink="folHlink"/>
  </p:clrMapOvr>
</p:sld>
</file>

<file path=ppt/slides/slide52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56688" y="384048"/>
            <a:ext cx="4276344" cy="420624"/>
          </a:xfrm>
          <a:prstGeom prst="rect">
            <a:avLst/>
          </a:prstGeom>
        </p:spPr>
        <p:txBody>
          <a:bodyPr lIns="0" tIns="0" rIns="0" bIns="0" wrap="none">
            <a:noAutofit/>
          </a:bodyPr>
          <a:p>
            <a:pPr indent="0"/>
            <a:r>
              <a:rPr lang="en-US" b="1" sz="3200">
                <a:solidFill>
                  <a:srgbClr val="205969"/>
                </a:solidFill>
                <a:latin typeface="Arial"/>
              </a:rPr>
              <a:t>Drug Discovery - Intro</a:t>
            </a:r>
          </a:p>
        </p:txBody>
      </p:sp>
      <p:sp>
        <p:nvSpPr>
          <p:cNvPr id="3" name=""/>
          <p:cNvSpPr/>
          <p:nvPr/>
        </p:nvSpPr>
        <p:spPr>
          <a:xfrm>
            <a:off x="9037320" y="533400"/>
            <a:ext cx="106680" cy="478536"/>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492752" y="1173480"/>
            <a:ext cx="3992880" cy="4684776"/>
          </a:xfrm>
          <a:prstGeom prst="rect">
            <a:avLst/>
          </a:prstGeom>
        </p:spPr>
        <p:txBody>
          <a:bodyPr lIns="0" tIns="0" rIns="0" bIns="0">
            <a:noAutofit/>
          </a:bodyPr>
          <a:p>
            <a:pPr indent="0">
              <a:spcAft>
                <a:spcPts val="840"/>
              </a:spcAft>
            </a:pPr>
            <a:r>
              <a:rPr lang="en-US" sz="2600">
                <a:solidFill>
                  <a:srgbClr val="8F2934"/>
                </a:solidFill>
                <a:latin typeface="Arial"/>
              </a:rPr>
              <a:t>Drugs: Definition</a:t>
            </a:r>
          </a:p>
          <a:p>
            <a:pPr indent="0">
              <a:lnSpc>
                <a:spcPts val="3192"/>
              </a:lnSpc>
              <a:spcAft>
                <a:spcPts val="1890"/>
              </a:spcAft>
            </a:pPr>
            <a:r>
              <a:rPr lang="en-US" sz="2600">
                <a:latin typeface="Arial"/>
              </a:rPr>
              <a:t>Chemical substances that are used to prevent or cure diseases in humans, animals and plants</a:t>
            </a:r>
          </a:p>
          <a:p>
            <a:pPr indent="0">
              <a:lnSpc>
                <a:spcPts val="3096"/>
              </a:lnSpc>
            </a:pPr>
            <a:r>
              <a:rPr lang="en-US" sz="2600">
                <a:solidFill>
                  <a:srgbClr val="205969"/>
                </a:solidFill>
                <a:latin typeface="Arial"/>
              </a:rPr>
              <a:t>Activity: </a:t>
            </a:r>
            <a:r>
              <a:rPr lang="en-US" sz="2600">
                <a:latin typeface="Arial"/>
              </a:rPr>
              <a:t>Pharmaceutical/ pharmacological effect on the subject, e.g. Analgesic or p-blocker </a:t>
            </a:r>
            <a:r>
              <a:rPr lang="en-US" sz="2600">
                <a:solidFill>
                  <a:srgbClr val="205969"/>
                </a:solidFill>
                <a:latin typeface="Arial"/>
              </a:rPr>
              <a:t>Potency: </a:t>
            </a:r>
            <a:r>
              <a:rPr lang="en-US" sz="2600">
                <a:latin typeface="Arial"/>
              </a:rPr>
              <a:t>quantitative nature of the effect</a:t>
            </a:r>
          </a:p>
        </p:txBody>
      </p:sp>
    </p:spTree>
  </p:cSld>
  <p:clrMapOvr>
    <a:overrideClrMapping bg1="lt1" tx1="dk1" bg2="lt2" tx2="dk2" accent1="accent1" accent2="accent2" accent3="accent3" accent4="accent4" accent5="accent5" accent6="accent6" hlink="hlink" folHlink="folHlink"/>
  </p:clrMapOvr>
</p:sld>
</file>

<file path=ppt/slides/slide52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716280" y="1511808"/>
            <a:ext cx="7711440" cy="4965192"/>
          </a:xfrm>
          <a:prstGeom prst="rect">
            <a:avLst/>
          </a:prstGeom>
        </p:spPr>
      </p:pic>
      <p:sp>
        <p:nvSpPr>
          <p:cNvPr id="3" name=""/>
          <p:cNvSpPr/>
          <p:nvPr/>
        </p:nvSpPr>
        <p:spPr>
          <a:xfrm>
            <a:off x="2231136" y="384048"/>
            <a:ext cx="4501896" cy="405384"/>
          </a:xfrm>
          <a:prstGeom prst="rect">
            <a:avLst/>
          </a:prstGeom>
        </p:spPr>
        <p:txBody>
          <a:bodyPr lIns="0" tIns="0" rIns="0" bIns="0" wrap="none">
            <a:noAutofit/>
          </a:bodyPr>
          <a:p>
            <a:pPr marL="241300" indent="0"/>
            <a:r>
              <a:rPr lang="en-US" b="1" sz="3200">
                <a:solidFill>
                  <a:srgbClr val="205969"/>
                </a:solidFill>
                <a:latin typeface="Arial"/>
              </a:rPr>
              <a:t>Drug Discovery - Intro</a:t>
            </a:r>
          </a:p>
        </p:txBody>
      </p:sp>
      <p:sp>
        <p:nvSpPr>
          <p:cNvPr id="4" name=""/>
          <p:cNvSpPr/>
          <p:nvPr/>
        </p:nvSpPr>
        <p:spPr>
          <a:xfrm>
            <a:off x="2231136" y="1118616"/>
            <a:ext cx="4501896" cy="326136"/>
          </a:xfrm>
          <a:prstGeom prst="rect">
            <a:avLst/>
          </a:prstGeom>
        </p:spPr>
        <p:txBody>
          <a:bodyPr lIns="0" tIns="0" rIns="0" bIns="0" wrap="none">
            <a:noAutofit/>
          </a:bodyPr>
          <a:p>
            <a:pPr indent="0"/>
            <a:r>
              <a:rPr lang="en-US" sz="2600">
                <a:solidFill>
                  <a:srgbClr val="8F2934"/>
                </a:solidFill>
                <a:latin typeface="Arial"/>
              </a:rPr>
              <a:t>Drugs Properties: ADMET</a:t>
            </a:r>
          </a:p>
        </p:txBody>
      </p:sp>
      <p:sp>
        <p:nvSpPr>
          <p:cNvPr id="5" name=""/>
          <p:cNvSpPr/>
          <p:nvPr/>
        </p:nvSpPr>
        <p:spPr>
          <a:xfrm>
            <a:off x="9040368" y="454152"/>
            <a:ext cx="103632" cy="554736"/>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Tree>
  </p:cSld>
  <p:clrMapOvr>
    <a:overrideClrMapping bg1="lt1" tx1="dk1" bg2="lt2" tx2="dk2" accent1="accent1" accent2="accent2" accent3="accent3" accent4="accent4" accent5="accent5" accent6="accent6" hlink="hlink" folHlink="folHlink"/>
  </p:clrMapOvr>
</p:sld>
</file>

<file path=ppt/slides/slide52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456688" y="384048"/>
            <a:ext cx="4276344" cy="420624"/>
          </a:xfrm>
          <a:prstGeom prst="rect">
            <a:avLst/>
          </a:prstGeom>
        </p:spPr>
        <p:txBody>
          <a:bodyPr lIns="0" tIns="0" rIns="0" bIns="0" wrap="none">
            <a:noAutofit/>
          </a:bodyPr>
          <a:p>
            <a:pPr indent="0"/>
            <a:r>
              <a:rPr lang="en-US" b="1" sz="3200">
                <a:solidFill>
                  <a:srgbClr val="205969"/>
                </a:solidFill>
                <a:latin typeface="Arial"/>
              </a:rPr>
              <a:t>Drug Discovery - Intro</a:t>
            </a:r>
          </a:p>
        </p:txBody>
      </p:sp>
      <p:sp>
        <p:nvSpPr>
          <p:cNvPr id="3" name=""/>
          <p:cNvSpPr/>
          <p:nvPr/>
        </p:nvSpPr>
        <p:spPr>
          <a:xfrm>
            <a:off x="9037320" y="573024"/>
            <a:ext cx="106680" cy="438912"/>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657344" y="1136904"/>
            <a:ext cx="3977640" cy="4559808"/>
          </a:xfrm>
          <a:prstGeom prst="rect">
            <a:avLst/>
          </a:prstGeom>
        </p:spPr>
        <p:txBody>
          <a:bodyPr lIns="0" tIns="0" rIns="0" bIns="0">
            <a:noAutofit/>
          </a:bodyPr>
          <a:p>
            <a:pPr indent="0">
              <a:lnSpc>
                <a:spcPts val="2784"/>
              </a:lnSpc>
              <a:spcAft>
                <a:spcPts val="1890"/>
              </a:spcAft>
            </a:pPr>
            <a:r>
              <a:rPr lang="en-US" sz="2600">
                <a:latin typeface="Arial"/>
              </a:rPr>
              <a:t>Drug: agent used for the psychotic effect by the media or general public. Even the drugs abused have their activity.</a:t>
            </a:r>
          </a:p>
          <a:p>
            <a:pPr indent="0">
              <a:spcAft>
                <a:spcPts val="3150"/>
              </a:spcAft>
            </a:pPr>
            <a:r>
              <a:rPr lang="en-US" sz="2600">
                <a:latin typeface="Arial"/>
              </a:rPr>
              <a:t>No drug is completely safe.</a:t>
            </a:r>
          </a:p>
          <a:p>
            <a:pPr indent="0">
              <a:lnSpc>
                <a:spcPts val="3408"/>
              </a:lnSpc>
            </a:pPr>
            <a:r>
              <a:rPr lang="en-US" sz="2600">
                <a:latin typeface="Arial"/>
              </a:rPr>
              <a:t>Suitable quantity to cure or excess to be poisonous! E.g. aspirin, paracetamol can be toxic if excesses.</a:t>
            </a:r>
          </a:p>
        </p:txBody>
      </p:sp>
    </p:spTree>
  </p:cSld>
  <p:clrMapOvr>
    <a:overrideClrMapping bg1="lt1" tx1="dk1" bg2="lt2" tx2="dk2" accent1="accent1" accent2="accent2" accent3="accent3" accent4="accent4" accent5="accent5" accent6="accent6" hlink="hlink" folHlink="folHlink"/>
  </p:clrMapOvr>
</p:sld>
</file>

<file path=ppt/slides/slide5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9824" y="780288"/>
            <a:ext cx="5891784" cy="411480"/>
          </a:xfrm>
          <a:prstGeom prst="rect">
            <a:avLst/>
          </a:prstGeom>
        </p:spPr>
        <p:txBody>
          <a:bodyPr lIns="0" tIns="0" rIns="0" bIns="0" wrap="none">
            <a:noAutofit/>
          </a:bodyPr>
          <a:p>
            <a:pPr indent="0"/>
            <a:r>
              <a:rPr lang="en-US" b="1" sz="3200">
                <a:solidFill>
                  <a:srgbClr val="001F5F"/>
                </a:solidFill>
                <a:latin typeface="Arial"/>
              </a:rPr>
              <a:t>Needleman-Wunsch Algorithm</a:t>
            </a:r>
          </a:p>
        </p:txBody>
      </p:sp>
      <p:sp>
        <p:nvSpPr>
          <p:cNvPr id="3" name=""/>
          <p:cNvSpPr/>
          <p:nvPr/>
        </p:nvSpPr>
        <p:spPr>
          <a:xfrm>
            <a:off x="4654296" y="1533144"/>
            <a:ext cx="1743456" cy="277368"/>
          </a:xfrm>
          <a:prstGeom prst="rect">
            <a:avLst/>
          </a:prstGeom>
        </p:spPr>
        <p:txBody>
          <a:bodyPr lIns="0" tIns="0" rIns="0" bIns="0" wrap="none">
            <a:noAutofit/>
          </a:bodyPr>
          <a:p>
            <a:pPr indent="0">
              <a:spcAft>
                <a:spcPts val="2940"/>
              </a:spcAft>
            </a:pPr>
            <a:r>
              <a:rPr lang="en-US" sz="2600" spc="-50">
                <a:solidFill>
                  <a:srgbClr val="006FC0"/>
                </a:solidFill>
                <a:latin typeface="Arial"/>
              </a:rPr>
              <a:t>Traceback:</a:t>
            </a:r>
          </a:p>
        </p:txBody>
      </p:sp>
      <p:sp>
        <p:nvSpPr>
          <p:cNvPr id="4" name=""/>
          <p:cNvSpPr/>
          <p:nvPr/>
        </p:nvSpPr>
        <p:spPr>
          <a:xfrm>
            <a:off x="4651248" y="2337816"/>
            <a:ext cx="3511296" cy="1283208"/>
          </a:xfrm>
          <a:prstGeom prst="rect">
            <a:avLst/>
          </a:prstGeom>
        </p:spPr>
        <p:txBody>
          <a:bodyPr lIns="0" tIns="0" rIns="0" bIns="0">
            <a:noAutofit/>
          </a:bodyPr>
          <a:p>
            <a:pPr indent="0">
              <a:lnSpc>
                <a:spcPts val="2376"/>
              </a:lnSpc>
              <a:spcBef>
                <a:spcPts val="2940"/>
              </a:spcBef>
            </a:pPr>
            <a:r>
              <a:rPr lang="en-US" sz="2600" spc="-50">
                <a:latin typeface="Arial"/>
              </a:rPr>
              <a:t>F(M, N) is the optimal score, and from Ptr(M, N) can trace back</a:t>
            </a:r>
          </a:p>
          <a:p>
            <a:pPr indent="0"/>
            <a:r>
              <a:rPr lang="en-US" sz="2600" spc="-50">
                <a:latin typeface="Arial"/>
              </a:rPr>
              <a:t>optimal alignment</a:t>
            </a:r>
          </a:p>
        </p:txBody>
      </p:sp>
    </p:spTree>
  </p:cSld>
  <p:clrMapOvr>
    <a:overrideClrMapping bg1="lt1" tx1="dk1" bg2="lt2" tx2="dk2" accent1="accent1" accent2="accent2" accent3="accent3" accent4="accent4" accent5="accent5" accent6="accent6" hlink="hlink" folHlink="folHlink"/>
  </p:clrMapOvr>
</p:sld>
</file>

<file path=ppt/slides/slide53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9037320" y="542544"/>
            <a:ext cx="106680" cy="469392"/>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584192" y="1179576"/>
            <a:ext cx="3425952" cy="2389632"/>
          </a:xfrm>
          <a:prstGeom prst="rect">
            <a:avLst/>
          </a:prstGeom>
        </p:spPr>
        <p:txBody>
          <a:bodyPr lIns="0" tIns="0" rIns="0" bIns="0">
            <a:noAutofit/>
          </a:bodyPr>
          <a:p>
            <a:pPr indent="0">
              <a:spcAft>
                <a:spcPts val="1050"/>
              </a:spcAft>
            </a:pPr>
            <a:r>
              <a:rPr lang="en-US" sz="2600">
                <a:solidFill>
                  <a:srgbClr val="8F2934"/>
                </a:solidFill>
                <a:latin typeface="Arial"/>
              </a:rPr>
              <a:t>Areas Influencing DD</a:t>
            </a:r>
          </a:p>
          <a:p>
            <a:pPr indent="0">
              <a:lnSpc>
                <a:spcPts val="3120"/>
              </a:lnSpc>
              <a:spcAft>
                <a:spcPts val="2100"/>
              </a:spcAft>
            </a:pPr>
            <a:r>
              <a:rPr lang="en-US" sz="2200">
                <a:latin typeface="Calibri"/>
              </a:rPr>
              <a:t>•    Molecular Biology on Drug Discovery</a:t>
            </a:r>
          </a:p>
          <a:p>
            <a:pPr indent="0">
              <a:lnSpc>
                <a:spcPts val="3072"/>
              </a:lnSpc>
            </a:pPr>
            <a:r>
              <a:rPr lang="en-US" sz="2200">
                <a:latin typeface="Calibri"/>
              </a:rPr>
              <a:t>•    High-Throughput Screening </a:t>
            </a:r>
            <a:r>
              <a:rPr lang="en-US" baseline="30000" sz="2200">
                <a:latin typeface="Calibri"/>
              </a:rPr>
              <a:t>•</a:t>
            </a:r>
          </a:p>
        </p:txBody>
      </p:sp>
      <p:sp>
        <p:nvSpPr>
          <p:cNvPr id="5" name=""/>
          <p:cNvSpPr/>
          <p:nvPr/>
        </p:nvSpPr>
        <p:spPr>
          <a:xfrm>
            <a:off x="4584192" y="4044696"/>
            <a:ext cx="3425952" cy="728472"/>
          </a:xfrm>
          <a:prstGeom prst="rect">
            <a:avLst/>
          </a:prstGeom>
        </p:spPr>
        <p:txBody>
          <a:bodyPr lIns="0" tIns="0" rIns="0" bIns="0">
            <a:noAutofit/>
          </a:bodyPr>
          <a:p>
            <a:pPr marL="3683000" marR="1676400" indent="0">
              <a:lnSpc>
                <a:spcPts val="3120"/>
              </a:lnSpc>
            </a:pPr>
            <a:r>
              <a:rPr lang="en-US" sz="2200">
                <a:latin typeface="Calibri"/>
              </a:rPr>
              <a:t>•    Combinatorial Chemistry</a:t>
            </a:r>
          </a:p>
        </p:txBody>
      </p:sp>
    </p:spTree>
  </p:cSld>
  <p:clrMapOvr>
    <a:overrideClrMapping bg1="lt1" tx1="dk1" bg2="lt2" tx2="dk2" accent1="accent1" accent2="accent2" accent3="accent3" accent4="accent4" accent5="accent5" accent6="accent6" hlink="hlink" folHlink="folHlink"/>
  </p:clrMapOvr>
</p:sld>
</file>

<file path=ppt/slides/slide53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98776" y="384048"/>
            <a:ext cx="4425696" cy="420624"/>
          </a:xfrm>
          <a:prstGeom prst="rect">
            <a:avLst/>
          </a:prstGeom>
        </p:spPr>
        <p:txBody>
          <a:bodyPr lIns="0" tIns="0" rIns="0" bIns="0" wrap="none">
            <a:noAutofit/>
          </a:bodyPr>
          <a:p>
            <a:pPr indent="0"/>
            <a:r>
              <a:rPr lang="en-US" b="1" sz="3200">
                <a:solidFill>
                  <a:srgbClr val="205969"/>
                </a:solidFill>
                <a:latin typeface="Arial"/>
              </a:rPr>
              <a:t>Drug Discovery - Areas</a:t>
            </a:r>
          </a:p>
        </p:txBody>
      </p:sp>
      <p:sp>
        <p:nvSpPr>
          <p:cNvPr id="3" name=""/>
          <p:cNvSpPr/>
          <p:nvPr/>
        </p:nvSpPr>
        <p:spPr>
          <a:xfrm>
            <a:off x="9037320" y="560832"/>
            <a:ext cx="106680" cy="451104"/>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657344" y="1182624"/>
            <a:ext cx="3538728" cy="4056888"/>
          </a:xfrm>
          <a:prstGeom prst="rect">
            <a:avLst/>
          </a:prstGeom>
        </p:spPr>
        <p:txBody>
          <a:bodyPr lIns="0" tIns="0" rIns="0" bIns="0">
            <a:noAutofit/>
          </a:bodyPr>
          <a:p>
            <a:pPr indent="0">
              <a:lnSpc>
                <a:spcPts val="3072"/>
              </a:lnSpc>
            </a:pPr>
            <a:r>
              <a:rPr lang="en-US" sz="2600">
                <a:solidFill>
                  <a:srgbClr val="8F2934"/>
                </a:solidFill>
                <a:latin typeface="Arial"/>
              </a:rPr>
              <a:t>Molecular Biology Influence</a:t>
            </a:r>
          </a:p>
          <a:p>
            <a:pPr indent="0">
              <a:spcAft>
                <a:spcPts val="2730"/>
              </a:spcAft>
            </a:pPr>
            <a:r>
              <a:rPr lang="en-US" sz="2600">
                <a:latin typeface="Arial"/>
              </a:rPr>
              <a:t>Genetic information</a:t>
            </a:r>
          </a:p>
          <a:p>
            <a:pPr indent="0">
              <a:lnSpc>
                <a:spcPts val="2880"/>
              </a:lnSpc>
              <a:spcAft>
                <a:spcPts val="1890"/>
              </a:spcAft>
            </a:pPr>
            <a:r>
              <a:rPr lang="en-US" sz="2600">
                <a:latin typeface="Arial"/>
              </a:rPr>
              <a:t>Biochemical and chemical terms.</a:t>
            </a:r>
          </a:p>
          <a:p>
            <a:pPr indent="0">
              <a:lnSpc>
                <a:spcPts val="2856"/>
              </a:lnSpc>
            </a:pPr>
            <a:r>
              <a:rPr lang="en-US" sz="2600">
                <a:latin typeface="Arial"/>
              </a:rPr>
              <a:t>Cloning and expressing genes that encode therapeutically useful protein</a:t>
            </a:r>
          </a:p>
        </p:txBody>
      </p:sp>
    </p:spTree>
  </p:cSld>
  <p:clrMapOvr>
    <a:overrideClrMapping bg1="lt1" tx1="dk1" bg2="lt2" tx2="dk2" accent1="accent1" accent2="accent2" accent3="accent3" accent4="accent4" accent5="accent5" accent6="accent6" hlink="hlink" folHlink="folHlink"/>
  </p:clrMapOvr>
</p:sld>
</file>

<file path=ppt/slides/slide53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98776" y="384048"/>
            <a:ext cx="4425696" cy="420624"/>
          </a:xfrm>
          <a:prstGeom prst="rect">
            <a:avLst/>
          </a:prstGeom>
        </p:spPr>
        <p:txBody>
          <a:bodyPr lIns="0" tIns="0" rIns="0" bIns="0" wrap="none">
            <a:noAutofit/>
          </a:bodyPr>
          <a:p>
            <a:pPr indent="0"/>
            <a:r>
              <a:rPr lang="en-US" b="1" sz="3200">
                <a:solidFill>
                  <a:srgbClr val="205969"/>
                </a:solidFill>
                <a:latin typeface="Arial"/>
              </a:rPr>
              <a:t>Drug Discovery - Areas</a:t>
            </a:r>
          </a:p>
        </p:txBody>
      </p:sp>
      <p:sp>
        <p:nvSpPr>
          <p:cNvPr id="3" name=""/>
          <p:cNvSpPr/>
          <p:nvPr/>
        </p:nvSpPr>
        <p:spPr>
          <a:xfrm>
            <a:off x="9037320" y="582168"/>
            <a:ext cx="106680" cy="429768"/>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608576" y="1182624"/>
            <a:ext cx="3700272" cy="4084320"/>
          </a:xfrm>
          <a:prstGeom prst="rect">
            <a:avLst/>
          </a:prstGeom>
        </p:spPr>
        <p:txBody>
          <a:bodyPr lIns="0" tIns="0" rIns="0" bIns="0">
            <a:noAutofit/>
          </a:bodyPr>
          <a:p>
            <a:pPr indent="0">
              <a:lnSpc>
                <a:spcPts val="3072"/>
              </a:lnSpc>
              <a:spcAft>
                <a:spcPts val="1050"/>
              </a:spcAft>
            </a:pPr>
            <a:r>
              <a:rPr lang="en-US" sz="2600">
                <a:solidFill>
                  <a:srgbClr val="8F2934"/>
                </a:solidFill>
                <a:latin typeface="Arial"/>
              </a:rPr>
              <a:t>High Throughput Screening</a:t>
            </a:r>
          </a:p>
          <a:p>
            <a:pPr indent="0">
              <a:lnSpc>
                <a:spcPts val="3072"/>
              </a:lnSpc>
              <a:spcAft>
                <a:spcPts val="2100"/>
              </a:spcAft>
            </a:pPr>
            <a:r>
              <a:rPr lang="en-US" sz="2200">
                <a:latin typeface="Calibri"/>
              </a:rPr>
              <a:t>Widely used in the pharmaceutical industry.</a:t>
            </a:r>
          </a:p>
          <a:p>
            <a:pPr indent="0">
              <a:lnSpc>
                <a:spcPts val="3096"/>
              </a:lnSpc>
            </a:pPr>
            <a:r>
              <a:rPr lang="en-US" sz="2200">
                <a:latin typeface="Calibri"/>
              </a:rPr>
              <a:t>Automation to quickly assay the biological or biochemical activity of a large number of drug-like compounds.</a:t>
            </a:r>
          </a:p>
        </p:txBody>
      </p:sp>
    </p:spTree>
  </p:cSld>
  <p:clrMapOvr>
    <a:overrideClrMapping bg1="lt1" tx1="dk1" bg2="lt2" tx2="dk2" accent1="accent1" accent2="accent2" accent3="accent3" accent4="accent4" accent5="accent5" accent6="accent6" hlink="hlink" folHlink="folHlink"/>
  </p:clrMapOvr>
</p:sld>
</file>

<file path=ppt/slides/slide53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05256" y="1517904"/>
            <a:ext cx="7336536" cy="4727448"/>
          </a:xfrm>
          <a:prstGeom prst="rect">
            <a:avLst/>
          </a:prstGeom>
        </p:spPr>
      </p:pic>
      <p:sp>
        <p:nvSpPr>
          <p:cNvPr id="3" name=""/>
          <p:cNvSpPr/>
          <p:nvPr/>
        </p:nvSpPr>
        <p:spPr>
          <a:xfrm>
            <a:off x="0" y="512064"/>
            <a:ext cx="112776" cy="493776"/>
          </a:xfrm>
          <a:prstGeom prst="rect">
            <a:avLst/>
          </a:prstGeom>
          <a:solidFill>
            <a:srgbClr val="E6F3F9"/>
          </a:solidFill>
        </p:spPr>
        <p:txBody>
          <a:bodyPr lIns="0" tIns="0" rIns="0" bIns="0" wrap="none">
            <a:noAutofit/>
          </a:bodyPr>
          <a:p>
            <a:pPr indent="0"/>
            <a:r>
              <a:rPr lang="en-US" b="1" sz="3700">
                <a:solidFill>
                  <a:srgbClr val="205969"/>
                </a:solidFill>
                <a:latin typeface="Arial"/>
              </a:rPr>
              <a:t>I</a:t>
            </a:r>
          </a:p>
        </p:txBody>
      </p:sp>
      <p:sp>
        <p:nvSpPr>
          <p:cNvPr id="4" name=""/>
          <p:cNvSpPr/>
          <p:nvPr/>
        </p:nvSpPr>
        <p:spPr>
          <a:xfrm>
            <a:off x="2398776" y="396240"/>
            <a:ext cx="4425696" cy="408432"/>
          </a:xfrm>
          <a:prstGeom prst="rect">
            <a:avLst/>
          </a:prstGeom>
        </p:spPr>
        <p:txBody>
          <a:bodyPr lIns="0" tIns="0" rIns="0" bIns="0" wrap="none">
            <a:noAutofit/>
          </a:bodyPr>
          <a:p>
            <a:pPr indent="0"/>
            <a:r>
              <a:rPr lang="en-US" b="1" sz="3200">
                <a:solidFill>
                  <a:srgbClr val="205969"/>
                </a:solidFill>
                <a:latin typeface="Arial"/>
              </a:rPr>
              <a:t>Drug Discovery - Areas</a:t>
            </a:r>
          </a:p>
        </p:txBody>
      </p:sp>
      <p:sp>
        <p:nvSpPr>
          <p:cNvPr id="5" name=""/>
          <p:cNvSpPr/>
          <p:nvPr/>
        </p:nvSpPr>
        <p:spPr>
          <a:xfrm>
            <a:off x="9009888" y="609600"/>
            <a:ext cx="134112" cy="390144"/>
          </a:xfrm>
          <a:prstGeom prst="rect">
            <a:avLst/>
          </a:prstGeom>
        </p:spPr>
        <p:txBody>
          <a:bodyPr lIns="0" tIns="0" rIns="0" bIns="0" wrap="none">
            <a:noAutofit/>
          </a:bodyPr>
          <a:p>
            <a:pPr indent="0"/>
            <a:r>
              <a:rPr lang="en-US" b="1" sz="3700">
                <a:solidFill>
                  <a:srgbClr val="205969"/>
                </a:solidFill>
                <a:latin typeface="Arial"/>
              </a:rPr>
              <a:t>i</a:t>
            </a:r>
          </a:p>
        </p:txBody>
      </p:sp>
      <p:sp>
        <p:nvSpPr>
          <p:cNvPr id="6" name=""/>
          <p:cNvSpPr/>
          <p:nvPr/>
        </p:nvSpPr>
        <p:spPr>
          <a:xfrm>
            <a:off x="3188208" y="1072896"/>
            <a:ext cx="1609344" cy="316992"/>
          </a:xfrm>
          <a:prstGeom prst="rect">
            <a:avLst/>
          </a:prstGeom>
        </p:spPr>
        <p:txBody>
          <a:bodyPr lIns="0" tIns="0" rIns="0" bIns="0" wrap="none">
            <a:noAutofit/>
          </a:bodyPr>
          <a:p>
            <a:pPr indent="0"/>
            <a:r>
              <a:rPr lang="en-US" sz="2600">
                <a:solidFill>
                  <a:srgbClr val="8F2934"/>
                </a:solidFill>
                <a:latin typeface="Arial"/>
              </a:rPr>
              <a:t>HTS Robot</a:t>
            </a:r>
          </a:p>
        </p:txBody>
      </p:sp>
    </p:spTree>
  </p:cSld>
  <p:clrMapOvr>
    <a:overrideClrMapping bg1="lt1" tx1="dk1" bg2="lt2" tx2="dk2" accent1="accent1" accent2="accent2" accent3="accent3" accent4="accent4" accent5="accent5" accent6="accent6" hlink="hlink" folHlink="folHlink"/>
  </p:clrMapOvr>
</p:sld>
</file>

<file path=ppt/slides/slide53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398776" y="384048"/>
            <a:ext cx="4425696" cy="420624"/>
          </a:xfrm>
          <a:prstGeom prst="rect">
            <a:avLst/>
          </a:prstGeom>
        </p:spPr>
        <p:txBody>
          <a:bodyPr lIns="0" tIns="0" rIns="0" bIns="0" wrap="none">
            <a:noAutofit/>
          </a:bodyPr>
          <a:p>
            <a:pPr indent="0"/>
            <a:r>
              <a:rPr lang="en-US" b="1" sz="3200">
                <a:solidFill>
                  <a:srgbClr val="205969"/>
                </a:solidFill>
                <a:latin typeface="Arial"/>
              </a:rPr>
              <a:t>Drug Discovery - Areas</a:t>
            </a:r>
          </a:p>
        </p:txBody>
      </p:sp>
      <p:sp>
        <p:nvSpPr>
          <p:cNvPr id="3" name=""/>
          <p:cNvSpPr/>
          <p:nvPr/>
        </p:nvSpPr>
        <p:spPr>
          <a:xfrm>
            <a:off x="9037320" y="560832"/>
            <a:ext cx="106680" cy="451104"/>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568952" y="1179576"/>
            <a:ext cx="4026408" cy="2941320"/>
          </a:xfrm>
          <a:prstGeom prst="rect">
            <a:avLst/>
          </a:prstGeom>
        </p:spPr>
        <p:txBody>
          <a:bodyPr lIns="0" tIns="0" rIns="0" bIns="0">
            <a:noAutofit/>
          </a:bodyPr>
          <a:p>
            <a:pPr indent="0">
              <a:spcAft>
                <a:spcPts val="1890"/>
              </a:spcAft>
            </a:pPr>
            <a:r>
              <a:rPr lang="en-US" sz="2600">
                <a:solidFill>
                  <a:srgbClr val="8F2934"/>
                </a:solidFill>
                <a:latin typeface="Arial"/>
              </a:rPr>
              <a:t>Combinatorial Chemistry</a:t>
            </a:r>
          </a:p>
          <a:p>
            <a:pPr indent="0">
              <a:lnSpc>
                <a:spcPts val="3096"/>
              </a:lnSpc>
            </a:pPr>
            <a:r>
              <a:rPr lang="en-US" sz="2200">
                <a:latin typeface="Calibri"/>
              </a:rPr>
              <a:t>Laboratory technique in which millions of molecular constructions can be synthesized and tested for biological activity.</a:t>
            </a:r>
          </a:p>
        </p:txBody>
      </p:sp>
    </p:spTree>
  </p:cSld>
  <p:clrMapOvr>
    <a:overrideClrMapping bg1="lt1" tx1="dk1" bg2="lt2" tx2="dk2" accent1="accent1" accent2="accent2" accent3="accent3" accent4="accent4" accent5="accent5" accent6="accent6" hlink="hlink" folHlink="folHlink"/>
  </p:clrMapOvr>
</p:sld>
</file>

<file path=ppt/slides/slide53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14400" y="1048512"/>
            <a:ext cx="7632192" cy="5279136"/>
          </a:xfrm>
          <a:prstGeom prst="rect">
            <a:avLst/>
          </a:prstGeom>
        </p:spPr>
      </p:pic>
      <p:sp>
        <p:nvSpPr>
          <p:cNvPr id="3" name=""/>
          <p:cNvSpPr/>
          <p:nvPr/>
        </p:nvSpPr>
        <p:spPr>
          <a:xfrm>
            <a:off x="2371344" y="310896"/>
            <a:ext cx="4486656" cy="487680"/>
          </a:xfrm>
          <a:prstGeom prst="rect">
            <a:avLst/>
          </a:prstGeom>
        </p:spPr>
        <p:txBody>
          <a:bodyPr lIns="0" tIns="0" rIns="0" bIns="0" wrap="none">
            <a:noAutofit/>
          </a:bodyPr>
          <a:p>
            <a:pPr indent="0"/>
            <a:r>
              <a:rPr lang="en-US" b="1" sz="3200">
                <a:solidFill>
                  <a:srgbClr val="205969"/>
                </a:solidFill>
                <a:latin typeface="Arial"/>
              </a:rPr>
              <a:t>Drug Discovery - Areas</a:t>
            </a:r>
          </a:p>
        </p:txBody>
      </p:sp>
      <p:sp>
        <p:nvSpPr>
          <p:cNvPr id="4" name=""/>
          <p:cNvSpPr/>
          <p:nvPr/>
        </p:nvSpPr>
        <p:spPr>
          <a:xfrm>
            <a:off x="9009888" y="231648"/>
            <a:ext cx="134112" cy="469392"/>
          </a:xfrm>
          <a:prstGeom prst="rect">
            <a:avLst/>
          </a:prstGeom>
        </p:spPr>
        <p:txBody>
          <a:bodyPr lIns="0" tIns="0" rIns="0" bIns="0" wrap="none">
            <a:noAutofit/>
          </a:bodyPr>
          <a:p>
            <a:pPr indent="0"/>
            <a:r>
              <a:rPr lang="en-US" b="1" sz="3700">
                <a:solidFill>
                  <a:srgbClr val="5D8C99"/>
                </a:solidFill>
                <a:latin typeface="Arial"/>
              </a:rPr>
              <a:t>i</a:t>
            </a:r>
          </a:p>
        </p:txBody>
      </p:sp>
      <p:sp>
        <p:nvSpPr>
          <p:cNvPr id="5" name=""/>
          <p:cNvSpPr/>
          <p:nvPr/>
        </p:nvSpPr>
        <p:spPr>
          <a:xfrm>
            <a:off x="9003792" y="719328"/>
            <a:ext cx="140208" cy="286512"/>
          </a:xfrm>
          <a:prstGeom prst="rect">
            <a:avLst/>
          </a:prstGeom>
        </p:spPr>
        <p:txBody>
          <a:bodyPr lIns="0" tIns="0" rIns="0" bIns="0" wrap="none">
            <a:noAutofit/>
          </a:bodyPr>
          <a:p>
            <a:pPr indent="0"/>
            <a:r>
              <a:rPr lang="en-US" sz="2600">
                <a:solidFill>
                  <a:srgbClr val="205969"/>
                </a:solidFill>
                <a:latin typeface="Arial"/>
              </a:rPr>
              <a:t>i</a:t>
            </a:r>
          </a:p>
        </p:txBody>
      </p:sp>
    </p:spTree>
  </p:cSld>
  <p:clrMapOvr>
    <a:overrideClrMapping bg1="lt1" tx1="dk1" bg2="lt2" tx2="dk2" accent1="accent1" accent2="accent2" accent3="accent3" accent4="accent4" accent5="accent5" accent6="accent6" hlink="hlink" folHlink="folHlink"/>
  </p:clrMapOvr>
</p:sld>
</file>

<file path=ppt/slides/slide53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97024" y="371856"/>
            <a:ext cx="4995672" cy="356616"/>
          </a:xfrm>
          <a:prstGeom prst="rect">
            <a:avLst/>
          </a:prstGeom>
        </p:spPr>
        <p:txBody>
          <a:bodyPr lIns="0" tIns="0" rIns="0" bIns="0" wrap="none">
            <a:noAutofit/>
          </a:bodyPr>
          <a:p>
            <a:pPr indent="0"/>
            <a:r>
              <a:rPr lang="en-US" b="1" sz="3200">
                <a:solidFill>
                  <a:srgbClr val="205969"/>
                </a:solidFill>
                <a:latin typeface="Arial"/>
              </a:rPr>
              <a:t>Advanced Bioinformatics</a:t>
            </a:r>
          </a:p>
        </p:txBody>
      </p:sp>
      <p:sp>
        <p:nvSpPr>
          <p:cNvPr id="3" name=""/>
          <p:cNvSpPr/>
          <p:nvPr/>
        </p:nvSpPr>
        <p:spPr>
          <a:xfrm>
            <a:off x="9037320" y="573024"/>
            <a:ext cx="106680" cy="438912"/>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568952" y="1100328"/>
            <a:ext cx="3724656" cy="5084064"/>
          </a:xfrm>
          <a:prstGeom prst="rect">
            <a:avLst/>
          </a:prstGeom>
        </p:spPr>
        <p:txBody>
          <a:bodyPr lIns="0" tIns="0" rIns="0" bIns="0">
            <a:noAutofit/>
          </a:bodyPr>
          <a:p>
            <a:pPr indent="0">
              <a:spcAft>
                <a:spcPts val="1050"/>
              </a:spcAft>
            </a:pPr>
            <a:r>
              <a:rPr lang="en-US" sz="2600">
                <a:solidFill>
                  <a:srgbClr val="8F2934"/>
                </a:solidFill>
                <a:latin typeface="Arial"/>
              </a:rPr>
              <a:t>Pharmacogenetics</a:t>
            </a:r>
          </a:p>
          <a:p>
            <a:pPr indent="0">
              <a:lnSpc>
                <a:spcPts val="3096"/>
              </a:lnSpc>
              <a:spcAft>
                <a:spcPts val="1890"/>
              </a:spcAft>
            </a:pPr>
            <a:r>
              <a:rPr lang="en-US" sz="2200">
                <a:latin typeface="Calibri"/>
              </a:rPr>
              <a:t>It is the branch of pharmacology concerned with the effect of genetic factors on reactions to drugs.</a:t>
            </a:r>
          </a:p>
          <a:p>
            <a:pPr indent="0">
              <a:lnSpc>
                <a:spcPts val="2808"/>
              </a:lnSpc>
              <a:spcAft>
                <a:spcPts val="1890"/>
              </a:spcAft>
            </a:pPr>
            <a:r>
              <a:rPr lang="en-US" sz="2200">
                <a:latin typeface="Calibri"/>
              </a:rPr>
              <a:t>how people respond to medicines</a:t>
            </a:r>
          </a:p>
          <a:p>
            <a:pPr indent="0">
              <a:lnSpc>
                <a:spcPts val="3288"/>
              </a:lnSpc>
            </a:pPr>
            <a:r>
              <a:rPr lang="en-US" sz="2200">
                <a:latin typeface="Calibri"/>
              </a:rPr>
              <a:t>Correlating heritable genetic variation to drug response</a:t>
            </a:r>
          </a:p>
        </p:txBody>
      </p:sp>
    </p:spTree>
  </p:cSld>
  <p:clrMapOvr>
    <a:overrideClrMapping bg1="lt1" tx1="dk1" bg2="lt2" tx2="dk2" accent1="accent1" accent2="accent2" accent3="accent3" accent4="accent4" accent5="accent5" accent6="accent6" hlink="hlink" folHlink="folHlink"/>
  </p:clrMapOvr>
</p:sld>
</file>

<file path=ppt/slides/slide53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55392" y="374904"/>
            <a:ext cx="3636264" cy="429768"/>
          </a:xfrm>
          <a:prstGeom prst="rect">
            <a:avLst/>
          </a:prstGeom>
        </p:spPr>
        <p:txBody>
          <a:bodyPr lIns="0" tIns="0" rIns="0" bIns="0" wrap="none">
            <a:noAutofit/>
          </a:bodyPr>
          <a:p>
            <a:pPr indent="0"/>
            <a:r>
              <a:rPr lang="en-US" b="1" sz="3200">
                <a:solidFill>
                  <a:srgbClr val="205969"/>
                </a:solidFill>
                <a:latin typeface="Arial"/>
              </a:rPr>
              <a:t>Pharmacogenetics</a:t>
            </a:r>
          </a:p>
        </p:txBody>
      </p:sp>
      <p:sp>
        <p:nvSpPr>
          <p:cNvPr id="3" name=""/>
          <p:cNvSpPr/>
          <p:nvPr/>
        </p:nvSpPr>
        <p:spPr>
          <a:xfrm>
            <a:off x="4568952" y="1097280"/>
            <a:ext cx="3837432" cy="5068824"/>
          </a:xfrm>
          <a:prstGeom prst="rect">
            <a:avLst/>
          </a:prstGeom>
        </p:spPr>
        <p:txBody>
          <a:bodyPr lIns="0" tIns="0" rIns="0" bIns="0">
            <a:noAutofit/>
          </a:bodyPr>
          <a:p>
            <a:pPr algn="just" indent="0">
              <a:lnSpc>
                <a:spcPts val="3024"/>
              </a:lnSpc>
            </a:pPr>
            <a:r>
              <a:rPr lang="en-US" sz="2600">
                <a:solidFill>
                  <a:srgbClr val="8F2934"/>
                </a:solidFill>
                <a:latin typeface="Arial"/>
              </a:rPr>
              <a:t>Definition</a:t>
            </a:r>
          </a:p>
          <a:p>
            <a:pPr indent="0">
              <a:lnSpc>
                <a:spcPts val="3024"/>
              </a:lnSpc>
            </a:pPr>
            <a:r>
              <a:rPr lang="en-US" sz="2200">
                <a:latin typeface="Calibri"/>
              </a:rPr>
              <a:t>Biotechnological science combines techniques of</a:t>
            </a:r>
          </a:p>
          <a:p>
            <a:pPr algn="just" indent="0">
              <a:lnSpc>
                <a:spcPts val="3096"/>
              </a:lnSpc>
            </a:pPr>
            <a:r>
              <a:rPr lang="en-US" sz="2200">
                <a:latin typeface="Calibri"/>
              </a:rPr>
              <a:t>(i)    medicine</a:t>
            </a:r>
          </a:p>
          <a:p>
            <a:pPr algn="just" indent="0">
              <a:lnSpc>
                <a:spcPts val="3096"/>
              </a:lnSpc>
            </a:pPr>
            <a:r>
              <a:rPr lang="en-US" sz="2200">
                <a:latin typeface="Calibri"/>
              </a:rPr>
              <a:t>(ii)    pharmacology</a:t>
            </a:r>
          </a:p>
          <a:p>
            <a:pPr algn="just" indent="0">
              <a:lnSpc>
                <a:spcPts val="3096"/>
              </a:lnSpc>
              <a:spcAft>
                <a:spcPts val="2100"/>
              </a:spcAft>
            </a:pPr>
            <a:r>
              <a:rPr lang="en-US" sz="2200">
                <a:latin typeface="Calibri"/>
              </a:rPr>
              <a:t>(iii)    genomics</a:t>
            </a:r>
          </a:p>
          <a:p>
            <a:pPr indent="0">
              <a:lnSpc>
                <a:spcPts val="3096"/>
              </a:lnSpc>
            </a:pPr>
            <a:r>
              <a:rPr lang="en-US" sz="2200">
                <a:latin typeface="Calibri"/>
              </a:rPr>
              <a:t>developing drug therapies to compensate for genetic differences in patients which cause varied responses to a single therapeutic regimen.</a:t>
            </a:r>
          </a:p>
        </p:txBody>
      </p:sp>
    </p:spTree>
  </p:cSld>
  <p:clrMapOvr>
    <a:overrideClrMapping bg1="lt1" tx1="dk1" bg2="lt2" tx2="dk2" accent1="accent1" accent2="accent2" accent3="accent3" accent4="accent4" accent5="accent5" accent6="accent6" hlink="hlink" folHlink="folHlink"/>
  </p:clrMapOvr>
</p:sld>
</file>

<file path=ppt/slides/slide53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762000" y="1139952"/>
            <a:ext cx="7772400" cy="4928616"/>
          </a:xfrm>
          <a:prstGeom prst="rect">
            <a:avLst/>
          </a:prstGeom>
        </p:spPr>
      </p:pic>
      <p:sp>
        <p:nvSpPr>
          <p:cNvPr id="3" name=""/>
          <p:cNvSpPr/>
          <p:nvPr/>
        </p:nvSpPr>
        <p:spPr>
          <a:xfrm>
            <a:off x="0" y="536448"/>
            <a:ext cx="115824" cy="472440"/>
          </a:xfrm>
          <a:prstGeom prst="rect">
            <a:avLst/>
          </a:prstGeom>
          <a:solidFill>
            <a:srgbClr val="E6F3F9"/>
          </a:solidFill>
        </p:spPr>
        <p:txBody>
          <a:bodyPr lIns="0" tIns="0" rIns="0" bIns="0" wrap="none">
            <a:noAutofit/>
          </a:bodyPr>
          <a:p>
            <a:pPr indent="0"/>
            <a:r>
              <a:rPr lang="en-US" b="1" sz="3700">
                <a:solidFill>
                  <a:srgbClr val="205969"/>
                </a:solidFill>
                <a:latin typeface="Arial"/>
              </a:rPr>
              <a:t>I</a:t>
            </a:r>
          </a:p>
        </p:txBody>
      </p:sp>
      <p:sp>
        <p:nvSpPr>
          <p:cNvPr id="4" name=""/>
          <p:cNvSpPr/>
          <p:nvPr/>
        </p:nvSpPr>
        <p:spPr>
          <a:xfrm>
            <a:off x="2755392" y="374904"/>
            <a:ext cx="3636264" cy="429768"/>
          </a:xfrm>
          <a:prstGeom prst="rect">
            <a:avLst/>
          </a:prstGeom>
        </p:spPr>
        <p:txBody>
          <a:bodyPr lIns="0" tIns="0" rIns="0" bIns="0" wrap="none">
            <a:noAutofit/>
          </a:bodyPr>
          <a:p>
            <a:pPr indent="0"/>
            <a:r>
              <a:rPr lang="en-US" b="1" sz="3200">
                <a:solidFill>
                  <a:srgbClr val="205969"/>
                </a:solidFill>
                <a:latin typeface="Arial"/>
              </a:rPr>
              <a:t>Pharmacogenetics</a:t>
            </a:r>
          </a:p>
        </p:txBody>
      </p:sp>
      <p:sp>
        <p:nvSpPr>
          <p:cNvPr id="5" name=""/>
          <p:cNvSpPr/>
          <p:nvPr/>
        </p:nvSpPr>
        <p:spPr>
          <a:xfrm>
            <a:off x="2444496" y="4962144"/>
            <a:ext cx="2353056" cy="161544"/>
          </a:xfrm>
          <a:prstGeom prst="rect">
            <a:avLst/>
          </a:prstGeom>
        </p:spPr>
        <p:txBody>
          <a:bodyPr lIns="0" tIns="0" rIns="0" bIns="0" wrap="none">
            <a:noAutofit/>
          </a:bodyPr>
          <a:p>
            <a:pPr indent="0"/>
            <a:r>
              <a:rPr lang="en-US" b="1" sz="1050" spc="-50">
                <a:solidFill>
                  <a:srgbClr val="602B3C"/>
                </a:solidFill>
                <a:latin typeface="Arial"/>
              </a:rPr>
              <a:t>ethical, legal and social implications</a:t>
            </a:r>
          </a:p>
        </p:txBody>
      </p:sp>
      <p:sp>
        <p:nvSpPr>
          <p:cNvPr id="6" name=""/>
          <p:cNvSpPr/>
          <p:nvPr/>
        </p:nvSpPr>
        <p:spPr>
          <a:xfrm>
            <a:off x="4169664" y="1505712"/>
            <a:ext cx="1554480" cy="286512"/>
          </a:xfrm>
          <a:prstGeom prst="rect">
            <a:avLst/>
          </a:prstGeom>
        </p:spPr>
        <p:txBody>
          <a:bodyPr lIns="0" tIns="0" rIns="0" bIns="0" wrap="none">
            <a:noAutofit/>
          </a:bodyPr>
          <a:p>
            <a:pPr indent="0"/>
            <a:r>
              <a:rPr lang="en-US" sz="1300" spc="-50">
                <a:solidFill>
                  <a:srgbClr val="784E64"/>
                </a:solidFill>
                <a:latin typeface="Cambria"/>
              </a:rPr>
              <a:t>£ </a:t>
            </a:r>
            <a:r>
              <a:rPr lang="en-US" sz="1300" spc="-50">
                <a:solidFill>
                  <a:srgbClr val="414341"/>
                </a:solidFill>
                <a:latin typeface="Cambria"/>
              </a:rPr>
              <a:t>’Genetic testing </a:t>
            </a:r>
            <a:r>
              <a:rPr lang="en-US" sz="1300" spc="-50">
                <a:solidFill>
                  <a:srgbClr val="784E64"/>
                </a:solidFill>
                <a:latin typeface="Cambria"/>
              </a:rPr>
              <a:t>^</a:t>
            </a:r>
          </a:p>
        </p:txBody>
      </p:sp>
      <p:sp>
        <p:nvSpPr>
          <p:cNvPr id="7" name=""/>
          <p:cNvSpPr/>
          <p:nvPr/>
        </p:nvSpPr>
        <p:spPr>
          <a:xfrm>
            <a:off x="1188720" y="2115312"/>
            <a:ext cx="335280" cy="128016"/>
          </a:xfrm>
          <a:prstGeom prst="rect">
            <a:avLst/>
          </a:prstGeom>
        </p:spPr>
        <p:txBody>
          <a:bodyPr lIns="0" tIns="0" rIns="0" bIns="0" wrap="none">
            <a:noAutofit/>
          </a:bodyPr>
          <a:p>
            <a:pPr indent="0"/>
            <a:r>
              <a:rPr lang="en-US" sz="1800" spc="-200">
                <a:solidFill>
                  <a:srgbClr val="414341"/>
                </a:solidFill>
                <a:latin typeface="Calibri"/>
              </a:rPr>
              <a:t>unitv</a:t>
            </a:r>
          </a:p>
        </p:txBody>
      </p:sp>
      <p:sp>
        <p:nvSpPr>
          <p:cNvPr id="8" name=""/>
          <p:cNvSpPr/>
          <p:nvPr/>
        </p:nvSpPr>
        <p:spPr>
          <a:xfrm>
            <a:off x="2377440" y="2212848"/>
            <a:ext cx="2090928" cy="128016"/>
          </a:xfrm>
          <a:prstGeom prst="rect">
            <a:avLst/>
          </a:prstGeom>
        </p:spPr>
        <p:txBody>
          <a:bodyPr lIns="0" tIns="0" rIns="0" bIns="0" wrap="none">
            <a:noAutofit/>
          </a:bodyPr>
          <a:p>
            <a:pPr indent="0"/>
            <a:r>
              <a:rPr lang="en-US" sz="1300" spc="-50">
                <a:solidFill>
                  <a:srgbClr val="3D5126"/>
                </a:solidFill>
                <a:latin typeface="Cambria"/>
              </a:rPr>
              <a:t>Disease prognostics/diagnostics</a:t>
            </a:r>
          </a:p>
        </p:txBody>
      </p:sp>
      <p:sp>
        <p:nvSpPr>
          <p:cNvPr id="9" name=""/>
          <p:cNvSpPr/>
          <p:nvPr/>
        </p:nvSpPr>
        <p:spPr>
          <a:xfrm>
            <a:off x="5791200" y="2212848"/>
            <a:ext cx="1725168" cy="128016"/>
          </a:xfrm>
          <a:prstGeom prst="rect">
            <a:avLst/>
          </a:prstGeom>
        </p:spPr>
        <p:txBody>
          <a:bodyPr lIns="0" tIns="0" rIns="0" bIns="0" wrap="none">
            <a:noAutofit/>
          </a:bodyPr>
          <a:p>
            <a:pPr indent="0"/>
            <a:r>
              <a:rPr lang="en-US" sz="1300" spc="-50">
                <a:solidFill>
                  <a:srgbClr val="3D5126"/>
                </a:solidFill>
                <a:latin typeface="Cambria"/>
              </a:rPr>
              <a:t>Medicine response profiles</a:t>
            </a:r>
          </a:p>
        </p:txBody>
      </p:sp>
      <p:sp>
        <p:nvSpPr>
          <p:cNvPr id="10" name=""/>
          <p:cNvSpPr/>
          <p:nvPr/>
        </p:nvSpPr>
        <p:spPr>
          <a:xfrm>
            <a:off x="2206752" y="2822448"/>
            <a:ext cx="286512" cy="103632"/>
          </a:xfrm>
          <a:prstGeom prst="rect">
            <a:avLst/>
          </a:prstGeom>
        </p:spPr>
        <p:txBody>
          <a:bodyPr lIns="0" tIns="0" rIns="0" bIns="0" wrap="none">
            <a:noAutofit/>
          </a:bodyPr>
          <a:p>
            <a:pPr indent="0"/>
            <a:r>
              <a:rPr lang="en-US" b="1" sz="1100">
                <a:solidFill>
                  <a:srgbClr val="7F6435"/>
                </a:solidFill>
                <a:latin typeface="Times New Roman"/>
              </a:rPr>
              <a:t>Pare</a:t>
            </a:r>
          </a:p>
        </p:txBody>
      </p:sp>
      <p:sp>
        <p:nvSpPr>
          <p:cNvPr id="11" name=""/>
          <p:cNvSpPr/>
          <p:nvPr/>
        </p:nvSpPr>
        <p:spPr>
          <a:xfrm>
            <a:off x="3730752" y="2822448"/>
            <a:ext cx="585216" cy="103632"/>
          </a:xfrm>
          <a:prstGeom prst="rect">
            <a:avLst/>
          </a:prstGeom>
        </p:spPr>
        <p:txBody>
          <a:bodyPr lIns="0" tIns="0" rIns="0" bIns="0" wrap="none">
            <a:noAutofit/>
          </a:bodyPr>
          <a:p>
            <a:pPr indent="0"/>
            <a:r>
              <a:rPr lang="en-US" sz="1300" spc="-50">
                <a:solidFill>
                  <a:srgbClr val="7F6435"/>
                </a:solidFill>
                <a:latin typeface="Cambria"/>
              </a:rPr>
              <a:t>Common</a:t>
            </a:r>
          </a:p>
        </p:txBody>
      </p:sp>
      <p:sp>
        <p:nvSpPr>
          <p:cNvPr id="12" name=""/>
          <p:cNvSpPr/>
          <p:nvPr/>
        </p:nvSpPr>
        <p:spPr>
          <a:xfrm>
            <a:off x="5797296" y="2822448"/>
            <a:ext cx="633984" cy="103632"/>
          </a:xfrm>
          <a:prstGeom prst="rect">
            <a:avLst/>
          </a:prstGeom>
        </p:spPr>
        <p:txBody>
          <a:bodyPr lIns="0" tIns="0" rIns="0" bIns="0" wrap="none">
            <a:noAutofit/>
          </a:bodyPr>
          <a:p>
            <a:pPr indent="0"/>
            <a:r>
              <a:rPr lang="en-US" sz="1300" spc="-50">
                <a:solidFill>
                  <a:srgbClr val="7F6435"/>
                </a:solidFill>
                <a:latin typeface="Cambria"/>
              </a:rPr>
              <a:t>Geres fc</a:t>
            </a:r>
            <a:r>
              <a:rPr lang="en-US" baseline="30000" sz="1300" spc="-50">
                <a:solidFill>
                  <a:srgbClr val="7F6435"/>
                </a:solidFill>
                <a:latin typeface="Cambria"/>
              </a:rPr>
              <a:t>r</a:t>
            </a:r>
          </a:p>
        </p:txBody>
      </p:sp>
      <p:sp>
        <p:nvSpPr>
          <p:cNvPr id="13" name=""/>
          <p:cNvSpPr/>
          <p:nvPr/>
        </p:nvSpPr>
        <p:spPr>
          <a:xfrm>
            <a:off x="7193280" y="2822448"/>
            <a:ext cx="792480" cy="128016"/>
          </a:xfrm>
          <a:prstGeom prst="rect">
            <a:avLst/>
          </a:prstGeom>
        </p:spPr>
        <p:txBody>
          <a:bodyPr lIns="0" tIns="0" rIns="0" bIns="0" wrap="none">
            <a:noAutofit/>
          </a:bodyPr>
          <a:p>
            <a:pPr indent="0"/>
            <a:r>
              <a:rPr lang="en-US" sz="1300" spc="-50">
                <a:solidFill>
                  <a:srgbClr val="7F6435"/>
                </a:solidFill>
                <a:latin typeface="Cambria"/>
              </a:rPr>
              <a:t>SNP profiles</a:t>
            </a:r>
          </a:p>
        </p:txBody>
      </p:sp>
      <p:sp>
        <p:nvSpPr>
          <p:cNvPr id="14" name=""/>
          <p:cNvSpPr/>
          <p:nvPr/>
        </p:nvSpPr>
        <p:spPr>
          <a:xfrm>
            <a:off x="1109472" y="2980944"/>
            <a:ext cx="487680" cy="103632"/>
          </a:xfrm>
          <a:prstGeom prst="rect">
            <a:avLst/>
          </a:prstGeom>
        </p:spPr>
        <p:txBody>
          <a:bodyPr lIns="0" tIns="0" rIns="0" bIns="0" wrap="none">
            <a:noAutofit/>
          </a:bodyPr>
          <a:p>
            <a:pPr indent="0"/>
            <a:r>
              <a:rPr lang="en-US" sz="1300" spc="-50">
                <a:solidFill>
                  <a:srgbClr val="595959"/>
                </a:solidFill>
                <a:latin typeface="Cambria"/>
              </a:rPr>
              <a:t>What is</a:t>
            </a:r>
          </a:p>
        </p:txBody>
      </p:sp>
      <p:sp>
        <p:nvSpPr>
          <p:cNvPr id="15" name=""/>
          <p:cNvSpPr/>
          <p:nvPr/>
        </p:nvSpPr>
        <p:spPr>
          <a:xfrm>
            <a:off x="2017776" y="2993136"/>
            <a:ext cx="658368" cy="103632"/>
          </a:xfrm>
          <a:prstGeom prst="rect">
            <a:avLst/>
          </a:prstGeom>
        </p:spPr>
        <p:txBody>
          <a:bodyPr lIns="0" tIns="0" rIns="0" bIns="0" wrap="none">
            <a:noAutofit/>
          </a:bodyPr>
          <a:p>
            <a:pPr indent="0"/>
            <a:r>
              <a:rPr lang="en-US" b="1" sz="1000">
                <a:solidFill>
                  <a:srgbClr val="7F6435"/>
                </a:solidFill>
                <a:latin typeface="Arial"/>
              </a:rPr>
              <a:t>merceiar</a:t>
            </a:r>
          </a:p>
        </p:txBody>
      </p:sp>
      <p:sp>
        <p:nvSpPr>
          <p:cNvPr id="16" name=""/>
          <p:cNvSpPr/>
          <p:nvPr/>
        </p:nvSpPr>
        <p:spPr>
          <a:xfrm>
            <a:off x="3419856" y="2999232"/>
            <a:ext cx="1194816" cy="115824"/>
          </a:xfrm>
          <a:prstGeom prst="rect">
            <a:avLst/>
          </a:prstGeom>
        </p:spPr>
        <p:txBody>
          <a:bodyPr lIns="0" tIns="0" rIns="0" bIns="0" wrap="none">
            <a:noAutofit/>
          </a:bodyPr>
          <a:p>
            <a:pPr indent="0"/>
            <a:r>
              <a:rPr lang="en-US" sz="1300" spc="-50">
                <a:solidFill>
                  <a:srgbClr val="7F6435"/>
                </a:solidFill>
                <a:latin typeface="Cambria"/>
              </a:rPr>
              <a:t>complex diseases;</a:t>
            </a:r>
          </a:p>
        </p:txBody>
      </p:sp>
      <p:sp>
        <p:nvSpPr>
          <p:cNvPr id="17" name=""/>
          <p:cNvSpPr/>
          <p:nvPr/>
        </p:nvSpPr>
        <p:spPr>
          <a:xfrm>
            <a:off x="5571744" y="2999232"/>
            <a:ext cx="1078992" cy="121920"/>
          </a:xfrm>
          <a:prstGeom prst="rect">
            <a:avLst/>
          </a:prstGeom>
        </p:spPr>
        <p:txBody>
          <a:bodyPr lIns="0" tIns="0" rIns="0" bIns="0" wrap="none">
            <a:noAutofit/>
          </a:bodyPr>
          <a:p>
            <a:pPr indent="0"/>
            <a:r>
              <a:rPr lang="en-US" sz="1300" spc="-50">
                <a:solidFill>
                  <a:srgbClr val="7F6435"/>
                </a:solidFill>
                <a:latin typeface="Cambria"/>
              </a:rPr>
              <a:t>drug metaooltsm</a:t>
            </a:r>
          </a:p>
        </p:txBody>
      </p:sp>
      <p:sp>
        <p:nvSpPr>
          <p:cNvPr id="18" name=""/>
          <p:cNvSpPr/>
          <p:nvPr/>
        </p:nvSpPr>
        <p:spPr>
          <a:xfrm>
            <a:off x="7333488" y="2999232"/>
            <a:ext cx="505968" cy="121920"/>
          </a:xfrm>
          <a:prstGeom prst="rect">
            <a:avLst/>
          </a:prstGeom>
        </p:spPr>
        <p:txBody>
          <a:bodyPr lIns="0" tIns="0" rIns="0" bIns="0" wrap="none">
            <a:noAutofit/>
          </a:bodyPr>
          <a:p>
            <a:pPr indent="0"/>
            <a:r>
              <a:rPr lang="en-US" sz="1300" spc="-50">
                <a:solidFill>
                  <a:srgbClr val="7F6435"/>
                </a:solidFill>
                <a:latin typeface="Cambria"/>
              </a:rPr>
              <a:t>for drug</a:t>
            </a:r>
          </a:p>
        </p:txBody>
      </p:sp>
      <p:sp>
        <p:nvSpPr>
          <p:cNvPr id="19" name=""/>
          <p:cNvSpPr/>
          <p:nvPr/>
        </p:nvSpPr>
        <p:spPr>
          <a:xfrm>
            <a:off x="1158240" y="3151632"/>
            <a:ext cx="432816" cy="103632"/>
          </a:xfrm>
          <a:prstGeom prst="rect">
            <a:avLst/>
          </a:prstGeom>
        </p:spPr>
        <p:txBody>
          <a:bodyPr lIns="0" tIns="0" rIns="0" bIns="0" wrap="none">
            <a:noAutofit/>
          </a:bodyPr>
          <a:p>
            <a:pPr indent="0"/>
            <a:r>
              <a:rPr lang="en-US" sz="950" spc="100">
                <a:solidFill>
                  <a:srgbClr val="201829"/>
                </a:solidFill>
                <a:latin typeface="Arial"/>
              </a:rPr>
              <a:t>testes</a:t>
            </a:r>
          </a:p>
        </p:txBody>
      </p:sp>
      <p:sp>
        <p:nvSpPr>
          <p:cNvPr id="20" name=""/>
          <p:cNvSpPr/>
          <p:nvPr/>
        </p:nvSpPr>
        <p:spPr>
          <a:xfrm>
            <a:off x="3389376" y="3157728"/>
            <a:ext cx="1255776" cy="121920"/>
          </a:xfrm>
          <a:prstGeom prst="rect">
            <a:avLst/>
          </a:prstGeom>
        </p:spPr>
        <p:txBody>
          <a:bodyPr lIns="0" tIns="0" rIns="0" bIns="0" wrap="none">
            <a:noAutofit/>
          </a:bodyPr>
          <a:p>
            <a:pPr indent="0"/>
            <a:r>
              <a:rPr lang="en-US" sz="1300" spc="-50">
                <a:solidFill>
                  <a:srgbClr val="7F6435"/>
                </a:solidFill>
                <a:latin typeface="Cambria"/>
              </a:rPr>
              <a:t>suscepnbtfiry geres</a:t>
            </a:r>
          </a:p>
        </p:txBody>
      </p:sp>
      <p:sp>
        <p:nvSpPr>
          <p:cNvPr id="21" name=""/>
          <p:cNvSpPr/>
          <p:nvPr/>
        </p:nvSpPr>
        <p:spPr>
          <a:xfrm>
            <a:off x="5687568" y="3163824"/>
            <a:ext cx="847344" cy="88392"/>
          </a:xfrm>
          <a:prstGeom prst="rect">
            <a:avLst/>
          </a:prstGeom>
        </p:spPr>
        <p:txBody>
          <a:bodyPr lIns="0" tIns="0" rIns="0" bIns="0" wrap="none">
            <a:noAutofit/>
          </a:bodyPr>
          <a:p>
            <a:pPr indent="0"/>
            <a:r>
              <a:rPr lang="en-US" sz="1300" spc="-50">
                <a:solidFill>
                  <a:srgbClr val="7F6435"/>
                </a:solidFill>
                <a:latin typeface="Cambria"/>
              </a:rPr>
              <a:t>a 00/or action</a:t>
            </a:r>
          </a:p>
        </p:txBody>
      </p:sp>
      <p:sp>
        <p:nvSpPr>
          <p:cNvPr id="22" name=""/>
          <p:cNvSpPr/>
          <p:nvPr/>
        </p:nvSpPr>
        <p:spPr>
          <a:xfrm>
            <a:off x="7223760" y="3157728"/>
            <a:ext cx="731520" cy="97536"/>
          </a:xfrm>
          <a:prstGeom prst="rect">
            <a:avLst/>
          </a:prstGeom>
        </p:spPr>
        <p:txBody>
          <a:bodyPr lIns="0" tIns="0" rIns="0" bIns="0" wrap="none">
            <a:noAutofit/>
          </a:bodyPr>
          <a:p>
            <a:pPr indent="0"/>
            <a:r>
              <a:rPr lang="en-US" b="1" sz="1000">
                <a:solidFill>
                  <a:srgbClr val="7F6435"/>
                </a:solidFill>
                <a:latin typeface="Arial"/>
              </a:rPr>
              <a:t>metabolism</a:t>
            </a:r>
          </a:p>
        </p:txBody>
      </p:sp>
      <p:sp>
        <p:nvSpPr>
          <p:cNvPr id="23" name=""/>
          <p:cNvSpPr/>
          <p:nvPr/>
        </p:nvSpPr>
        <p:spPr>
          <a:xfrm>
            <a:off x="2054352" y="3176016"/>
            <a:ext cx="591312" cy="91440"/>
          </a:xfrm>
          <a:prstGeom prst="rect">
            <a:avLst/>
          </a:prstGeom>
        </p:spPr>
        <p:txBody>
          <a:bodyPr lIns="0" tIns="0" rIns="0" bIns="0" wrap="none">
            <a:noAutofit/>
          </a:bodyPr>
          <a:p>
            <a:pPr indent="0"/>
            <a:r>
              <a:rPr lang="en-US" sz="1300" spc="-50">
                <a:solidFill>
                  <a:srgbClr val="7F6435"/>
                </a:solidFill>
                <a:latin typeface="Cambria"/>
              </a:rPr>
              <a:t>diseases:</a:t>
            </a:r>
          </a:p>
        </p:txBody>
      </p:sp>
      <p:sp>
        <p:nvSpPr>
          <p:cNvPr id="24" name=""/>
          <p:cNvSpPr/>
          <p:nvPr/>
        </p:nvSpPr>
        <p:spPr>
          <a:xfrm>
            <a:off x="1895856" y="3322320"/>
            <a:ext cx="1231392" cy="164592"/>
          </a:xfrm>
          <a:prstGeom prst="rect">
            <a:avLst/>
          </a:prstGeom>
        </p:spPr>
        <p:txBody>
          <a:bodyPr lIns="0" tIns="0" rIns="0" bIns="0" wrap="none">
            <a:noAutofit/>
          </a:bodyPr>
          <a:p>
            <a:pPr indent="0"/>
            <a:r>
              <a:rPr lang="en-US" sz="1300" spc="-50">
                <a:solidFill>
                  <a:srgbClr val="7F6435"/>
                </a:solidFill>
                <a:latin typeface="Cambria"/>
              </a:rPr>
              <a:t>causa</a:t>
            </a:r>
            <a:r>
              <a:rPr lang="en-US" baseline="30000" sz="1150">
                <a:solidFill>
                  <a:srgbClr val="7F6435"/>
                </a:solidFill>
                <a:latin typeface="Arial"/>
              </a:rPr>
              <a:t>1</a:t>
            </a:r>
            <a:r>
              <a:rPr lang="en-US" sz="1300" spc="-50">
                <a:solidFill>
                  <a:srgbClr val="7F6435"/>
                </a:solidFill>
                <a:latin typeface="Cambria"/>
              </a:rPr>
              <a:t> genes J</a:t>
            </a:r>
          </a:p>
        </p:txBody>
      </p:sp>
      <p:sp>
        <p:nvSpPr>
          <p:cNvPr id="25" name=""/>
          <p:cNvSpPr/>
          <p:nvPr/>
        </p:nvSpPr>
        <p:spPr>
          <a:xfrm>
            <a:off x="7168896" y="3322320"/>
            <a:ext cx="847344" cy="103632"/>
          </a:xfrm>
          <a:prstGeom prst="rect">
            <a:avLst/>
          </a:prstGeom>
        </p:spPr>
        <p:txBody>
          <a:bodyPr lIns="0" tIns="0" rIns="0" bIns="0" wrap="none">
            <a:noAutofit/>
          </a:bodyPr>
          <a:p>
            <a:pPr indent="0"/>
            <a:r>
              <a:rPr lang="en-US" sz="1300" spc="-50">
                <a:solidFill>
                  <a:srgbClr val="7F6435"/>
                </a:solidFill>
                <a:latin typeface="Cambria"/>
              </a:rPr>
              <a:t>and/or action</a:t>
            </a:r>
          </a:p>
        </p:txBody>
      </p:sp>
      <p:sp>
        <p:nvSpPr>
          <p:cNvPr id="26" name=""/>
          <p:cNvSpPr/>
          <p:nvPr/>
        </p:nvSpPr>
        <p:spPr>
          <a:xfrm>
            <a:off x="2706624" y="3822192"/>
            <a:ext cx="1353312" cy="128016"/>
          </a:xfrm>
          <a:prstGeom prst="rect">
            <a:avLst/>
          </a:prstGeom>
        </p:spPr>
        <p:txBody>
          <a:bodyPr lIns="0" tIns="0" rIns="0" bIns="0" wrap="none">
            <a:noAutofit/>
          </a:bodyPr>
          <a:p>
            <a:pPr indent="0"/>
            <a:r>
              <a:rPr lang="en-US" sz="1300" spc="-50">
                <a:solidFill>
                  <a:srgbClr val="205969"/>
                </a:solidFill>
                <a:latin typeface="Cambria"/>
              </a:rPr>
              <a:t>New disease insights</a:t>
            </a:r>
          </a:p>
        </p:txBody>
      </p:sp>
      <p:sp>
        <p:nvSpPr>
          <p:cNvPr id="27" name=""/>
          <p:cNvSpPr/>
          <p:nvPr/>
        </p:nvSpPr>
        <p:spPr>
          <a:xfrm>
            <a:off x="4852416" y="3864864"/>
            <a:ext cx="158496" cy="304800"/>
          </a:xfrm>
          <a:prstGeom prst="rect">
            <a:avLst/>
          </a:prstGeom>
        </p:spPr>
        <p:txBody>
          <a:bodyPr lIns="0" tIns="0" rIns="0" bIns="0" wrap="none">
            <a:noAutofit/>
          </a:bodyPr>
          <a:p>
            <a:pPr indent="0"/>
            <a:r>
              <a:rPr lang="en-US" i="1" sz="2900">
                <a:solidFill>
                  <a:srgbClr val="3E7CA4"/>
                </a:solidFill>
                <a:latin typeface="Impact"/>
              </a:rPr>
              <a:t>J</a:t>
            </a:r>
          </a:p>
        </p:txBody>
      </p:sp>
      <p:sp>
        <p:nvSpPr>
          <p:cNvPr id="28" name=""/>
          <p:cNvSpPr/>
          <p:nvPr/>
        </p:nvSpPr>
        <p:spPr>
          <a:xfrm>
            <a:off x="1103376" y="3919728"/>
            <a:ext cx="518160" cy="103632"/>
          </a:xfrm>
          <a:prstGeom prst="rect">
            <a:avLst/>
          </a:prstGeom>
        </p:spPr>
        <p:txBody>
          <a:bodyPr lIns="0" tIns="0" rIns="0" bIns="0" wrap="none">
            <a:noAutofit/>
          </a:bodyPr>
          <a:p>
            <a:pPr indent="0"/>
            <a:r>
              <a:rPr lang="en-US" sz="900">
                <a:solidFill>
                  <a:srgbClr val="201829"/>
                </a:solidFill>
                <a:latin typeface="Arial"/>
              </a:rPr>
              <a:t>Eenefi;:-</a:t>
            </a:r>
          </a:p>
        </p:txBody>
      </p:sp>
      <p:sp>
        <p:nvSpPr>
          <p:cNvPr id="29" name=""/>
          <p:cNvSpPr/>
          <p:nvPr/>
        </p:nvSpPr>
        <p:spPr>
          <a:xfrm>
            <a:off x="5949696" y="3919728"/>
            <a:ext cx="1755648" cy="121920"/>
          </a:xfrm>
          <a:prstGeom prst="rect">
            <a:avLst/>
          </a:prstGeom>
        </p:spPr>
        <p:txBody>
          <a:bodyPr lIns="0" tIns="0" rIns="0" bIns="0" wrap="none">
            <a:noAutofit/>
          </a:bodyPr>
          <a:p>
            <a:pPr indent="0"/>
            <a:r>
              <a:rPr lang="en-US" sz="1300" spc="-50">
                <a:solidFill>
                  <a:srgbClr val="205969"/>
                </a:solidFill>
                <a:latin typeface="Cambria"/>
              </a:rPr>
              <a:t>Optimal medicine response</a:t>
            </a:r>
          </a:p>
        </p:txBody>
      </p:sp>
      <p:sp>
        <p:nvSpPr>
          <p:cNvPr id="30" name=""/>
          <p:cNvSpPr/>
          <p:nvPr/>
        </p:nvSpPr>
        <p:spPr>
          <a:xfrm>
            <a:off x="2712720" y="3980688"/>
            <a:ext cx="1341120" cy="103632"/>
          </a:xfrm>
          <a:prstGeom prst="rect">
            <a:avLst/>
          </a:prstGeom>
        </p:spPr>
        <p:txBody>
          <a:bodyPr lIns="0" tIns="0" rIns="0" bIns="0" wrap="none">
            <a:noAutofit/>
          </a:bodyPr>
          <a:p>
            <a:pPr indent="0"/>
            <a:r>
              <a:rPr lang="en-US" sz="1300" spc="-50">
                <a:solidFill>
                  <a:srgbClr val="205969"/>
                </a:solidFill>
                <a:latin typeface="Cambria"/>
              </a:rPr>
              <a:t>and future medicines</a:t>
            </a:r>
          </a:p>
        </p:txBody>
      </p:sp>
      <p:sp>
        <p:nvSpPr>
          <p:cNvPr id="31" name=""/>
          <p:cNvSpPr/>
          <p:nvPr/>
        </p:nvSpPr>
        <p:spPr>
          <a:xfrm>
            <a:off x="2090928" y="4809744"/>
            <a:ext cx="3066288" cy="128016"/>
          </a:xfrm>
          <a:prstGeom prst="rect">
            <a:avLst/>
          </a:prstGeom>
        </p:spPr>
        <p:txBody>
          <a:bodyPr lIns="0" tIns="0" rIns="0" bIns="0" wrap="none">
            <a:noAutofit/>
          </a:bodyPr>
          <a:p>
            <a:pPr indent="0"/>
            <a:r>
              <a:rPr lang="en-US" sz="1300" spc="-50">
                <a:solidFill>
                  <a:srgbClr val="602B3C"/>
                </a:solidFill>
                <a:latin typeface="Cambria"/>
              </a:rPr>
              <a:t>Potential for 'family'/unsolicited information and</a:t>
            </a:r>
          </a:p>
        </p:txBody>
      </p:sp>
      <p:sp>
        <p:nvSpPr>
          <p:cNvPr id="32" name=""/>
          <p:cNvSpPr/>
          <p:nvPr/>
        </p:nvSpPr>
        <p:spPr>
          <a:xfrm>
            <a:off x="1194816" y="4870704"/>
            <a:ext cx="341376" cy="103632"/>
          </a:xfrm>
          <a:prstGeom prst="rect">
            <a:avLst/>
          </a:prstGeom>
        </p:spPr>
        <p:txBody>
          <a:bodyPr lIns="0" tIns="0" rIns="0" bIns="0" wrap="none">
            <a:noAutofit/>
          </a:bodyPr>
          <a:p>
            <a:pPr indent="0"/>
            <a:r>
              <a:rPr lang="en-US" sz="1300" spc="-50">
                <a:solidFill>
                  <a:srgbClr val="2A322C"/>
                </a:solidFill>
                <a:latin typeface="Cambria"/>
              </a:rPr>
              <a:t>Risks</a:t>
            </a:r>
          </a:p>
        </p:txBody>
      </p:sp>
    </p:spTree>
  </p:cSld>
  <p:clrMapOvr>
    <a:overrideClrMapping bg1="lt1" tx1="dk1" bg2="lt2" tx2="dk2" accent1="accent1" accent2="accent2" accent3="accent3" accent4="accent4" accent5="accent5" accent6="accent6" hlink="hlink" folHlink="folHlink"/>
  </p:clrMapOvr>
</p:sld>
</file>

<file path=ppt/slides/slide53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762000" y="1520952"/>
            <a:ext cx="7912608" cy="4718304"/>
          </a:xfrm>
          <a:prstGeom prst="rect">
            <a:avLst/>
          </a:prstGeom>
        </p:spPr>
      </p:pic>
      <p:sp>
        <p:nvSpPr>
          <p:cNvPr id="3" name=""/>
          <p:cNvSpPr/>
          <p:nvPr/>
        </p:nvSpPr>
        <p:spPr>
          <a:xfrm>
            <a:off x="2602992" y="374904"/>
            <a:ext cx="3788664" cy="414528"/>
          </a:xfrm>
          <a:prstGeom prst="rect">
            <a:avLst/>
          </a:prstGeom>
        </p:spPr>
        <p:txBody>
          <a:bodyPr lIns="0" tIns="0" rIns="0" bIns="0" wrap="none">
            <a:noAutofit/>
          </a:bodyPr>
          <a:p>
            <a:pPr marL="177800" indent="0"/>
            <a:r>
              <a:rPr lang="en-US" b="1" sz="3200">
                <a:solidFill>
                  <a:srgbClr val="205969"/>
                </a:solidFill>
                <a:latin typeface="Arial"/>
              </a:rPr>
              <a:t>Pharmacogenetics</a:t>
            </a:r>
          </a:p>
        </p:txBody>
      </p:sp>
      <p:sp>
        <p:nvSpPr>
          <p:cNvPr id="4" name=""/>
          <p:cNvSpPr/>
          <p:nvPr/>
        </p:nvSpPr>
        <p:spPr>
          <a:xfrm>
            <a:off x="2602992" y="1112520"/>
            <a:ext cx="3788664" cy="265176"/>
          </a:xfrm>
          <a:prstGeom prst="rect">
            <a:avLst/>
          </a:prstGeom>
        </p:spPr>
        <p:txBody>
          <a:bodyPr lIns="0" tIns="0" rIns="0" bIns="0" wrap="none">
            <a:noAutofit/>
          </a:bodyPr>
          <a:p>
            <a:pPr indent="0">
              <a:spcAft>
                <a:spcPts val="2730"/>
              </a:spcAft>
            </a:pPr>
            <a:r>
              <a:rPr lang="en-US" sz="2600">
                <a:solidFill>
                  <a:srgbClr val="8F2934"/>
                </a:solidFill>
                <a:latin typeface="Arial"/>
              </a:rPr>
              <a:t>Goal / Motivation</a:t>
            </a:r>
          </a:p>
        </p:txBody>
      </p:sp>
      <p:sp>
        <p:nvSpPr>
          <p:cNvPr id="5" name=""/>
          <p:cNvSpPr/>
          <p:nvPr/>
        </p:nvSpPr>
        <p:spPr>
          <a:xfrm>
            <a:off x="1566672" y="1853184"/>
            <a:ext cx="6281928" cy="292608"/>
          </a:xfrm>
          <a:prstGeom prst="rect">
            <a:avLst/>
          </a:prstGeom>
        </p:spPr>
        <p:txBody>
          <a:bodyPr lIns="0" tIns="0" rIns="0" bIns="0" wrap="none">
            <a:noAutofit/>
          </a:bodyPr>
          <a:p>
            <a:pPr indent="0">
              <a:spcBef>
                <a:spcPts val="2730"/>
              </a:spcBef>
            </a:pPr>
            <a:r>
              <a:rPr lang="en-US" sz="2200">
                <a:solidFill>
                  <a:srgbClr val="622422"/>
                </a:solidFill>
                <a:latin typeface="Times New Roman"/>
              </a:rPr>
              <a:t>Your DNA Affects Your Response to Drags</a:t>
            </a:r>
          </a:p>
        </p:txBody>
      </p:sp>
      <p:sp>
        <p:nvSpPr>
          <p:cNvPr id="6" name=""/>
          <p:cNvSpPr/>
          <p:nvPr/>
        </p:nvSpPr>
        <p:spPr>
          <a:xfrm>
            <a:off x="1207008" y="4236720"/>
            <a:ext cx="774192" cy="137160"/>
          </a:xfrm>
          <a:prstGeom prst="rect">
            <a:avLst/>
          </a:prstGeom>
        </p:spPr>
        <p:txBody>
          <a:bodyPr lIns="0" tIns="0" rIns="0" bIns="0" wrap="none">
            <a:noAutofit/>
          </a:bodyPr>
          <a:p>
            <a:pPr indent="0"/>
            <a:r>
              <a:rPr lang="en-US" b="1" sz="1050">
                <a:latin typeface="Arial"/>
              </a:rPr>
              <a:t>DNA Test</a:t>
            </a:r>
          </a:p>
        </p:txBody>
      </p:sp>
    </p:spTree>
  </p:cSld>
  <p:clrMapOvr>
    <a:overrideClrMapping bg1="lt1" tx1="dk1" bg2="lt2" tx2="dk2" accent1="accent1" accent2="accent2" accent3="accent3" accent4="accent4" accent5="accent5" accent6="accent6" hlink="hlink" folHlink="folHlink"/>
  </p:clrMapOvr>
</p:sld>
</file>

<file path=ppt/slides/slide5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9824" y="780288"/>
            <a:ext cx="5891784" cy="411480"/>
          </a:xfrm>
          <a:prstGeom prst="rect">
            <a:avLst/>
          </a:prstGeom>
        </p:spPr>
        <p:txBody>
          <a:bodyPr lIns="0" tIns="0" rIns="0" bIns="0" wrap="none">
            <a:noAutofit/>
          </a:bodyPr>
          <a:p>
            <a:pPr indent="0"/>
            <a:r>
              <a:rPr lang="en-US" b="1" sz="3200">
                <a:solidFill>
                  <a:srgbClr val="001F5F"/>
                </a:solidFill>
                <a:latin typeface="Arial"/>
              </a:rPr>
              <a:t>Needleman-Wunsch Algorithm</a:t>
            </a:r>
          </a:p>
        </p:txBody>
      </p:sp>
      <p:sp>
        <p:nvSpPr>
          <p:cNvPr id="3" name=""/>
          <p:cNvSpPr/>
          <p:nvPr/>
        </p:nvSpPr>
        <p:spPr>
          <a:xfrm>
            <a:off x="4657344" y="1609344"/>
            <a:ext cx="3429000" cy="3267456"/>
          </a:xfrm>
          <a:prstGeom prst="rect">
            <a:avLst/>
          </a:prstGeom>
        </p:spPr>
        <p:txBody>
          <a:bodyPr lIns="0" tIns="0" rIns="0" bIns="0">
            <a:noAutofit/>
          </a:bodyPr>
          <a:p>
            <a:pPr marL="373888" indent="-342900">
              <a:spcAft>
                <a:spcPts val="1050"/>
              </a:spcAft>
            </a:pPr>
            <a:r>
              <a:rPr lang="en-US" sz="2600" spc="-50">
                <a:solidFill>
                  <a:srgbClr val="3265FF"/>
                </a:solidFill>
                <a:latin typeface="Arial"/>
              </a:rPr>
              <a:t>Scoring Scheme</a:t>
            </a:r>
          </a:p>
          <a:p>
            <a:pPr marL="373888" indent="-342900">
              <a:lnSpc>
                <a:spcPts val="3096"/>
              </a:lnSpc>
              <a:spcAft>
                <a:spcPts val="210"/>
              </a:spcAft>
            </a:pPr>
            <a:r>
              <a:rPr lang="en-US" sz="2600" spc="-50">
                <a:solidFill>
                  <a:srgbClr val="622422"/>
                </a:solidFill>
                <a:latin typeface="Arial"/>
              </a:rPr>
              <a:t>•    </a:t>
            </a:r>
            <a:r>
              <a:rPr lang="en-US" sz="2600" spc="-50">
                <a:latin typeface="Arial"/>
              </a:rPr>
              <a:t>Scoring scheme introduced can be user defined</a:t>
            </a:r>
          </a:p>
          <a:p>
            <a:pPr marL="373888" indent="-342900">
              <a:lnSpc>
                <a:spcPts val="3096"/>
              </a:lnSpc>
            </a:pPr>
            <a:r>
              <a:rPr lang="en-US" sz="2600" spc="-50">
                <a:solidFill>
                  <a:srgbClr val="622422"/>
                </a:solidFill>
                <a:latin typeface="Arial"/>
              </a:rPr>
              <a:t>•    </a:t>
            </a:r>
            <a:r>
              <a:rPr lang="en-US" sz="2600" spc="-50">
                <a:latin typeface="Arial"/>
              </a:rPr>
              <a:t>It contains specific scores for match and mismatch residues as well as gap</a:t>
            </a:r>
          </a:p>
        </p:txBody>
      </p:sp>
    </p:spTree>
  </p:cSld>
  <p:clrMapOvr>
    <a:overrideClrMapping bg1="lt1" tx1="dk1" bg2="lt2" tx2="dk2" accent1="accent1" accent2="accent2" accent3="accent3" accent4="accent4" accent5="accent5" accent6="accent6" hlink="hlink" folHlink="folHlink"/>
  </p:clrMapOvr>
</p:sld>
</file>

<file path=ppt/slides/slide54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55392" y="374904"/>
            <a:ext cx="5678424" cy="414528"/>
          </a:xfrm>
          <a:prstGeom prst="rect">
            <a:avLst/>
          </a:prstGeom>
        </p:spPr>
        <p:txBody>
          <a:bodyPr lIns="0" tIns="0" rIns="0" bIns="0" wrap="none">
            <a:noAutofit/>
          </a:bodyPr>
          <a:p>
            <a:pPr indent="0"/>
            <a:r>
              <a:rPr lang="en-US" b="1" sz="3200">
                <a:solidFill>
                  <a:srgbClr val="205969"/>
                </a:solidFill>
                <a:latin typeface="Arial"/>
              </a:rPr>
              <a:t>Pharmacogenetics</a:t>
            </a:r>
          </a:p>
        </p:txBody>
      </p:sp>
      <p:sp>
        <p:nvSpPr>
          <p:cNvPr id="3" name=""/>
          <p:cNvSpPr/>
          <p:nvPr/>
        </p:nvSpPr>
        <p:spPr>
          <a:xfrm>
            <a:off x="2755392" y="1118616"/>
            <a:ext cx="5678424" cy="4355592"/>
          </a:xfrm>
          <a:prstGeom prst="rect">
            <a:avLst/>
          </a:prstGeom>
        </p:spPr>
        <p:txBody>
          <a:bodyPr lIns="0" tIns="0" rIns="0" bIns="0">
            <a:noAutofit/>
          </a:bodyPr>
          <a:p>
            <a:pPr marL="1847596" indent="0">
              <a:spcAft>
                <a:spcPts val="1050"/>
              </a:spcAft>
            </a:pPr>
            <a:r>
              <a:rPr lang="en-US" sz="2600">
                <a:solidFill>
                  <a:srgbClr val="8F2934"/>
                </a:solidFill>
                <a:latin typeface="Arial"/>
              </a:rPr>
              <a:t>Applications</a:t>
            </a:r>
          </a:p>
          <a:p>
            <a:pPr marL="1847596" indent="0">
              <a:lnSpc>
                <a:spcPts val="3096"/>
              </a:lnSpc>
            </a:pPr>
            <a:r>
              <a:rPr lang="en-US" sz="2200">
                <a:latin typeface="Calibri"/>
              </a:rPr>
              <a:t>•    Detection of genetic variability of drug effects on the genome level</a:t>
            </a:r>
          </a:p>
          <a:p>
            <a:pPr algn="just" marL="1847596" indent="0">
              <a:lnSpc>
                <a:spcPts val="3096"/>
              </a:lnSpc>
            </a:pPr>
            <a:r>
              <a:rPr lang="en-US" sz="2200">
                <a:latin typeface="Calibri"/>
              </a:rPr>
              <a:t>•    Agent selection</a:t>
            </a:r>
          </a:p>
          <a:p>
            <a:pPr marL="1847596" indent="0">
              <a:lnSpc>
                <a:spcPts val="3096"/>
              </a:lnSpc>
            </a:pPr>
            <a:r>
              <a:rPr lang="en-US" sz="2200">
                <a:latin typeface="Calibri"/>
              </a:rPr>
              <a:t>•    Analysis of drug reactions and drug toxicity on gene expression</a:t>
            </a:r>
          </a:p>
          <a:p>
            <a:pPr marL="1847596" indent="0">
              <a:lnSpc>
                <a:spcPts val="3096"/>
              </a:lnSpc>
            </a:pPr>
            <a:r>
              <a:rPr lang="en-US" sz="2200">
                <a:latin typeface="Calibri"/>
              </a:rPr>
              <a:t>•    Development of new indications for already approved drugs</a:t>
            </a:r>
          </a:p>
        </p:txBody>
      </p:sp>
    </p:spTree>
  </p:cSld>
  <p:clrMapOvr>
    <a:overrideClrMapping bg1="lt1" tx1="dk1" bg2="lt2" tx2="dk2" accent1="accent1" accent2="accent2" accent3="accent3" accent4="accent4" accent5="accent5" accent6="accent6" hlink="hlink" folHlink="folHlink"/>
  </p:clrMapOvr>
</p:sld>
</file>

<file path=ppt/slides/slide54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55392" y="374904"/>
            <a:ext cx="5907024" cy="414528"/>
          </a:xfrm>
          <a:prstGeom prst="rect">
            <a:avLst/>
          </a:prstGeom>
        </p:spPr>
        <p:txBody>
          <a:bodyPr lIns="0" tIns="0" rIns="0" bIns="0" wrap="none">
            <a:noAutofit/>
          </a:bodyPr>
          <a:p>
            <a:pPr indent="0"/>
            <a:r>
              <a:rPr lang="en-US" b="1" sz="3200">
                <a:solidFill>
                  <a:srgbClr val="205969"/>
                </a:solidFill>
                <a:latin typeface="Arial"/>
              </a:rPr>
              <a:t>Pharmacogenetics</a:t>
            </a:r>
          </a:p>
        </p:txBody>
      </p:sp>
      <p:sp>
        <p:nvSpPr>
          <p:cNvPr id="3" name=""/>
          <p:cNvSpPr/>
          <p:nvPr/>
        </p:nvSpPr>
        <p:spPr>
          <a:xfrm>
            <a:off x="2755392" y="1118616"/>
            <a:ext cx="5907024" cy="4757928"/>
          </a:xfrm>
          <a:prstGeom prst="rect">
            <a:avLst/>
          </a:prstGeom>
        </p:spPr>
        <p:txBody>
          <a:bodyPr lIns="0" tIns="0" rIns="0" bIns="0">
            <a:noAutofit/>
          </a:bodyPr>
          <a:p>
            <a:pPr marL="1847596" indent="0">
              <a:spcAft>
                <a:spcPts val="1050"/>
              </a:spcAft>
            </a:pPr>
            <a:r>
              <a:rPr lang="en-US" sz="2600">
                <a:solidFill>
                  <a:srgbClr val="8F2934"/>
                </a:solidFill>
                <a:latin typeface="Arial"/>
              </a:rPr>
              <a:t>Applications</a:t>
            </a:r>
          </a:p>
          <a:p>
            <a:pPr marL="1847596" indent="0">
              <a:lnSpc>
                <a:spcPts val="3096"/>
              </a:lnSpc>
            </a:pPr>
            <a:r>
              <a:rPr lang="en-US" sz="2200">
                <a:latin typeface="Calibri"/>
              </a:rPr>
              <a:t>•    Discovery of new drug targets</a:t>
            </a:r>
          </a:p>
          <a:p>
            <a:pPr marL="1847596" indent="0">
              <a:lnSpc>
                <a:spcPts val="3096"/>
              </a:lnSpc>
            </a:pPr>
            <a:r>
              <a:rPr lang="en-US" sz="2200">
                <a:latin typeface="Calibri"/>
              </a:rPr>
              <a:t>•    Identification of (non) responders in clinical trials of phase I-IV</a:t>
            </a:r>
          </a:p>
          <a:p>
            <a:pPr marL="1847596" indent="0">
              <a:lnSpc>
                <a:spcPts val="3096"/>
              </a:lnSpc>
            </a:pPr>
            <a:r>
              <a:rPr lang="en-US" sz="2200">
                <a:latin typeface="Calibri"/>
              </a:rPr>
              <a:t>•    Identification of genotype dependent adverse drug reactions</a:t>
            </a:r>
          </a:p>
          <a:p>
            <a:pPr marL="1847596" indent="0">
              <a:lnSpc>
                <a:spcPts val="3096"/>
              </a:lnSpc>
            </a:pPr>
            <a:r>
              <a:rPr lang="en-US" sz="2200">
                <a:latin typeface="Calibri"/>
              </a:rPr>
              <a:t>•    Identification of individuals at risk for severe adverse drug effects</a:t>
            </a:r>
          </a:p>
        </p:txBody>
      </p:sp>
    </p:spTree>
  </p:cSld>
  <p:clrMapOvr>
    <a:overrideClrMapping bg1="lt1" tx1="dk1" bg2="lt2" tx2="dk2" accent1="accent1" accent2="accent2" accent3="accent3" accent4="accent4" accent5="accent5" accent6="accent6" hlink="hlink" folHlink="folHlink"/>
  </p:clrMapOvr>
</p:sld>
</file>

<file path=ppt/slides/slide54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97024" y="371856"/>
            <a:ext cx="4995672" cy="356616"/>
          </a:xfrm>
          <a:prstGeom prst="rect">
            <a:avLst/>
          </a:prstGeom>
        </p:spPr>
        <p:txBody>
          <a:bodyPr lIns="0" tIns="0" rIns="0" bIns="0" wrap="none">
            <a:noAutofit/>
          </a:bodyPr>
          <a:p>
            <a:pPr indent="0"/>
            <a:r>
              <a:rPr lang="en-US" b="1" sz="3200">
                <a:solidFill>
                  <a:srgbClr val="205969"/>
                </a:solidFill>
                <a:latin typeface="Arial"/>
              </a:rPr>
              <a:t>Advanced Bioinformatics</a:t>
            </a:r>
          </a:p>
        </p:txBody>
      </p:sp>
      <p:sp>
        <p:nvSpPr>
          <p:cNvPr id="3" name=""/>
          <p:cNvSpPr/>
          <p:nvPr/>
        </p:nvSpPr>
        <p:spPr>
          <a:xfrm>
            <a:off x="9037320" y="545592"/>
            <a:ext cx="106680" cy="466344"/>
          </a:xfrm>
          <a:prstGeom prst="rect">
            <a:avLst/>
          </a:prstGeom>
          <a:solidFill>
            <a:srgbClr val="E6F3F9"/>
          </a:solidFill>
        </p:spPr>
        <p:txBody>
          <a:bodyPr lIns="0" tIns="0" rIns="0" bIns="0" wrap="none">
            <a:noAutofit/>
          </a:bodyPr>
          <a:p>
            <a:pPr indent="0"/>
            <a:r>
              <a:rPr lang="en-US" b="1" sz="4700">
                <a:solidFill>
                  <a:srgbClr val="205969"/>
                </a:solidFill>
                <a:latin typeface="Arial"/>
              </a:rPr>
              <a:t>I</a:t>
            </a:r>
          </a:p>
        </p:txBody>
      </p:sp>
      <p:sp>
        <p:nvSpPr>
          <p:cNvPr id="4" name=""/>
          <p:cNvSpPr/>
          <p:nvPr/>
        </p:nvSpPr>
        <p:spPr>
          <a:xfrm>
            <a:off x="4575048" y="1100328"/>
            <a:ext cx="4002024" cy="5068824"/>
          </a:xfrm>
          <a:prstGeom prst="rect">
            <a:avLst/>
          </a:prstGeom>
        </p:spPr>
        <p:txBody>
          <a:bodyPr lIns="0" tIns="0" rIns="0" bIns="0">
            <a:noAutofit/>
          </a:bodyPr>
          <a:p>
            <a:pPr indent="0">
              <a:spcAft>
                <a:spcPts val="630"/>
              </a:spcAft>
            </a:pPr>
            <a:r>
              <a:rPr lang="en-US" sz="2600">
                <a:solidFill>
                  <a:srgbClr val="8F2934"/>
                </a:solidFill>
                <a:latin typeface="Arial"/>
              </a:rPr>
              <a:t>Pharmacogenomics</a:t>
            </a:r>
          </a:p>
          <a:p>
            <a:pPr indent="0">
              <a:lnSpc>
                <a:spcPts val="3096"/>
              </a:lnSpc>
              <a:spcAft>
                <a:spcPts val="2100"/>
              </a:spcAft>
            </a:pPr>
            <a:r>
              <a:rPr lang="en-US" sz="2200">
                <a:latin typeface="Calibri"/>
              </a:rPr>
              <a:t>How genes affect persons response to drugs.</a:t>
            </a:r>
          </a:p>
          <a:p>
            <a:pPr indent="0">
              <a:lnSpc>
                <a:spcPts val="3096"/>
              </a:lnSpc>
            </a:pPr>
            <a:r>
              <a:rPr lang="en-US" sz="2200">
                <a:latin typeface="Calibri"/>
              </a:rPr>
              <a:t>Pharmacology (science of drugs)</a:t>
            </a:r>
          </a:p>
          <a:p>
            <a:pPr indent="0">
              <a:lnSpc>
                <a:spcPts val="3096"/>
              </a:lnSpc>
              <a:spcAft>
                <a:spcPts val="2100"/>
              </a:spcAft>
            </a:pPr>
            <a:r>
              <a:rPr lang="en-US" sz="2200">
                <a:latin typeface="Calibri"/>
              </a:rPr>
              <a:t>Genomics (the study of genes and their functions)</a:t>
            </a:r>
          </a:p>
          <a:p>
            <a:pPr indent="0">
              <a:lnSpc>
                <a:spcPts val="3096"/>
              </a:lnSpc>
            </a:pPr>
            <a:r>
              <a:rPr lang="en-US" sz="2200">
                <a:latin typeface="Calibri"/>
              </a:rPr>
              <a:t>Develop effective, safe medications &amp; doses tailored to a person’s genetic makeup.</a:t>
            </a:r>
          </a:p>
        </p:txBody>
      </p:sp>
    </p:spTree>
  </p:cSld>
  <p:clrMapOvr>
    <a:overrideClrMapping bg1="lt1" tx1="dk1" bg2="lt2" tx2="dk2" accent1="accent1" accent2="accent2" accent3="accent3" accent4="accent4" accent5="accent5" accent6="accent6" hlink="hlink" folHlink="folHlink"/>
  </p:clrMapOvr>
</p:sld>
</file>

<file path=ppt/slides/slide54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14400" y="1197864"/>
            <a:ext cx="7391400" cy="4974336"/>
          </a:xfrm>
          <a:prstGeom prst="rect">
            <a:avLst/>
          </a:prstGeom>
        </p:spPr>
      </p:pic>
      <p:sp>
        <p:nvSpPr>
          <p:cNvPr id="3" name=""/>
          <p:cNvSpPr/>
          <p:nvPr/>
        </p:nvSpPr>
        <p:spPr>
          <a:xfrm>
            <a:off x="2636520" y="374904"/>
            <a:ext cx="3877056" cy="429768"/>
          </a:xfrm>
          <a:prstGeom prst="rect">
            <a:avLst/>
          </a:prstGeom>
        </p:spPr>
        <p:txBody>
          <a:bodyPr lIns="0" tIns="0" rIns="0" bIns="0" wrap="none">
            <a:noAutofit/>
          </a:bodyPr>
          <a:p>
            <a:pPr indent="0"/>
            <a:r>
              <a:rPr lang="en-US" b="1" sz="3200">
                <a:solidFill>
                  <a:srgbClr val="205969"/>
                </a:solidFill>
                <a:latin typeface="Arial"/>
              </a:rPr>
              <a:t>Pharmacogenomics</a:t>
            </a:r>
          </a:p>
        </p:txBody>
      </p:sp>
      <p:sp>
        <p:nvSpPr>
          <p:cNvPr id="4" name=""/>
          <p:cNvSpPr/>
          <p:nvPr/>
        </p:nvSpPr>
        <p:spPr>
          <a:xfrm>
            <a:off x="3803904" y="1652016"/>
            <a:ext cx="1664208" cy="304800"/>
          </a:xfrm>
          <a:prstGeom prst="rect">
            <a:avLst/>
          </a:prstGeom>
        </p:spPr>
        <p:txBody>
          <a:bodyPr lIns="0" tIns="0" rIns="0" bIns="0" wrap="none">
            <a:noAutofit/>
          </a:bodyPr>
          <a:p>
            <a:pPr indent="0"/>
            <a:r>
              <a:rPr lang="en-US" b="1" sz="2100">
                <a:solidFill>
                  <a:srgbClr val="2A322C"/>
                </a:solidFill>
                <a:latin typeface="Arial"/>
              </a:rPr>
              <a:t>Patient group</a:t>
            </a:r>
          </a:p>
        </p:txBody>
      </p:sp>
      <p:sp>
        <p:nvSpPr>
          <p:cNvPr id="5" name=""/>
          <p:cNvSpPr/>
          <p:nvPr/>
        </p:nvSpPr>
        <p:spPr>
          <a:xfrm>
            <a:off x="1219200" y="2627376"/>
            <a:ext cx="1426464" cy="256032"/>
          </a:xfrm>
          <a:prstGeom prst="rect">
            <a:avLst/>
          </a:prstGeom>
        </p:spPr>
        <p:txBody>
          <a:bodyPr lIns="0" tIns="0" rIns="0" bIns="0" wrap="none">
            <a:noAutofit/>
          </a:bodyPr>
          <a:p>
            <a:pPr indent="0"/>
            <a:r>
              <a:rPr lang="en-US" sz="1700">
                <a:solidFill>
                  <a:srgbClr val="414341"/>
                </a:solidFill>
                <a:latin typeface="Arial"/>
              </a:rPr>
              <a:t>Drug toxic but</a:t>
            </a:r>
          </a:p>
        </p:txBody>
      </p:sp>
      <p:sp>
        <p:nvSpPr>
          <p:cNvPr id="6" name=""/>
          <p:cNvSpPr/>
          <p:nvPr/>
        </p:nvSpPr>
        <p:spPr>
          <a:xfrm>
            <a:off x="6626352" y="2627376"/>
            <a:ext cx="1438656" cy="256032"/>
          </a:xfrm>
          <a:prstGeom prst="rect">
            <a:avLst/>
          </a:prstGeom>
        </p:spPr>
        <p:txBody>
          <a:bodyPr lIns="0" tIns="0" rIns="0" bIns="0" wrap="none">
            <a:noAutofit/>
          </a:bodyPr>
          <a:p>
            <a:pPr indent="0"/>
            <a:r>
              <a:rPr lang="en-US" sz="1700">
                <a:solidFill>
                  <a:srgbClr val="414341"/>
                </a:solidFill>
                <a:latin typeface="Arial"/>
              </a:rPr>
              <a:t>Drug toxic but</a:t>
            </a:r>
          </a:p>
        </p:txBody>
      </p:sp>
      <p:sp>
        <p:nvSpPr>
          <p:cNvPr id="7" name=""/>
          <p:cNvSpPr/>
          <p:nvPr/>
        </p:nvSpPr>
        <p:spPr>
          <a:xfrm>
            <a:off x="1395984" y="2919984"/>
            <a:ext cx="957072" cy="201168"/>
          </a:xfrm>
          <a:prstGeom prst="rect">
            <a:avLst/>
          </a:prstGeom>
        </p:spPr>
        <p:txBody>
          <a:bodyPr lIns="0" tIns="0" rIns="0" bIns="0" wrap="none">
            <a:noAutofit/>
          </a:bodyPr>
          <a:p>
            <a:pPr indent="0"/>
            <a:r>
              <a:rPr lang="en-US" sz="1700">
                <a:solidFill>
                  <a:srgbClr val="595959"/>
                </a:solidFill>
                <a:latin typeface="Arial"/>
              </a:rPr>
              <a:t>beneficial</a:t>
            </a:r>
          </a:p>
        </p:txBody>
      </p:sp>
      <p:sp>
        <p:nvSpPr>
          <p:cNvPr id="8" name=""/>
          <p:cNvSpPr/>
          <p:nvPr/>
        </p:nvSpPr>
        <p:spPr>
          <a:xfrm>
            <a:off x="6626352" y="2919984"/>
            <a:ext cx="1475232" cy="201168"/>
          </a:xfrm>
          <a:prstGeom prst="rect">
            <a:avLst/>
          </a:prstGeom>
        </p:spPr>
        <p:txBody>
          <a:bodyPr lIns="0" tIns="0" rIns="0" bIns="0" wrap="none">
            <a:noAutofit/>
          </a:bodyPr>
          <a:p>
            <a:pPr indent="0"/>
            <a:r>
              <a:rPr lang="en-US" sz="1700">
                <a:solidFill>
                  <a:srgbClr val="414341"/>
                </a:solidFill>
                <a:latin typeface="Arial"/>
              </a:rPr>
              <a:t>NOT beneficial</a:t>
            </a:r>
          </a:p>
        </p:txBody>
      </p:sp>
      <p:sp>
        <p:nvSpPr>
          <p:cNvPr id="9" name=""/>
          <p:cNvSpPr/>
          <p:nvPr/>
        </p:nvSpPr>
        <p:spPr>
          <a:xfrm>
            <a:off x="3700272" y="4651248"/>
            <a:ext cx="2042160" cy="304800"/>
          </a:xfrm>
          <a:prstGeom prst="rect">
            <a:avLst/>
          </a:prstGeom>
        </p:spPr>
        <p:txBody>
          <a:bodyPr lIns="0" tIns="0" rIns="0" bIns="0" wrap="none">
            <a:noAutofit/>
          </a:bodyPr>
          <a:p>
            <a:pPr algn="r" indent="0"/>
            <a:r>
              <a:rPr lang="en-US" b="1" sz="2100">
                <a:solidFill>
                  <a:srgbClr val="2A322C"/>
                </a:solidFill>
                <a:latin typeface="Arial"/>
              </a:rPr>
              <a:t>Same diagnosis,</a:t>
            </a:r>
          </a:p>
        </p:txBody>
      </p:sp>
      <p:sp>
        <p:nvSpPr>
          <p:cNvPr id="10" name=""/>
          <p:cNvSpPr/>
          <p:nvPr/>
        </p:nvSpPr>
        <p:spPr>
          <a:xfrm>
            <a:off x="3627120" y="5023104"/>
            <a:ext cx="2231136" cy="304800"/>
          </a:xfrm>
          <a:prstGeom prst="rect">
            <a:avLst/>
          </a:prstGeom>
        </p:spPr>
        <p:txBody>
          <a:bodyPr lIns="0" tIns="0" rIns="0" bIns="0" wrap="none">
            <a:noAutofit/>
          </a:bodyPr>
          <a:p>
            <a:pPr indent="0"/>
            <a:r>
              <a:rPr lang="en-US" b="1" sz="2100">
                <a:solidFill>
                  <a:srgbClr val="2A322C"/>
                </a:solidFill>
                <a:latin typeface="Arial"/>
              </a:rPr>
              <a:t>same prescription</a:t>
            </a:r>
          </a:p>
        </p:txBody>
      </p:sp>
      <p:sp>
        <p:nvSpPr>
          <p:cNvPr id="11" name=""/>
          <p:cNvSpPr/>
          <p:nvPr/>
        </p:nvSpPr>
        <p:spPr>
          <a:xfrm>
            <a:off x="1048512" y="5303520"/>
            <a:ext cx="1981200" cy="262128"/>
          </a:xfrm>
          <a:prstGeom prst="rect">
            <a:avLst/>
          </a:prstGeom>
        </p:spPr>
        <p:txBody>
          <a:bodyPr lIns="0" tIns="0" rIns="0" bIns="0" wrap="none">
            <a:noAutofit/>
          </a:bodyPr>
          <a:p>
            <a:pPr indent="0">
              <a:spcAft>
                <a:spcPts val="420"/>
              </a:spcAft>
            </a:pPr>
            <a:r>
              <a:rPr lang="en-US" sz="1700">
                <a:solidFill>
                  <a:srgbClr val="414341"/>
                </a:solidFill>
                <a:latin typeface="Arial"/>
              </a:rPr>
              <a:t>Drug NOT toxic and</a:t>
            </a:r>
          </a:p>
        </p:txBody>
      </p:sp>
      <p:sp>
        <p:nvSpPr>
          <p:cNvPr id="12" name=""/>
          <p:cNvSpPr/>
          <p:nvPr/>
        </p:nvSpPr>
        <p:spPr>
          <a:xfrm>
            <a:off x="6626352" y="5413248"/>
            <a:ext cx="1548384" cy="262128"/>
          </a:xfrm>
          <a:prstGeom prst="rect">
            <a:avLst/>
          </a:prstGeom>
        </p:spPr>
        <p:txBody>
          <a:bodyPr lIns="0" tIns="0" rIns="0" bIns="0" wrap="none">
            <a:noAutofit/>
          </a:bodyPr>
          <a:p>
            <a:pPr indent="0"/>
            <a:r>
              <a:rPr lang="en-US" sz="1700">
                <a:solidFill>
                  <a:srgbClr val="414341"/>
                </a:solidFill>
                <a:latin typeface="Arial"/>
              </a:rPr>
              <a:t>Drug NOT toxic</a:t>
            </a:r>
          </a:p>
        </p:txBody>
      </p:sp>
      <p:sp>
        <p:nvSpPr>
          <p:cNvPr id="13" name=""/>
          <p:cNvSpPr/>
          <p:nvPr/>
        </p:nvSpPr>
        <p:spPr>
          <a:xfrm>
            <a:off x="1225296" y="5602224"/>
            <a:ext cx="1469136" cy="213360"/>
          </a:xfrm>
          <a:prstGeom prst="rect">
            <a:avLst/>
          </a:prstGeom>
        </p:spPr>
        <p:txBody>
          <a:bodyPr lIns="0" tIns="0" rIns="0" bIns="0" wrap="none">
            <a:noAutofit/>
          </a:bodyPr>
          <a:p>
            <a:pPr indent="0">
              <a:spcBef>
                <a:spcPts val="420"/>
              </a:spcBef>
            </a:pPr>
            <a:r>
              <a:rPr lang="en-US" sz="1700">
                <a:solidFill>
                  <a:srgbClr val="414341"/>
                </a:solidFill>
                <a:latin typeface="Arial"/>
              </a:rPr>
              <a:t>NOT beneficial</a:t>
            </a:r>
          </a:p>
        </p:txBody>
      </p:sp>
      <p:sp>
        <p:nvSpPr>
          <p:cNvPr id="14" name=""/>
          <p:cNvSpPr/>
          <p:nvPr/>
        </p:nvSpPr>
        <p:spPr>
          <a:xfrm>
            <a:off x="6675120" y="5711952"/>
            <a:ext cx="1420368" cy="207264"/>
          </a:xfrm>
          <a:prstGeom prst="rect">
            <a:avLst/>
          </a:prstGeom>
        </p:spPr>
        <p:txBody>
          <a:bodyPr lIns="0" tIns="0" rIns="0" bIns="0" wrap="none">
            <a:noAutofit/>
          </a:bodyPr>
          <a:p>
            <a:pPr indent="0"/>
            <a:r>
              <a:rPr lang="en-US" sz="1800">
                <a:solidFill>
                  <a:srgbClr val="414341"/>
                </a:solidFill>
                <a:latin typeface="Arial"/>
              </a:rPr>
              <a:t>and beneficial</a:t>
            </a:r>
          </a:p>
        </p:txBody>
      </p:sp>
    </p:spTree>
  </p:cSld>
  <p:clrMapOvr>
    <a:overrideClrMapping bg1="lt1" tx1="dk1" bg2="lt2" tx2="dk2" accent1="accent1" accent2="accent2" accent3="accent3" accent4="accent4" accent5="accent5" accent6="accent6" hlink="hlink" folHlink="folHlink"/>
  </p:clrMapOvr>
</p:sld>
</file>

<file path=ppt/slides/slide54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636520" y="374904"/>
            <a:ext cx="5782056" cy="414528"/>
          </a:xfrm>
          <a:prstGeom prst="rect">
            <a:avLst/>
          </a:prstGeom>
        </p:spPr>
        <p:txBody>
          <a:bodyPr lIns="0" tIns="0" rIns="0" bIns="0" wrap="none">
            <a:noAutofit/>
          </a:bodyPr>
          <a:p>
            <a:pPr indent="0"/>
            <a:r>
              <a:rPr lang="en-US" b="1" sz="3200">
                <a:solidFill>
                  <a:srgbClr val="205969"/>
                </a:solidFill>
                <a:latin typeface="Arial"/>
              </a:rPr>
              <a:t>Pharmacogenomics</a:t>
            </a:r>
          </a:p>
        </p:txBody>
      </p:sp>
      <p:sp>
        <p:nvSpPr>
          <p:cNvPr id="3" name=""/>
          <p:cNvSpPr/>
          <p:nvPr/>
        </p:nvSpPr>
        <p:spPr>
          <a:xfrm>
            <a:off x="2636520" y="1118616"/>
            <a:ext cx="5782056" cy="4044696"/>
          </a:xfrm>
          <a:prstGeom prst="rect">
            <a:avLst/>
          </a:prstGeom>
        </p:spPr>
        <p:txBody>
          <a:bodyPr lIns="0" tIns="0" rIns="0" bIns="0">
            <a:noAutofit/>
          </a:bodyPr>
          <a:p>
            <a:pPr algn="just" marL="1968500" indent="0">
              <a:spcAft>
                <a:spcPts val="1470"/>
              </a:spcAft>
            </a:pPr>
            <a:r>
              <a:rPr lang="en-US" sz="2600">
                <a:solidFill>
                  <a:srgbClr val="8F2934"/>
                </a:solidFill>
                <a:latin typeface="Arial"/>
              </a:rPr>
              <a:t>Applications</a:t>
            </a:r>
          </a:p>
          <a:p>
            <a:pPr algn="just" marL="1968500" indent="0">
              <a:lnSpc>
                <a:spcPts val="3096"/>
              </a:lnSpc>
            </a:pPr>
            <a:r>
              <a:rPr lang="en-US" sz="2600">
                <a:latin typeface="Arial"/>
              </a:rPr>
              <a:t>□    Improve drug safety</a:t>
            </a:r>
          </a:p>
          <a:p>
            <a:pPr algn="just" marL="1968500" indent="0">
              <a:lnSpc>
                <a:spcPts val="3096"/>
              </a:lnSpc>
            </a:pPr>
            <a:r>
              <a:rPr lang="en-US" sz="2600">
                <a:latin typeface="Arial"/>
              </a:rPr>
              <a:t>□    Reduce ADRs</a:t>
            </a:r>
          </a:p>
          <a:p>
            <a:pPr algn="just" marL="1968500" marR="711200" indent="0">
              <a:lnSpc>
                <a:spcPts val="3096"/>
              </a:lnSpc>
            </a:pPr>
            <a:r>
              <a:rPr lang="en-US" sz="2600">
                <a:latin typeface="Arial"/>
              </a:rPr>
              <a:t>□    Tailor treatments to meet patients unique genetic pre-disposition,</a:t>
            </a:r>
          </a:p>
          <a:p>
            <a:pPr algn="just" marL="1968500" indent="0">
              <a:lnSpc>
                <a:spcPts val="3096"/>
              </a:lnSpc>
            </a:pPr>
            <a:r>
              <a:rPr lang="en-US" sz="2600">
                <a:latin typeface="Arial"/>
              </a:rPr>
              <a:t>□    Optimal dosing</a:t>
            </a:r>
          </a:p>
          <a:p>
            <a:pPr algn="just" marL="1968500" indent="0">
              <a:lnSpc>
                <a:spcPts val="3096"/>
              </a:lnSpc>
            </a:pPr>
            <a:r>
              <a:rPr lang="en-US" sz="2600">
                <a:latin typeface="Arial"/>
              </a:rPr>
              <a:t>□    Improve drug discovery</a:t>
            </a:r>
          </a:p>
          <a:p>
            <a:pPr marL="1968500" indent="0">
              <a:lnSpc>
                <a:spcPts val="3096"/>
              </a:lnSpc>
            </a:pPr>
            <a:r>
              <a:rPr lang="en-US" sz="2600">
                <a:latin typeface="Arial"/>
              </a:rPr>
              <a:t>□    Improve proof of principle for efficacy trials.</a:t>
            </a:r>
          </a:p>
        </p:txBody>
      </p:sp>
    </p:spTree>
  </p:cSld>
  <p:clrMapOvr>
    <a:overrideClrMapping bg1="lt1" tx1="dk1" bg2="lt2" tx2="dk2" accent1="accent1" accent2="accent2" accent3="accent3" accent4="accent4" accent5="accent5" accent6="accent6" hlink="hlink" folHlink="folHlink"/>
  </p:clrMapOvr>
</p:sld>
</file>

<file path=ppt/slides/slide54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636520" y="374904"/>
            <a:ext cx="3877056" cy="429768"/>
          </a:xfrm>
          <a:prstGeom prst="rect">
            <a:avLst/>
          </a:prstGeom>
        </p:spPr>
        <p:txBody>
          <a:bodyPr lIns="0" tIns="0" rIns="0" bIns="0" wrap="none">
            <a:noAutofit/>
          </a:bodyPr>
          <a:p>
            <a:pPr indent="0"/>
            <a:r>
              <a:rPr lang="en-US" b="1" sz="3200">
                <a:solidFill>
                  <a:srgbClr val="205969"/>
                </a:solidFill>
                <a:latin typeface="Arial"/>
              </a:rPr>
              <a:t>Pharmacogenomics</a:t>
            </a:r>
          </a:p>
        </p:txBody>
      </p:sp>
      <p:sp>
        <p:nvSpPr>
          <p:cNvPr id="3" name=""/>
          <p:cNvSpPr/>
          <p:nvPr/>
        </p:nvSpPr>
        <p:spPr>
          <a:xfrm>
            <a:off x="9037320" y="515112"/>
            <a:ext cx="106680" cy="496824"/>
          </a:xfrm>
          <a:prstGeom prst="rect">
            <a:avLst/>
          </a:prstGeom>
          <a:solidFill>
            <a:srgbClr val="E6F3F9"/>
          </a:solidFill>
        </p:spPr>
        <p:txBody>
          <a:bodyPr lIns="0" tIns="0" rIns="0" bIns="0" wrap="none">
            <a:noAutofit/>
          </a:bodyPr>
          <a:p>
            <a:pPr indent="0"/>
            <a:r>
              <a:rPr lang="en-US" b="1" sz="3700">
                <a:solidFill>
                  <a:srgbClr val="205969"/>
                </a:solidFill>
                <a:latin typeface="Arial"/>
              </a:rPr>
              <a:t>i</a:t>
            </a:r>
          </a:p>
        </p:txBody>
      </p:sp>
      <p:sp>
        <p:nvSpPr>
          <p:cNvPr id="4" name=""/>
          <p:cNvSpPr/>
          <p:nvPr/>
        </p:nvSpPr>
        <p:spPr>
          <a:xfrm>
            <a:off x="4565904" y="1100328"/>
            <a:ext cx="3444240" cy="4447032"/>
          </a:xfrm>
          <a:prstGeom prst="rect">
            <a:avLst/>
          </a:prstGeom>
        </p:spPr>
        <p:txBody>
          <a:bodyPr lIns="0" tIns="0" rIns="0" bIns="0">
            <a:noAutofit/>
          </a:bodyPr>
          <a:p>
            <a:pPr indent="0">
              <a:spcAft>
                <a:spcPts val="1680"/>
              </a:spcAft>
            </a:pPr>
            <a:r>
              <a:rPr lang="en-US" sz="2600">
                <a:solidFill>
                  <a:srgbClr val="8F2934"/>
                </a:solidFill>
                <a:latin typeface="Arial"/>
              </a:rPr>
              <a:t>Future</a:t>
            </a:r>
          </a:p>
          <a:p>
            <a:pPr indent="0">
              <a:spcAft>
                <a:spcPts val="2940"/>
              </a:spcAft>
            </a:pPr>
            <a:r>
              <a:rPr lang="en-US" sz="2200">
                <a:latin typeface="Calibri"/>
              </a:rPr>
              <a:t>Blessing in research.</a:t>
            </a:r>
          </a:p>
          <a:p>
            <a:pPr indent="0">
              <a:lnSpc>
                <a:spcPts val="3096"/>
              </a:lnSpc>
            </a:pPr>
            <a:r>
              <a:rPr lang="en-US" sz="2200">
                <a:latin typeface="Calibri"/>
              </a:rPr>
              <a:t>As a simple example, for nearly a decade the ability to store more information on a hard drive has enabled us to investigate a human genome sequence cheaper.</a:t>
            </a:r>
          </a:p>
        </p:txBody>
      </p:sp>
    </p:spTree>
  </p:cSld>
  <p:clrMapOvr>
    <a:overrideClrMapping bg1="lt1" tx1="dk1" bg2="lt2" tx2="dk2" accent1="accent1" accent2="accent2" accent3="accent3" accent4="accent4" accent5="accent5" accent6="accent6" hlink="hlink" folHlink="folHlink"/>
  </p:clrMapOvr>
</p:sld>
</file>

<file path=ppt/slides/slide54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97024" y="371856"/>
            <a:ext cx="4995672" cy="356616"/>
          </a:xfrm>
          <a:prstGeom prst="rect">
            <a:avLst/>
          </a:prstGeom>
        </p:spPr>
        <p:txBody>
          <a:bodyPr lIns="0" tIns="0" rIns="0" bIns="0" wrap="none">
            <a:noAutofit/>
          </a:bodyPr>
          <a:p>
            <a:pPr indent="0"/>
            <a:r>
              <a:rPr lang="en-US" b="1" sz="3200">
                <a:solidFill>
                  <a:srgbClr val="205969"/>
                </a:solidFill>
                <a:latin typeface="Arial"/>
              </a:rPr>
              <a:t>Advanced Bioinformatics</a:t>
            </a:r>
          </a:p>
        </p:txBody>
      </p:sp>
      <p:sp>
        <p:nvSpPr>
          <p:cNvPr id="3" name=""/>
          <p:cNvSpPr/>
          <p:nvPr/>
        </p:nvSpPr>
        <p:spPr>
          <a:xfrm>
            <a:off x="9037320" y="588264"/>
            <a:ext cx="106680" cy="423672"/>
          </a:xfrm>
          <a:prstGeom prst="rect">
            <a:avLst/>
          </a:prstGeom>
          <a:solidFill>
            <a:srgbClr val="E6F3F9"/>
          </a:solidFill>
        </p:spPr>
        <p:txBody>
          <a:bodyPr lIns="0" tIns="0" rIns="0" bIns="0" wrap="none">
            <a:noAutofit/>
          </a:bodyPr>
          <a:p>
            <a:pPr indent="0"/>
            <a:r>
              <a:rPr lang="en-US" b="1" sz="3700">
                <a:solidFill>
                  <a:srgbClr val="205969"/>
                </a:solidFill>
                <a:latin typeface="Arial"/>
              </a:rPr>
              <a:t>I</a:t>
            </a:r>
          </a:p>
        </p:txBody>
      </p:sp>
      <p:sp>
        <p:nvSpPr>
          <p:cNvPr id="4" name=""/>
          <p:cNvSpPr/>
          <p:nvPr/>
        </p:nvSpPr>
        <p:spPr>
          <a:xfrm>
            <a:off x="4544568" y="1100328"/>
            <a:ext cx="3977640" cy="3300984"/>
          </a:xfrm>
          <a:prstGeom prst="rect">
            <a:avLst/>
          </a:prstGeom>
        </p:spPr>
        <p:txBody>
          <a:bodyPr lIns="0" tIns="0" rIns="0" bIns="0">
            <a:noAutofit/>
          </a:bodyPr>
          <a:p>
            <a:pPr indent="0">
              <a:lnSpc>
                <a:spcPts val="3168"/>
              </a:lnSpc>
              <a:spcAft>
                <a:spcPts val="840"/>
              </a:spcAft>
            </a:pPr>
            <a:r>
              <a:rPr lang="en-US" sz="2600">
                <a:solidFill>
                  <a:srgbClr val="8F2934"/>
                </a:solidFill>
                <a:latin typeface="Arial"/>
              </a:rPr>
              <a:t>Drug Discovery -Pipeline</a:t>
            </a:r>
          </a:p>
          <a:p>
            <a:pPr algn="just" indent="0">
              <a:lnSpc>
                <a:spcPts val="3096"/>
              </a:lnSpc>
            </a:pPr>
            <a:r>
              <a:rPr lang="en-US" sz="2200">
                <a:latin typeface="Calibri"/>
              </a:rPr>
              <a:t>•    Target Identification</a:t>
            </a:r>
          </a:p>
          <a:p>
            <a:pPr algn="just" indent="0">
              <a:lnSpc>
                <a:spcPts val="3096"/>
              </a:lnSpc>
            </a:pPr>
            <a:r>
              <a:rPr lang="en-US" sz="2200">
                <a:latin typeface="Calibri"/>
              </a:rPr>
              <a:t>•    Target Validation</a:t>
            </a:r>
          </a:p>
          <a:p>
            <a:pPr algn="just" indent="0">
              <a:lnSpc>
                <a:spcPts val="3096"/>
              </a:lnSpc>
            </a:pPr>
            <a:r>
              <a:rPr lang="en-US" sz="2200">
                <a:latin typeface="Calibri"/>
              </a:rPr>
              <a:t>•    Lead Identification</a:t>
            </a:r>
          </a:p>
          <a:p>
            <a:pPr algn="just" indent="0">
              <a:lnSpc>
                <a:spcPts val="3096"/>
              </a:lnSpc>
            </a:pPr>
            <a:r>
              <a:rPr lang="en-US" sz="2200">
                <a:latin typeface="Calibri"/>
              </a:rPr>
              <a:t>•    Lead Optimization</a:t>
            </a:r>
          </a:p>
          <a:p>
            <a:pPr indent="0">
              <a:lnSpc>
                <a:spcPts val="3096"/>
              </a:lnSpc>
            </a:pPr>
            <a:r>
              <a:rPr lang="en-US" sz="2200">
                <a:latin typeface="Calibri"/>
              </a:rPr>
              <a:t>•    Pre-Clinical Pharmacology &amp;Toxicology</a:t>
            </a:r>
          </a:p>
        </p:txBody>
      </p:sp>
    </p:spTree>
  </p:cSld>
  <p:clrMapOvr>
    <a:overrideClrMapping bg1="lt1" tx1="dk1" bg2="lt2" tx2="dk2" accent1="accent1" accent2="accent2" accent3="accent3" accent4="accent4" accent5="accent5" accent6="accent6" hlink="hlink" folHlink="folHlink"/>
  </p:clrMapOvr>
</p:sld>
</file>

<file path=ppt/slides/slide54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08304" y="2496312"/>
            <a:ext cx="7775448" cy="2721864"/>
          </a:xfrm>
          <a:prstGeom prst="rect">
            <a:avLst/>
          </a:prstGeom>
        </p:spPr>
      </p:pic>
      <p:sp>
        <p:nvSpPr>
          <p:cNvPr id="3" name=""/>
          <p:cNvSpPr/>
          <p:nvPr/>
        </p:nvSpPr>
        <p:spPr>
          <a:xfrm>
            <a:off x="3316224" y="374904"/>
            <a:ext cx="2526792" cy="926592"/>
          </a:xfrm>
          <a:prstGeom prst="rect">
            <a:avLst/>
          </a:prstGeom>
        </p:spPr>
        <p:txBody>
          <a:bodyPr lIns="0" tIns="0" rIns="0" bIns="0" wrap="none">
            <a:noAutofit/>
          </a:bodyPr>
          <a:p>
            <a:pPr indent="0"/>
            <a:r>
              <a:rPr lang="en-US" b="1" sz="3200">
                <a:solidFill>
                  <a:srgbClr val="205969"/>
                </a:solidFill>
                <a:latin typeface="Arial"/>
              </a:rPr>
              <a:t>DD - Pipeline</a:t>
            </a:r>
          </a:p>
        </p:txBody>
      </p:sp>
      <p:sp>
        <p:nvSpPr>
          <p:cNvPr id="4" name=""/>
          <p:cNvSpPr/>
          <p:nvPr/>
        </p:nvSpPr>
        <p:spPr>
          <a:xfrm>
            <a:off x="801624" y="1734312"/>
            <a:ext cx="7568184" cy="390144"/>
          </a:xfrm>
          <a:prstGeom prst="rect">
            <a:avLst/>
          </a:prstGeom>
        </p:spPr>
        <p:txBody>
          <a:bodyPr lIns="0" tIns="0" rIns="0" bIns="0">
            <a:noAutofit/>
          </a:bodyPr>
          <a:p>
            <a:pPr algn="just" indent="0">
              <a:spcAft>
                <a:spcPts val="210"/>
              </a:spcAft>
            </a:pPr>
            <a:r>
              <a:rPr lang="en-US" b="1" sz="1100">
                <a:solidFill>
                  <a:srgbClr val="720000"/>
                </a:solidFill>
                <a:latin typeface="Arial"/>
              </a:rPr>
              <a:t>Gene or Target Target Lead Pre-    Clinical    Clinical    Clinical    Manufac</a:t>
            </a:r>
          </a:p>
          <a:p>
            <a:pPr algn="just" indent="0"/>
            <a:r>
              <a:rPr lang="en-US" b="1" sz="1100">
                <a:solidFill>
                  <a:srgbClr val="720000"/>
                </a:solidFill>
                <a:latin typeface="Arial"/>
              </a:rPr>
              <a:t>Genome    Discovery Validation    Discovery    Clinical    Phase I    Phase II    Phase III -turing    Distribution</a:t>
            </a:r>
          </a:p>
        </p:txBody>
      </p:sp>
      <p:sp>
        <p:nvSpPr>
          <p:cNvPr id="5" name=""/>
          <p:cNvSpPr/>
          <p:nvPr/>
        </p:nvSpPr>
        <p:spPr>
          <a:xfrm>
            <a:off x="1054608" y="5212080"/>
            <a:ext cx="1740408" cy="274320"/>
          </a:xfrm>
          <a:prstGeom prst="rect">
            <a:avLst/>
          </a:prstGeom>
        </p:spPr>
        <p:txBody>
          <a:bodyPr lIns="0" tIns="0" rIns="0" bIns="0" wrap="none">
            <a:noAutofit/>
          </a:bodyPr>
          <a:p>
            <a:pPr indent="0"/>
            <a:r>
              <a:rPr lang="en-US" sz="1800">
                <a:solidFill>
                  <a:srgbClr val="720000"/>
                </a:solidFill>
                <a:latin typeface="Arial"/>
              </a:rPr>
              <a:t>Drug Discovery</a:t>
            </a:r>
          </a:p>
        </p:txBody>
      </p:sp>
      <p:sp>
        <p:nvSpPr>
          <p:cNvPr id="6" name=""/>
          <p:cNvSpPr/>
          <p:nvPr/>
        </p:nvSpPr>
        <p:spPr>
          <a:xfrm>
            <a:off x="3788664" y="5251704"/>
            <a:ext cx="874776" cy="527304"/>
          </a:xfrm>
          <a:prstGeom prst="rect">
            <a:avLst/>
          </a:prstGeom>
        </p:spPr>
        <p:txBody>
          <a:bodyPr lIns="0" tIns="0" rIns="0" bIns="0">
            <a:noAutofit/>
          </a:bodyPr>
          <a:p>
            <a:pPr indent="0">
              <a:spcAft>
                <a:spcPts val="420"/>
              </a:spcAft>
            </a:pPr>
            <a:r>
              <a:rPr lang="en-US" sz="1800">
                <a:solidFill>
                  <a:srgbClr val="720000"/>
                </a:solidFill>
                <a:latin typeface="Arial"/>
              </a:rPr>
              <a:t>Animal</a:t>
            </a:r>
          </a:p>
          <a:p>
            <a:pPr indent="0"/>
            <a:r>
              <a:rPr lang="en-US" sz="1800">
                <a:solidFill>
                  <a:srgbClr val="720000"/>
                </a:solidFill>
                <a:latin typeface="Arial"/>
              </a:rPr>
              <a:t>Studies</a:t>
            </a:r>
          </a:p>
        </p:txBody>
      </p:sp>
      <p:sp>
        <p:nvSpPr>
          <p:cNvPr id="7" name=""/>
          <p:cNvSpPr/>
          <p:nvPr/>
        </p:nvSpPr>
        <p:spPr>
          <a:xfrm>
            <a:off x="4910328" y="5358384"/>
            <a:ext cx="3870960" cy="225552"/>
          </a:xfrm>
          <a:prstGeom prst="rect">
            <a:avLst/>
          </a:prstGeom>
        </p:spPr>
        <p:txBody>
          <a:bodyPr lIns="0" tIns="0" rIns="0" bIns="0" wrap="none">
            <a:noAutofit/>
          </a:bodyPr>
          <a:p>
            <a:pPr indent="0"/>
            <a:r>
              <a:rPr lang="en-US" sz="1800">
                <a:solidFill>
                  <a:srgbClr val="720000"/>
                </a:solidFill>
                <a:latin typeface="Arial"/>
              </a:rPr>
              <a:t>Clinical Tests Commercialization</a:t>
            </a:r>
          </a:p>
        </p:txBody>
      </p:sp>
    </p:spTree>
  </p:cSld>
  <p:clrMapOvr>
    <a:overrideClrMapping bg1="lt1" tx1="dk1" bg2="lt2" tx2="dk2" accent1="accent1" accent2="accent2" accent3="accent3" accent4="accent4" accent5="accent5" accent6="accent6" hlink="hlink" folHlink="folHlink"/>
  </p:clrMapOvr>
</p:sld>
</file>

<file path=ppt/slides/slide54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14400" y="1143000"/>
            <a:ext cx="7620000" cy="5181600"/>
          </a:xfrm>
          <a:prstGeom prst="rect">
            <a:avLst/>
          </a:prstGeom>
        </p:spPr>
      </p:pic>
      <p:sp>
        <p:nvSpPr>
          <p:cNvPr id="3" name=""/>
          <p:cNvSpPr/>
          <p:nvPr/>
        </p:nvSpPr>
        <p:spPr>
          <a:xfrm>
            <a:off x="3316224" y="374904"/>
            <a:ext cx="2526792" cy="429768"/>
          </a:xfrm>
          <a:prstGeom prst="rect">
            <a:avLst/>
          </a:prstGeom>
        </p:spPr>
        <p:txBody>
          <a:bodyPr lIns="0" tIns="0" rIns="0" bIns="0" wrap="none">
            <a:noAutofit/>
          </a:bodyPr>
          <a:p>
            <a:pPr indent="0"/>
            <a:r>
              <a:rPr lang="en-US" b="1" sz="3200">
                <a:solidFill>
                  <a:srgbClr val="205969"/>
                </a:solidFill>
                <a:latin typeface="Arial"/>
              </a:rPr>
              <a:t>DD - Pipeline</a:t>
            </a:r>
          </a:p>
        </p:txBody>
      </p:sp>
      <p:sp>
        <p:nvSpPr>
          <p:cNvPr id="4" name=""/>
          <p:cNvSpPr/>
          <p:nvPr/>
        </p:nvSpPr>
        <p:spPr>
          <a:xfrm>
            <a:off x="1069848" y="2642616"/>
            <a:ext cx="1094232" cy="478536"/>
          </a:xfrm>
          <a:prstGeom prst="rect">
            <a:avLst/>
          </a:prstGeom>
        </p:spPr>
        <p:txBody>
          <a:bodyPr lIns="0" tIns="0" rIns="0" bIns="0">
            <a:noAutofit/>
          </a:bodyPr>
          <a:p>
            <a:pPr indent="0">
              <a:spcAft>
                <a:spcPts val="210"/>
              </a:spcAft>
            </a:pPr>
            <a:r>
              <a:rPr lang="en-US" b="1" sz="1600">
                <a:solidFill>
                  <a:srgbClr val="201829"/>
                </a:solidFill>
                <a:latin typeface="Arial"/>
              </a:rPr>
              <a:t>Information</a:t>
            </a:r>
          </a:p>
          <a:p>
            <a:pPr indent="0"/>
            <a:r>
              <a:rPr lang="en-US" b="1" sz="1600">
                <a:solidFill>
                  <a:srgbClr val="201829"/>
                </a:solidFill>
                <a:latin typeface="Arial"/>
              </a:rPr>
              <a:t>Technology</a:t>
            </a:r>
          </a:p>
        </p:txBody>
      </p:sp>
      <p:sp>
        <p:nvSpPr>
          <p:cNvPr id="5" name=""/>
          <p:cNvSpPr/>
          <p:nvPr/>
        </p:nvSpPr>
        <p:spPr>
          <a:xfrm>
            <a:off x="2438400" y="2694432"/>
            <a:ext cx="737616" cy="259080"/>
          </a:xfrm>
          <a:prstGeom prst="rect">
            <a:avLst/>
          </a:prstGeom>
          <a:solidFill>
            <a:srgbClr val="F6F9F4"/>
          </a:solidFill>
        </p:spPr>
        <p:txBody>
          <a:bodyPr lIns="0" tIns="0" rIns="0" bIns="0" wrap="none">
            <a:noAutofit/>
          </a:bodyPr>
          <a:p>
            <a:pPr indent="0"/>
            <a:r>
              <a:rPr lang="en-US" b="1" sz="1500">
                <a:solidFill>
                  <a:srgbClr val="3A618B"/>
                </a:solidFill>
                <a:latin typeface="Arial"/>
              </a:rPr>
              <a:t>Design</a:t>
            </a:r>
          </a:p>
        </p:txBody>
      </p:sp>
      <p:sp>
        <p:nvSpPr>
          <p:cNvPr id="6" name=""/>
          <p:cNvSpPr/>
          <p:nvPr/>
        </p:nvSpPr>
        <p:spPr>
          <a:xfrm>
            <a:off x="5769864" y="2996184"/>
            <a:ext cx="810768" cy="256032"/>
          </a:xfrm>
          <a:prstGeom prst="rect">
            <a:avLst/>
          </a:prstGeom>
        </p:spPr>
        <p:txBody>
          <a:bodyPr lIns="0" tIns="0" rIns="0" bIns="0" wrap="none">
            <a:noAutofit/>
          </a:bodyPr>
          <a:p>
            <a:pPr indent="0"/>
            <a:r>
              <a:rPr lang="en-US" b="1" sz="1500">
                <a:solidFill>
                  <a:srgbClr val="3A618B"/>
                </a:solidFill>
                <a:latin typeface="Arial"/>
              </a:rPr>
              <a:t>Activity</a:t>
            </a:r>
          </a:p>
        </p:txBody>
      </p:sp>
      <p:sp>
        <p:nvSpPr>
          <p:cNvPr id="7" name=""/>
          <p:cNvSpPr/>
          <p:nvPr/>
        </p:nvSpPr>
        <p:spPr>
          <a:xfrm>
            <a:off x="938784" y="3773424"/>
            <a:ext cx="1082040" cy="192024"/>
          </a:xfrm>
          <a:prstGeom prst="rect">
            <a:avLst/>
          </a:prstGeom>
        </p:spPr>
        <p:txBody>
          <a:bodyPr lIns="0" tIns="0" rIns="0" bIns="0" wrap="none">
            <a:noAutofit/>
          </a:bodyPr>
          <a:p>
            <a:pPr indent="0"/>
            <a:r>
              <a:rPr lang="en-US" b="1" sz="1600">
                <a:latin typeface="Arial"/>
              </a:rPr>
              <a:t>Metabolism</a:t>
            </a:r>
          </a:p>
        </p:txBody>
      </p:sp>
      <p:sp>
        <p:nvSpPr>
          <p:cNvPr id="8" name=""/>
          <p:cNvSpPr/>
          <p:nvPr/>
        </p:nvSpPr>
        <p:spPr>
          <a:xfrm>
            <a:off x="5705856" y="4044696"/>
            <a:ext cx="914400" cy="231648"/>
          </a:xfrm>
          <a:prstGeom prst="rect">
            <a:avLst/>
          </a:prstGeom>
        </p:spPr>
        <p:txBody>
          <a:bodyPr lIns="0" tIns="0" rIns="0" bIns="0" wrap="none">
            <a:noAutofit/>
          </a:bodyPr>
          <a:p>
            <a:pPr indent="0"/>
            <a:r>
              <a:rPr lang="en-US" b="1" sz="1600">
                <a:solidFill>
                  <a:srgbClr val="3A618B"/>
                </a:solidFill>
                <a:latin typeface="Arial"/>
              </a:rPr>
              <a:t>dynamics</a:t>
            </a:r>
          </a:p>
        </p:txBody>
      </p:sp>
      <p:sp>
        <p:nvSpPr>
          <p:cNvPr id="9" name=""/>
          <p:cNvSpPr/>
          <p:nvPr/>
        </p:nvSpPr>
        <p:spPr>
          <a:xfrm>
            <a:off x="1033272" y="5370576"/>
            <a:ext cx="1359408" cy="231648"/>
          </a:xfrm>
          <a:prstGeom prst="rect">
            <a:avLst/>
          </a:prstGeom>
        </p:spPr>
        <p:txBody>
          <a:bodyPr lIns="0" tIns="0" rIns="0" bIns="0" wrap="none">
            <a:noAutofit/>
          </a:bodyPr>
          <a:p>
            <a:pPr indent="0"/>
            <a:r>
              <a:rPr lang="en-US" b="1" sz="1600">
                <a:latin typeface="Arial"/>
              </a:rPr>
              <a:t>Pharmacology</a:t>
            </a:r>
          </a:p>
        </p:txBody>
      </p:sp>
      <p:sp>
        <p:nvSpPr>
          <p:cNvPr id="10" name=""/>
          <p:cNvSpPr/>
          <p:nvPr/>
        </p:nvSpPr>
        <p:spPr>
          <a:xfrm>
            <a:off x="5020056" y="6150864"/>
            <a:ext cx="972312" cy="192024"/>
          </a:xfrm>
          <a:prstGeom prst="rect">
            <a:avLst/>
          </a:prstGeom>
        </p:spPr>
        <p:txBody>
          <a:bodyPr lIns="0" tIns="0" rIns="0" bIns="0" wrap="none">
            <a:noAutofit/>
          </a:bodyPr>
          <a:p>
            <a:pPr indent="0"/>
            <a:r>
              <a:rPr lang="en-US" b="1" sz="1600">
                <a:solidFill>
                  <a:srgbClr val="201829"/>
                </a:solidFill>
                <a:latin typeface="Arial"/>
              </a:rPr>
              <a:t>Chemistrv</a:t>
            </a:r>
          </a:p>
        </p:txBody>
      </p:sp>
      <p:sp>
        <p:nvSpPr>
          <p:cNvPr id="11" name=""/>
          <p:cNvSpPr/>
          <p:nvPr/>
        </p:nvSpPr>
        <p:spPr>
          <a:xfrm>
            <a:off x="4828032" y="1207008"/>
            <a:ext cx="853440" cy="195072"/>
          </a:xfrm>
          <a:prstGeom prst="rect">
            <a:avLst/>
          </a:prstGeom>
        </p:spPr>
        <p:txBody>
          <a:bodyPr lIns="0" tIns="0" rIns="0" bIns="0" wrap="none">
            <a:noAutofit/>
          </a:bodyPr>
          <a:p>
            <a:pPr indent="0"/>
            <a:r>
              <a:rPr lang="en-US" b="1" sz="1600">
                <a:latin typeface="Arial"/>
              </a:rPr>
              <a:t>Synthetic</a:t>
            </a:r>
          </a:p>
        </p:txBody>
      </p:sp>
      <p:sp>
        <p:nvSpPr>
          <p:cNvPr id="12" name=""/>
          <p:cNvSpPr/>
          <p:nvPr/>
        </p:nvSpPr>
        <p:spPr>
          <a:xfrm>
            <a:off x="2060448" y="1341120"/>
            <a:ext cx="420624" cy="152400"/>
          </a:xfrm>
          <a:prstGeom prst="rect">
            <a:avLst/>
          </a:prstGeom>
        </p:spPr>
        <p:txBody>
          <a:bodyPr lIns="0" tIns="0" rIns="0" bIns="0" wrap="none">
            <a:noAutofit/>
          </a:bodyPr>
          <a:p>
            <a:pPr indent="0"/>
            <a:r>
              <a:rPr lang="en-US" b="1" sz="1600">
                <a:latin typeface="Arial"/>
              </a:rPr>
              <a:t>Com</a:t>
            </a:r>
          </a:p>
        </p:txBody>
      </p:sp>
      <p:sp>
        <p:nvSpPr>
          <p:cNvPr id="13" name=""/>
          <p:cNvSpPr/>
          <p:nvPr/>
        </p:nvSpPr>
        <p:spPr>
          <a:xfrm>
            <a:off x="2499360" y="1341120"/>
            <a:ext cx="798576" cy="152400"/>
          </a:xfrm>
          <a:prstGeom prst="rect">
            <a:avLst/>
          </a:prstGeom>
        </p:spPr>
        <p:txBody>
          <a:bodyPr lIns="0" tIns="0" rIns="0" bIns="0" wrap="none">
            <a:noAutofit/>
          </a:bodyPr>
          <a:p>
            <a:pPr indent="0"/>
            <a:r>
              <a:rPr lang="en-US" b="1" sz="1600">
                <a:latin typeface="Arial"/>
              </a:rPr>
              <a:t>binatoria</a:t>
            </a:r>
          </a:p>
        </p:txBody>
      </p:sp>
      <p:sp>
        <p:nvSpPr>
          <p:cNvPr id="14" name=""/>
          <p:cNvSpPr/>
          <p:nvPr/>
        </p:nvSpPr>
        <p:spPr>
          <a:xfrm>
            <a:off x="6912864" y="1341120"/>
            <a:ext cx="1018032" cy="158496"/>
          </a:xfrm>
          <a:prstGeom prst="rect">
            <a:avLst/>
          </a:prstGeom>
        </p:spPr>
        <p:txBody>
          <a:bodyPr lIns="0" tIns="0" rIns="0" bIns="0" wrap="none">
            <a:noAutofit/>
          </a:bodyPr>
          <a:p>
            <a:pPr indent="0"/>
            <a:r>
              <a:rPr lang="en-US" b="1" sz="1600">
                <a:latin typeface="Arial"/>
              </a:rPr>
              <a:t>Patent Law</a:t>
            </a:r>
          </a:p>
        </p:txBody>
      </p:sp>
      <p:sp>
        <p:nvSpPr>
          <p:cNvPr id="15" name=""/>
          <p:cNvSpPr/>
          <p:nvPr/>
        </p:nvSpPr>
        <p:spPr>
          <a:xfrm>
            <a:off x="4779264" y="1456944"/>
            <a:ext cx="938784" cy="195072"/>
          </a:xfrm>
          <a:prstGeom prst="rect">
            <a:avLst/>
          </a:prstGeom>
        </p:spPr>
        <p:txBody>
          <a:bodyPr lIns="0" tIns="0" rIns="0" bIns="0" wrap="none">
            <a:noAutofit/>
          </a:bodyPr>
          <a:p>
            <a:pPr indent="0"/>
            <a:r>
              <a:rPr lang="en-US" b="1" sz="1600">
                <a:latin typeface="Arial"/>
              </a:rPr>
              <a:t>Chemistry</a:t>
            </a:r>
          </a:p>
        </p:txBody>
      </p:sp>
      <p:sp>
        <p:nvSpPr>
          <p:cNvPr id="16" name=""/>
          <p:cNvSpPr/>
          <p:nvPr/>
        </p:nvSpPr>
        <p:spPr>
          <a:xfrm>
            <a:off x="2243328" y="1584960"/>
            <a:ext cx="932688" cy="195072"/>
          </a:xfrm>
          <a:prstGeom prst="rect">
            <a:avLst/>
          </a:prstGeom>
        </p:spPr>
        <p:txBody>
          <a:bodyPr lIns="0" tIns="0" rIns="0" bIns="0" wrap="none">
            <a:noAutofit/>
          </a:bodyPr>
          <a:p>
            <a:pPr indent="0"/>
            <a:r>
              <a:rPr lang="en-US" b="1" sz="1600">
                <a:latin typeface="Arial"/>
              </a:rPr>
              <a:t>Chemistry</a:t>
            </a:r>
          </a:p>
        </p:txBody>
      </p:sp>
      <p:sp>
        <p:nvSpPr>
          <p:cNvPr id="17" name=""/>
          <p:cNvSpPr/>
          <p:nvPr/>
        </p:nvSpPr>
        <p:spPr>
          <a:xfrm>
            <a:off x="975360" y="1975104"/>
            <a:ext cx="975360" cy="219456"/>
          </a:xfrm>
          <a:prstGeom prst="rect">
            <a:avLst/>
          </a:prstGeom>
        </p:spPr>
        <p:txBody>
          <a:bodyPr lIns="0" tIns="0" rIns="0" bIns="0" wrap="none">
            <a:noAutofit/>
          </a:bodyPr>
          <a:p>
            <a:pPr indent="0"/>
            <a:r>
              <a:rPr lang="en-US" b="1" sz="1500">
                <a:latin typeface="Arial"/>
              </a:rPr>
              <a:t>Modelling</a:t>
            </a:r>
          </a:p>
        </p:txBody>
      </p:sp>
      <p:sp>
        <p:nvSpPr>
          <p:cNvPr id="18" name=""/>
          <p:cNvSpPr/>
          <p:nvPr/>
        </p:nvSpPr>
        <p:spPr>
          <a:xfrm>
            <a:off x="3828288" y="2103120"/>
            <a:ext cx="566928" cy="170688"/>
          </a:xfrm>
          <a:prstGeom prst="rect">
            <a:avLst/>
          </a:prstGeom>
        </p:spPr>
        <p:txBody>
          <a:bodyPr lIns="0" tIns="0" rIns="0" bIns="0" wrap="none">
            <a:noAutofit/>
          </a:bodyPr>
          <a:p>
            <a:pPr indent="0"/>
            <a:r>
              <a:rPr lang="en-US" b="1" sz="1500">
                <a:solidFill>
                  <a:srgbClr val="3A618B"/>
                </a:solidFill>
                <a:latin typeface="Arial"/>
              </a:rPr>
              <a:t>Novel</a:t>
            </a:r>
          </a:p>
        </p:txBody>
      </p:sp>
      <p:sp>
        <p:nvSpPr>
          <p:cNvPr id="19" name=""/>
          <p:cNvSpPr/>
          <p:nvPr/>
        </p:nvSpPr>
        <p:spPr>
          <a:xfrm>
            <a:off x="4949952" y="2273808"/>
            <a:ext cx="1639824" cy="170688"/>
          </a:xfrm>
          <a:prstGeom prst="rect">
            <a:avLst/>
          </a:prstGeom>
          <a:solidFill>
            <a:srgbClr val="F6FAF8"/>
          </a:solidFill>
        </p:spPr>
        <p:txBody>
          <a:bodyPr lIns="0" tIns="0" rIns="0" bIns="0" wrap="none">
            <a:noAutofit/>
          </a:bodyPr>
          <a:p>
            <a:pPr indent="0"/>
            <a:r>
              <a:rPr lang="en-US" b="1" sz="1300">
                <a:solidFill>
                  <a:srgbClr val="3A618B"/>
                </a:solidFill>
                <a:latin typeface="Arial"/>
              </a:rPr>
              <a:t>Intellectual Property</a:t>
            </a:r>
          </a:p>
        </p:txBody>
      </p:sp>
      <p:sp>
        <p:nvSpPr>
          <p:cNvPr id="20" name=""/>
          <p:cNvSpPr/>
          <p:nvPr/>
        </p:nvSpPr>
        <p:spPr>
          <a:xfrm>
            <a:off x="3663696" y="2377440"/>
            <a:ext cx="896112" cy="170688"/>
          </a:xfrm>
          <a:prstGeom prst="rect">
            <a:avLst/>
          </a:prstGeom>
        </p:spPr>
        <p:txBody>
          <a:bodyPr lIns="0" tIns="0" rIns="0" bIns="0" wrap="none">
            <a:noAutofit/>
          </a:bodyPr>
          <a:p>
            <a:pPr indent="0"/>
            <a:r>
              <a:rPr lang="en-US" b="1" sz="1500">
                <a:solidFill>
                  <a:srgbClr val="3A618B"/>
                </a:solidFill>
                <a:latin typeface="Arial"/>
              </a:rPr>
              <a:t>Molecule</a:t>
            </a:r>
          </a:p>
        </p:txBody>
      </p:sp>
      <p:sp>
        <p:nvSpPr>
          <p:cNvPr id="21" name=""/>
          <p:cNvSpPr/>
          <p:nvPr/>
        </p:nvSpPr>
        <p:spPr>
          <a:xfrm>
            <a:off x="7431024" y="2401824"/>
            <a:ext cx="993648" cy="158496"/>
          </a:xfrm>
          <a:prstGeom prst="rect">
            <a:avLst/>
          </a:prstGeom>
        </p:spPr>
        <p:txBody>
          <a:bodyPr lIns="0" tIns="0" rIns="0" bIns="0" wrap="none">
            <a:noAutofit/>
          </a:bodyPr>
          <a:p>
            <a:pPr indent="0"/>
            <a:r>
              <a:rPr lang="en-US" b="1" sz="1500">
                <a:solidFill>
                  <a:srgbClr val="BEA557"/>
                </a:solidFill>
                <a:latin typeface="Arial"/>
              </a:rPr>
              <a:t>rnysioiogy</a:t>
            </a:r>
          </a:p>
        </p:txBody>
      </p:sp>
      <p:sp>
        <p:nvSpPr>
          <p:cNvPr id="22" name=""/>
          <p:cNvSpPr/>
          <p:nvPr/>
        </p:nvSpPr>
        <p:spPr>
          <a:xfrm>
            <a:off x="5681472" y="2743200"/>
            <a:ext cx="999744" cy="170688"/>
          </a:xfrm>
          <a:prstGeom prst="rect">
            <a:avLst/>
          </a:prstGeom>
        </p:spPr>
        <p:txBody>
          <a:bodyPr lIns="0" tIns="0" rIns="0" bIns="0" wrap="none">
            <a:noAutofit/>
          </a:bodyPr>
          <a:p>
            <a:pPr indent="0"/>
            <a:r>
              <a:rPr lang="en-US" b="1" sz="1500">
                <a:solidFill>
                  <a:srgbClr val="3A618B"/>
                </a:solidFill>
                <a:latin typeface="Arial"/>
              </a:rPr>
              <a:t>Structural</a:t>
            </a:r>
          </a:p>
        </p:txBody>
      </p:sp>
      <p:sp>
        <p:nvSpPr>
          <p:cNvPr id="23" name=""/>
          <p:cNvSpPr/>
          <p:nvPr/>
        </p:nvSpPr>
        <p:spPr>
          <a:xfrm>
            <a:off x="7339584" y="2779776"/>
            <a:ext cx="1194816" cy="195072"/>
          </a:xfrm>
          <a:prstGeom prst="rect">
            <a:avLst/>
          </a:prstGeom>
        </p:spPr>
        <p:txBody>
          <a:bodyPr lIns="0" tIns="0" rIns="0" bIns="0" wrap="none">
            <a:noAutofit/>
          </a:bodyPr>
          <a:p>
            <a:pPr indent="0"/>
            <a:r>
              <a:rPr lang="en-US" b="1" sz="1600">
                <a:latin typeface="Arial"/>
              </a:rPr>
              <a:t>Biochemistry</a:t>
            </a:r>
          </a:p>
        </p:txBody>
      </p:sp>
      <p:sp>
        <p:nvSpPr>
          <p:cNvPr id="24" name=""/>
          <p:cNvSpPr/>
          <p:nvPr/>
        </p:nvSpPr>
        <p:spPr>
          <a:xfrm>
            <a:off x="969264" y="3499104"/>
            <a:ext cx="896112" cy="115824"/>
          </a:xfrm>
          <a:prstGeom prst="rect">
            <a:avLst/>
          </a:prstGeom>
        </p:spPr>
        <p:txBody>
          <a:bodyPr lIns="0" tIns="0" rIns="0" bIns="0" wrap="none">
            <a:noAutofit/>
          </a:bodyPr>
          <a:p>
            <a:pPr algn="just" indent="0"/>
            <a:r>
              <a:rPr lang="en-US" sz="900" spc="-50">
                <a:solidFill>
                  <a:srgbClr val="BEA557"/>
                </a:solidFill>
                <a:latin typeface="Arial"/>
              </a:rPr>
              <a:t>I : / O l v :    .</a:t>
            </a:r>
          </a:p>
        </p:txBody>
      </p:sp>
      <p:sp>
        <p:nvSpPr>
          <p:cNvPr id="25" name=""/>
          <p:cNvSpPr/>
          <p:nvPr/>
        </p:nvSpPr>
        <p:spPr>
          <a:xfrm>
            <a:off x="5730240" y="3688080"/>
            <a:ext cx="987552" cy="158496"/>
          </a:xfrm>
          <a:prstGeom prst="rect">
            <a:avLst/>
          </a:prstGeom>
        </p:spPr>
        <p:txBody>
          <a:bodyPr lIns="0" tIns="0" rIns="0" bIns="0" wrap="none">
            <a:noAutofit/>
          </a:bodyPr>
          <a:p>
            <a:pPr indent="0"/>
            <a:r>
              <a:rPr lang="en-US" b="1" sz="1500">
                <a:solidFill>
                  <a:srgbClr val="3A618B"/>
                </a:solidFill>
                <a:latin typeface="Arial"/>
              </a:rPr>
              <a:t>Pharmaco-</a:t>
            </a:r>
          </a:p>
        </p:txBody>
      </p:sp>
      <p:sp>
        <p:nvSpPr>
          <p:cNvPr id="26" name=""/>
          <p:cNvSpPr/>
          <p:nvPr/>
        </p:nvSpPr>
        <p:spPr>
          <a:xfrm>
            <a:off x="2590800" y="3779520"/>
            <a:ext cx="633984" cy="219456"/>
          </a:xfrm>
          <a:prstGeom prst="rect">
            <a:avLst/>
          </a:prstGeom>
          <a:solidFill>
            <a:srgbClr val="F5FAF7"/>
          </a:solidFill>
        </p:spPr>
        <p:txBody>
          <a:bodyPr lIns="0" tIns="0" rIns="0" bIns="0" wrap="none">
            <a:noAutofit/>
          </a:bodyPr>
          <a:p>
            <a:pPr indent="0"/>
            <a:r>
              <a:rPr lang="en-US" b="1" sz="1500">
                <a:solidFill>
                  <a:srgbClr val="205969"/>
                </a:solidFill>
                <a:latin typeface="Arial"/>
              </a:rPr>
              <a:t>Safety</a:t>
            </a:r>
          </a:p>
        </p:txBody>
      </p:sp>
      <p:sp>
        <p:nvSpPr>
          <p:cNvPr id="27" name=""/>
          <p:cNvSpPr/>
          <p:nvPr/>
        </p:nvSpPr>
        <p:spPr>
          <a:xfrm>
            <a:off x="7229856" y="4066032"/>
            <a:ext cx="1304544" cy="195072"/>
          </a:xfrm>
          <a:prstGeom prst="rect">
            <a:avLst/>
          </a:prstGeom>
        </p:spPr>
        <p:txBody>
          <a:bodyPr lIns="0" tIns="0" rIns="0" bIns="0" wrap="none">
            <a:noAutofit/>
          </a:bodyPr>
          <a:p>
            <a:pPr indent="0"/>
            <a:r>
              <a:rPr lang="en-US" b="1" sz="1600">
                <a:latin typeface="Arial"/>
              </a:rPr>
              <a:t>Pharmacology</a:t>
            </a:r>
          </a:p>
        </p:txBody>
      </p:sp>
      <p:sp>
        <p:nvSpPr>
          <p:cNvPr id="28" name=""/>
          <p:cNvSpPr/>
          <p:nvPr/>
        </p:nvSpPr>
        <p:spPr>
          <a:xfrm>
            <a:off x="1243584" y="4297680"/>
            <a:ext cx="560832" cy="195072"/>
          </a:xfrm>
          <a:prstGeom prst="rect">
            <a:avLst/>
          </a:prstGeom>
        </p:spPr>
        <p:txBody>
          <a:bodyPr lIns="0" tIns="0" rIns="0" bIns="0" wrap="none">
            <a:noAutofit/>
          </a:bodyPr>
          <a:p>
            <a:pPr indent="0"/>
            <a:r>
              <a:rPr lang="en-US" b="1" sz="1600">
                <a:latin typeface="Arial"/>
              </a:rPr>
              <a:t>Safety</a:t>
            </a:r>
          </a:p>
        </p:txBody>
      </p:sp>
      <p:sp>
        <p:nvSpPr>
          <p:cNvPr id="29" name=""/>
          <p:cNvSpPr/>
          <p:nvPr/>
        </p:nvSpPr>
        <p:spPr>
          <a:xfrm>
            <a:off x="6973824" y="4346448"/>
            <a:ext cx="384048" cy="292608"/>
          </a:xfrm>
          <a:prstGeom prst="rect">
            <a:avLst/>
          </a:prstGeom>
        </p:spPr>
        <p:txBody>
          <a:bodyPr lIns="0" tIns="0" rIns="0" bIns="0" wrap="none">
            <a:noAutofit/>
          </a:bodyPr>
          <a:p>
            <a:pPr algn="just" indent="0"/>
            <a:r>
              <a:rPr lang="en-US" sz="2600">
                <a:solidFill>
                  <a:srgbClr val="2A322C"/>
                </a:solidFill>
                <a:latin typeface="Arial"/>
              </a:rPr>
              <a:t>X</a:t>
            </a:r>
          </a:p>
        </p:txBody>
      </p:sp>
      <p:sp>
        <p:nvSpPr>
          <p:cNvPr id="30" name=""/>
          <p:cNvSpPr/>
          <p:nvPr/>
        </p:nvSpPr>
        <p:spPr>
          <a:xfrm>
            <a:off x="944880" y="4535424"/>
            <a:ext cx="1139952" cy="170688"/>
          </a:xfrm>
          <a:prstGeom prst="rect">
            <a:avLst/>
          </a:prstGeom>
        </p:spPr>
        <p:txBody>
          <a:bodyPr lIns="0" tIns="0" rIns="0" bIns="0" wrap="none">
            <a:noAutofit/>
          </a:bodyPr>
          <a:p>
            <a:pPr indent="0"/>
            <a:r>
              <a:rPr lang="en-US" b="1" sz="1600">
                <a:latin typeface="Arial"/>
              </a:rPr>
              <a:t>Assessment</a:t>
            </a:r>
          </a:p>
        </p:txBody>
      </p:sp>
      <p:sp>
        <p:nvSpPr>
          <p:cNvPr id="31" name=""/>
          <p:cNvSpPr/>
          <p:nvPr/>
        </p:nvSpPr>
        <p:spPr>
          <a:xfrm>
            <a:off x="7412736" y="4547616"/>
            <a:ext cx="1121664" cy="195072"/>
          </a:xfrm>
          <a:prstGeom prst="rect">
            <a:avLst/>
          </a:prstGeom>
        </p:spPr>
        <p:txBody>
          <a:bodyPr lIns="0" tIns="0" rIns="0" bIns="0" wrap="none">
            <a:noAutofit/>
          </a:bodyPr>
          <a:p>
            <a:pPr indent="0"/>
            <a:r>
              <a:rPr lang="en-US" b="1" sz="1600">
                <a:solidFill>
                  <a:srgbClr val="201829"/>
                </a:solidFill>
                <a:latin typeface="Arial"/>
              </a:rPr>
              <a:t>Immunology</a:t>
            </a:r>
          </a:p>
        </p:txBody>
      </p:sp>
      <p:sp>
        <p:nvSpPr>
          <p:cNvPr id="32" name=""/>
          <p:cNvSpPr/>
          <p:nvPr/>
        </p:nvSpPr>
        <p:spPr>
          <a:xfrm>
            <a:off x="2871216" y="4700016"/>
            <a:ext cx="182880" cy="170688"/>
          </a:xfrm>
          <a:prstGeom prst="rect">
            <a:avLst/>
          </a:prstGeom>
        </p:spPr>
        <p:txBody>
          <a:bodyPr lIns="0" tIns="0" rIns="0" bIns="0" wrap="none">
            <a:noAutofit/>
          </a:bodyPr>
          <a:p>
            <a:pPr indent="0"/>
            <a:r>
              <a:rPr lang="en-US" b="1" i="1" sz="1700" spc="150">
                <a:solidFill>
                  <a:srgbClr val="205969"/>
                </a:solidFill>
                <a:latin typeface="Times New Roman"/>
              </a:rPr>
              <a:t>In</a:t>
            </a:r>
          </a:p>
        </p:txBody>
      </p:sp>
      <p:sp>
        <p:nvSpPr>
          <p:cNvPr id="33" name=""/>
          <p:cNvSpPr/>
          <p:nvPr/>
        </p:nvSpPr>
        <p:spPr>
          <a:xfrm>
            <a:off x="3139440" y="4700016"/>
            <a:ext cx="420624" cy="170688"/>
          </a:xfrm>
          <a:prstGeom prst="rect">
            <a:avLst/>
          </a:prstGeom>
        </p:spPr>
        <p:txBody>
          <a:bodyPr lIns="0" tIns="0" rIns="0" bIns="0" wrap="none">
            <a:noAutofit/>
          </a:bodyPr>
          <a:p>
            <a:pPr indent="0"/>
            <a:r>
              <a:rPr lang="en-US" b="1" i="1" sz="1500">
                <a:solidFill>
                  <a:srgbClr val="205969"/>
                </a:solidFill>
                <a:latin typeface="Arial"/>
              </a:rPr>
              <a:t>Vivo</a:t>
            </a:r>
          </a:p>
        </p:txBody>
      </p:sp>
      <p:sp>
        <p:nvSpPr>
          <p:cNvPr id="34" name=""/>
          <p:cNvSpPr/>
          <p:nvPr/>
        </p:nvSpPr>
        <p:spPr>
          <a:xfrm>
            <a:off x="3627120" y="4700016"/>
            <a:ext cx="371856" cy="170688"/>
          </a:xfrm>
          <a:prstGeom prst="rect">
            <a:avLst/>
          </a:prstGeom>
        </p:spPr>
        <p:txBody>
          <a:bodyPr lIns="0" tIns="0" rIns="0" bIns="0" wrap="none">
            <a:noAutofit/>
          </a:bodyPr>
          <a:p>
            <a:pPr indent="0"/>
            <a:r>
              <a:rPr lang="en-US" b="1" sz="1500">
                <a:solidFill>
                  <a:srgbClr val="205969"/>
                </a:solidFill>
                <a:latin typeface="Arial"/>
              </a:rPr>
              <a:t>acti</a:t>
            </a:r>
          </a:p>
        </p:txBody>
      </p:sp>
      <p:sp>
        <p:nvSpPr>
          <p:cNvPr id="35" name=""/>
          <p:cNvSpPr/>
          <p:nvPr/>
        </p:nvSpPr>
        <p:spPr>
          <a:xfrm>
            <a:off x="3992880" y="4700016"/>
            <a:ext cx="365760" cy="225552"/>
          </a:xfrm>
          <a:prstGeom prst="rect">
            <a:avLst/>
          </a:prstGeom>
        </p:spPr>
        <p:txBody>
          <a:bodyPr lIns="0" tIns="0" rIns="0" bIns="0" wrap="none">
            <a:noAutofit/>
          </a:bodyPr>
          <a:p>
            <a:pPr indent="0"/>
            <a:r>
              <a:rPr lang="en-US" b="1" sz="1500">
                <a:solidFill>
                  <a:srgbClr val="3A618B"/>
                </a:solidFill>
                <a:latin typeface="Arial"/>
              </a:rPr>
              <a:t>vity</a:t>
            </a:r>
          </a:p>
        </p:txBody>
      </p:sp>
      <p:sp>
        <p:nvSpPr>
          <p:cNvPr id="36" name=""/>
          <p:cNvSpPr/>
          <p:nvPr/>
        </p:nvSpPr>
        <p:spPr>
          <a:xfrm>
            <a:off x="5023104" y="4712208"/>
            <a:ext cx="1700784" cy="170688"/>
          </a:xfrm>
          <a:prstGeom prst="rect">
            <a:avLst/>
          </a:prstGeom>
        </p:spPr>
        <p:txBody>
          <a:bodyPr lIns="0" tIns="0" rIns="0" bIns="0" wrap="none">
            <a:noAutofit/>
          </a:bodyPr>
          <a:p>
            <a:pPr indent="0"/>
            <a:r>
              <a:rPr lang="en-US" b="1" sz="1500">
                <a:solidFill>
                  <a:srgbClr val="3A618B"/>
                </a:solidFill>
                <a:latin typeface="Arial"/>
              </a:rPr>
              <a:t>Pharmacokinetic</a:t>
            </a:r>
          </a:p>
        </p:txBody>
      </p:sp>
      <p:sp>
        <p:nvSpPr>
          <p:cNvPr id="37" name=""/>
          <p:cNvSpPr/>
          <p:nvPr/>
        </p:nvSpPr>
        <p:spPr>
          <a:xfrm>
            <a:off x="7589520" y="4974336"/>
            <a:ext cx="560832" cy="158496"/>
          </a:xfrm>
          <a:prstGeom prst="rect">
            <a:avLst/>
          </a:prstGeom>
        </p:spPr>
        <p:txBody>
          <a:bodyPr lIns="0" tIns="0" rIns="0" bIns="0" wrap="none">
            <a:noAutofit/>
          </a:bodyPr>
          <a:p>
            <a:pPr indent="0"/>
            <a:r>
              <a:rPr lang="en-US" b="1" sz="1600">
                <a:latin typeface="Arial"/>
              </a:rPr>
              <a:t>DMPK</a:t>
            </a:r>
          </a:p>
        </p:txBody>
      </p:sp>
      <p:sp>
        <p:nvSpPr>
          <p:cNvPr id="38" name=""/>
          <p:cNvSpPr/>
          <p:nvPr/>
        </p:nvSpPr>
        <p:spPr>
          <a:xfrm>
            <a:off x="5352288" y="4986528"/>
            <a:ext cx="1042416" cy="219456"/>
          </a:xfrm>
          <a:prstGeom prst="rect">
            <a:avLst/>
          </a:prstGeom>
        </p:spPr>
        <p:txBody>
          <a:bodyPr lIns="0" tIns="0" rIns="0" bIns="0" wrap="none">
            <a:noAutofit/>
          </a:bodyPr>
          <a:p>
            <a:pPr indent="0"/>
            <a:r>
              <a:rPr lang="en-US" b="1" sz="1500">
                <a:solidFill>
                  <a:srgbClr val="205969"/>
                </a:solidFill>
                <a:latin typeface="Arial"/>
              </a:rPr>
              <a:t>Properties</a:t>
            </a:r>
          </a:p>
        </p:txBody>
      </p:sp>
      <p:sp>
        <p:nvSpPr>
          <p:cNvPr id="39" name=""/>
          <p:cNvSpPr/>
          <p:nvPr/>
        </p:nvSpPr>
        <p:spPr>
          <a:xfrm>
            <a:off x="4828032" y="5468112"/>
            <a:ext cx="353568" cy="115824"/>
          </a:xfrm>
          <a:prstGeom prst="rect">
            <a:avLst/>
          </a:prstGeom>
        </p:spPr>
        <p:txBody>
          <a:bodyPr lIns="0" tIns="0" rIns="0" bIns="0" wrap="none">
            <a:noAutofit/>
          </a:bodyPr>
          <a:p>
            <a:pPr indent="0"/>
            <a:r>
              <a:rPr lang="en-US" sz="1800">
                <a:latin typeface="Calibri"/>
              </a:rPr>
              <a:t>vior</a:t>
            </a:r>
          </a:p>
        </p:txBody>
      </p:sp>
      <p:sp>
        <p:nvSpPr>
          <p:cNvPr id="40" name=""/>
          <p:cNvSpPr/>
          <p:nvPr/>
        </p:nvSpPr>
        <p:spPr>
          <a:xfrm>
            <a:off x="1938528" y="5754624"/>
            <a:ext cx="566928" cy="158496"/>
          </a:xfrm>
          <a:prstGeom prst="rect">
            <a:avLst/>
          </a:prstGeom>
        </p:spPr>
        <p:txBody>
          <a:bodyPr lIns="0" tIns="0" rIns="0" bIns="0" wrap="none">
            <a:noAutofit/>
          </a:bodyPr>
          <a:p>
            <a:pPr indent="0"/>
            <a:r>
              <a:rPr lang="en-US" b="1" sz="1600">
                <a:latin typeface="Arial"/>
              </a:rPr>
              <a:t>Pathol</a:t>
            </a:r>
          </a:p>
        </p:txBody>
      </p:sp>
      <p:sp>
        <p:nvSpPr>
          <p:cNvPr id="41" name=""/>
          <p:cNvSpPr/>
          <p:nvPr/>
        </p:nvSpPr>
        <p:spPr>
          <a:xfrm>
            <a:off x="2529840" y="5791200"/>
            <a:ext cx="329184" cy="158496"/>
          </a:xfrm>
          <a:prstGeom prst="rect">
            <a:avLst/>
          </a:prstGeom>
        </p:spPr>
        <p:txBody>
          <a:bodyPr lIns="0" tIns="0" rIns="0" bIns="0" wrap="none">
            <a:noAutofit/>
          </a:bodyPr>
          <a:p>
            <a:pPr indent="0"/>
            <a:r>
              <a:rPr lang="en-US" sz="1800">
                <a:latin typeface="Arial"/>
              </a:rPr>
              <a:t>ogy</a:t>
            </a:r>
          </a:p>
        </p:txBody>
      </p:sp>
      <p:sp>
        <p:nvSpPr>
          <p:cNvPr id="42" name=""/>
          <p:cNvSpPr/>
          <p:nvPr/>
        </p:nvSpPr>
        <p:spPr>
          <a:xfrm>
            <a:off x="7303008" y="5846064"/>
            <a:ext cx="1127760" cy="195072"/>
          </a:xfrm>
          <a:prstGeom prst="rect">
            <a:avLst/>
          </a:prstGeom>
        </p:spPr>
        <p:txBody>
          <a:bodyPr lIns="0" tIns="0" rIns="0" bIns="0" wrap="none">
            <a:noAutofit/>
          </a:bodyPr>
          <a:p>
            <a:pPr indent="0"/>
            <a:r>
              <a:rPr lang="en-US" b="1" sz="1600">
                <a:latin typeface="Arial"/>
              </a:rPr>
              <a:t>Enzymology</a:t>
            </a:r>
          </a:p>
        </p:txBody>
      </p:sp>
      <p:sp>
        <p:nvSpPr>
          <p:cNvPr id="43" name=""/>
          <p:cNvSpPr/>
          <p:nvPr/>
        </p:nvSpPr>
        <p:spPr>
          <a:xfrm>
            <a:off x="5120640" y="5925312"/>
            <a:ext cx="1975104" cy="195072"/>
          </a:xfrm>
          <a:prstGeom prst="rect">
            <a:avLst/>
          </a:prstGeom>
        </p:spPr>
        <p:txBody>
          <a:bodyPr lIns="0" tIns="0" rIns="0" bIns="0" wrap="none">
            <a:noAutofit/>
          </a:bodyPr>
          <a:p>
            <a:pPr indent="0"/>
            <a:r>
              <a:rPr lang="en-US" b="1" sz="1600">
                <a:latin typeface="Arial"/>
              </a:rPr>
              <a:t>Physical</a:t>
            </a:r>
          </a:p>
        </p:txBody>
      </p:sp>
      <p:sp>
        <p:nvSpPr>
          <p:cNvPr id="44" name=""/>
          <p:cNvSpPr/>
          <p:nvPr/>
        </p:nvSpPr>
        <p:spPr>
          <a:xfrm>
            <a:off x="3236976" y="6010656"/>
            <a:ext cx="743712" cy="182880"/>
          </a:xfrm>
          <a:prstGeom prst="rect">
            <a:avLst/>
          </a:prstGeom>
        </p:spPr>
        <p:txBody>
          <a:bodyPr lIns="0" tIns="0" rIns="0" bIns="0">
            <a:noAutofit/>
          </a:bodyPr>
          <a:p>
            <a:pPr indent="0"/>
            <a:r>
              <a:rPr lang="en-US" sz="1400">
                <a:solidFill>
                  <a:srgbClr val="C6AA58"/>
                </a:solidFill>
                <a:latin typeface="Courier New"/>
              </a:rPr>
              <a:t>P</a:t>
            </a:r>
            <a:r>
              <a:rPr lang="en-US" sz="700" spc="100">
                <a:solidFill>
                  <a:srgbClr val="BEA557"/>
                </a:solidFill>
                <a:latin typeface="Times New Roman"/>
              </a:rPr>
              <a:t>h»/C IA1</a:t>
            </a:r>
          </a:p>
          <a:p>
            <a:pPr marL="139700" indent="0"/>
            <a:r>
              <a:rPr lang="en-US" b="1" sz="1600">
                <a:solidFill>
                  <a:srgbClr val="BEA557"/>
                </a:solidFill>
                <a:latin typeface="Arial"/>
              </a:rPr>
              <a:t>nysioi</a:t>
            </a:r>
          </a:p>
        </p:txBody>
      </p:sp>
      <p:sp>
        <p:nvSpPr>
          <p:cNvPr id="45" name=""/>
          <p:cNvSpPr/>
          <p:nvPr/>
        </p:nvSpPr>
        <p:spPr>
          <a:xfrm>
            <a:off x="3992880" y="6065520"/>
            <a:ext cx="353568" cy="115824"/>
          </a:xfrm>
          <a:prstGeom prst="rect">
            <a:avLst/>
          </a:prstGeom>
        </p:spPr>
        <p:txBody>
          <a:bodyPr lIns="0" tIns="0" rIns="0" bIns="0" wrap="none">
            <a:noAutofit/>
          </a:bodyPr>
          <a:p>
            <a:pPr indent="0"/>
            <a:r>
              <a:rPr lang="en-US" sz="2200">
                <a:solidFill>
                  <a:srgbClr val="BEA557"/>
                </a:solidFill>
                <a:latin typeface="Calibri"/>
              </a:rPr>
              <a:t>uuy</a:t>
            </a:r>
          </a:p>
        </p:txBody>
      </p:sp>
    </p:spTree>
  </p:cSld>
  <p:clrMapOvr>
    <a:overrideClrMapping bg1="lt1" tx1="dk1" bg2="lt2" tx2="dk2" accent1="accent1" accent2="accent2" accent3="accent3" accent4="accent4" accent5="accent5" accent6="accent6" hlink="hlink" folHlink="folHlink"/>
  </p:clrMapOvr>
</p:sld>
</file>

<file path=ppt/slides/slide54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158240" y="1389888"/>
            <a:ext cx="377952" cy="335280"/>
          </a:xfrm>
          <a:prstGeom prst="rect">
            <a:avLst/>
          </a:prstGeom>
        </p:spPr>
      </p:pic>
      <p:pic>
        <p:nvPicPr>
          <p:cNvPr id="3" name=""/>
          <p:cNvPicPr>
            <a:picLocks noChangeAspect="1"/>
          </p:cNvPicPr>
          <p:nvPr/>
        </p:nvPicPr>
        <p:blipFill>
          <a:blip r:embed="rPictId1"/>
          <a:stretch>
            <a:fillRect/>
          </a:stretch>
        </p:blipFill>
        <p:spPr>
          <a:xfrm>
            <a:off x="6736080" y="1865376"/>
            <a:ext cx="377952" cy="316992"/>
          </a:xfrm>
          <a:prstGeom prst="rect">
            <a:avLst/>
          </a:prstGeom>
        </p:spPr>
      </p:pic>
      <p:pic>
        <p:nvPicPr>
          <p:cNvPr id="4" name=""/>
          <p:cNvPicPr>
            <a:picLocks noChangeAspect="1"/>
          </p:cNvPicPr>
          <p:nvPr/>
        </p:nvPicPr>
        <p:blipFill>
          <a:blip r:embed="rPictId2"/>
          <a:stretch>
            <a:fillRect/>
          </a:stretch>
        </p:blipFill>
        <p:spPr>
          <a:xfrm>
            <a:off x="5388864" y="2304288"/>
            <a:ext cx="377952" cy="316992"/>
          </a:xfrm>
          <a:prstGeom prst="rect">
            <a:avLst/>
          </a:prstGeom>
        </p:spPr>
      </p:pic>
      <p:pic>
        <p:nvPicPr>
          <p:cNvPr id="5" name=""/>
          <p:cNvPicPr>
            <a:picLocks noChangeAspect="1"/>
          </p:cNvPicPr>
          <p:nvPr/>
        </p:nvPicPr>
        <p:blipFill>
          <a:blip r:embed="rPictId3"/>
          <a:stretch>
            <a:fillRect/>
          </a:stretch>
        </p:blipFill>
        <p:spPr>
          <a:xfrm>
            <a:off x="5309616" y="5108448"/>
            <a:ext cx="377952" cy="335280"/>
          </a:xfrm>
          <a:prstGeom prst="rect">
            <a:avLst/>
          </a:prstGeom>
        </p:spPr>
      </p:pic>
      <p:sp>
        <p:nvSpPr>
          <p:cNvPr id="6" name=""/>
          <p:cNvSpPr/>
          <p:nvPr/>
        </p:nvSpPr>
        <p:spPr>
          <a:xfrm>
            <a:off x="3316224" y="374904"/>
            <a:ext cx="2526792" cy="429768"/>
          </a:xfrm>
          <a:prstGeom prst="rect">
            <a:avLst/>
          </a:prstGeom>
        </p:spPr>
        <p:txBody>
          <a:bodyPr lIns="0" tIns="0" rIns="0" bIns="0" wrap="none">
            <a:noAutofit/>
          </a:bodyPr>
          <a:p>
            <a:pPr indent="0"/>
            <a:r>
              <a:rPr lang="en-US" b="1" sz="3200">
                <a:solidFill>
                  <a:srgbClr val="205969"/>
                </a:solidFill>
                <a:latin typeface="Arial"/>
              </a:rPr>
              <a:t>DD - Pipeline</a:t>
            </a:r>
          </a:p>
        </p:txBody>
      </p:sp>
      <p:sp>
        <p:nvSpPr>
          <p:cNvPr id="7" name=""/>
          <p:cNvSpPr/>
          <p:nvPr/>
        </p:nvSpPr>
        <p:spPr>
          <a:xfrm>
            <a:off x="1926336" y="1347216"/>
            <a:ext cx="5974080" cy="426720"/>
          </a:xfrm>
          <a:prstGeom prst="rect">
            <a:avLst/>
          </a:prstGeom>
        </p:spPr>
        <p:txBody>
          <a:bodyPr lIns="0" tIns="0" rIns="0" bIns="0" wrap="none">
            <a:noAutofit/>
          </a:bodyPr>
          <a:p>
            <a:pPr indent="0"/>
            <a:r>
              <a:rPr lang="en-US" sz="1900">
                <a:solidFill>
                  <a:srgbClr val="2A322C"/>
                </a:solidFill>
                <a:latin typeface="Cambria"/>
              </a:rPr>
              <a:t>Biological Data ■4 Isolation of target receptor</a:t>
            </a:r>
          </a:p>
        </p:txBody>
      </p:sp>
      <p:sp>
        <p:nvSpPr>
          <p:cNvPr id="8" name=""/>
          <p:cNvSpPr/>
          <p:nvPr/>
        </p:nvSpPr>
        <p:spPr>
          <a:xfrm>
            <a:off x="5992368" y="2279904"/>
            <a:ext cx="1908048" cy="304800"/>
          </a:xfrm>
          <a:prstGeom prst="rect">
            <a:avLst/>
          </a:prstGeom>
        </p:spPr>
        <p:txBody>
          <a:bodyPr lIns="0" tIns="0" rIns="0" bIns="0" wrap="none">
            <a:noAutofit/>
          </a:bodyPr>
          <a:p>
            <a:pPr indent="0"/>
            <a:r>
              <a:rPr lang="en-US" sz="1900">
                <a:solidFill>
                  <a:srgbClr val="2A322C"/>
                </a:solidFill>
                <a:latin typeface="Cambria"/>
              </a:rPr>
              <a:t>Mass Screening</a:t>
            </a:r>
          </a:p>
        </p:txBody>
      </p:sp>
      <p:sp>
        <p:nvSpPr>
          <p:cNvPr id="9" name=""/>
          <p:cNvSpPr/>
          <p:nvPr/>
        </p:nvSpPr>
        <p:spPr>
          <a:xfrm>
            <a:off x="1338072" y="2337816"/>
            <a:ext cx="3791712" cy="231648"/>
          </a:xfrm>
          <a:prstGeom prst="rect">
            <a:avLst/>
          </a:prstGeom>
        </p:spPr>
        <p:txBody>
          <a:bodyPr lIns="0" tIns="0" rIns="0" bIns="0" wrap="none">
            <a:noAutofit/>
          </a:bodyPr>
          <a:p>
            <a:pPr indent="0">
              <a:spcAft>
                <a:spcPts val="1050"/>
              </a:spcAft>
            </a:pPr>
            <a:r>
              <a:rPr lang="en-US" sz="1900">
                <a:solidFill>
                  <a:srgbClr val="2A322C"/>
                </a:solidFill>
                <a:latin typeface="Cambria"/>
              </a:rPr>
              <a:t>Isolation of initial lead compound</a:t>
            </a:r>
          </a:p>
        </p:txBody>
      </p:sp>
      <p:sp>
        <p:nvSpPr>
          <p:cNvPr id="10" name=""/>
          <p:cNvSpPr/>
          <p:nvPr/>
        </p:nvSpPr>
        <p:spPr>
          <a:xfrm>
            <a:off x="2996184" y="2734056"/>
            <a:ext cx="365760" cy="329184"/>
          </a:xfrm>
          <a:prstGeom prst="rect">
            <a:avLst/>
          </a:prstGeom>
        </p:spPr>
        <p:txBody>
          <a:bodyPr lIns="0" tIns="0" rIns="0" bIns="0" wrap="none">
            <a:noAutofit/>
          </a:bodyPr>
          <a:p>
            <a:pPr algn="ctr" indent="0">
              <a:lnSpc>
                <a:spcPts val="2712"/>
              </a:lnSpc>
              <a:spcAft>
                <a:spcPts val="210"/>
              </a:spcAft>
            </a:pPr>
            <a:r>
              <a:rPr lang="en-US" i="1" sz="2600">
                <a:solidFill>
                  <a:srgbClr val="2A322C"/>
                </a:solidFill>
                <a:latin typeface="Arial"/>
              </a:rPr>
              <a:t>&amp;</a:t>
            </a:r>
          </a:p>
        </p:txBody>
      </p:sp>
      <p:sp>
        <p:nvSpPr>
          <p:cNvPr id="11" name=""/>
          <p:cNvSpPr/>
          <p:nvPr/>
        </p:nvSpPr>
        <p:spPr>
          <a:xfrm>
            <a:off x="1517904" y="3179064"/>
            <a:ext cx="6449568" cy="624840"/>
          </a:xfrm>
          <a:prstGeom prst="rect">
            <a:avLst/>
          </a:prstGeom>
        </p:spPr>
        <p:txBody>
          <a:bodyPr lIns="0" tIns="0" rIns="0" bIns="0">
            <a:noAutofit/>
          </a:bodyPr>
          <a:p>
            <a:pPr indent="-1092200">
              <a:lnSpc>
                <a:spcPts val="2712"/>
              </a:lnSpc>
            </a:pPr>
            <a:r>
              <a:rPr lang="en-US" sz="1900">
                <a:solidFill>
                  <a:srgbClr val="2A322C"/>
                </a:solidFill>
                <a:latin typeface="Cambria"/>
              </a:rPr>
              <a:t>Biochemical charactenzation 4 Iteiative refinement of binding</a:t>
            </a:r>
          </a:p>
        </p:txBody>
      </p:sp>
      <p:sp>
        <p:nvSpPr>
          <p:cNvPr id="12" name=""/>
          <p:cNvSpPr/>
          <p:nvPr/>
        </p:nvSpPr>
        <p:spPr>
          <a:xfrm>
            <a:off x="5522976" y="3639312"/>
            <a:ext cx="2782824" cy="551688"/>
          </a:xfrm>
          <a:prstGeom prst="rect">
            <a:avLst/>
          </a:prstGeom>
        </p:spPr>
        <p:txBody>
          <a:bodyPr lIns="0" tIns="0" rIns="0" bIns="0">
            <a:noAutofit/>
          </a:bodyPr>
          <a:p>
            <a:pPr algn="just" indent="0">
              <a:lnSpc>
                <a:spcPts val="2472"/>
              </a:lnSpc>
              <a:spcAft>
                <a:spcPts val="1470"/>
              </a:spcAft>
            </a:pPr>
            <a:r>
              <a:rPr lang="en-US" sz="1900">
                <a:solidFill>
                  <a:srgbClr val="595959"/>
                </a:solidFill>
                <a:latin typeface="Cambria"/>
              </a:rPr>
              <a:t>Combinatorial chemistry Structure based design</a:t>
            </a:r>
          </a:p>
        </p:txBody>
      </p:sp>
      <p:sp>
        <p:nvSpPr>
          <p:cNvPr id="13" name=""/>
          <p:cNvSpPr/>
          <p:nvPr/>
        </p:nvSpPr>
        <p:spPr>
          <a:xfrm>
            <a:off x="6748272" y="4340352"/>
            <a:ext cx="475488" cy="426720"/>
          </a:xfrm>
          <a:prstGeom prst="rect">
            <a:avLst/>
          </a:prstGeom>
        </p:spPr>
        <p:txBody>
          <a:bodyPr lIns="0" tIns="0" rIns="0" bIns="0" wrap="none">
            <a:noAutofit/>
          </a:bodyPr>
          <a:p>
            <a:pPr indent="0">
              <a:spcBef>
                <a:spcPts val="1470"/>
              </a:spcBef>
            </a:pPr>
            <a:r>
              <a:rPr lang="en-US" sz="2600">
                <a:solidFill>
                  <a:srgbClr val="1D1C7F"/>
                </a:solidFill>
                <a:latin typeface="Arial"/>
              </a:rPr>
              <a:t>*</a:t>
            </a:r>
          </a:p>
        </p:txBody>
      </p:sp>
      <p:sp>
        <p:nvSpPr>
          <p:cNvPr id="14" name=""/>
          <p:cNvSpPr/>
          <p:nvPr/>
        </p:nvSpPr>
        <p:spPr>
          <a:xfrm>
            <a:off x="1487424" y="5047488"/>
            <a:ext cx="3572256" cy="426720"/>
          </a:xfrm>
          <a:prstGeom prst="rect">
            <a:avLst/>
          </a:prstGeom>
        </p:spPr>
        <p:txBody>
          <a:bodyPr lIns="0" tIns="0" rIns="0" bIns="0" wrap="none">
            <a:noAutofit/>
          </a:bodyPr>
          <a:p>
            <a:pPr algn="just" indent="0"/>
            <a:r>
              <a:rPr lang="en-US" sz="1900">
                <a:solidFill>
                  <a:srgbClr val="595959"/>
                </a:solidFill>
                <a:latin typeface="Cambria"/>
              </a:rPr>
              <a:t>$$$    Clinical Trials</a:t>
            </a:r>
          </a:p>
        </p:txBody>
      </p:sp>
      <p:sp>
        <p:nvSpPr>
          <p:cNvPr id="15" name=""/>
          <p:cNvSpPr/>
          <p:nvPr/>
        </p:nvSpPr>
        <p:spPr>
          <a:xfrm>
            <a:off x="5992368" y="4980432"/>
            <a:ext cx="2029968" cy="652272"/>
          </a:xfrm>
          <a:prstGeom prst="rect">
            <a:avLst/>
          </a:prstGeom>
        </p:spPr>
        <p:txBody>
          <a:bodyPr lIns="0" tIns="0" rIns="0" bIns="0">
            <a:noAutofit/>
          </a:bodyPr>
          <a:p>
            <a:pPr algn="ctr" indent="0">
              <a:lnSpc>
                <a:spcPts val="2784"/>
              </a:lnSpc>
            </a:pPr>
            <a:r>
              <a:rPr lang="en-US" sz="1900">
                <a:solidFill>
                  <a:srgbClr val="2A322C"/>
                </a:solidFill>
                <a:latin typeface="Cambria"/>
              </a:rPr>
              <a:t>Clinically Active Compound</a:t>
            </a:r>
          </a:p>
        </p:txBody>
      </p:sp>
      <p:sp>
        <p:nvSpPr>
          <p:cNvPr id="16" name=""/>
          <p:cNvSpPr/>
          <p:nvPr/>
        </p:nvSpPr>
        <p:spPr>
          <a:xfrm>
            <a:off x="9009888" y="347472"/>
            <a:ext cx="134112" cy="658368"/>
          </a:xfrm>
          <a:prstGeom prst="rect">
            <a:avLst/>
          </a:prstGeom>
        </p:spPr>
        <p:txBody>
          <a:bodyPr lIns="0" tIns="0" rIns="0" bIns="0" wrap="none">
            <a:noAutofit/>
          </a:bodyPr>
          <a:p>
            <a:pPr indent="0"/>
            <a:r>
              <a:rPr lang="en-US" b="1" sz="3700">
                <a:solidFill>
                  <a:srgbClr val="205969"/>
                </a:solidFill>
                <a:latin typeface="Arial"/>
              </a:rPr>
              <a:t>j</a:t>
            </a:r>
          </a:p>
        </p:txBody>
      </p:sp>
    </p:spTree>
  </p:cSld>
  <p:clrMapOvr>
    <a:overrideClrMapping bg1="lt1" tx1="dk1" bg2="lt2" tx2="dk2" accent1="accent1" accent2="accent2" accent3="accent3" accent4="accent4" accent5="accent5" accent6="accent6" hlink="hlink" folHlink="folHlink"/>
  </p:clrMapOvr>
</p:sld>
</file>

<file path=ppt/slides/slide5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639824" y="780288"/>
            <a:ext cx="5891784" cy="411480"/>
          </a:xfrm>
          <a:prstGeom prst="rect">
            <a:avLst/>
          </a:prstGeom>
        </p:spPr>
        <p:txBody>
          <a:bodyPr lIns="0" tIns="0" rIns="0" bIns="0" wrap="none">
            <a:noAutofit/>
          </a:bodyPr>
          <a:p>
            <a:pPr indent="0"/>
            <a:r>
              <a:rPr lang="en-US" b="1" sz="3200">
                <a:solidFill>
                  <a:srgbClr val="001F5F"/>
                </a:solidFill>
                <a:latin typeface="Arial"/>
              </a:rPr>
              <a:t>Needleman-Wunsch Algorithm</a:t>
            </a:r>
          </a:p>
        </p:txBody>
      </p:sp>
      <p:sp>
        <p:nvSpPr>
          <p:cNvPr id="3" name=""/>
          <p:cNvSpPr/>
          <p:nvPr/>
        </p:nvSpPr>
        <p:spPr>
          <a:xfrm>
            <a:off x="4642104" y="1609344"/>
            <a:ext cx="3502152" cy="2788920"/>
          </a:xfrm>
          <a:prstGeom prst="rect">
            <a:avLst/>
          </a:prstGeom>
        </p:spPr>
        <p:txBody>
          <a:bodyPr lIns="0" tIns="0" rIns="0" bIns="0">
            <a:noAutofit/>
          </a:bodyPr>
          <a:p>
            <a:pPr indent="0">
              <a:spcAft>
                <a:spcPts val="1050"/>
              </a:spcAft>
            </a:pPr>
            <a:r>
              <a:rPr lang="en-US" sz="2600" spc="-50">
                <a:solidFill>
                  <a:srgbClr val="3265FF"/>
                </a:solidFill>
                <a:latin typeface="Arial"/>
              </a:rPr>
              <a:t>Conclusions</a:t>
            </a:r>
          </a:p>
          <a:p>
            <a:pPr indent="0">
              <a:lnSpc>
                <a:spcPts val="3096"/>
              </a:lnSpc>
            </a:pPr>
            <a:r>
              <a:rPr lang="en-US" sz="2600" spc="-50">
                <a:latin typeface="Arial"/>
              </a:rPr>
              <a:t>Needleman and Wunsh Algorithm performs global alignment on two sequences using a dynamic programming approach</a:t>
            </a:r>
          </a:p>
        </p:txBody>
      </p:sp>
    </p:spTree>
  </p:cSld>
  <p:clrMapOvr>
    <a:overrideClrMapping bg1="lt1" tx1="dk1" bg2="lt2" tx2="dk2" accent1="accent1" accent2="accent2" accent3="accent3" accent4="accent4" accent5="accent5" accent6="accent6" hlink="hlink" folHlink="folHlink"/>
  </p:clrMapOvr>
</p:sld>
</file>

<file path=ppt/slides/slide55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97024" y="371856"/>
            <a:ext cx="4995672" cy="356616"/>
          </a:xfrm>
          <a:prstGeom prst="rect">
            <a:avLst/>
          </a:prstGeom>
        </p:spPr>
        <p:txBody>
          <a:bodyPr lIns="0" tIns="0" rIns="0" bIns="0" wrap="none">
            <a:noAutofit/>
          </a:bodyPr>
          <a:p>
            <a:pPr indent="0"/>
            <a:r>
              <a:rPr lang="en-US" b="1" sz="3200">
                <a:solidFill>
                  <a:srgbClr val="205969"/>
                </a:solidFill>
                <a:latin typeface="Arial"/>
              </a:rPr>
              <a:t>Advanced Bioinformatics</a:t>
            </a:r>
          </a:p>
        </p:txBody>
      </p:sp>
      <p:sp>
        <p:nvSpPr>
          <p:cNvPr id="3" name=""/>
          <p:cNvSpPr/>
          <p:nvPr/>
        </p:nvSpPr>
        <p:spPr>
          <a:xfrm>
            <a:off x="4507992" y="1203960"/>
            <a:ext cx="4029456" cy="4581144"/>
          </a:xfrm>
          <a:prstGeom prst="rect">
            <a:avLst/>
          </a:prstGeom>
        </p:spPr>
        <p:txBody>
          <a:bodyPr lIns="0" tIns="0" rIns="0" bIns="0">
            <a:noAutofit/>
          </a:bodyPr>
          <a:p>
            <a:pPr marR="1676400" indent="0">
              <a:lnSpc>
                <a:spcPts val="2808"/>
              </a:lnSpc>
            </a:pPr>
            <a:r>
              <a:rPr lang="en-US" sz="2600">
                <a:solidFill>
                  <a:srgbClr val="8F2934"/>
                </a:solidFill>
                <a:latin typeface="Arial"/>
              </a:rPr>
              <a:t>Methods of DD </a:t>
            </a:r>
            <a:r>
              <a:rPr lang="en-US" sz="2600">
                <a:solidFill>
                  <a:srgbClr val="205969"/>
                </a:solidFill>
                <a:latin typeface="Arial"/>
              </a:rPr>
              <a:t>Past:</a:t>
            </a:r>
          </a:p>
          <a:p>
            <a:pPr indent="0">
              <a:lnSpc>
                <a:spcPts val="3096"/>
              </a:lnSpc>
            </a:pPr>
            <a:r>
              <a:rPr lang="en-US" sz="2200">
                <a:latin typeface="Calibri"/>
              </a:rPr>
              <a:t>(1)    Identification of active ingredient from traditional remedies</a:t>
            </a:r>
          </a:p>
          <a:p>
            <a:pPr indent="0">
              <a:lnSpc>
                <a:spcPts val="3096"/>
              </a:lnSpc>
            </a:pPr>
            <a:r>
              <a:rPr lang="en-US" sz="2200">
                <a:latin typeface="Calibri"/>
              </a:rPr>
              <a:t>(2)    serendipitous discovery. </a:t>
            </a:r>
            <a:r>
              <a:rPr lang="en-US" sz="2600">
                <a:solidFill>
                  <a:srgbClr val="205969"/>
                </a:solidFill>
                <a:latin typeface="Arial"/>
              </a:rPr>
              <a:t>Current:</a:t>
            </a:r>
          </a:p>
          <a:p>
            <a:pPr algn="just" marR="241300" indent="0">
              <a:lnSpc>
                <a:spcPts val="3096"/>
              </a:lnSpc>
            </a:pPr>
            <a:r>
              <a:rPr lang="en-US" sz="2200">
                <a:latin typeface="Calibri"/>
              </a:rPr>
              <a:t>Diseases are controlled at molecular &amp; physiological level.</a:t>
            </a:r>
          </a:p>
          <a:p>
            <a:pPr indent="0">
              <a:lnSpc>
                <a:spcPts val="3096"/>
              </a:lnSpc>
            </a:pPr>
            <a:r>
              <a:rPr lang="en-US" sz="2200">
                <a:latin typeface="Calibri"/>
              </a:rPr>
              <a:t>Information of Human Genome</a:t>
            </a:r>
          </a:p>
        </p:txBody>
      </p:sp>
    </p:spTree>
  </p:cSld>
  <p:clrMapOvr>
    <a:overrideClrMapping bg1="lt1" tx1="dk1" bg2="lt2" tx2="dk2" accent1="accent1" accent2="accent2" accent3="accent3" accent4="accent4" accent5="accent5" accent6="accent6" hlink="hlink" folHlink="folHlink"/>
  </p:clrMapOvr>
</p:sld>
</file>

<file path=ppt/slides/slide55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609600" y="1328928"/>
            <a:ext cx="2145792" cy="2980944"/>
          </a:xfrm>
          <a:prstGeom prst="rect">
            <a:avLst/>
          </a:prstGeom>
        </p:spPr>
      </p:pic>
      <p:sp>
        <p:nvSpPr>
          <p:cNvPr id="3" name=""/>
          <p:cNvSpPr/>
          <p:nvPr/>
        </p:nvSpPr>
        <p:spPr>
          <a:xfrm>
            <a:off x="2093976" y="374904"/>
            <a:ext cx="5077968" cy="429768"/>
          </a:xfrm>
          <a:prstGeom prst="rect">
            <a:avLst/>
          </a:prstGeom>
        </p:spPr>
        <p:txBody>
          <a:bodyPr lIns="0" tIns="0" rIns="0" bIns="0" wrap="none">
            <a:noAutofit/>
          </a:bodyPr>
          <a:p>
            <a:pPr indent="0"/>
            <a:r>
              <a:rPr lang="en-US" b="1" sz="3200">
                <a:solidFill>
                  <a:srgbClr val="205969"/>
                </a:solidFill>
                <a:latin typeface="Arial"/>
              </a:rPr>
              <a:t>Drug Discovery - Methods</a:t>
            </a:r>
          </a:p>
        </p:txBody>
      </p:sp>
      <p:sp>
        <p:nvSpPr>
          <p:cNvPr id="4" name=""/>
          <p:cNvSpPr/>
          <p:nvPr/>
        </p:nvSpPr>
        <p:spPr>
          <a:xfrm>
            <a:off x="9040368" y="737616"/>
            <a:ext cx="103632" cy="274320"/>
          </a:xfrm>
          <a:prstGeom prst="rect">
            <a:avLst/>
          </a:prstGeom>
          <a:solidFill>
            <a:srgbClr val="E6F3F9"/>
          </a:solidFill>
        </p:spPr>
        <p:txBody>
          <a:bodyPr lIns="0" tIns="0" rIns="0" bIns="0" wrap="none">
            <a:noAutofit/>
          </a:bodyPr>
          <a:p>
            <a:pPr indent="0"/>
            <a:r>
              <a:rPr lang="en-US" sz="2600">
                <a:solidFill>
                  <a:srgbClr val="0A576A"/>
                </a:solidFill>
                <a:latin typeface="Arial"/>
              </a:rPr>
              <a:t>l</a:t>
            </a:r>
          </a:p>
        </p:txBody>
      </p:sp>
      <p:sp>
        <p:nvSpPr>
          <p:cNvPr id="5" name=""/>
          <p:cNvSpPr/>
          <p:nvPr/>
        </p:nvSpPr>
        <p:spPr>
          <a:xfrm>
            <a:off x="597408" y="4590288"/>
            <a:ext cx="2176272" cy="1609344"/>
          </a:xfrm>
          <a:prstGeom prst="rect">
            <a:avLst/>
          </a:prstGeom>
        </p:spPr>
        <p:txBody>
          <a:bodyPr lIns="0" tIns="0" rIns="0" bIns="0">
            <a:noAutofit/>
          </a:bodyPr>
          <a:p>
            <a:pPr algn="just" marL="152400" indent="0">
              <a:spcBef>
                <a:spcPts val="2310"/>
              </a:spcBef>
              <a:spcAft>
                <a:spcPts val="840"/>
              </a:spcAft>
            </a:pPr>
            <a:r>
              <a:rPr lang="en-US" sz="1800">
                <a:latin typeface="Arial"/>
              </a:rPr>
              <a:t>1940s</a:t>
            </a:r>
          </a:p>
          <a:p>
            <a:pPr algn="just" marL="152400" indent="0">
              <a:spcAft>
                <a:spcPts val="420"/>
              </a:spcAft>
            </a:pPr>
            <a:r>
              <a:rPr lang="en-US" sz="1800">
                <a:latin typeface="Arial"/>
              </a:rPr>
              <a:t>•    Antibiotic Era</a:t>
            </a:r>
          </a:p>
          <a:p>
            <a:pPr marL="381000" indent="-228600">
              <a:lnSpc>
                <a:spcPts val="2040"/>
              </a:lnSpc>
            </a:pPr>
            <a:r>
              <a:rPr lang="en-US" sz="1800">
                <a:latin typeface="Arial"/>
              </a:rPr>
              <a:t>•    R&amp;D Boost due to WW2</a:t>
            </a:r>
          </a:p>
          <a:p>
            <a:pPr algn="just" indent="0"/>
            <a:r>
              <a:rPr lang="en-US" sz="2200">
                <a:solidFill>
                  <a:srgbClr val="747474"/>
                </a:solidFill>
                <a:latin typeface="Calibri"/>
              </a:rPr>
              <a:t>V_</a:t>
            </a:r>
            <a:r>
              <a:rPr lang="en-US" i="1" sz="2400">
                <a:solidFill>
                  <a:srgbClr val="747474"/>
                </a:solidFill>
                <a:latin typeface="Arial"/>
              </a:rPr>
              <a:t>)</a:t>
            </a:r>
          </a:p>
        </p:txBody>
      </p:sp>
      <p:sp>
        <p:nvSpPr>
          <p:cNvPr id="6" name=""/>
          <p:cNvSpPr/>
          <p:nvPr/>
        </p:nvSpPr>
        <p:spPr>
          <a:xfrm>
            <a:off x="3599688" y="1362456"/>
            <a:ext cx="658368" cy="188976"/>
          </a:xfrm>
          <a:prstGeom prst="rect">
            <a:avLst/>
          </a:prstGeom>
        </p:spPr>
        <p:txBody>
          <a:bodyPr lIns="0" tIns="0" rIns="0" bIns="0" wrap="none">
            <a:noAutofit/>
          </a:bodyPr>
          <a:p>
            <a:pPr algn="just" indent="0">
              <a:spcAft>
                <a:spcPts val="630"/>
              </a:spcAft>
            </a:pPr>
            <a:r>
              <a:rPr lang="en-US" sz="1800">
                <a:latin typeface="Arial"/>
              </a:rPr>
              <a:t>1970s</a:t>
            </a:r>
          </a:p>
        </p:txBody>
      </p:sp>
      <p:sp>
        <p:nvSpPr>
          <p:cNvPr id="7" name=""/>
          <p:cNvSpPr/>
          <p:nvPr/>
        </p:nvSpPr>
        <p:spPr>
          <a:xfrm>
            <a:off x="3587496" y="1709928"/>
            <a:ext cx="1804416" cy="518160"/>
          </a:xfrm>
          <a:prstGeom prst="rect">
            <a:avLst/>
          </a:prstGeom>
        </p:spPr>
        <p:txBody>
          <a:bodyPr lIns="0" tIns="0" rIns="0" bIns="0">
            <a:noAutofit/>
          </a:bodyPr>
          <a:p>
            <a:pPr indent="-228600">
              <a:lnSpc>
                <a:spcPts val="2160"/>
              </a:lnSpc>
            </a:pPr>
            <a:r>
              <a:rPr lang="en-US" sz="1800">
                <a:latin typeface="Arial"/>
              </a:rPr>
              <a:t>•    Rise of Biotechnology</a:t>
            </a:r>
          </a:p>
        </p:txBody>
      </p:sp>
      <p:sp>
        <p:nvSpPr>
          <p:cNvPr id="8" name=""/>
          <p:cNvSpPr/>
          <p:nvPr/>
        </p:nvSpPr>
        <p:spPr>
          <a:xfrm>
            <a:off x="3587496" y="2295144"/>
            <a:ext cx="1237488" cy="188976"/>
          </a:xfrm>
          <a:prstGeom prst="rect">
            <a:avLst/>
          </a:prstGeom>
        </p:spPr>
        <p:txBody>
          <a:bodyPr lIns="0" tIns="0" rIns="0" bIns="0" wrap="none">
            <a:noAutofit/>
          </a:bodyPr>
          <a:p>
            <a:pPr algn="just" indent="0">
              <a:spcAft>
                <a:spcPts val="1890"/>
              </a:spcAft>
            </a:pPr>
            <a:r>
              <a:rPr lang="en-US" sz="1800">
                <a:latin typeface="Arial"/>
              </a:rPr>
              <a:t>•    Use of IT</a:t>
            </a:r>
          </a:p>
        </p:txBody>
      </p:sp>
      <p:sp>
        <p:nvSpPr>
          <p:cNvPr id="9" name=""/>
          <p:cNvSpPr/>
          <p:nvPr/>
        </p:nvSpPr>
        <p:spPr>
          <a:xfrm>
            <a:off x="3456432" y="2849880"/>
            <a:ext cx="2142744" cy="118872"/>
          </a:xfrm>
          <a:prstGeom prst="rect">
            <a:avLst/>
          </a:prstGeom>
        </p:spPr>
        <p:txBody>
          <a:bodyPr lIns="0" tIns="0" rIns="0" bIns="0" wrap="none">
            <a:noAutofit/>
          </a:bodyPr>
          <a:p>
            <a:pPr algn="just" indent="0">
              <a:lnSpc>
                <a:spcPts val="1848"/>
              </a:lnSpc>
            </a:pPr>
            <a:r>
              <a:rPr lang="en-US" i="1" sz="1000">
                <a:solidFill>
                  <a:srgbClr val="B5B5B5"/>
                </a:solidFill>
                <a:latin typeface="Arial"/>
              </a:rPr>
              <a:t>(    </a:t>
            </a:r>
            <a:r>
              <a:rPr lang="en-US" i="1" sz="1000">
                <a:solidFill>
                  <a:srgbClr val="747474"/>
                </a:solidFill>
                <a:latin typeface="Arial"/>
              </a:rPr>
              <a:t>\</a:t>
            </a:r>
          </a:p>
        </p:txBody>
      </p:sp>
      <p:sp>
        <p:nvSpPr>
          <p:cNvPr id="10" name=""/>
          <p:cNvSpPr/>
          <p:nvPr/>
        </p:nvSpPr>
        <p:spPr>
          <a:xfrm>
            <a:off x="3599688" y="2971800"/>
            <a:ext cx="658368" cy="188976"/>
          </a:xfrm>
          <a:prstGeom prst="rect">
            <a:avLst/>
          </a:prstGeom>
        </p:spPr>
        <p:txBody>
          <a:bodyPr lIns="0" tIns="0" rIns="0" bIns="0" wrap="none">
            <a:noAutofit/>
          </a:bodyPr>
          <a:p>
            <a:pPr algn="just" indent="0">
              <a:lnSpc>
                <a:spcPts val="1848"/>
              </a:lnSpc>
              <a:spcAft>
                <a:spcPts val="630"/>
              </a:spcAft>
            </a:pPr>
            <a:r>
              <a:rPr lang="en-US" sz="1800">
                <a:latin typeface="Arial"/>
              </a:rPr>
              <a:t>1960s</a:t>
            </a:r>
          </a:p>
        </p:txBody>
      </p:sp>
      <p:sp>
        <p:nvSpPr>
          <p:cNvPr id="11" name=""/>
          <p:cNvSpPr/>
          <p:nvPr/>
        </p:nvSpPr>
        <p:spPr>
          <a:xfrm>
            <a:off x="3587496" y="3337560"/>
            <a:ext cx="1725168" cy="499872"/>
          </a:xfrm>
          <a:prstGeom prst="rect">
            <a:avLst/>
          </a:prstGeom>
        </p:spPr>
        <p:txBody>
          <a:bodyPr lIns="0" tIns="0" rIns="0" bIns="0">
            <a:noAutofit/>
          </a:bodyPr>
          <a:p>
            <a:pPr indent="-228600">
              <a:lnSpc>
                <a:spcPts val="2064"/>
              </a:lnSpc>
            </a:pPr>
            <a:r>
              <a:rPr lang="en-US" sz="1800">
                <a:latin typeface="Arial"/>
              </a:rPr>
              <a:t>•    Breakthrough in Etiology</a:t>
            </a:r>
          </a:p>
        </p:txBody>
      </p:sp>
      <p:sp>
        <p:nvSpPr>
          <p:cNvPr id="12" name=""/>
          <p:cNvSpPr/>
          <p:nvPr/>
        </p:nvSpPr>
        <p:spPr>
          <a:xfrm>
            <a:off x="3453384" y="3886200"/>
            <a:ext cx="2151888" cy="231648"/>
          </a:xfrm>
          <a:prstGeom prst="rect">
            <a:avLst/>
          </a:prstGeom>
        </p:spPr>
        <p:txBody>
          <a:bodyPr lIns="0" tIns="0" rIns="0" bIns="0" wrap="none">
            <a:noAutofit/>
          </a:bodyPr>
          <a:p>
            <a:pPr algn="just" indent="0">
              <a:spcAft>
                <a:spcPts val="2520"/>
              </a:spcAft>
            </a:pPr>
            <a:r>
              <a:rPr lang="en-US" sz="2600">
                <a:solidFill>
                  <a:srgbClr val="747474"/>
                </a:solidFill>
                <a:latin typeface="Arial"/>
              </a:rPr>
              <a:t>l_</a:t>
            </a:r>
            <a:r>
              <a:rPr lang="en-US" i="1" sz="2600">
                <a:solidFill>
                  <a:srgbClr val="747474"/>
                </a:solidFill>
                <a:latin typeface="Arial"/>
              </a:rPr>
              <a:t>)</a:t>
            </a:r>
          </a:p>
        </p:txBody>
      </p:sp>
      <p:sp>
        <p:nvSpPr>
          <p:cNvPr id="13" name=""/>
          <p:cNvSpPr/>
          <p:nvPr/>
        </p:nvSpPr>
        <p:spPr>
          <a:xfrm>
            <a:off x="3611880" y="4587240"/>
            <a:ext cx="658368" cy="188976"/>
          </a:xfrm>
          <a:prstGeom prst="rect">
            <a:avLst/>
          </a:prstGeom>
        </p:spPr>
        <p:txBody>
          <a:bodyPr lIns="0" tIns="0" rIns="0" bIns="0" wrap="none">
            <a:noAutofit/>
          </a:bodyPr>
          <a:p>
            <a:pPr algn="just" indent="0">
              <a:spcAft>
                <a:spcPts val="630"/>
              </a:spcAft>
            </a:pPr>
            <a:r>
              <a:rPr lang="en-US" sz="1800">
                <a:latin typeface="Arial"/>
              </a:rPr>
              <a:t>1950s</a:t>
            </a:r>
          </a:p>
        </p:txBody>
      </p:sp>
      <p:sp>
        <p:nvSpPr>
          <p:cNvPr id="14" name=""/>
          <p:cNvSpPr/>
          <p:nvPr/>
        </p:nvSpPr>
        <p:spPr>
          <a:xfrm>
            <a:off x="3599688" y="4940808"/>
            <a:ext cx="1487424" cy="512064"/>
          </a:xfrm>
          <a:prstGeom prst="rect">
            <a:avLst/>
          </a:prstGeom>
        </p:spPr>
        <p:txBody>
          <a:bodyPr lIns="0" tIns="0" rIns="0" bIns="0">
            <a:noAutofit/>
          </a:bodyPr>
          <a:p>
            <a:pPr indent="-228600">
              <a:lnSpc>
                <a:spcPts val="2160"/>
              </a:lnSpc>
            </a:pPr>
            <a:r>
              <a:rPr lang="en-US" sz="1800">
                <a:latin typeface="Arial"/>
              </a:rPr>
              <a:t>•    New technology,</a:t>
            </a:r>
          </a:p>
        </p:txBody>
      </p:sp>
      <p:sp>
        <p:nvSpPr>
          <p:cNvPr id="15" name=""/>
          <p:cNvSpPr/>
          <p:nvPr/>
        </p:nvSpPr>
        <p:spPr>
          <a:xfrm>
            <a:off x="3599688" y="5526024"/>
            <a:ext cx="1621536" cy="451104"/>
          </a:xfrm>
          <a:prstGeom prst="rect">
            <a:avLst/>
          </a:prstGeom>
        </p:spPr>
        <p:txBody>
          <a:bodyPr lIns="0" tIns="0" rIns="0" bIns="0">
            <a:noAutofit/>
          </a:bodyPr>
          <a:p>
            <a:pPr indent="-228600">
              <a:lnSpc>
                <a:spcPts val="2040"/>
              </a:lnSpc>
            </a:pPr>
            <a:r>
              <a:rPr lang="en-US" sz="1800">
                <a:latin typeface="Arial"/>
              </a:rPr>
              <a:t>•    Discovery of DNA</a:t>
            </a:r>
          </a:p>
        </p:txBody>
      </p:sp>
      <p:sp>
        <p:nvSpPr>
          <p:cNvPr id="16" name=""/>
          <p:cNvSpPr/>
          <p:nvPr/>
        </p:nvSpPr>
        <p:spPr>
          <a:xfrm>
            <a:off x="3581400" y="5964936"/>
            <a:ext cx="2023872" cy="213360"/>
          </a:xfrm>
          <a:prstGeom prst="rect">
            <a:avLst/>
          </a:prstGeom>
        </p:spPr>
        <p:txBody>
          <a:bodyPr lIns="0" tIns="0" rIns="0" bIns="0" wrap="none">
            <a:noAutofit/>
          </a:bodyPr>
          <a:p>
            <a:pPr algn="just" indent="0"/>
            <a:r>
              <a:rPr lang="en-US" sz="2100">
                <a:solidFill>
                  <a:srgbClr val="747474"/>
                </a:solidFill>
                <a:latin typeface="Arial"/>
              </a:rPr>
              <a:t>_</a:t>
            </a:r>
            <a:r>
              <a:rPr lang="en-US" i="1" sz="2300">
                <a:solidFill>
                  <a:srgbClr val="747474"/>
                </a:solidFill>
                <a:latin typeface="Calibri"/>
              </a:rPr>
              <a:t>J</a:t>
            </a:r>
          </a:p>
        </p:txBody>
      </p:sp>
      <p:sp>
        <p:nvSpPr>
          <p:cNvPr id="17" name=""/>
          <p:cNvSpPr/>
          <p:nvPr/>
        </p:nvSpPr>
        <p:spPr>
          <a:xfrm>
            <a:off x="6284976" y="1219200"/>
            <a:ext cx="2185416" cy="3310128"/>
          </a:xfrm>
          <a:prstGeom prst="rect">
            <a:avLst/>
          </a:prstGeom>
        </p:spPr>
        <p:txBody>
          <a:bodyPr lIns="0" tIns="0" rIns="0" bIns="0">
            <a:noAutofit/>
          </a:bodyPr>
          <a:p>
            <a:pPr marL="381000" indent="-228600">
              <a:spcAft>
                <a:spcPts val="840"/>
              </a:spcAft>
            </a:pPr>
            <a:r>
              <a:rPr lang="en-US" sz="1800">
                <a:latin typeface="Arial"/>
              </a:rPr>
              <a:t>1980s</a:t>
            </a:r>
          </a:p>
          <a:p>
            <a:pPr marL="381000" indent="-228600">
              <a:lnSpc>
                <a:spcPts val="2064"/>
              </a:lnSpc>
            </a:pPr>
            <a:r>
              <a:rPr lang="en-US" sz="1800">
                <a:latin typeface="Arial"/>
              </a:rPr>
              <a:t>•    Commercializa tion of Drug Discovery</a:t>
            </a:r>
          </a:p>
          <a:p>
            <a:pPr marL="381000" indent="-228600">
              <a:lnSpc>
                <a:spcPts val="2064"/>
              </a:lnSpc>
              <a:spcAft>
                <a:spcPts val="1260"/>
              </a:spcAft>
            </a:pPr>
            <a:r>
              <a:rPr lang="en-US" sz="1800">
                <a:latin typeface="Arial"/>
              </a:rPr>
              <a:t>•    Combinatorial Chemistry</a:t>
            </a:r>
          </a:p>
          <a:p>
            <a:pPr marL="381000" indent="-228600">
              <a:spcAft>
                <a:spcPts val="840"/>
              </a:spcAft>
            </a:pPr>
            <a:r>
              <a:rPr lang="en-US" sz="1800">
                <a:latin typeface="Arial"/>
              </a:rPr>
              <a:t>1990s</a:t>
            </a:r>
          </a:p>
          <a:p>
            <a:pPr algn="just" marL="152400" indent="0">
              <a:spcAft>
                <a:spcPts val="420"/>
              </a:spcAft>
            </a:pPr>
            <a:r>
              <a:rPr lang="en-US" sz="1800">
                <a:latin typeface="Arial"/>
              </a:rPr>
              <a:t>•    Robotics</a:t>
            </a:r>
          </a:p>
          <a:p>
            <a:pPr algn="just" marL="152400" indent="0">
              <a:spcAft>
                <a:spcPts val="1260"/>
              </a:spcAft>
            </a:pPr>
            <a:r>
              <a:rPr lang="en-US" sz="1800">
                <a:latin typeface="Arial"/>
              </a:rPr>
              <a:t>•    Automation</a:t>
            </a:r>
          </a:p>
          <a:p>
            <a:pPr algn="just" marL="152400" indent="0"/>
            <a:r>
              <a:rPr lang="en-US" sz="450">
                <a:solidFill>
                  <a:srgbClr val="747474"/>
                </a:solidFill>
                <a:latin typeface="Arial"/>
              </a:rPr>
              <a:t>_ </a:t>
            </a:r>
            <a:r>
              <a:rPr lang="en-US" sz="1000">
                <a:solidFill>
                  <a:srgbClr val="747474"/>
                </a:solidFill>
                <a:latin typeface="Arial"/>
              </a:rPr>
              <a:t>_</a:t>
            </a:r>
          </a:p>
        </p:txBody>
      </p:sp>
    </p:spTree>
  </p:cSld>
  <p:clrMapOvr>
    <a:overrideClrMapping bg1="lt1" tx1="dk1" bg2="lt2" tx2="dk2" accent1="accent1" accent2="accent2" accent3="accent3" accent4="accent4" accent5="accent5" accent6="accent6" hlink="hlink" folHlink="folHlink"/>
  </p:clrMapOvr>
</p:sld>
</file>

<file path=ppt/slides/slide55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93976" y="374904"/>
            <a:ext cx="5077968" cy="429768"/>
          </a:xfrm>
          <a:prstGeom prst="rect">
            <a:avLst/>
          </a:prstGeom>
        </p:spPr>
        <p:txBody>
          <a:bodyPr lIns="0" tIns="0" rIns="0" bIns="0" wrap="none">
            <a:noAutofit/>
          </a:bodyPr>
          <a:p>
            <a:pPr indent="0"/>
            <a:r>
              <a:rPr lang="en-US" b="1" sz="3200">
                <a:solidFill>
                  <a:srgbClr val="205969"/>
                </a:solidFill>
                <a:latin typeface="Arial"/>
              </a:rPr>
              <a:t>Drug Discovery - Methods</a:t>
            </a:r>
          </a:p>
        </p:txBody>
      </p:sp>
      <p:sp>
        <p:nvSpPr>
          <p:cNvPr id="3" name=""/>
          <p:cNvSpPr/>
          <p:nvPr/>
        </p:nvSpPr>
        <p:spPr>
          <a:xfrm>
            <a:off x="9037320" y="582168"/>
            <a:ext cx="106680" cy="429768"/>
          </a:xfrm>
          <a:prstGeom prst="rect">
            <a:avLst/>
          </a:prstGeom>
          <a:solidFill>
            <a:srgbClr val="E6F3F9"/>
          </a:solidFill>
        </p:spPr>
        <p:txBody>
          <a:bodyPr lIns="0" tIns="0" rIns="0" bIns="0" wrap="none">
            <a:noAutofit/>
          </a:bodyPr>
          <a:p>
            <a:pPr indent="0"/>
            <a:r>
              <a:rPr lang="en-US" b="1" sz="3700">
                <a:solidFill>
                  <a:srgbClr val="205969"/>
                </a:solidFill>
                <a:latin typeface="Arial"/>
              </a:rPr>
              <a:t>I</a:t>
            </a:r>
          </a:p>
        </p:txBody>
      </p:sp>
      <p:sp>
        <p:nvSpPr>
          <p:cNvPr id="4" name=""/>
          <p:cNvSpPr/>
          <p:nvPr/>
        </p:nvSpPr>
        <p:spPr>
          <a:xfrm>
            <a:off x="4587240" y="1173480"/>
            <a:ext cx="3596640" cy="3334512"/>
          </a:xfrm>
          <a:prstGeom prst="rect">
            <a:avLst/>
          </a:prstGeom>
        </p:spPr>
        <p:txBody>
          <a:bodyPr lIns="0" tIns="0" rIns="0" bIns="0">
            <a:noAutofit/>
          </a:bodyPr>
          <a:p>
            <a:pPr algn="just" indent="0">
              <a:spcAft>
                <a:spcPts val="1890"/>
              </a:spcAft>
            </a:pPr>
            <a:r>
              <a:rPr lang="en-US" sz="2600">
                <a:solidFill>
                  <a:srgbClr val="8F2934"/>
                </a:solidFill>
                <a:latin typeface="Arial"/>
              </a:rPr>
              <a:t>Methods for DD</a:t>
            </a:r>
          </a:p>
          <a:p>
            <a:pPr algn="just" indent="0">
              <a:lnSpc>
                <a:spcPts val="6240"/>
              </a:lnSpc>
            </a:pPr>
            <a:r>
              <a:rPr lang="en-US" sz="2200">
                <a:latin typeface="Calibri"/>
              </a:rPr>
              <a:t>•    Random Screening</a:t>
            </a:r>
          </a:p>
          <a:p>
            <a:pPr algn="just" indent="0">
              <a:lnSpc>
                <a:spcPts val="6240"/>
              </a:lnSpc>
            </a:pPr>
            <a:r>
              <a:rPr lang="en-US" sz="2200">
                <a:latin typeface="Calibri"/>
              </a:rPr>
              <a:t>•    Molecular Manipulation</a:t>
            </a:r>
          </a:p>
          <a:p>
            <a:pPr algn="just" indent="0">
              <a:lnSpc>
                <a:spcPts val="6240"/>
              </a:lnSpc>
            </a:pPr>
            <a:r>
              <a:rPr lang="en-US" sz="2200">
                <a:latin typeface="Calibri"/>
              </a:rPr>
              <a:t>•    Molecular Designing</a:t>
            </a:r>
          </a:p>
          <a:p>
            <a:pPr algn="just" indent="0">
              <a:lnSpc>
                <a:spcPts val="6240"/>
              </a:lnSpc>
            </a:pPr>
            <a:r>
              <a:rPr lang="en-US" sz="2200">
                <a:latin typeface="Calibri"/>
              </a:rPr>
              <a:t>•    Drug Metabolites</a:t>
            </a:r>
          </a:p>
        </p:txBody>
      </p:sp>
      <p:sp>
        <p:nvSpPr>
          <p:cNvPr id="5" name=""/>
          <p:cNvSpPr/>
          <p:nvPr/>
        </p:nvSpPr>
        <p:spPr>
          <a:xfrm>
            <a:off x="4791456" y="4953000"/>
            <a:ext cx="1667256" cy="347472"/>
          </a:xfrm>
          <a:prstGeom prst="rect">
            <a:avLst/>
          </a:prstGeom>
        </p:spPr>
        <p:txBody>
          <a:bodyPr lIns="0" tIns="0" rIns="0" bIns="0" wrap="none">
            <a:noAutofit/>
          </a:bodyPr>
          <a:p>
            <a:pPr indent="0"/>
            <a:r>
              <a:rPr lang="en-US" sz="2200">
                <a:latin typeface="Calibri"/>
              </a:rPr>
              <a:t>Serendipity</a:t>
            </a:r>
          </a:p>
        </p:txBody>
      </p:sp>
    </p:spTree>
  </p:cSld>
  <p:clrMapOvr>
    <a:overrideClrMapping bg1="lt1" tx1="dk1" bg2="lt2" tx2="dk2" accent1="accent1" accent2="accent2" accent3="accent3" accent4="accent4" accent5="accent5" accent6="accent6" hlink="hlink" folHlink="folHlink"/>
  </p:clrMapOvr>
</p:sld>
</file>

<file path=ppt/slides/slide55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93976" y="374904"/>
            <a:ext cx="5077968" cy="429768"/>
          </a:xfrm>
          <a:prstGeom prst="rect">
            <a:avLst/>
          </a:prstGeom>
        </p:spPr>
        <p:txBody>
          <a:bodyPr lIns="0" tIns="0" rIns="0" bIns="0" wrap="none">
            <a:noAutofit/>
          </a:bodyPr>
          <a:p>
            <a:pPr indent="0"/>
            <a:r>
              <a:rPr lang="en-US" b="1" sz="3200">
                <a:solidFill>
                  <a:srgbClr val="205969"/>
                </a:solidFill>
                <a:latin typeface="Arial"/>
              </a:rPr>
              <a:t>Drug Discovery - Methods</a:t>
            </a:r>
          </a:p>
        </p:txBody>
      </p:sp>
      <p:sp>
        <p:nvSpPr>
          <p:cNvPr id="3" name=""/>
          <p:cNvSpPr/>
          <p:nvPr/>
        </p:nvSpPr>
        <p:spPr>
          <a:xfrm>
            <a:off x="9037320" y="573024"/>
            <a:ext cx="106680" cy="438912"/>
          </a:xfrm>
          <a:prstGeom prst="rect">
            <a:avLst/>
          </a:prstGeom>
          <a:solidFill>
            <a:srgbClr val="E6F3F9"/>
          </a:solidFill>
        </p:spPr>
        <p:txBody>
          <a:bodyPr lIns="0" tIns="0" rIns="0" bIns="0" wrap="none">
            <a:noAutofit/>
          </a:bodyPr>
          <a:p>
            <a:pPr indent="0"/>
            <a:r>
              <a:rPr lang="en-US" b="1" sz="3700">
                <a:solidFill>
                  <a:srgbClr val="205969"/>
                </a:solidFill>
                <a:latin typeface="Arial"/>
              </a:rPr>
              <a:t>I</a:t>
            </a:r>
          </a:p>
        </p:txBody>
      </p:sp>
      <p:sp>
        <p:nvSpPr>
          <p:cNvPr id="4" name=""/>
          <p:cNvSpPr/>
          <p:nvPr/>
        </p:nvSpPr>
        <p:spPr>
          <a:xfrm>
            <a:off x="4547616" y="1173480"/>
            <a:ext cx="3642360" cy="4151376"/>
          </a:xfrm>
          <a:prstGeom prst="rect">
            <a:avLst/>
          </a:prstGeom>
        </p:spPr>
        <p:txBody>
          <a:bodyPr lIns="0" tIns="0" rIns="0" bIns="0">
            <a:noAutofit/>
          </a:bodyPr>
          <a:p>
            <a:pPr indent="0">
              <a:spcAft>
                <a:spcPts val="2100"/>
              </a:spcAft>
            </a:pPr>
            <a:r>
              <a:rPr lang="en-US" sz="2600">
                <a:solidFill>
                  <a:srgbClr val="8F2934"/>
                </a:solidFill>
                <a:latin typeface="Arial"/>
              </a:rPr>
              <a:t>Random Screening</a:t>
            </a:r>
          </a:p>
          <a:p>
            <a:pPr indent="0">
              <a:lnSpc>
                <a:spcPts val="3096"/>
              </a:lnSpc>
              <a:spcAft>
                <a:spcPts val="2100"/>
              </a:spcAft>
            </a:pPr>
            <a:r>
              <a:rPr lang="en-US" sz="2200">
                <a:latin typeface="Calibri"/>
              </a:rPr>
              <a:t>Higher/crude plants, opium, senna, reserpine, etc.</a:t>
            </a:r>
          </a:p>
          <a:p>
            <a:pPr indent="0">
              <a:spcAft>
                <a:spcPts val="2940"/>
              </a:spcAft>
            </a:pPr>
            <a:r>
              <a:rPr lang="en-US" sz="2200">
                <a:latin typeface="Calibri"/>
              </a:rPr>
              <a:t>Penicillin microorganism</a:t>
            </a:r>
          </a:p>
          <a:p>
            <a:pPr indent="0">
              <a:lnSpc>
                <a:spcPts val="3096"/>
              </a:lnSpc>
            </a:pPr>
            <a:r>
              <a:rPr lang="en-US" sz="2200">
                <a:latin typeface="Calibri"/>
              </a:rPr>
              <a:t>Antibacterials with improved therapeutic profiles.</a:t>
            </a:r>
          </a:p>
        </p:txBody>
      </p:sp>
    </p:spTree>
  </p:cSld>
  <p:clrMapOvr>
    <a:overrideClrMapping bg1="lt1" tx1="dk1" bg2="lt2" tx2="dk2" accent1="accent1" accent2="accent2" accent3="accent3" accent4="accent4" accent5="accent5" accent6="accent6" hlink="hlink" folHlink="folHlink"/>
  </p:clrMapOvr>
</p:sld>
</file>

<file path=ppt/slides/slide55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90600" y="1597152"/>
            <a:ext cx="7315200" cy="4529328"/>
          </a:xfrm>
          <a:prstGeom prst="rect">
            <a:avLst/>
          </a:prstGeom>
        </p:spPr>
      </p:pic>
      <p:sp>
        <p:nvSpPr>
          <p:cNvPr id="3" name=""/>
          <p:cNvSpPr/>
          <p:nvPr/>
        </p:nvSpPr>
        <p:spPr>
          <a:xfrm>
            <a:off x="5330952" y="3733800"/>
            <a:ext cx="1252728" cy="152400"/>
          </a:xfrm>
          <a:prstGeom prst="rect">
            <a:avLst/>
          </a:prstGeom>
        </p:spPr>
        <p:txBody>
          <a:bodyPr lIns="0" tIns="0" rIns="0" bIns="0" wrap="none">
            <a:noAutofit/>
          </a:bodyPr>
          <a:p>
            <a:pPr indent="0"/>
            <a:r>
              <a:rPr lang="en-US" sz="950">
                <a:solidFill>
                  <a:srgbClr val="2A322C"/>
                </a:solidFill>
                <a:latin typeface="Arial"/>
              </a:rPr>
              <a:t>Origin of replication</a:t>
            </a:r>
          </a:p>
        </p:txBody>
      </p:sp>
      <p:sp>
        <p:nvSpPr>
          <p:cNvPr id="4" name=""/>
          <p:cNvSpPr/>
          <p:nvPr/>
        </p:nvSpPr>
        <p:spPr>
          <a:xfrm>
            <a:off x="1280160" y="1816608"/>
            <a:ext cx="2176272" cy="225552"/>
          </a:xfrm>
          <a:prstGeom prst="rect">
            <a:avLst/>
          </a:prstGeom>
        </p:spPr>
        <p:txBody>
          <a:bodyPr lIns="0" tIns="0" rIns="0" bIns="0" wrap="none">
            <a:noAutofit/>
          </a:bodyPr>
          <a:p>
            <a:pPr indent="0">
              <a:spcBef>
                <a:spcPts val="1890"/>
              </a:spcBef>
            </a:pPr>
            <a:r>
              <a:rPr lang="en-US" sz="1800">
                <a:solidFill>
                  <a:srgbClr val="201829"/>
                </a:solidFill>
                <a:latin typeface="Arial"/>
              </a:rPr>
              <a:t>Molecular biology</a:t>
            </a:r>
          </a:p>
        </p:txBody>
      </p:sp>
      <p:sp>
        <p:nvSpPr>
          <p:cNvPr id="5" name=""/>
          <p:cNvSpPr/>
          <p:nvPr/>
        </p:nvSpPr>
        <p:spPr>
          <a:xfrm>
            <a:off x="5041392" y="2042160"/>
            <a:ext cx="2773680" cy="164592"/>
          </a:xfrm>
          <a:prstGeom prst="rect">
            <a:avLst/>
          </a:prstGeom>
        </p:spPr>
        <p:txBody>
          <a:bodyPr lIns="0" tIns="0" rIns="0" bIns="0" wrap="none">
            <a:noAutofit/>
          </a:bodyPr>
          <a:p>
            <a:pPr indent="0"/>
            <a:r>
              <a:rPr lang="en-US" sz="1300">
                <a:solidFill>
                  <a:srgbClr val="2A322C"/>
                </a:solidFill>
                <a:latin typeface="Arial"/>
              </a:rPr>
              <a:t>Molecular biology is concerned</a:t>
            </a:r>
          </a:p>
        </p:txBody>
      </p:sp>
      <p:sp>
        <p:nvSpPr>
          <p:cNvPr id="6" name=""/>
          <p:cNvSpPr/>
          <p:nvPr/>
        </p:nvSpPr>
        <p:spPr>
          <a:xfrm>
            <a:off x="5029200" y="2249424"/>
            <a:ext cx="1914144" cy="164592"/>
          </a:xfrm>
          <a:prstGeom prst="rect">
            <a:avLst/>
          </a:prstGeom>
        </p:spPr>
        <p:txBody>
          <a:bodyPr lIns="0" tIns="0" rIns="0" bIns="0" wrap="none">
            <a:noAutofit/>
          </a:bodyPr>
          <a:p>
            <a:pPr indent="0">
              <a:spcBef>
                <a:spcPts val="210"/>
              </a:spcBef>
              <a:spcAft>
                <a:spcPts val="210"/>
              </a:spcAft>
            </a:pPr>
            <a:r>
              <a:rPr lang="en-US" sz="1300">
                <a:solidFill>
                  <a:srgbClr val="2A322C"/>
                </a:solidFill>
                <a:latin typeface="Arial"/>
              </a:rPr>
              <a:t>with the handling and</a:t>
            </a:r>
          </a:p>
        </p:txBody>
      </p:sp>
      <p:sp>
        <p:nvSpPr>
          <p:cNvPr id="7" name=""/>
          <p:cNvSpPr/>
          <p:nvPr/>
        </p:nvSpPr>
        <p:spPr>
          <a:xfrm>
            <a:off x="5041392" y="2450592"/>
            <a:ext cx="1901952" cy="164592"/>
          </a:xfrm>
          <a:prstGeom prst="rect">
            <a:avLst/>
          </a:prstGeom>
        </p:spPr>
        <p:txBody>
          <a:bodyPr lIns="0" tIns="0" rIns="0" bIns="0" wrap="none">
            <a:noAutofit/>
          </a:bodyPr>
          <a:p>
            <a:pPr indent="0">
              <a:spcBef>
                <a:spcPts val="210"/>
              </a:spcBef>
            </a:pPr>
            <a:r>
              <a:rPr lang="en-US" sz="1300">
                <a:solidFill>
                  <a:srgbClr val="2A322C"/>
                </a:solidFill>
                <a:latin typeface="Arial"/>
              </a:rPr>
              <a:t>manipulation of DNA.</a:t>
            </a:r>
          </a:p>
        </p:txBody>
      </p:sp>
      <p:sp>
        <p:nvSpPr>
          <p:cNvPr id="8" name=""/>
          <p:cNvSpPr/>
          <p:nvPr/>
        </p:nvSpPr>
        <p:spPr>
          <a:xfrm>
            <a:off x="5035296" y="2688336"/>
            <a:ext cx="2450592" cy="158496"/>
          </a:xfrm>
          <a:prstGeom prst="rect">
            <a:avLst/>
          </a:prstGeom>
        </p:spPr>
        <p:txBody>
          <a:bodyPr lIns="0" tIns="0" rIns="0" bIns="0" wrap="none">
            <a:noAutofit/>
          </a:bodyPr>
          <a:p>
            <a:pPr indent="0"/>
            <a:r>
              <a:rPr lang="en-US" sz="1300">
                <a:solidFill>
                  <a:srgbClr val="2A322C"/>
                </a:solidFill>
                <a:latin typeface="Arial"/>
              </a:rPr>
              <a:t>Standard molecular biology</a:t>
            </a:r>
          </a:p>
        </p:txBody>
      </p:sp>
      <p:sp>
        <p:nvSpPr>
          <p:cNvPr id="9" name=""/>
          <p:cNvSpPr/>
          <p:nvPr/>
        </p:nvSpPr>
        <p:spPr>
          <a:xfrm>
            <a:off x="3810000" y="2700528"/>
            <a:ext cx="188976" cy="115824"/>
          </a:xfrm>
          <a:prstGeom prst="rect">
            <a:avLst/>
          </a:prstGeom>
        </p:spPr>
        <p:txBody>
          <a:bodyPr lIns="0" tIns="0" rIns="0" bIns="0" wrap="none">
            <a:noAutofit/>
          </a:bodyPr>
          <a:p>
            <a:pPr algn="just" indent="0"/>
            <a:r>
              <a:rPr lang="en-US" sz="1800">
                <a:solidFill>
                  <a:srgbClr val="747474"/>
                </a:solidFill>
                <a:latin typeface="Calibri"/>
              </a:rPr>
              <a:t>=1</a:t>
            </a:r>
          </a:p>
        </p:txBody>
      </p:sp>
      <p:sp>
        <p:nvSpPr>
          <p:cNvPr id="10" name=""/>
          <p:cNvSpPr/>
          <p:nvPr/>
        </p:nvSpPr>
        <p:spPr>
          <a:xfrm>
            <a:off x="3041904" y="2761488"/>
            <a:ext cx="310896" cy="140208"/>
          </a:xfrm>
          <a:prstGeom prst="rect">
            <a:avLst/>
          </a:prstGeom>
        </p:spPr>
        <p:txBody>
          <a:bodyPr lIns="0" tIns="0" rIns="0" bIns="0" wrap="none">
            <a:noAutofit/>
          </a:bodyPr>
          <a:p>
            <a:pPr indent="0"/>
            <a:r>
              <a:rPr lang="en-US" cap="small" sz="900" spc="-50">
                <a:solidFill>
                  <a:srgbClr val="747474"/>
                </a:solidFill>
                <a:latin typeface="Arial"/>
              </a:rPr>
              <a:t>c£&lt;8tX</a:t>
            </a:r>
          </a:p>
        </p:txBody>
      </p:sp>
      <p:sp>
        <p:nvSpPr>
          <p:cNvPr id="11" name=""/>
          <p:cNvSpPr/>
          <p:nvPr/>
        </p:nvSpPr>
        <p:spPr>
          <a:xfrm>
            <a:off x="3511296" y="2761488"/>
            <a:ext cx="268224" cy="134112"/>
          </a:xfrm>
          <a:prstGeom prst="rect">
            <a:avLst/>
          </a:prstGeom>
        </p:spPr>
        <p:txBody>
          <a:bodyPr lIns="0" tIns="0" rIns="0" bIns="0">
            <a:noAutofit/>
          </a:bodyPr>
          <a:p>
            <a:pPr indent="0"/>
            <a:r>
              <a:rPr lang="en-US" sz="700" spc="250">
                <a:solidFill>
                  <a:srgbClr val="747474"/>
                </a:solidFill>
                <a:latin typeface="Calibri"/>
              </a:rPr>
              <a:t>E Eo</a:t>
            </a:r>
          </a:p>
          <a:p>
            <a:pPr indent="0"/>
            <a:r>
              <a:rPr lang="en-US" sz="450">
                <a:solidFill>
                  <a:srgbClr val="747474"/>
                </a:solidFill>
                <a:latin typeface="Arial"/>
              </a:rPr>
              <a:t>^XV)</a:t>
            </a:r>
          </a:p>
        </p:txBody>
      </p:sp>
      <p:sp>
        <p:nvSpPr>
          <p:cNvPr id="12" name=""/>
          <p:cNvSpPr/>
          <p:nvPr/>
        </p:nvSpPr>
        <p:spPr>
          <a:xfrm>
            <a:off x="3377184" y="2852928"/>
            <a:ext cx="298704" cy="48768"/>
          </a:xfrm>
          <a:prstGeom prst="rect">
            <a:avLst/>
          </a:prstGeom>
        </p:spPr>
        <p:txBody>
          <a:bodyPr lIns="0" tIns="0" rIns="0" bIns="0" wrap="none">
            <a:noAutofit/>
          </a:bodyPr>
          <a:p>
            <a:pPr indent="0"/>
            <a:r>
              <a:rPr lang="en-US" sz="450">
                <a:solidFill>
                  <a:srgbClr val="595959"/>
                </a:solidFill>
                <a:latin typeface="Arial"/>
              </a:rPr>
              <a:t>fee N</a:t>
            </a:r>
          </a:p>
        </p:txBody>
      </p:sp>
      <p:sp>
        <p:nvSpPr>
          <p:cNvPr id="13" name=""/>
          <p:cNvSpPr/>
          <p:nvPr/>
        </p:nvSpPr>
        <p:spPr>
          <a:xfrm>
            <a:off x="5029200" y="2895600"/>
            <a:ext cx="2615184" cy="158496"/>
          </a:xfrm>
          <a:prstGeom prst="rect">
            <a:avLst/>
          </a:prstGeom>
        </p:spPr>
        <p:txBody>
          <a:bodyPr lIns="0" tIns="0" rIns="0" bIns="0" wrap="none">
            <a:noAutofit/>
          </a:bodyPr>
          <a:p>
            <a:pPr indent="0"/>
            <a:r>
              <a:rPr lang="en-US" sz="1300">
                <a:solidFill>
                  <a:srgbClr val="2A322C"/>
                </a:solidFill>
                <a:latin typeface="Arial"/>
              </a:rPr>
              <a:t>techniques centre around the</a:t>
            </a:r>
          </a:p>
        </p:txBody>
      </p:sp>
      <p:sp>
        <p:nvSpPr>
          <p:cNvPr id="14" name=""/>
          <p:cNvSpPr/>
          <p:nvPr/>
        </p:nvSpPr>
        <p:spPr>
          <a:xfrm>
            <a:off x="2700528" y="3023616"/>
            <a:ext cx="274320" cy="146304"/>
          </a:xfrm>
          <a:prstGeom prst="rect">
            <a:avLst/>
          </a:prstGeom>
        </p:spPr>
        <p:txBody>
          <a:bodyPr lIns="0" tIns="0" rIns="0" bIns="0" wrap="none">
            <a:noAutofit/>
          </a:bodyPr>
          <a:p>
            <a:pPr indent="0"/>
            <a:r>
              <a:rPr lang="en-US" cap="small" sz="900" spc="-50">
                <a:solidFill>
                  <a:srgbClr val="7A8B96"/>
                </a:solidFill>
                <a:latin typeface="Calibri"/>
              </a:rPr>
              <a:t>atg}-</a:t>
            </a:r>
          </a:p>
        </p:txBody>
      </p:sp>
      <p:sp>
        <p:nvSpPr>
          <p:cNvPr id="15" name=""/>
          <p:cNvSpPr/>
          <p:nvPr/>
        </p:nvSpPr>
        <p:spPr>
          <a:xfrm>
            <a:off x="1664208" y="3054096"/>
            <a:ext cx="914400" cy="85344"/>
          </a:xfrm>
          <a:prstGeom prst="rect">
            <a:avLst/>
          </a:prstGeom>
        </p:spPr>
        <p:txBody>
          <a:bodyPr lIns="0" tIns="0" rIns="0" bIns="0" wrap="none">
            <a:noAutofit/>
          </a:bodyPr>
          <a:p>
            <a:pPr indent="0"/>
            <a:r>
              <a:rPr lang="en-US" b="1" sz="700" spc="-50">
                <a:solidFill>
                  <a:srgbClr val="595959"/>
                </a:solidFill>
                <a:latin typeface="Arial"/>
              </a:rPr>
              <a:t>lo« O loc O RBS</a:t>
            </a:r>
          </a:p>
        </p:txBody>
      </p:sp>
      <p:sp>
        <p:nvSpPr>
          <p:cNvPr id="16" name=""/>
          <p:cNvSpPr/>
          <p:nvPr/>
        </p:nvSpPr>
        <p:spPr>
          <a:xfrm>
            <a:off x="3767328" y="3054096"/>
            <a:ext cx="597408" cy="97536"/>
          </a:xfrm>
          <a:prstGeom prst="rect">
            <a:avLst/>
          </a:prstGeom>
          <a:solidFill>
            <a:srgbClr val="2A689D"/>
          </a:solidFill>
        </p:spPr>
        <p:txBody>
          <a:bodyPr lIns="0" tIns="0" rIns="0" bIns="0" wrap="none">
            <a:noAutofit/>
          </a:bodyPr>
          <a:p>
            <a:pPr indent="0"/>
            <a:r>
              <a:rPr lang="en-US" b="1" sz="700" spc="-50">
                <a:solidFill>
                  <a:srgbClr val="85BBE4"/>
                </a:solidFill>
                <a:latin typeface="Arial"/>
              </a:rPr>
              <a:t>Slop Codons</a:t>
            </a:r>
          </a:p>
        </p:txBody>
      </p:sp>
      <p:sp>
        <p:nvSpPr>
          <p:cNvPr id="17" name=""/>
          <p:cNvSpPr/>
          <p:nvPr/>
        </p:nvSpPr>
        <p:spPr>
          <a:xfrm>
            <a:off x="1286256" y="3060192"/>
            <a:ext cx="164592" cy="73152"/>
          </a:xfrm>
          <a:prstGeom prst="rect">
            <a:avLst/>
          </a:prstGeom>
        </p:spPr>
        <p:txBody>
          <a:bodyPr lIns="0" tIns="0" rIns="0" bIns="0" wrap="none">
            <a:noAutofit/>
          </a:bodyPr>
          <a:p>
            <a:pPr indent="0"/>
            <a:r>
              <a:rPr lang="en-US" b="1" sz="700" spc="-50">
                <a:solidFill>
                  <a:srgbClr val="595959"/>
                </a:solidFill>
                <a:latin typeface="Arial"/>
              </a:rPr>
              <a:t>PT5</a:t>
            </a:r>
          </a:p>
        </p:txBody>
      </p:sp>
      <p:sp>
        <p:nvSpPr>
          <p:cNvPr id="18" name=""/>
          <p:cNvSpPr/>
          <p:nvPr/>
        </p:nvSpPr>
        <p:spPr>
          <a:xfrm>
            <a:off x="3407664" y="3060192"/>
            <a:ext cx="237744" cy="79248"/>
          </a:xfrm>
          <a:prstGeom prst="rect">
            <a:avLst/>
          </a:prstGeom>
        </p:spPr>
        <p:txBody>
          <a:bodyPr lIns="0" tIns="0" rIns="0" bIns="0" wrap="none">
            <a:noAutofit/>
          </a:bodyPr>
          <a:p>
            <a:pPr indent="0"/>
            <a:r>
              <a:rPr lang="en-US" b="1" sz="850" spc="-50">
                <a:solidFill>
                  <a:srgbClr val="414341"/>
                </a:solidFill>
                <a:latin typeface="Courier New"/>
              </a:rPr>
              <a:t>,v, \</a:t>
            </a:r>
          </a:p>
        </p:txBody>
      </p:sp>
      <p:sp>
        <p:nvSpPr>
          <p:cNvPr id="19" name=""/>
          <p:cNvSpPr/>
          <p:nvPr/>
        </p:nvSpPr>
        <p:spPr>
          <a:xfrm>
            <a:off x="3023616" y="3066288"/>
            <a:ext cx="262128" cy="67056"/>
          </a:xfrm>
          <a:prstGeom prst="rect">
            <a:avLst/>
          </a:prstGeom>
        </p:spPr>
        <p:txBody>
          <a:bodyPr lIns="0" tIns="0" rIns="0" bIns="0" wrap="none">
            <a:noAutofit/>
          </a:bodyPr>
          <a:p>
            <a:pPr algn="just" indent="0"/>
            <a:r>
              <a:rPr lang="en-US" sz="1800" spc="-200">
                <a:solidFill>
                  <a:srgbClr val="EB7A8E"/>
                </a:solidFill>
                <a:latin typeface="Calibri"/>
              </a:rPr>
              <a:t>6*HU</a:t>
            </a:r>
          </a:p>
        </p:txBody>
      </p:sp>
      <p:sp>
        <p:nvSpPr>
          <p:cNvPr id="20" name=""/>
          <p:cNvSpPr/>
          <p:nvPr/>
        </p:nvSpPr>
        <p:spPr>
          <a:xfrm>
            <a:off x="5041392" y="3090672"/>
            <a:ext cx="1828800" cy="164592"/>
          </a:xfrm>
          <a:prstGeom prst="rect">
            <a:avLst/>
          </a:prstGeom>
        </p:spPr>
        <p:txBody>
          <a:bodyPr lIns="0" tIns="0" rIns="0" bIns="0" wrap="none">
            <a:noAutofit/>
          </a:bodyPr>
          <a:p>
            <a:pPr indent="0"/>
            <a:r>
              <a:rPr lang="en-US" sz="1300">
                <a:solidFill>
                  <a:srgbClr val="2A322C"/>
                </a:solidFill>
                <a:latin typeface="Arial"/>
              </a:rPr>
              <a:t>use of plasmid DNA.</a:t>
            </a:r>
          </a:p>
        </p:txBody>
      </p:sp>
      <p:sp>
        <p:nvSpPr>
          <p:cNvPr id="21" name=""/>
          <p:cNvSpPr/>
          <p:nvPr/>
        </p:nvSpPr>
        <p:spPr>
          <a:xfrm>
            <a:off x="5041392" y="3328416"/>
            <a:ext cx="2438400" cy="134112"/>
          </a:xfrm>
          <a:prstGeom prst="rect">
            <a:avLst/>
          </a:prstGeom>
        </p:spPr>
        <p:txBody>
          <a:bodyPr lIns="0" tIns="0" rIns="0" bIns="0" wrap="none">
            <a:noAutofit/>
          </a:bodyPr>
          <a:p>
            <a:pPr indent="0"/>
            <a:r>
              <a:rPr lang="en-US" sz="1300">
                <a:solidFill>
                  <a:srgbClr val="2A322C"/>
                </a:solidFill>
                <a:latin typeface="Arial"/>
              </a:rPr>
              <a:t>Plasmids all contain certain</a:t>
            </a:r>
          </a:p>
        </p:txBody>
      </p:sp>
      <p:sp>
        <p:nvSpPr>
          <p:cNvPr id="22" name=""/>
          <p:cNvSpPr/>
          <p:nvPr/>
        </p:nvSpPr>
        <p:spPr>
          <a:xfrm>
            <a:off x="5035296" y="3535680"/>
            <a:ext cx="1292352" cy="134112"/>
          </a:xfrm>
          <a:prstGeom prst="rect">
            <a:avLst/>
          </a:prstGeom>
        </p:spPr>
        <p:txBody>
          <a:bodyPr lIns="0" tIns="0" rIns="0" bIns="0" wrap="none">
            <a:noAutofit/>
          </a:bodyPr>
          <a:p>
            <a:pPr indent="0"/>
            <a:r>
              <a:rPr lang="en-US" sz="1300">
                <a:solidFill>
                  <a:srgbClr val="2A322C"/>
                </a:solidFill>
                <a:latin typeface="Arial"/>
              </a:rPr>
              <a:t>basic features.</a:t>
            </a:r>
          </a:p>
        </p:txBody>
      </p:sp>
      <p:sp>
        <p:nvSpPr>
          <p:cNvPr id="23" name=""/>
          <p:cNvSpPr/>
          <p:nvPr/>
        </p:nvSpPr>
        <p:spPr>
          <a:xfrm>
            <a:off x="3944112" y="3584448"/>
            <a:ext cx="457200" cy="97536"/>
          </a:xfrm>
          <a:prstGeom prst="rect">
            <a:avLst/>
          </a:prstGeom>
        </p:spPr>
        <p:txBody>
          <a:bodyPr lIns="0" tIns="0" rIns="0" bIns="0" wrap="none">
            <a:noAutofit/>
          </a:bodyPr>
          <a:p>
            <a:pPr indent="0"/>
            <a:r>
              <a:rPr lang="en-US" sz="900" spc="-50">
                <a:solidFill>
                  <a:srgbClr val="747474"/>
                </a:solidFill>
                <a:latin typeface="Calibri"/>
              </a:rPr>
              <a:t>• put-30</a:t>
            </a:r>
          </a:p>
        </p:txBody>
      </p:sp>
      <p:sp>
        <p:nvSpPr>
          <p:cNvPr id="24" name=""/>
          <p:cNvSpPr/>
          <p:nvPr/>
        </p:nvSpPr>
        <p:spPr>
          <a:xfrm>
            <a:off x="4029456" y="3688080"/>
            <a:ext cx="341376" cy="103632"/>
          </a:xfrm>
          <a:prstGeom prst="rect">
            <a:avLst/>
          </a:prstGeom>
        </p:spPr>
        <p:txBody>
          <a:bodyPr lIns="0" tIns="0" rIns="0" bIns="0" wrap="none">
            <a:noAutofit/>
          </a:bodyPr>
          <a:p>
            <a:pPr indent="0"/>
            <a:r>
              <a:rPr lang="en-US" sz="900" spc="-50">
                <a:solidFill>
                  <a:srgbClr val="999999"/>
                </a:solidFill>
                <a:latin typeface="Calibri"/>
              </a:rPr>
              <a:t>pGC-3 I</a:t>
            </a:r>
          </a:p>
        </p:txBody>
      </p:sp>
      <p:sp>
        <p:nvSpPr>
          <p:cNvPr id="25" name=""/>
          <p:cNvSpPr/>
          <p:nvPr/>
        </p:nvSpPr>
        <p:spPr>
          <a:xfrm>
            <a:off x="4523232" y="3688080"/>
            <a:ext cx="140208" cy="79248"/>
          </a:xfrm>
          <a:prstGeom prst="rect">
            <a:avLst/>
          </a:prstGeom>
        </p:spPr>
        <p:txBody>
          <a:bodyPr lIns="0" tIns="0" rIns="0" bIns="0" wrap="none">
            <a:noAutofit/>
          </a:bodyPr>
          <a:p>
            <a:pPr indent="0"/>
            <a:r>
              <a:rPr lang="en-US" sz="900" spc="-50">
                <a:solidFill>
                  <a:srgbClr val="747474"/>
                </a:solidFill>
                <a:latin typeface="Calibri"/>
              </a:rPr>
              <a:t>A.</a:t>
            </a:r>
          </a:p>
        </p:txBody>
      </p:sp>
      <p:sp>
        <p:nvSpPr>
          <p:cNvPr id="26" name=""/>
          <p:cNvSpPr/>
          <p:nvPr/>
        </p:nvSpPr>
        <p:spPr>
          <a:xfrm>
            <a:off x="4029456" y="3797808"/>
            <a:ext cx="359664" cy="97536"/>
          </a:xfrm>
          <a:prstGeom prst="rect">
            <a:avLst/>
          </a:prstGeom>
        </p:spPr>
        <p:txBody>
          <a:bodyPr lIns="0" tIns="0" rIns="0" bIns="0" wrap="none">
            <a:noAutofit/>
          </a:bodyPr>
          <a:p>
            <a:pPr indent="0"/>
            <a:r>
              <a:rPr lang="en-US" b="1" sz="850" spc="-50">
                <a:solidFill>
                  <a:srgbClr val="999999"/>
                </a:solidFill>
                <a:latin typeface="Courier New"/>
              </a:rPr>
              <a:t>pOf-32</a:t>
            </a:r>
          </a:p>
        </p:txBody>
      </p:sp>
      <p:sp>
        <p:nvSpPr>
          <p:cNvPr id="27" name=""/>
          <p:cNvSpPr/>
          <p:nvPr/>
        </p:nvSpPr>
        <p:spPr>
          <a:xfrm>
            <a:off x="5120640" y="3919728"/>
            <a:ext cx="1493520" cy="97536"/>
          </a:xfrm>
          <a:prstGeom prst="rect">
            <a:avLst/>
          </a:prstGeom>
        </p:spPr>
        <p:txBody>
          <a:bodyPr lIns="0" tIns="0" rIns="0" bIns="0" wrap="none">
            <a:noAutofit/>
          </a:bodyPr>
          <a:p>
            <a:pPr indent="0">
              <a:spcAft>
                <a:spcPts val="210"/>
              </a:spcAft>
            </a:pPr>
            <a:r>
              <a:rPr lang="en-US" sz="950">
                <a:solidFill>
                  <a:srgbClr val="747474"/>
                </a:solidFill>
                <a:latin typeface="Arial"/>
              </a:rPr>
              <a:t>- </a:t>
            </a:r>
            <a:r>
              <a:rPr lang="en-US" sz="950">
                <a:solidFill>
                  <a:srgbClr val="414341"/>
                </a:solidFill>
                <a:latin typeface="Arial"/>
              </a:rPr>
              <a:t>Resistance cassette</a:t>
            </a:r>
          </a:p>
        </p:txBody>
      </p:sp>
      <p:sp>
        <p:nvSpPr>
          <p:cNvPr id="28" name=""/>
          <p:cNvSpPr/>
          <p:nvPr/>
        </p:nvSpPr>
        <p:spPr>
          <a:xfrm>
            <a:off x="5120640" y="4084320"/>
            <a:ext cx="810768" cy="91440"/>
          </a:xfrm>
          <a:prstGeom prst="rect">
            <a:avLst/>
          </a:prstGeom>
        </p:spPr>
        <p:txBody>
          <a:bodyPr lIns="0" tIns="0" rIns="0" bIns="0" wrap="none">
            <a:noAutofit/>
          </a:bodyPr>
          <a:p>
            <a:pPr indent="0">
              <a:spcBef>
                <a:spcPts val="210"/>
              </a:spcBef>
              <a:spcAft>
                <a:spcPts val="210"/>
              </a:spcAft>
            </a:pPr>
            <a:r>
              <a:rPr lang="en-US" sz="950">
                <a:solidFill>
                  <a:srgbClr val="414341"/>
                </a:solidFill>
                <a:latin typeface="Arial"/>
              </a:rPr>
              <a:t>- Promoter</a:t>
            </a:r>
          </a:p>
        </p:txBody>
      </p:sp>
      <p:sp>
        <p:nvSpPr>
          <p:cNvPr id="29" name=""/>
          <p:cNvSpPr/>
          <p:nvPr/>
        </p:nvSpPr>
        <p:spPr>
          <a:xfrm>
            <a:off x="5120640" y="4255008"/>
            <a:ext cx="1456944" cy="115824"/>
          </a:xfrm>
          <a:prstGeom prst="rect">
            <a:avLst/>
          </a:prstGeom>
        </p:spPr>
        <p:txBody>
          <a:bodyPr lIns="0" tIns="0" rIns="0" bIns="0" wrap="none">
            <a:noAutofit/>
          </a:bodyPr>
          <a:p>
            <a:pPr marL="236220" indent="0">
              <a:spcBef>
                <a:spcPts val="210"/>
              </a:spcBef>
              <a:spcAft>
                <a:spcPts val="210"/>
              </a:spcAft>
            </a:pPr>
            <a:r>
              <a:rPr lang="en-US" sz="950">
                <a:solidFill>
                  <a:srgbClr val="2B3942"/>
                </a:solidFill>
                <a:latin typeface="Arial"/>
              </a:rPr>
              <a:t>Multiple cloning site</a:t>
            </a:r>
          </a:p>
        </p:txBody>
      </p:sp>
      <p:sp>
        <p:nvSpPr>
          <p:cNvPr id="30" name=""/>
          <p:cNvSpPr/>
          <p:nvPr/>
        </p:nvSpPr>
        <p:spPr>
          <a:xfrm>
            <a:off x="5047488" y="4450080"/>
            <a:ext cx="2609088" cy="164592"/>
          </a:xfrm>
          <a:prstGeom prst="rect">
            <a:avLst/>
          </a:prstGeom>
        </p:spPr>
        <p:txBody>
          <a:bodyPr lIns="0" tIns="0" rIns="0" bIns="0" wrap="none">
            <a:noAutofit/>
          </a:bodyPr>
          <a:p>
            <a:pPr indent="0">
              <a:spcBef>
                <a:spcPts val="210"/>
              </a:spcBef>
              <a:spcAft>
                <a:spcPts val="210"/>
              </a:spcAft>
            </a:pPr>
            <a:r>
              <a:rPr lang="en-US" sz="1300">
                <a:solidFill>
                  <a:srgbClr val="2A322C"/>
                </a:solidFill>
                <a:latin typeface="Arial"/>
              </a:rPr>
              <a:t>If the plasmid is to be used to</a:t>
            </a:r>
          </a:p>
        </p:txBody>
      </p:sp>
      <p:sp>
        <p:nvSpPr>
          <p:cNvPr id="31" name=""/>
          <p:cNvSpPr/>
          <p:nvPr/>
        </p:nvSpPr>
        <p:spPr>
          <a:xfrm>
            <a:off x="5035296" y="4651248"/>
            <a:ext cx="2700528" cy="164592"/>
          </a:xfrm>
          <a:prstGeom prst="rect">
            <a:avLst/>
          </a:prstGeom>
        </p:spPr>
        <p:txBody>
          <a:bodyPr lIns="0" tIns="0" rIns="0" bIns="0" wrap="none">
            <a:noAutofit/>
          </a:bodyPr>
          <a:p>
            <a:pPr indent="0">
              <a:spcBef>
                <a:spcPts val="210"/>
              </a:spcBef>
              <a:spcAft>
                <a:spcPts val="210"/>
              </a:spcAft>
            </a:pPr>
            <a:r>
              <a:rPr lang="en-US" sz="1300">
                <a:solidFill>
                  <a:srgbClr val="2A322C"/>
                </a:solidFill>
                <a:latin typeface="Arial"/>
              </a:rPr>
              <a:t>express a protein in bacteria a</a:t>
            </a:r>
          </a:p>
        </p:txBody>
      </p:sp>
      <p:sp>
        <p:nvSpPr>
          <p:cNvPr id="32" name=""/>
          <p:cNvSpPr/>
          <p:nvPr/>
        </p:nvSpPr>
        <p:spPr>
          <a:xfrm>
            <a:off x="5041392" y="4852416"/>
            <a:ext cx="2535936" cy="158496"/>
          </a:xfrm>
          <a:prstGeom prst="rect">
            <a:avLst/>
          </a:prstGeom>
        </p:spPr>
        <p:txBody>
          <a:bodyPr lIns="0" tIns="0" rIns="0" bIns="0" wrap="none">
            <a:noAutofit/>
          </a:bodyPr>
          <a:p>
            <a:pPr indent="0">
              <a:spcBef>
                <a:spcPts val="210"/>
              </a:spcBef>
              <a:spcAft>
                <a:spcPts val="210"/>
              </a:spcAft>
            </a:pPr>
            <a:r>
              <a:rPr lang="en-US" sz="1300">
                <a:solidFill>
                  <a:srgbClr val="2A322C"/>
                </a:solidFill>
                <a:latin typeface="Arial"/>
              </a:rPr>
              <a:t>phage promoter will be used</a:t>
            </a:r>
          </a:p>
        </p:txBody>
      </p:sp>
      <p:sp>
        <p:nvSpPr>
          <p:cNvPr id="33" name=""/>
          <p:cNvSpPr/>
          <p:nvPr/>
        </p:nvSpPr>
        <p:spPr>
          <a:xfrm>
            <a:off x="5047488" y="5096256"/>
            <a:ext cx="2609088" cy="158496"/>
          </a:xfrm>
          <a:prstGeom prst="rect">
            <a:avLst/>
          </a:prstGeom>
        </p:spPr>
        <p:txBody>
          <a:bodyPr lIns="0" tIns="0" rIns="0" bIns="0" wrap="none">
            <a:noAutofit/>
          </a:bodyPr>
          <a:p>
            <a:pPr indent="0">
              <a:spcBef>
                <a:spcPts val="210"/>
              </a:spcBef>
              <a:spcAft>
                <a:spcPts val="210"/>
              </a:spcAft>
            </a:pPr>
            <a:r>
              <a:rPr lang="en-US" sz="1300">
                <a:solidFill>
                  <a:srgbClr val="2A322C"/>
                </a:solidFill>
                <a:latin typeface="Arial"/>
              </a:rPr>
              <a:t>If the plasmid is to be used to</a:t>
            </a:r>
          </a:p>
        </p:txBody>
      </p:sp>
      <p:sp>
        <p:nvSpPr>
          <p:cNvPr id="34" name=""/>
          <p:cNvSpPr/>
          <p:nvPr/>
        </p:nvSpPr>
        <p:spPr>
          <a:xfrm>
            <a:off x="5035296" y="5291328"/>
            <a:ext cx="1920240" cy="164592"/>
          </a:xfrm>
          <a:prstGeom prst="rect">
            <a:avLst/>
          </a:prstGeom>
        </p:spPr>
        <p:txBody>
          <a:bodyPr lIns="0" tIns="0" rIns="0" bIns="0" wrap="none">
            <a:noAutofit/>
          </a:bodyPr>
          <a:p>
            <a:pPr indent="0">
              <a:spcBef>
                <a:spcPts val="210"/>
              </a:spcBef>
              <a:spcAft>
                <a:spcPts val="210"/>
              </a:spcAft>
            </a:pPr>
            <a:r>
              <a:rPr lang="en-US" sz="1300">
                <a:solidFill>
                  <a:srgbClr val="2A322C"/>
                </a:solidFill>
                <a:latin typeface="Arial"/>
              </a:rPr>
              <a:t>express a protein in a</a:t>
            </a:r>
          </a:p>
        </p:txBody>
      </p:sp>
      <p:sp>
        <p:nvSpPr>
          <p:cNvPr id="35" name=""/>
          <p:cNvSpPr/>
          <p:nvPr/>
        </p:nvSpPr>
        <p:spPr>
          <a:xfrm>
            <a:off x="5041392" y="5492496"/>
            <a:ext cx="2865120" cy="164592"/>
          </a:xfrm>
          <a:prstGeom prst="rect">
            <a:avLst/>
          </a:prstGeom>
        </p:spPr>
        <p:txBody>
          <a:bodyPr lIns="0" tIns="0" rIns="0" bIns="0" wrap="none">
            <a:noAutofit/>
          </a:bodyPr>
          <a:p>
            <a:pPr indent="0">
              <a:spcBef>
                <a:spcPts val="210"/>
              </a:spcBef>
            </a:pPr>
            <a:r>
              <a:rPr lang="en-US" sz="1300">
                <a:solidFill>
                  <a:srgbClr val="2A322C"/>
                </a:solidFill>
                <a:latin typeface="Arial"/>
              </a:rPr>
              <a:t>mammalian cell a viral promoter</a:t>
            </a:r>
          </a:p>
        </p:txBody>
      </p:sp>
      <p:sp>
        <p:nvSpPr>
          <p:cNvPr id="36" name=""/>
          <p:cNvSpPr/>
          <p:nvPr/>
        </p:nvSpPr>
        <p:spPr>
          <a:xfrm>
            <a:off x="1274064" y="5882640"/>
            <a:ext cx="1097280" cy="91440"/>
          </a:xfrm>
          <a:prstGeom prst="rect">
            <a:avLst/>
          </a:prstGeom>
        </p:spPr>
        <p:txBody>
          <a:bodyPr lIns="0" tIns="0" rIns="0" bIns="0" wrap="none">
            <a:noAutofit/>
          </a:bodyPr>
          <a:p>
            <a:pPr indent="0"/>
            <a:r>
              <a:rPr lang="en-US" b="1" sz="750">
                <a:solidFill>
                  <a:srgbClr val="747474"/>
                </a:solidFill>
                <a:latin typeface="Arial"/>
              </a:rPr>
              <a:t>B19FL I,Semester 2&gt;</a:t>
            </a:r>
          </a:p>
        </p:txBody>
      </p:sp>
      <p:sp>
        <p:nvSpPr>
          <p:cNvPr id="37" name=""/>
          <p:cNvSpPr/>
          <p:nvPr/>
        </p:nvSpPr>
        <p:spPr>
          <a:xfrm>
            <a:off x="3115056" y="5882640"/>
            <a:ext cx="3767328" cy="97536"/>
          </a:xfrm>
          <a:prstGeom prst="rect">
            <a:avLst/>
          </a:prstGeom>
        </p:spPr>
        <p:txBody>
          <a:bodyPr lIns="0" tIns="0" rIns="0" bIns="0" wrap="none">
            <a:noAutofit/>
          </a:bodyPr>
          <a:p>
            <a:pPr indent="0"/>
            <a:r>
              <a:rPr lang="en-US" i="1" sz="950">
                <a:solidFill>
                  <a:srgbClr val="747474"/>
                </a:solidFill>
                <a:latin typeface="Calibri"/>
              </a:rPr>
              <a:t>Principles or Drug Discovery &amp; Development</a:t>
            </a:r>
            <a:r>
              <a:rPr lang="en-US" sz="750">
                <a:solidFill>
                  <a:srgbClr val="747474"/>
                </a:solidFill>
                <a:latin typeface="Cambria"/>
              </a:rPr>
              <a:t> - </a:t>
            </a:r>
            <a:r>
              <a:rPr lang="en-US" i="1" sz="950">
                <a:solidFill>
                  <a:srgbClr val="747474"/>
                </a:solidFill>
                <a:latin typeface="Calibri"/>
              </a:rPr>
              <a:t>Btoassay Development</a:t>
            </a:r>
          </a:p>
        </p:txBody>
      </p:sp>
      <p:sp>
        <p:nvSpPr>
          <p:cNvPr id="38" name=""/>
          <p:cNvSpPr/>
          <p:nvPr/>
        </p:nvSpPr>
        <p:spPr>
          <a:xfrm>
            <a:off x="2093976" y="374904"/>
            <a:ext cx="5077968" cy="429768"/>
          </a:xfrm>
          <a:prstGeom prst="rect">
            <a:avLst/>
          </a:prstGeom>
        </p:spPr>
        <p:txBody>
          <a:bodyPr lIns="0" tIns="0" rIns="0" bIns="0" wrap="none">
            <a:noAutofit/>
          </a:bodyPr>
          <a:p>
            <a:pPr indent="0"/>
            <a:r>
              <a:rPr lang="en-US" b="1" sz="3200">
                <a:solidFill>
                  <a:srgbClr val="205969"/>
                </a:solidFill>
                <a:latin typeface="Arial"/>
              </a:rPr>
              <a:t>Drug Discovery - Methods</a:t>
            </a:r>
          </a:p>
        </p:txBody>
      </p:sp>
      <p:sp>
        <p:nvSpPr>
          <p:cNvPr id="39" name=""/>
          <p:cNvSpPr/>
          <p:nvPr/>
        </p:nvSpPr>
        <p:spPr>
          <a:xfrm>
            <a:off x="2532888" y="1176528"/>
            <a:ext cx="3660648" cy="341376"/>
          </a:xfrm>
          <a:prstGeom prst="rect">
            <a:avLst/>
          </a:prstGeom>
        </p:spPr>
        <p:txBody>
          <a:bodyPr lIns="0" tIns="0" rIns="0" bIns="0" wrap="none">
            <a:noAutofit/>
          </a:bodyPr>
          <a:p>
            <a:pPr algn="ctr" indent="0">
              <a:spcAft>
                <a:spcPts val="1890"/>
              </a:spcAft>
            </a:pPr>
            <a:r>
              <a:rPr lang="en-US" sz="2600">
                <a:solidFill>
                  <a:srgbClr val="8F2934"/>
                </a:solidFill>
                <a:latin typeface="Arial"/>
              </a:rPr>
              <a:t>Molecular Manipulation</a:t>
            </a:r>
          </a:p>
        </p:txBody>
      </p:sp>
    </p:spTree>
  </p:cSld>
  <p:clrMapOvr>
    <a:overrideClrMapping bg1="lt1" tx1="dk1" bg2="lt2" tx2="dk2" accent1="accent1" accent2="accent2" accent3="accent3" accent4="accent4" accent5="accent5" accent6="accent6" hlink="hlink" folHlink="folHlink"/>
  </p:clrMapOvr>
</p:sld>
</file>

<file path=ppt/slides/slide55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93976" y="374904"/>
            <a:ext cx="5077968" cy="429768"/>
          </a:xfrm>
          <a:prstGeom prst="rect">
            <a:avLst/>
          </a:prstGeom>
        </p:spPr>
        <p:txBody>
          <a:bodyPr lIns="0" tIns="0" rIns="0" bIns="0" wrap="none">
            <a:noAutofit/>
          </a:bodyPr>
          <a:p>
            <a:pPr indent="0"/>
            <a:r>
              <a:rPr lang="en-US" b="1" sz="3200">
                <a:solidFill>
                  <a:srgbClr val="205969"/>
                </a:solidFill>
                <a:latin typeface="Arial"/>
              </a:rPr>
              <a:t>Drug Discovery - Methods</a:t>
            </a:r>
          </a:p>
        </p:txBody>
      </p:sp>
      <p:sp>
        <p:nvSpPr>
          <p:cNvPr id="3" name=""/>
          <p:cNvSpPr/>
          <p:nvPr/>
        </p:nvSpPr>
        <p:spPr>
          <a:xfrm>
            <a:off x="9037320" y="518160"/>
            <a:ext cx="106680" cy="493776"/>
          </a:xfrm>
          <a:prstGeom prst="rect">
            <a:avLst/>
          </a:prstGeom>
          <a:solidFill>
            <a:srgbClr val="E6F3F9"/>
          </a:solidFill>
        </p:spPr>
        <p:txBody>
          <a:bodyPr lIns="0" tIns="0" rIns="0" bIns="0" wrap="none">
            <a:noAutofit/>
          </a:bodyPr>
          <a:p>
            <a:pPr indent="0"/>
            <a:r>
              <a:rPr lang="en-US" b="1" sz="3200">
                <a:solidFill>
                  <a:srgbClr val="205969"/>
                </a:solidFill>
                <a:latin typeface="Arial"/>
              </a:rPr>
              <a:t>I</a:t>
            </a:r>
          </a:p>
        </p:txBody>
      </p:sp>
      <p:sp>
        <p:nvSpPr>
          <p:cNvPr id="4" name=""/>
          <p:cNvSpPr/>
          <p:nvPr/>
        </p:nvSpPr>
        <p:spPr>
          <a:xfrm>
            <a:off x="4553712" y="1176528"/>
            <a:ext cx="3822192" cy="4148328"/>
          </a:xfrm>
          <a:prstGeom prst="rect">
            <a:avLst/>
          </a:prstGeom>
        </p:spPr>
        <p:txBody>
          <a:bodyPr lIns="0" tIns="0" rIns="0" bIns="0">
            <a:noAutofit/>
          </a:bodyPr>
          <a:p>
            <a:pPr indent="0">
              <a:spcAft>
                <a:spcPts val="2100"/>
              </a:spcAft>
            </a:pPr>
            <a:r>
              <a:rPr lang="en-US" sz="2600">
                <a:solidFill>
                  <a:srgbClr val="8F2934"/>
                </a:solidFill>
                <a:latin typeface="Arial"/>
              </a:rPr>
              <a:t>Drug Metabolism</a:t>
            </a:r>
          </a:p>
          <a:p>
            <a:pPr indent="0">
              <a:spcAft>
                <a:spcPts val="2940"/>
              </a:spcAft>
            </a:pPr>
            <a:r>
              <a:rPr lang="en-US" sz="2200">
                <a:latin typeface="Calibri"/>
              </a:rPr>
              <a:t>Xenobiotic metabolism</a:t>
            </a:r>
          </a:p>
          <a:p>
            <a:pPr indent="0">
              <a:lnSpc>
                <a:spcPts val="3096"/>
              </a:lnSpc>
            </a:pPr>
            <a:r>
              <a:rPr lang="en-US" sz="2200">
                <a:latin typeface="Calibri"/>
              </a:rPr>
              <a:t>Biochemical modification of pharmaceutical substances or xenobiotics by living organisms, usually through specialized enzymatic systems</a:t>
            </a:r>
          </a:p>
        </p:txBody>
      </p:sp>
    </p:spTree>
  </p:cSld>
  <p:clrMapOvr>
    <a:overrideClrMapping bg1="lt1" tx1="dk1" bg2="lt2" tx2="dk2" accent1="accent1" accent2="accent2" accent3="accent3" accent4="accent4" accent5="accent5" accent6="accent6" hlink="hlink" folHlink="folHlink"/>
  </p:clrMapOvr>
</p:sld>
</file>

<file path=ppt/slides/slide55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93976" y="374904"/>
            <a:ext cx="5077968" cy="429768"/>
          </a:xfrm>
          <a:prstGeom prst="rect">
            <a:avLst/>
          </a:prstGeom>
        </p:spPr>
        <p:txBody>
          <a:bodyPr lIns="0" tIns="0" rIns="0" bIns="0" wrap="none">
            <a:noAutofit/>
          </a:bodyPr>
          <a:p>
            <a:pPr indent="0"/>
            <a:r>
              <a:rPr lang="en-US" b="1" sz="3200">
                <a:solidFill>
                  <a:srgbClr val="205969"/>
                </a:solidFill>
                <a:latin typeface="Arial"/>
              </a:rPr>
              <a:t>Drug Discovery - Methods</a:t>
            </a:r>
          </a:p>
        </p:txBody>
      </p:sp>
      <p:sp>
        <p:nvSpPr>
          <p:cNvPr id="3" name=""/>
          <p:cNvSpPr/>
          <p:nvPr/>
        </p:nvSpPr>
        <p:spPr>
          <a:xfrm>
            <a:off x="9037320" y="533400"/>
            <a:ext cx="106680" cy="478536"/>
          </a:xfrm>
          <a:prstGeom prst="rect">
            <a:avLst/>
          </a:prstGeom>
          <a:solidFill>
            <a:srgbClr val="E6F3F9"/>
          </a:solidFill>
        </p:spPr>
        <p:txBody>
          <a:bodyPr lIns="0" tIns="0" rIns="0" bIns="0" wrap="none">
            <a:noAutofit/>
          </a:bodyPr>
          <a:p>
            <a:pPr indent="0"/>
            <a:r>
              <a:rPr lang="en-US" b="1" sz="3200">
                <a:solidFill>
                  <a:srgbClr val="205969"/>
                </a:solidFill>
                <a:latin typeface="Arial"/>
              </a:rPr>
              <a:t>I</a:t>
            </a:r>
          </a:p>
        </p:txBody>
      </p:sp>
      <p:sp>
        <p:nvSpPr>
          <p:cNvPr id="4" name=""/>
          <p:cNvSpPr/>
          <p:nvPr/>
        </p:nvSpPr>
        <p:spPr>
          <a:xfrm>
            <a:off x="4562856" y="1176528"/>
            <a:ext cx="3380232" cy="4148328"/>
          </a:xfrm>
          <a:prstGeom prst="rect">
            <a:avLst/>
          </a:prstGeom>
        </p:spPr>
        <p:txBody>
          <a:bodyPr lIns="0" tIns="0" rIns="0" bIns="0">
            <a:noAutofit/>
          </a:bodyPr>
          <a:p>
            <a:pPr indent="0">
              <a:spcAft>
                <a:spcPts val="2100"/>
              </a:spcAft>
            </a:pPr>
            <a:r>
              <a:rPr lang="en-US" sz="2600">
                <a:solidFill>
                  <a:srgbClr val="8F2934"/>
                </a:solidFill>
                <a:latin typeface="Arial"/>
              </a:rPr>
              <a:t>Drug Metabolites</a:t>
            </a:r>
          </a:p>
          <a:p>
            <a:pPr indent="0">
              <a:lnSpc>
                <a:spcPts val="3096"/>
              </a:lnSpc>
              <a:spcAft>
                <a:spcPts val="2100"/>
              </a:spcAft>
            </a:pPr>
            <a:r>
              <a:rPr lang="en-US" sz="2200">
                <a:latin typeface="Calibri"/>
              </a:rPr>
              <a:t>Lipophilic chemical compounds into more readily excreted hydrophilic products.</a:t>
            </a:r>
          </a:p>
          <a:p>
            <a:pPr indent="0">
              <a:lnSpc>
                <a:spcPts val="3096"/>
              </a:lnSpc>
            </a:pPr>
            <a:r>
              <a:rPr lang="en-US" sz="2200">
                <a:latin typeface="Calibri"/>
              </a:rPr>
              <a:t>Rate of metabolism determines duration &amp; intensity of a drug's pharmacological action</a:t>
            </a:r>
          </a:p>
        </p:txBody>
      </p:sp>
    </p:spTree>
  </p:cSld>
  <p:clrMapOvr>
    <a:overrideClrMapping bg1="lt1" tx1="dk1" bg2="lt2" tx2="dk2" accent1="accent1" accent2="accent2" accent3="accent3" accent4="accent4" accent5="accent5" accent6="accent6" hlink="hlink" folHlink="folHlink"/>
  </p:clrMapOvr>
</p:sld>
</file>

<file path=ppt/slides/slide55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93976" y="374904"/>
            <a:ext cx="5077968" cy="429768"/>
          </a:xfrm>
          <a:prstGeom prst="rect">
            <a:avLst/>
          </a:prstGeom>
        </p:spPr>
        <p:txBody>
          <a:bodyPr lIns="0" tIns="0" rIns="0" bIns="0" wrap="none">
            <a:noAutofit/>
          </a:bodyPr>
          <a:p>
            <a:pPr indent="0"/>
            <a:r>
              <a:rPr lang="en-US" b="1" sz="3200">
                <a:solidFill>
                  <a:srgbClr val="205969"/>
                </a:solidFill>
                <a:latin typeface="Arial"/>
              </a:rPr>
              <a:t>Drug Discovery - Methods</a:t>
            </a:r>
          </a:p>
        </p:txBody>
      </p:sp>
      <p:sp>
        <p:nvSpPr>
          <p:cNvPr id="3" name=""/>
          <p:cNvSpPr/>
          <p:nvPr/>
        </p:nvSpPr>
        <p:spPr>
          <a:xfrm>
            <a:off x="4562856" y="1173480"/>
            <a:ext cx="3907536" cy="3371088"/>
          </a:xfrm>
          <a:prstGeom prst="rect">
            <a:avLst/>
          </a:prstGeom>
        </p:spPr>
        <p:txBody>
          <a:bodyPr lIns="0" tIns="0" rIns="0" bIns="0">
            <a:noAutofit/>
          </a:bodyPr>
          <a:p>
            <a:pPr indent="0">
              <a:spcAft>
                <a:spcPts val="2100"/>
              </a:spcAft>
            </a:pPr>
            <a:r>
              <a:rPr lang="en-US" sz="2600">
                <a:solidFill>
                  <a:srgbClr val="8F2934"/>
                </a:solidFill>
                <a:latin typeface="Arial"/>
              </a:rPr>
              <a:t>Serendipity</a:t>
            </a:r>
          </a:p>
          <a:p>
            <a:pPr indent="0">
              <a:lnSpc>
                <a:spcPts val="3120"/>
              </a:lnSpc>
              <a:spcAft>
                <a:spcPts val="2100"/>
              </a:spcAft>
            </a:pPr>
            <a:r>
              <a:rPr lang="en-US" sz="2200">
                <a:latin typeface="Calibri"/>
              </a:rPr>
              <a:t>Prototype psychotropic drugs</a:t>
            </a:r>
          </a:p>
          <a:p>
            <a:pPr indent="0">
              <a:spcAft>
                <a:spcPts val="2730"/>
              </a:spcAft>
            </a:pPr>
            <a:r>
              <a:rPr lang="en-US" sz="2200">
                <a:latin typeface="Calibri"/>
              </a:rPr>
              <a:t>Development of psychiatry</a:t>
            </a:r>
          </a:p>
          <a:p>
            <a:pPr indent="0">
              <a:lnSpc>
                <a:spcPts val="3120"/>
              </a:lnSpc>
            </a:pPr>
            <a:r>
              <a:rPr lang="en-US" sz="2200">
                <a:latin typeface="Calibri"/>
              </a:rPr>
              <a:t>Finding of one thing while looking for something else</a:t>
            </a:r>
          </a:p>
        </p:txBody>
      </p:sp>
    </p:spTree>
  </p:cSld>
  <p:clrMapOvr>
    <a:overrideClrMapping bg1="lt1" tx1="dk1" bg2="lt2" tx2="dk2" accent1="accent1" accent2="accent2" accent3="accent3" accent4="accent4" accent5="accent5" accent6="accent6" hlink="hlink" folHlink="folHlink"/>
  </p:clrMapOvr>
</p:sld>
</file>

<file path=ppt/slides/slide55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9037320" y="573024"/>
            <a:ext cx="106680" cy="438912"/>
          </a:xfrm>
          <a:prstGeom prst="rect">
            <a:avLst/>
          </a:prstGeom>
          <a:solidFill>
            <a:srgbClr val="E6F3F9"/>
          </a:solidFill>
        </p:spPr>
        <p:txBody>
          <a:bodyPr lIns="0" tIns="0" rIns="0" bIns="0" wrap="none">
            <a:noAutofit/>
          </a:bodyPr>
          <a:p>
            <a:pPr indent="0"/>
            <a:r>
              <a:rPr lang="en-US" b="1" sz="3200">
                <a:solidFill>
                  <a:srgbClr val="205969"/>
                </a:solidFill>
                <a:latin typeface="Arial"/>
              </a:rPr>
              <a:t>I</a:t>
            </a:r>
          </a:p>
        </p:txBody>
      </p:sp>
      <p:sp>
        <p:nvSpPr>
          <p:cNvPr id="4" name=""/>
          <p:cNvSpPr/>
          <p:nvPr/>
        </p:nvSpPr>
        <p:spPr>
          <a:xfrm>
            <a:off x="4568952" y="1097280"/>
            <a:ext cx="3553968" cy="1533144"/>
          </a:xfrm>
          <a:prstGeom prst="rect">
            <a:avLst/>
          </a:prstGeom>
        </p:spPr>
        <p:txBody>
          <a:bodyPr lIns="0" tIns="0" rIns="0" bIns="0">
            <a:noAutofit/>
          </a:bodyPr>
          <a:p>
            <a:pPr indent="0">
              <a:lnSpc>
                <a:spcPts val="3096"/>
              </a:lnSpc>
              <a:spcAft>
                <a:spcPts val="2100"/>
              </a:spcAft>
            </a:pPr>
            <a:r>
              <a:rPr lang="en-US" sz="2600">
                <a:solidFill>
                  <a:srgbClr val="8F2934"/>
                </a:solidFill>
                <a:latin typeface="Arial"/>
              </a:rPr>
              <a:t>Mechanism of drug Action</a:t>
            </a:r>
          </a:p>
          <a:p>
            <a:pPr indent="0">
              <a:spcAft>
                <a:spcPts val="2940"/>
              </a:spcAft>
            </a:pPr>
            <a:r>
              <a:rPr lang="en-US" sz="2200">
                <a:latin typeface="Calibri"/>
              </a:rPr>
              <a:t>How drugs work in body</a:t>
            </a:r>
          </a:p>
        </p:txBody>
      </p:sp>
      <p:sp>
        <p:nvSpPr>
          <p:cNvPr id="5" name=""/>
          <p:cNvSpPr/>
          <p:nvPr/>
        </p:nvSpPr>
        <p:spPr>
          <a:xfrm>
            <a:off x="4596384" y="3078480"/>
            <a:ext cx="3441192" cy="277368"/>
          </a:xfrm>
          <a:prstGeom prst="rect">
            <a:avLst/>
          </a:prstGeom>
        </p:spPr>
        <p:txBody>
          <a:bodyPr lIns="0" tIns="0" rIns="0" bIns="0" wrap="none">
            <a:noAutofit/>
          </a:bodyPr>
          <a:p>
            <a:pPr indent="0">
              <a:spcBef>
                <a:spcPts val="2940"/>
              </a:spcBef>
            </a:pPr>
            <a:r>
              <a:rPr lang="en-US" sz="2200">
                <a:latin typeface="Calibri"/>
              </a:rPr>
              <a:t>Practical demonstration</a:t>
            </a:r>
          </a:p>
        </p:txBody>
      </p:sp>
    </p:spTree>
  </p:cSld>
  <p:clrMapOvr>
    <a:overrideClrMapping bg1="lt1" tx1="dk1" bg2="lt2" tx2="dk2" accent1="accent1" accent2="accent2" accent3="accent3" accent4="accent4" accent5="accent5" accent6="accent6" hlink="hlink" folHlink="folHlink"/>
  </p:clrMapOvr>
</p:sld>
</file>

<file path=ppt/slides/slide55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518160" y="1014984"/>
            <a:ext cx="7711440" cy="5160264"/>
          </a:xfrm>
          <a:prstGeom prst="rect">
            <a:avLst/>
          </a:prstGeom>
        </p:spPr>
      </p:pic>
      <p:sp>
        <p:nvSpPr>
          <p:cNvPr id="3" name=""/>
          <p:cNvSpPr/>
          <p:nvPr/>
        </p:nvSpPr>
        <p:spPr>
          <a:xfrm>
            <a:off x="2157984" y="374904"/>
            <a:ext cx="4937760" cy="429768"/>
          </a:xfrm>
          <a:prstGeom prst="rect">
            <a:avLst/>
          </a:prstGeom>
        </p:spPr>
        <p:txBody>
          <a:bodyPr lIns="0" tIns="0" rIns="0" bIns="0" wrap="none">
            <a:noAutofit/>
          </a:bodyPr>
          <a:p>
            <a:pPr indent="0"/>
            <a:r>
              <a:rPr lang="en-US" b="1" sz="3200">
                <a:solidFill>
                  <a:srgbClr val="205969"/>
                </a:solidFill>
                <a:latin typeface="Arial"/>
              </a:rPr>
              <a:t>Drug Action - Mechanism</a:t>
            </a:r>
          </a:p>
        </p:txBody>
      </p:sp>
      <p:sp>
        <p:nvSpPr>
          <p:cNvPr id="4" name=""/>
          <p:cNvSpPr/>
          <p:nvPr/>
        </p:nvSpPr>
        <p:spPr>
          <a:xfrm>
            <a:off x="9040368" y="661416"/>
            <a:ext cx="103632" cy="350520"/>
          </a:xfrm>
          <a:prstGeom prst="rect">
            <a:avLst/>
          </a:prstGeom>
          <a:solidFill>
            <a:srgbClr val="E6F3F9"/>
          </a:solidFill>
        </p:spPr>
        <p:txBody>
          <a:bodyPr lIns="0" tIns="0" rIns="0" bIns="0" wrap="none">
            <a:noAutofit/>
          </a:bodyPr>
          <a:p>
            <a:pPr indent="0"/>
            <a:r>
              <a:rPr lang="en-US" sz="2600">
                <a:solidFill>
                  <a:srgbClr val="205969"/>
                </a:solidFill>
                <a:latin typeface="Arial"/>
              </a:rPr>
              <a:t>1</a:t>
            </a:r>
          </a:p>
        </p:txBody>
      </p:sp>
      <p:sp>
        <p:nvSpPr>
          <p:cNvPr id="5" name=""/>
          <p:cNvSpPr/>
          <p:nvPr/>
        </p:nvSpPr>
        <p:spPr>
          <a:xfrm>
            <a:off x="1274064" y="1578864"/>
            <a:ext cx="688848" cy="182880"/>
          </a:xfrm>
          <a:prstGeom prst="rect">
            <a:avLst/>
          </a:prstGeom>
        </p:spPr>
        <p:txBody>
          <a:bodyPr lIns="0" tIns="0" rIns="0" bIns="0" wrap="none">
            <a:noAutofit/>
          </a:bodyPr>
          <a:p>
            <a:pPr indent="0"/>
            <a:r>
              <a:rPr lang="en-US" b="1" sz="1700">
                <a:solidFill>
                  <a:srgbClr val="201829"/>
                </a:solidFill>
                <a:latin typeface="Calibri"/>
              </a:rPr>
              <a:t>Protein</a:t>
            </a:r>
          </a:p>
        </p:txBody>
      </p:sp>
      <p:sp>
        <p:nvSpPr>
          <p:cNvPr id="6" name=""/>
          <p:cNvSpPr/>
          <p:nvPr/>
        </p:nvSpPr>
        <p:spPr>
          <a:xfrm>
            <a:off x="5864352" y="1597152"/>
            <a:ext cx="2164080" cy="237744"/>
          </a:xfrm>
          <a:prstGeom prst="rect">
            <a:avLst/>
          </a:prstGeom>
        </p:spPr>
        <p:txBody>
          <a:bodyPr lIns="0" tIns="0" rIns="0" bIns="0" wrap="none">
            <a:noAutofit/>
          </a:bodyPr>
          <a:p>
            <a:pPr indent="0"/>
            <a:r>
              <a:rPr lang="en-US" b="1" sz="1700">
                <a:solidFill>
                  <a:srgbClr val="201829"/>
                </a:solidFill>
                <a:latin typeface="Calibri"/>
              </a:rPr>
              <a:t>Drug Protein Complex</a:t>
            </a:r>
          </a:p>
        </p:txBody>
      </p:sp>
      <p:sp>
        <p:nvSpPr>
          <p:cNvPr id="7" name=""/>
          <p:cNvSpPr/>
          <p:nvPr/>
        </p:nvSpPr>
        <p:spPr>
          <a:xfrm>
            <a:off x="5492496" y="5120640"/>
            <a:ext cx="1536192" cy="274320"/>
          </a:xfrm>
          <a:prstGeom prst="rect">
            <a:avLst/>
          </a:prstGeom>
        </p:spPr>
        <p:txBody>
          <a:bodyPr lIns="0" tIns="0" rIns="0" bIns="0" wrap="none">
            <a:noAutofit/>
          </a:bodyPr>
          <a:p>
            <a:pPr indent="0"/>
            <a:r>
              <a:rPr lang="en-US" sz="2200">
                <a:solidFill>
                  <a:srgbClr val="201829"/>
                </a:solidFill>
                <a:latin typeface="Arial"/>
              </a:rPr>
              <a:t>After Binding</a:t>
            </a:r>
          </a:p>
        </p:txBody>
      </p:sp>
      <p:sp>
        <p:nvSpPr>
          <p:cNvPr id="8" name=""/>
          <p:cNvSpPr/>
          <p:nvPr/>
        </p:nvSpPr>
        <p:spPr>
          <a:xfrm>
            <a:off x="1280160" y="5157216"/>
            <a:ext cx="1755648" cy="274320"/>
          </a:xfrm>
          <a:prstGeom prst="rect">
            <a:avLst/>
          </a:prstGeom>
        </p:spPr>
        <p:txBody>
          <a:bodyPr lIns="0" tIns="0" rIns="0" bIns="0" wrap="none">
            <a:noAutofit/>
          </a:bodyPr>
          <a:p>
            <a:pPr indent="0"/>
            <a:r>
              <a:rPr lang="en-US" sz="2200">
                <a:latin typeface="Arial"/>
              </a:rPr>
              <a:t>Before Binding</a:t>
            </a:r>
          </a:p>
        </p:txBody>
      </p:sp>
      <p:sp>
        <p:nvSpPr>
          <p:cNvPr id="9" name=""/>
          <p:cNvSpPr/>
          <p:nvPr/>
        </p:nvSpPr>
        <p:spPr>
          <a:xfrm>
            <a:off x="1292352" y="5626608"/>
            <a:ext cx="1871472" cy="237744"/>
          </a:xfrm>
          <a:prstGeom prst="rect">
            <a:avLst/>
          </a:prstGeom>
        </p:spPr>
        <p:txBody>
          <a:bodyPr lIns="0" tIns="0" rIns="0" bIns="0" wrap="none">
            <a:noAutofit/>
          </a:bodyPr>
          <a:p>
            <a:pPr indent="0"/>
            <a:r>
              <a:rPr lang="en-US" b="1" sz="1500">
                <a:solidFill>
                  <a:srgbClr val="201829"/>
                </a:solidFill>
                <a:latin typeface="Arial"/>
              </a:rPr>
              <a:t>Cavity A accessible</a:t>
            </a:r>
          </a:p>
        </p:txBody>
      </p:sp>
      <p:sp>
        <p:nvSpPr>
          <p:cNvPr id="10" name=""/>
          <p:cNvSpPr/>
          <p:nvPr/>
        </p:nvSpPr>
        <p:spPr>
          <a:xfrm>
            <a:off x="5571744" y="5626608"/>
            <a:ext cx="1615440" cy="237744"/>
          </a:xfrm>
          <a:prstGeom prst="rect">
            <a:avLst/>
          </a:prstGeom>
        </p:spPr>
        <p:txBody>
          <a:bodyPr lIns="0" tIns="0" rIns="0" bIns="0" wrap="none">
            <a:noAutofit/>
          </a:bodyPr>
          <a:p>
            <a:pPr indent="0"/>
            <a:r>
              <a:rPr lang="en-US" b="1" sz="1500">
                <a:solidFill>
                  <a:srgbClr val="201829"/>
                </a:solidFill>
                <a:latin typeface="Arial"/>
              </a:rPr>
              <a:t>Cavity A blocked</a:t>
            </a:r>
          </a:p>
        </p:txBody>
      </p:sp>
    </p:spTree>
  </p:cSld>
  <p:clrMapOvr>
    <a:overrideClrMapping bg1="lt1" tx1="dk1" bg2="lt2" tx2="dk2" accent1="accent1" accent2="accent2" accent3="accent3" accent4="accent4" accent5="accent5" accent6="accent6" hlink="hlink" folHlink="folHlink"/>
  </p:clrMapOvr>
</p:sld>
</file>

<file path=ppt/slides/slide5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05584" y="768096"/>
            <a:ext cx="5257800" cy="417576"/>
          </a:xfrm>
          <a:prstGeom prst="rect">
            <a:avLst/>
          </a:prstGeom>
        </p:spPr>
        <p:txBody>
          <a:bodyPr lIns="0" tIns="0" rIns="0" bIns="0" wrap="none">
            <a:noAutofit/>
          </a:bodyPr>
          <a:p>
            <a:pPr indent="0"/>
            <a:r>
              <a:rPr lang="en-US" b="1" sz="3200">
                <a:solidFill>
                  <a:srgbClr val="001F5F"/>
                </a:solidFill>
                <a:latin typeface="Arial"/>
              </a:rPr>
              <a:t>Smith-Waterman Algorithm</a:t>
            </a:r>
          </a:p>
        </p:txBody>
      </p:sp>
      <p:sp>
        <p:nvSpPr>
          <p:cNvPr id="3" name=""/>
          <p:cNvSpPr/>
          <p:nvPr/>
        </p:nvSpPr>
        <p:spPr>
          <a:xfrm>
            <a:off x="4663440" y="1612392"/>
            <a:ext cx="3197352" cy="1603248"/>
          </a:xfrm>
          <a:prstGeom prst="rect">
            <a:avLst/>
          </a:prstGeom>
        </p:spPr>
        <p:txBody>
          <a:bodyPr lIns="0" tIns="0" rIns="0" bIns="0">
            <a:noAutofit/>
          </a:bodyPr>
          <a:p>
            <a:pPr algn="just" marL="355092" indent="-330200">
              <a:spcAft>
                <a:spcPts val="1050"/>
              </a:spcAft>
            </a:pPr>
            <a:r>
              <a:rPr lang="en-US" sz="2600" spc="-50">
                <a:solidFill>
                  <a:srgbClr val="3265FF"/>
                </a:solidFill>
                <a:latin typeface="Arial"/>
              </a:rPr>
              <a:t>Introduction</a:t>
            </a:r>
          </a:p>
          <a:p>
            <a:pPr algn="just" marL="355092" indent="-330200">
              <a:lnSpc>
                <a:spcPts val="3120"/>
              </a:lnSpc>
            </a:pPr>
            <a:r>
              <a:rPr lang="en-US" sz="2600" spc="-50">
                <a:solidFill>
                  <a:srgbClr val="622422"/>
                </a:solidFill>
                <a:latin typeface="Arial"/>
              </a:rPr>
              <a:t>• </a:t>
            </a:r>
            <a:r>
              <a:rPr lang="en-US" sz="2600" spc="-50">
                <a:latin typeface="Arial"/>
              </a:rPr>
              <a:t>Finds the best local alignment between two subsequences</a:t>
            </a:r>
          </a:p>
        </p:txBody>
      </p:sp>
    </p:spTree>
  </p:cSld>
  <p:clrMapOvr>
    <a:overrideClrMapping bg1="lt1" tx1="dk1" bg2="lt2" tx2="dk2" accent1="accent1" accent2="accent2" accent3="accent3" accent4="accent4" accent5="accent5" accent6="accent6" hlink="hlink" folHlink="folHlink"/>
  </p:clrMapOvr>
</p:sld>
</file>

<file path=ppt/slides/slide56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08304" y="1005840"/>
            <a:ext cx="7333488" cy="5242560"/>
          </a:xfrm>
          <a:prstGeom prst="rect">
            <a:avLst/>
          </a:prstGeom>
        </p:spPr>
      </p:pic>
      <p:sp>
        <p:nvSpPr>
          <p:cNvPr id="3" name=""/>
          <p:cNvSpPr/>
          <p:nvPr/>
        </p:nvSpPr>
        <p:spPr>
          <a:xfrm>
            <a:off x="2157984" y="374904"/>
            <a:ext cx="4937760" cy="429768"/>
          </a:xfrm>
          <a:prstGeom prst="rect">
            <a:avLst/>
          </a:prstGeom>
        </p:spPr>
        <p:txBody>
          <a:bodyPr lIns="0" tIns="0" rIns="0" bIns="0" wrap="none">
            <a:noAutofit/>
          </a:bodyPr>
          <a:p>
            <a:pPr indent="0"/>
            <a:r>
              <a:rPr lang="en-US" b="1" sz="3200">
                <a:solidFill>
                  <a:srgbClr val="205969"/>
                </a:solidFill>
                <a:latin typeface="Arial"/>
              </a:rPr>
              <a:t>Drug Action - Mechanism</a:t>
            </a:r>
          </a:p>
        </p:txBody>
      </p:sp>
      <p:sp>
        <p:nvSpPr>
          <p:cNvPr id="4" name=""/>
          <p:cNvSpPr/>
          <p:nvPr/>
        </p:nvSpPr>
        <p:spPr>
          <a:xfrm>
            <a:off x="9040368" y="603504"/>
            <a:ext cx="103632" cy="408432"/>
          </a:xfrm>
          <a:prstGeom prst="rect">
            <a:avLst/>
          </a:prstGeom>
          <a:solidFill>
            <a:srgbClr val="E6F3F9"/>
          </a:solidFill>
        </p:spPr>
        <p:txBody>
          <a:bodyPr lIns="0" tIns="0" rIns="0" bIns="0" wrap="none">
            <a:noAutofit/>
          </a:bodyPr>
          <a:p>
            <a:pPr indent="0"/>
            <a:r>
              <a:rPr lang="en-US" b="1" sz="3700">
                <a:solidFill>
                  <a:srgbClr val="205969"/>
                </a:solidFill>
                <a:latin typeface="Arial"/>
              </a:rPr>
              <a:t>I</a:t>
            </a:r>
          </a:p>
        </p:txBody>
      </p:sp>
    </p:spTree>
  </p:cSld>
  <p:clrMapOvr>
    <a:overrideClrMapping bg1="lt1" tx1="dk1" bg2="lt2" tx2="dk2" accent1="accent1" accent2="accent2" accent3="accent3" accent4="accent4" accent5="accent5" accent6="accent6" hlink="hlink" folHlink="folHlink"/>
  </p:clrMapOvr>
</p:sld>
</file>

<file path=ppt/slides/slide56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0" y="387096"/>
            <a:ext cx="9144000" cy="5718048"/>
          </a:xfrm>
          <a:prstGeom prst="rect">
            <a:avLst/>
          </a:prstGeom>
        </p:spPr>
      </p:pic>
      <p:sp>
        <p:nvSpPr>
          <p:cNvPr id="3" name=""/>
          <p:cNvSpPr/>
          <p:nvPr/>
        </p:nvSpPr>
        <p:spPr>
          <a:xfrm>
            <a:off x="0" y="438912"/>
            <a:ext cx="112776" cy="566928"/>
          </a:xfrm>
          <a:prstGeom prst="rect">
            <a:avLst/>
          </a:prstGeom>
        </p:spPr>
        <p:txBody>
          <a:bodyPr lIns="0" tIns="0" rIns="0" bIns="0" wrap="none">
            <a:noAutofit/>
          </a:bodyPr>
          <a:p>
            <a:pPr indent="0"/>
            <a:r>
              <a:rPr lang="en-US" b="1" sz="3700">
                <a:solidFill>
                  <a:srgbClr val="0A576A"/>
                </a:solidFill>
                <a:latin typeface="Arial"/>
              </a:rPr>
              <a:t>I</a:t>
            </a:r>
          </a:p>
        </p:txBody>
      </p:sp>
      <p:sp>
        <p:nvSpPr>
          <p:cNvPr id="4" name=""/>
          <p:cNvSpPr/>
          <p:nvPr/>
        </p:nvSpPr>
        <p:spPr>
          <a:xfrm>
            <a:off x="2157984" y="374904"/>
            <a:ext cx="4937760" cy="429768"/>
          </a:xfrm>
          <a:prstGeom prst="rect">
            <a:avLst/>
          </a:prstGeom>
        </p:spPr>
        <p:txBody>
          <a:bodyPr lIns="0" tIns="0" rIns="0" bIns="0" wrap="none">
            <a:noAutofit/>
          </a:bodyPr>
          <a:p>
            <a:pPr indent="0"/>
            <a:r>
              <a:rPr lang="en-US" b="1" sz="3200">
                <a:solidFill>
                  <a:srgbClr val="205969"/>
                </a:solidFill>
                <a:latin typeface="Arial"/>
              </a:rPr>
              <a:t>Drug Action - Mechanism</a:t>
            </a:r>
          </a:p>
        </p:txBody>
      </p:sp>
    </p:spTree>
  </p:cSld>
  <p:clrMapOvr>
    <a:overrideClrMapping bg1="lt1" tx1="dk1" bg2="lt2" tx2="dk2" accent1="accent1" accent2="accent2" accent3="accent3" accent4="accent4" accent5="accent5" accent6="accent6" hlink="hlink" folHlink="folHlink"/>
  </p:clrMapOvr>
</p:sld>
</file>

<file path=ppt/slides/slide56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08304" y="1005840"/>
            <a:ext cx="7406640" cy="5242560"/>
          </a:xfrm>
          <a:prstGeom prst="rect">
            <a:avLst/>
          </a:prstGeom>
        </p:spPr>
      </p:pic>
      <p:sp>
        <p:nvSpPr>
          <p:cNvPr id="3" name=""/>
          <p:cNvSpPr/>
          <p:nvPr/>
        </p:nvSpPr>
        <p:spPr>
          <a:xfrm>
            <a:off x="0" y="438912"/>
            <a:ext cx="112776" cy="569976"/>
          </a:xfrm>
          <a:prstGeom prst="rect">
            <a:avLst/>
          </a:prstGeom>
          <a:solidFill>
            <a:srgbClr val="E6F3F9"/>
          </a:solidFill>
        </p:spPr>
        <p:txBody>
          <a:bodyPr lIns="0" tIns="0" rIns="0" bIns="0" wrap="none">
            <a:noAutofit/>
          </a:bodyPr>
          <a:p>
            <a:pPr indent="0"/>
            <a:r>
              <a:rPr lang="en-US" sz="2600">
                <a:solidFill>
                  <a:srgbClr val="0A576A"/>
                </a:solidFill>
                <a:latin typeface="Arial"/>
              </a:rPr>
              <a:t>I</a:t>
            </a:r>
          </a:p>
        </p:txBody>
      </p:sp>
      <p:sp>
        <p:nvSpPr>
          <p:cNvPr id="4" name=""/>
          <p:cNvSpPr/>
          <p:nvPr/>
        </p:nvSpPr>
        <p:spPr>
          <a:xfrm>
            <a:off x="2157984" y="374904"/>
            <a:ext cx="4937760" cy="429768"/>
          </a:xfrm>
          <a:prstGeom prst="rect">
            <a:avLst/>
          </a:prstGeom>
        </p:spPr>
        <p:txBody>
          <a:bodyPr lIns="0" tIns="0" rIns="0" bIns="0" wrap="none">
            <a:noAutofit/>
          </a:bodyPr>
          <a:p>
            <a:pPr indent="0"/>
            <a:r>
              <a:rPr lang="en-US" b="1" sz="3200">
                <a:solidFill>
                  <a:srgbClr val="205969"/>
                </a:solidFill>
                <a:latin typeface="Arial"/>
              </a:rPr>
              <a:t>Drug Action - Mechanism</a:t>
            </a:r>
          </a:p>
        </p:txBody>
      </p:sp>
      <p:sp>
        <p:nvSpPr>
          <p:cNvPr id="5" name=""/>
          <p:cNvSpPr/>
          <p:nvPr/>
        </p:nvSpPr>
        <p:spPr>
          <a:xfrm>
            <a:off x="9040368" y="670560"/>
            <a:ext cx="103632" cy="341376"/>
          </a:xfrm>
          <a:prstGeom prst="rect">
            <a:avLst/>
          </a:prstGeom>
          <a:solidFill>
            <a:srgbClr val="E6F3F9"/>
          </a:solidFill>
        </p:spPr>
        <p:txBody>
          <a:bodyPr lIns="0" tIns="0" rIns="0" bIns="0" wrap="none">
            <a:noAutofit/>
          </a:bodyPr>
          <a:p>
            <a:pPr indent="0"/>
            <a:r>
              <a:rPr lang="en-US" sz="2600">
                <a:solidFill>
                  <a:srgbClr val="205969"/>
                </a:solidFill>
                <a:latin typeface="Arial"/>
              </a:rPr>
              <a:t>1</a:t>
            </a:r>
          </a:p>
        </p:txBody>
      </p:sp>
    </p:spTree>
  </p:cSld>
  <p:clrMapOvr>
    <a:overrideClrMapping bg1="lt1" tx1="dk1" bg2="lt2" tx2="dk2" accent1="accent1" accent2="accent2" accent3="accent3" accent4="accent4" accent5="accent5" accent6="accent6" hlink="hlink" folHlink="folHlink"/>
  </p:clrMapOvr>
</p:sld>
</file>

<file path=ppt/slides/slide56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99744" y="1069848"/>
            <a:ext cx="7223760" cy="5096256"/>
          </a:xfrm>
          <a:prstGeom prst="rect">
            <a:avLst/>
          </a:prstGeom>
        </p:spPr>
      </p:pic>
      <p:sp>
        <p:nvSpPr>
          <p:cNvPr id="3" name=""/>
          <p:cNvSpPr/>
          <p:nvPr/>
        </p:nvSpPr>
        <p:spPr>
          <a:xfrm>
            <a:off x="0" y="560832"/>
            <a:ext cx="112776" cy="356616"/>
          </a:xfrm>
          <a:prstGeom prst="rect">
            <a:avLst/>
          </a:prstGeom>
        </p:spPr>
        <p:txBody>
          <a:bodyPr lIns="0" tIns="0" rIns="0" bIns="0" wrap="none">
            <a:noAutofit/>
          </a:bodyPr>
          <a:p>
            <a:pPr indent="0"/>
            <a:r>
              <a:rPr lang="en-US" sz="2600">
                <a:solidFill>
                  <a:srgbClr val="0A576A"/>
                </a:solidFill>
                <a:latin typeface="Arial"/>
              </a:rPr>
              <a:t>I</a:t>
            </a:r>
          </a:p>
        </p:txBody>
      </p:sp>
      <p:sp>
        <p:nvSpPr>
          <p:cNvPr id="4" name=""/>
          <p:cNvSpPr/>
          <p:nvPr/>
        </p:nvSpPr>
        <p:spPr>
          <a:xfrm>
            <a:off x="2157984" y="374904"/>
            <a:ext cx="4937760" cy="429768"/>
          </a:xfrm>
          <a:prstGeom prst="rect">
            <a:avLst/>
          </a:prstGeom>
        </p:spPr>
        <p:txBody>
          <a:bodyPr lIns="0" tIns="0" rIns="0" bIns="0" wrap="none">
            <a:noAutofit/>
          </a:bodyPr>
          <a:p>
            <a:pPr algn="ctr" indent="0">
              <a:spcAft>
                <a:spcPts val="2940"/>
              </a:spcAft>
            </a:pPr>
            <a:r>
              <a:rPr lang="en-US" b="1" sz="3200">
                <a:solidFill>
                  <a:srgbClr val="205969"/>
                </a:solidFill>
                <a:latin typeface="Cambria"/>
              </a:rPr>
              <a:t>Drug Action - Mechanism</a:t>
            </a:r>
          </a:p>
        </p:txBody>
      </p:sp>
      <p:sp>
        <p:nvSpPr>
          <p:cNvPr id="5" name=""/>
          <p:cNvSpPr/>
          <p:nvPr/>
        </p:nvSpPr>
        <p:spPr>
          <a:xfrm>
            <a:off x="1271016" y="1249680"/>
            <a:ext cx="6848856" cy="594360"/>
          </a:xfrm>
          <a:prstGeom prst="rect">
            <a:avLst/>
          </a:prstGeom>
        </p:spPr>
        <p:txBody>
          <a:bodyPr lIns="0" tIns="0" rIns="0" bIns="0">
            <a:noAutofit/>
          </a:bodyPr>
          <a:p>
            <a:pPr indent="0">
              <a:spcBef>
                <a:spcPts val="2940"/>
              </a:spcBef>
              <a:spcAft>
                <a:spcPts val="210"/>
              </a:spcAft>
            </a:pPr>
            <a:r>
              <a:rPr lang="en-US" sz="2200">
                <a:solidFill>
                  <a:srgbClr val="FFFFFF"/>
                </a:solidFill>
                <a:latin typeface="Arial"/>
              </a:rPr>
              <a:t>Ligand-protein docking:</a:t>
            </a:r>
          </a:p>
          <a:p>
            <a:pPr indent="0"/>
            <a:r>
              <a:rPr lang="en-US" sz="2200">
                <a:solidFill>
                  <a:srgbClr val="FFFFFF"/>
                </a:solidFill>
                <a:latin typeface="Arial"/>
              </a:rPr>
              <a:t>Step 2: Place a ligand to match the positions of spheres</a:t>
            </a:r>
          </a:p>
        </p:txBody>
      </p:sp>
    </p:spTree>
  </p:cSld>
  <p:clrMapOvr>
    <a:overrideClrMapping bg1="lt1" tx1="dk1" bg2="lt2" tx2="dk2" accent1="accent1" accent2="accent2" accent3="accent3" accent4="accent4" accent5="accent5" accent6="accent6" hlink="hlink" folHlink="folHlink"/>
  </p:clrMapOvr>
</p:sld>
</file>

<file path=ppt/slides/slide56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84504" y="1005840"/>
            <a:ext cx="7257288" cy="5242560"/>
          </a:xfrm>
          <a:prstGeom prst="rect">
            <a:avLst/>
          </a:prstGeom>
        </p:spPr>
      </p:pic>
      <p:sp>
        <p:nvSpPr>
          <p:cNvPr id="3" name=""/>
          <p:cNvSpPr/>
          <p:nvPr/>
        </p:nvSpPr>
        <p:spPr>
          <a:xfrm>
            <a:off x="0" y="664464"/>
            <a:ext cx="112776" cy="256032"/>
          </a:xfrm>
          <a:prstGeom prst="rect">
            <a:avLst/>
          </a:prstGeom>
        </p:spPr>
        <p:txBody>
          <a:bodyPr lIns="0" tIns="0" rIns="0" bIns="0" wrap="none">
            <a:noAutofit/>
          </a:bodyPr>
          <a:p>
            <a:pPr indent="0"/>
            <a:r>
              <a:rPr lang="en-US" b="1" sz="2100">
                <a:solidFill>
                  <a:srgbClr val="0A576A"/>
                </a:solidFill>
                <a:latin typeface="Arial"/>
              </a:rPr>
              <a:t>.</a:t>
            </a:r>
          </a:p>
        </p:txBody>
      </p:sp>
      <p:sp>
        <p:nvSpPr>
          <p:cNvPr id="4" name=""/>
          <p:cNvSpPr/>
          <p:nvPr/>
        </p:nvSpPr>
        <p:spPr>
          <a:xfrm>
            <a:off x="2157984" y="374904"/>
            <a:ext cx="4937760" cy="429768"/>
          </a:xfrm>
          <a:prstGeom prst="rect">
            <a:avLst/>
          </a:prstGeom>
        </p:spPr>
        <p:txBody>
          <a:bodyPr lIns="0" tIns="0" rIns="0" bIns="0" wrap="none">
            <a:noAutofit/>
          </a:bodyPr>
          <a:p>
            <a:pPr indent="0"/>
            <a:r>
              <a:rPr lang="en-US" b="1" sz="3200">
                <a:solidFill>
                  <a:srgbClr val="205969"/>
                </a:solidFill>
                <a:latin typeface="Arial"/>
              </a:rPr>
              <a:t>Drug Action - Mechanism</a:t>
            </a:r>
          </a:p>
        </p:txBody>
      </p:sp>
      <p:sp>
        <p:nvSpPr>
          <p:cNvPr id="5" name=""/>
          <p:cNvSpPr/>
          <p:nvPr/>
        </p:nvSpPr>
        <p:spPr>
          <a:xfrm>
            <a:off x="9040368" y="627888"/>
            <a:ext cx="103632" cy="384048"/>
          </a:xfrm>
          <a:prstGeom prst="rect">
            <a:avLst/>
          </a:prstGeom>
          <a:solidFill>
            <a:srgbClr val="E6F3F9"/>
          </a:solidFill>
        </p:spPr>
        <p:txBody>
          <a:bodyPr lIns="0" tIns="0" rIns="0" bIns="0" wrap="none">
            <a:noAutofit/>
          </a:bodyPr>
          <a:p>
            <a:pPr indent="0"/>
            <a:r>
              <a:rPr lang="en-US" b="1" sz="3700">
                <a:solidFill>
                  <a:srgbClr val="205969"/>
                </a:solidFill>
                <a:latin typeface="Arial"/>
              </a:rPr>
              <a:t>I</a:t>
            </a:r>
          </a:p>
        </p:txBody>
      </p:sp>
    </p:spTree>
  </p:cSld>
  <p:clrMapOvr>
    <a:overrideClrMapping bg1="lt1" tx1="dk1" bg2="lt2" tx2="dk2" accent1="accent1" accent2="accent2" accent3="accent3" accent4="accent4" accent5="accent5" accent6="accent6" hlink="hlink" folHlink="folHlink"/>
  </p:clrMapOvr>
</p:sld>
</file>

<file path=ppt/slides/slide56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0" y="185928"/>
            <a:ext cx="9144000" cy="6062472"/>
          </a:xfrm>
          <a:prstGeom prst="rect">
            <a:avLst/>
          </a:prstGeom>
        </p:spPr>
      </p:pic>
      <p:sp>
        <p:nvSpPr>
          <p:cNvPr id="3" name=""/>
          <p:cNvSpPr/>
          <p:nvPr/>
        </p:nvSpPr>
        <p:spPr>
          <a:xfrm>
            <a:off x="2157984" y="374904"/>
            <a:ext cx="4937760" cy="429768"/>
          </a:xfrm>
          <a:prstGeom prst="rect">
            <a:avLst/>
          </a:prstGeom>
        </p:spPr>
        <p:txBody>
          <a:bodyPr lIns="0" tIns="0" rIns="0" bIns="0" wrap="none">
            <a:noAutofit/>
          </a:bodyPr>
          <a:p>
            <a:pPr indent="0"/>
            <a:r>
              <a:rPr lang="en-US" b="1" sz="3200">
                <a:solidFill>
                  <a:srgbClr val="205969"/>
                </a:solidFill>
                <a:latin typeface="Arial"/>
              </a:rPr>
              <a:t>Drug Action - Mechanism</a:t>
            </a:r>
          </a:p>
        </p:txBody>
      </p:sp>
    </p:spTree>
  </p:cSld>
  <p:clrMapOvr>
    <a:overrideClrMapping bg1="lt1" tx1="dk1" bg2="lt2" tx2="dk2" accent1="accent1" accent2="accent2" accent3="accent3" accent4="accent4" accent5="accent5" accent6="accent6" hlink="hlink" folHlink="folHlink"/>
  </p:clrMapOvr>
</p:sld>
</file>

<file path=ppt/slides/slide56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9037320" y="573024"/>
            <a:ext cx="106680" cy="438912"/>
          </a:xfrm>
          <a:prstGeom prst="rect">
            <a:avLst/>
          </a:prstGeom>
          <a:solidFill>
            <a:srgbClr val="E6F3F9"/>
          </a:solidFill>
        </p:spPr>
        <p:txBody>
          <a:bodyPr lIns="0" tIns="0" rIns="0" bIns="0" wrap="none">
            <a:noAutofit/>
          </a:bodyPr>
          <a:p>
            <a:pPr indent="0"/>
            <a:r>
              <a:rPr lang="en-US" b="1" sz="3200">
                <a:solidFill>
                  <a:srgbClr val="205969"/>
                </a:solidFill>
                <a:latin typeface="Arial"/>
              </a:rPr>
              <a:t>I</a:t>
            </a:r>
          </a:p>
        </p:txBody>
      </p:sp>
      <p:sp>
        <p:nvSpPr>
          <p:cNvPr id="4" name=""/>
          <p:cNvSpPr/>
          <p:nvPr/>
        </p:nvSpPr>
        <p:spPr>
          <a:xfrm>
            <a:off x="4575048" y="1100328"/>
            <a:ext cx="3605784" cy="3105912"/>
          </a:xfrm>
          <a:prstGeom prst="rect">
            <a:avLst/>
          </a:prstGeom>
        </p:spPr>
        <p:txBody>
          <a:bodyPr lIns="0" tIns="0" rIns="0" bIns="0">
            <a:noAutofit/>
          </a:bodyPr>
          <a:p>
            <a:pPr indent="0">
              <a:lnSpc>
                <a:spcPts val="3096"/>
              </a:lnSpc>
              <a:spcAft>
                <a:spcPts val="2100"/>
              </a:spcAft>
            </a:pPr>
            <a:r>
              <a:rPr lang="en-US" sz="2600">
                <a:solidFill>
                  <a:srgbClr val="8F2934"/>
                </a:solidFill>
                <a:latin typeface="Arial"/>
              </a:rPr>
              <a:t>Drug Discovery: Technologies and Strategies</a:t>
            </a:r>
          </a:p>
          <a:p>
            <a:pPr indent="0">
              <a:lnSpc>
                <a:spcPts val="3096"/>
              </a:lnSpc>
            </a:pPr>
            <a:r>
              <a:rPr lang="en-US" sz="2200">
                <a:latin typeface="Calibri"/>
              </a:rPr>
              <a:t>Parameters of DD Bioinformatics &amp; DD Genomic, proteomic, HT technologies.</a:t>
            </a:r>
          </a:p>
        </p:txBody>
      </p:sp>
    </p:spTree>
  </p:cSld>
  <p:clrMapOvr>
    <a:overrideClrMapping bg1="lt1" tx1="dk1" bg2="lt2" tx2="dk2" accent1="accent1" accent2="accent2" accent3="accent3" accent4="accent4" accent5="accent5" accent6="accent6" hlink="hlink" folHlink="folHlink"/>
  </p:clrMapOvr>
</p:sld>
</file>

<file path=ppt/slides/slide56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46504" y="374904"/>
            <a:ext cx="2700528" cy="353568"/>
          </a:xfrm>
          <a:prstGeom prst="rect">
            <a:avLst/>
          </a:prstGeom>
        </p:spPr>
        <p:txBody>
          <a:bodyPr lIns="0" tIns="0" rIns="0" bIns="0" wrap="none">
            <a:noAutofit/>
          </a:bodyPr>
          <a:p>
            <a:pPr indent="0"/>
            <a:r>
              <a:rPr lang="en-US" b="1" sz="3200">
                <a:solidFill>
                  <a:srgbClr val="205969"/>
                </a:solidFill>
                <a:latin typeface="Cambria"/>
              </a:rPr>
              <a:t>Introduction -</a:t>
            </a:r>
          </a:p>
        </p:txBody>
      </p:sp>
    </p:spTree>
  </p:cSld>
  <p:clrMapOvr>
    <a:overrideClrMapping bg1="lt1" tx1="dk1" bg2="lt2" tx2="dk2" accent1="accent1" accent2="accent2" accent3="accent3" accent4="accent4" accent5="accent5" accent6="accent6" hlink="hlink" folHlink="folHlink"/>
  </p:clrMapOvr>
</p:sld>
</file>

<file path=ppt/slides/slide56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0" y="374904"/>
            <a:ext cx="3118104" cy="353568"/>
          </a:xfrm>
          <a:prstGeom prst="rect">
            <a:avLst/>
          </a:prstGeom>
        </p:spPr>
        <p:txBody>
          <a:bodyPr lIns="0" tIns="0" rIns="0" bIns="0" wrap="none">
            <a:noAutofit/>
          </a:bodyPr>
          <a:p>
            <a:pPr indent="0"/>
            <a:r>
              <a:rPr lang="en-US" b="1" sz="3200">
                <a:solidFill>
                  <a:srgbClr val="205969"/>
                </a:solidFill>
                <a:latin typeface="Arial"/>
              </a:rPr>
              <a:t>- DD Tech &amp; Str.</a:t>
            </a:r>
          </a:p>
        </p:txBody>
      </p:sp>
      <p:sp>
        <p:nvSpPr>
          <p:cNvPr id="3" name=""/>
          <p:cNvSpPr/>
          <p:nvPr/>
        </p:nvSpPr>
        <p:spPr>
          <a:xfrm>
            <a:off x="4590288" y="566928"/>
            <a:ext cx="106680" cy="445008"/>
          </a:xfrm>
          <a:prstGeom prst="rect">
            <a:avLst/>
          </a:prstGeom>
          <a:solidFill>
            <a:srgbClr val="E6F3F9"/>
          </a:solidFill>
        </p:spPr>
        <p:txBody>
          <a:bodyPr lIns="0" tIns="0" rIns="0" bIns="0" wrap="none">
            <a:noAutofit/>
          </a:bodyPr>
          <a:p>
            <a:pPr indent="0"/>
            <a:r>
              <a:rPr lang="en-US" b="1" sz="3200">
                <a:solidFill>
                  <a:srgbClr val="205969"/>
                </a:solidFill>
                <a:latin typeface="Arial"/>
              </a:rPr>
              <a:t>I</a:t>
            </a:r>
          </a:p>
        </p:txBody>
      </p:sp>
      <p:sp>
        <p:nvSpPr>
          <p:cNvPr id="4" name=""/>
          <p:cNvSpPr/>
          <p:nvPr/>
        </p:nvSpPr>
        <p:spPr>
          <a:xfrm>
            <a:off x="134112" y="1097280"/>
            <a:ext cx="3651504" cy="4273296"/>
          </a:xfrm>
          <a:prstGeom prst="rect">
            <a:avLst/>
          </a:prstGeom>
        </p:spPr>
        <p:txBody>
          <a:bodyPr lIns="0" tIns="0" rIns="0" bIns="0">
            <a:noAutofit/>
          </a:bodyPr>
          <a:p>
            <a:pPr indent="0">
              <a:spcAft>
                <a:spcPts val="630"/>
              </a:spcAft>
            </a:pPr>
            <a:r>
              <a:rPr lang="en-US" b="1" sz="2600" spc="-50">
                <a:solidFill>
                  <a:srgbClr val="8F2934"/>
                </a:solidFill>
                <a:latin typeface="Arial"/>
              </a:rPr>
              <a:t>A touch of History</a:t>
            </a:r>
          </a:p>
          <a:p>
            <a:pPr indent="0">
              <a:lnSpc>
                <a:spcPts val="3096"/>
              </a:lnSpc>
              <a:spcAft>
                <a:spcPts val="2100"/>
              </a:spcAft>
            </a:pPr>
            <a:r>
              <a:rPr lang="en-US" sz="2500">
                <a:latin typeface="Arial"/>
              </a:rPr>
              <a:t>Before 1960s; Molecules against cell, tissues or complete body</a:t>
            </a:r>
          </a:p>
          <a:p>
            <a:pPr indent="0">
              <a:lnSpc>
                <a:spcPts val="3096"/>
              </a:lnSpc>
              <a:spcAft>
                <a:spcPts val="2100"/>
              </a:spcAft>
            </a:pPr>
            <a:r>
              <a:rPr lang="en-US" sz="2500">
                <a:latin typeface="Arial"/>
              </a:rPr>
              <a:t>1970s receptors and ion channels discovery</a:t>
            </a:r>
          </a:p>
          <a:p>
            <a:pPr indent="0">
              <a:lnSpc>
                <a:spcPts val="3096"/>
              </a:lnSpc>
              <a:spcAft>
                <a:spcPts val="2100"/>
              </a:spcAft>
            </a:pPr>
            <a:r>
              <a:rPr lang="en-US" sz="2500">
                <a:latin typeface="Arial"/>
              </a:rPr>
              <a:t>1980s separation mech. Liquid chromatography, GLC, MS</a:t>
            </a:r>
          </a:p>
        </p:txBody>
      </p:sp>
      <p:sp>
        <p:nvSpPr>
          <p:cNvPr id="5" name=""/>
          <p:cNvSpPr/>
          <p:nvPr/>
        </p:nvSpPr>
        <p:spPr>
          <a:xfrm>
            <a:off x="158496" y="5836920"/>
            <a:ext cx="3596640" cy="347472"/>
          </a:xfrm>
          <a:prstGeom prst="rect">
            <a:avLst/>
          </a:prstGeom>
        </p:spPr>
        <p:txBody>
          <a:bodyPr lIns="0" tIns="0" rIns="0" bIns="0" wrap="none">
            <a:noAutofit/>
          </a:bodyPr>
          <a:p>
            <a:pPr indent="0">
              <a:spcBef>
                <a:spcPts val="2100"/>
              </a:spcBef>
            </a:pPr>
            <a:r>
              <a:rPr lang="en-US" sz="2500">
                <a:latin typeface="Arial"/>
              </a:rPr>
              <a:t>1980; HTS with genomic</a:t>
            </a:r>
          </a:p>
        </p:txBody>
      </p:sp>
    </p:spTree>
  </p:cSld>
  <p:clrMapOvr>
    <a:overrideClrMapping bg1="lt1" tx1="dk1" bg2="lt2" tx2="dk2" accent1="accent1" accent2="accent2" accent3="accent3" accent4="accent4" accent5="accent5" accent6="accent6" hlink="hlink" folHlink="folHlink"/>
  </p:clrMapOvr>
</p:sld>
</file>

<file path=ppt/slides/slide56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46504" y="374904"/>
            <a:ext cx="2706624" cy="353568"/>
          </a:xfrm>
          <a:prstGeom prst="rect">
            <a:avLst/>
          </a:prstGeom>
        </p:spPr>
        <p:txBody>
          <a:bodyPr lIns="0" tIns="0" rIns="0" bIns="0" wrap="none">
            <a:noAutofit/>
          </a:bodyPr>
          <a:p>
            <a:pPr algn="r" indent="0"/>
            <a:r>
              <a:rPr lang="en-US" b="1" sz="3200">
                <a:solidFill>
                  <a:srgbClr val="205969"/>
                </a:solidFill>
                <a:latin typeface="Cambria"/>
              </a:rPr>
              <a:t>Introduction -</a:t>
            </a:r>
          </a:p>
        </p:txBody>
      </p:sp>
    </p:spTree>
  </p:cSld>
  <p:clrMapOvr>
    <a:overrideClrMapping bg1="lt1" tx1="dk1" bg2="lt2" tx2="dk2" accent1="accent1" accent2="accent2" accent3="accent3" accent4="accent4" accent5="accent5" accent6="accent6" hlink="hlink" folHlink="folHlink"/>
  </p:clrMapOvr>
</p:sld>
</file>

<file path=ppt/slides/slide5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05584" y="768096"/>
            <a:ext cx="5257800" cy="417576"/>
          </a:xfrm>
          <a:prstGeom prst="rect">
            <a:avLst/>
          </a:prstGeom>
        </p:spPr>
        <p:txBody>
          <a:bodyPr lIns="0" tIns="0" rIns="0" bIns="0" wrap="none">
            <a:noAutofit/>
          </a:bodyPr>
          <a:p>
            <a:pPr indent="0"/>
            <a:r>
              <a:rPr lang="en-US" b="1" sz="3200">
                <a:solidFill>
                  <a:srgbClr val="001F5F"/>
                </a:solidFill>
                <a:latin typeface="Arial"/>
              </a:rPr>
              <a:t>Smith-Waterman Algorithm</a:t>
            </a:r>
          </a:p>
        </p:txBody>
      </p:sp>
      <p:sp>
        <p:nvSpPr>
          <p:cNvPr id="3" name=""/>
          <p:cNvSpPr/>
          <p:nvPr/>
        </p:nvSpPr>
        <p:spPr>
          <a:xfrm>
            <a:off x="4657344" y="1594104"/>
            <a:ext cx="2279904" cy="2167128"/>
          </a:xfrm>
          <a:prstGeom prst="rect">
            <a:avLst/>
          </a:prstGeom>
        </p:spPr>
        <p:txBody>
          <a:bodyPr lIns="0" tIns="0" rIns="0" bIns="0">
            <a:noAutofit/>
          </a:bodyPr>
          <a:p>
            <a:pPr algn="just" indent="0">
              <a:lnSpc>
                <a:spcPts val="3744"/>
              </a:lnSpc>
            </a:pPr>
            <a:r>
              <a:rPr lang="en-US" sz="2600" spc="-50">
                <a:solidFill>
                  <a:srgbClr val="3265FF"/>
                </a:solidFill>
                <a:latin typeface="Arial"/>
              </a:rPr>
              <a:t>Steps</a:t>
            </a:r>
          </a:p>
          <a:p>
            <a:pPr algn="just" indent="0">
              <a:lnSpc>
                <a:spcPts val="3744"/>
              </a:lnSpc>
            </a:pPr>
            <a:r>
              <a:rPr lang="en-US" sz="2600" spc="-50">
                <a:solidFill>
                  <a:srgbClr val="622422"/>
                </a:solidFill>
                <a:latin typeface="Arial"/>
              </a:rPr>
              <a:t>•    </a:t>
            </a:r>
            <a:r>
              <a:rPr lang="en-US" sz="2600" spc="-50">
                <a:latin typeface="Arial"/>
              </a:rPr>
              <a:t>Initialization</a:t>
            </a:r>
          </a:p>
          <a:p>
            <a:pPr algn="just" indent="0">
              <a:lnSpc>
                <a:spcPts val="3744"/>
              </a:lnSpc>
            </a:pPr>
            <a:r>
              <a:rPr lang="en-US" sz="2600" spc="-50">
                <a:solidFill>
                  <a:srgbClr val="622422"/>
                </a:solidFill>
                <a:latin typeface="Arial"/>
              </a:rPr>
              <a:t>•    </a:t>
            </a:r>
            <a:r>
              <a:rPr lang="en-US" sz="2600" spc="-50">
                <a:latin typeface="Arial"/>
              </a:rPr>
              <a:t>Matrix filling</a:t>
            </a:r>
          </a:p>
          <a:p>
            <a:pPr marL="361188" indent="-330200">
              <a:lnSpc>
                <a:spcPts val="3072"/>
              </a:lnSpc>
            </a:pPr>
            <a:r>
              <a:rPr lang="en-US" sz="2600" spc="-50">
                <a:solidFill>
                  <a:srgbClr val="622422"/>
                </a:solidFill>
                <a:latin typeface="Arial"/>
              </a:rPr>
              <a:t>•    </a:t>
            </a:r>
            <a:r>
              <a:rPr lang="en-US" sz="2600" spc="-50">
                <a:latin typeface="Arial"/>
              </a:rPr>
              <a:t>Traceback or alignment</a:t>
            </a:r>
          </a:p>
        </p:txBody>
      </p:sp>
    </p:spTree>
  </p:cSld>
  <p:clrMapOvr>
    <a:overrideClrMapping bg1="lt1" tx1="dk1" bg2="lt2" tx2="dk2" accent1="accent1" accent2="accent2" accent3="accent3" accent4="accent4" accent5="accent5" accent6="accent6" hlink="hlink" folHlink="folHlink"/>
  </p:clrMapOvr>
</p:sld>
</file>

<file path=ppt/slides/slide57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0" y="374904"/>
            <a:ext cx="3112008" cy="353568"/>
          </a:xfrm>
          <a:prstGeom prst="rect">
            <a:avLst/>
          </a:prstGeom>
        </p:spPr>
        <p:txBody>
          <a:bodyPr lIns="0" tIns="0" rIns="0" bIns="0" wrap="none">
            <a:noAutofit/>
          </a:bodyPr>
          <a:p>
            <a:pPr indent="0"/>
            <a:r>
              <a:rPr lang="en-US" b="1" sz="3200">
                <a:solidFill>
                  <a:srgbClr val="205969"/>
                </a:solidFill>
                <a:latin typeface="Arial"/>
              </a:rPr>
              <a:t>- DD Tech &amp; Str.</a:t>
            </a:r>
          </a:p>
        </p:txBody>
      </p:sp>
      <p:sp>
        <p:nvSpPr>
          <p:cNvPr id="3" name=""/>
          <p:cNvSpPr/>
          <p:nvPr/>
        </p:nvSpPr>
        <p:spPr>
          <a:xfrm>
            <a:off x="4584192" y="566928"/>
            <a:ext cx="106680" cy="445008"/>
          </a:xfrm>
          <a:prstGeom prst="rect">
            <a:avLst/>
          </a:prstGeom>
          <a:solidFill>
            <a:srgbClr val="E6F3F9"/>
          </a:solidFill>
        </p:spPr>
        <p:txBody>
          <a:bodyPr lIns="0" tIns="0" rIns="0" bIns="0" wrap="none">
            <a:noAutofit/>
          </a:bodyPr>
          <a:p>
            <a:pPr indent="0"/>
            <a:r>
              <a:rPr lang="en-US" b="1" sz="3200">
                <a:solidFill>
                  <a:srgbClr val="205969"/>
                </a:solidFill>
                <a:latin typeface="Arial"/>
              </a:rPr>
              <a:t>I</a:t>
            </a:r>
          </a:p>
        </p:txBody>
      </p:sp>
      <p:sp>
        <p:nvSpPr>
          <p:cNvPr id="4" name=""/>
          <p:cNvSpPr/>
          <p:nvPr/>
        </p:nvSpPr>
        <p:spPr>
          <a:xfrm>
            <a:off x="140208" y="1173480"/>
            <a:ext cx="3630168" cy="3678936"/>
          </a:xfrm>
          <a:prstGeom prst="rect">
            <a:avLst/>
          </a:prstGeom>
        </p:spPr>
        <p:txBody>
          <a:bodyPr lIns="0" tIns="0" rIns="0" bIns="0">
            <a:noAutofit/>
          </a:bodyPr>
          <a:p>
            <a:pPr indent="0">
              <a:lnSpc>
                <a:spcPts val="3120"/>
              </a:lnSpc>
              <a:spcAft>
                <a:spcPts val="1050"/>
              </a:spcAft>
            </a:pPr>
            <a:r>
              <a:rPr lang="en-US" sz="2600">
                <a:solidFill>
                  <a:srgbClr val="8F2934"/>
                </a:solidFill>
                <a:latin typeface="Arial"/>
              </a:rPr>
              <a:t>Human Genome Project</a:t>
            </a:r>
          </a:p>
          <a:p>
            <a:pPr indent="0">
              <a:lnSpc>
                <a:spcPts val="3096"/>
              </a:lnSpc>
            </a:pPr>
            <a:r>
              <a:rPr lang="en-US" sz="2500">
                <a:latin typeface="Arial"/>
              </a:rPr>
              <a:t>Human Genome Project (HGP) completed in 2001. It is a project to sequencing the entire human genome and provide the data free to the world.</a:t>
            </a:r>
          </a:p>
        </p:txBody>
      </p:sp>
    </p:spTree>
  </p:cSld>
  <p:clrMapOvr>
    <a:overrideClrMapping bg1="lt1" tx1="dk1" bg2="lt2" tx2="dk2" accent1="accent1" accent2="accent2" accent3="accent3" accent4="accent4" accent5="accent5" accent6="accent6" hlink="hlink" folHlink="folHlink"/>
  </p:clrMapOvr>
</p:sld>
</file>

<file path=ppt/slides/slide57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46504" y="374904"/>
            <a:ext cx="2706624" cy="353568"/>
          </a:xfrm>
          <a:prstGeom prst="rect">
            <a:avLst/>
          </a:prstGeom>
        </p:spPr>
        <p:txBody>
          <a:bodyPr lIns="0" tIns="0" rIns="0" bIns="0" wrap="none">
            <a:noAutofit/>
          </a:bodyPr>
          <a:p>
            <a:pPr algn="r" indent="0"/>
            <a:r>
              <a:rPr lang="en-US" b="1" sz="3200">
                <a:solidFill>
                  <a:srgbClr val="205969"/>
                </a:solidFill>
                <a:latin typeface="Cambria"/>
              </a:rPr>
              <a:t>Introduction -</a:t>
            </a:r>
          </a:p>
        </p:txBody>
      </p:sp>
    </p:spTree>
  </p:cSld>
  <p:clrMapOvr>
    <a:overrideClrMapping bg1="lt1" tx1="dk1" bg2="lt2" tx2="dk2" accent1="accent1" accent2="accent2" accent3="accent3" accent4="accent4" accent5="accent5" accent6="accent6" hlink="hlink" folHlink="folHlink"/>
  </p:clrMapOvr>
</p:sld>
</file>

<file path=ppt/slides/slide57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0" y="374904"/>
            <a:ext cx="3112008" cy="353568"/>
          </a:xfrm>
          <a:prstGeom prst="rect">
            <a:avLst/>
          </a:prstGeom>
        </p:spPr>
        <p:txBody>
          <a:bodyPr lIns="0" tIns="0" rIns="0" bIns="0" wrap="none">
            <a:noAutofit/>
          </a:bodyPr>
          <a:p>
            <a:pPr indent="0"/>
            <a:r>
              <a:rPr lang="en-US" b="1" sz="3200">
                <a:solidFill>
                  <a:srgbClr val="205969"/>
                </a:solidFill>
                <a:latin typeface="Arial"/>
              </a:rPr>
              <a:t>- DD Tech &amp; Str.</a:t>
            </a:r>
          </a:p>
        </p:txBody>
      </p:sp>
      <p:sp>
        <p:nvSpPr>
          <p:cNvPr id="3" name=""/>
          <p:cNvSpPr/>
          <p:nvPr/>
        </p:nvSpPr>
        <p:spPr>
          <a:xfrm>
            <a:off x="140208" y="1173480"/>
            <a:ext cx="3584448" cy="2563368"/>
          </a:xfrm>
          <a:prstGeom prst="rect">
            <a:avLst/>
          </a:prstGeom>
        </p:spPr>
        <p:txBody>
          <a:bodyPr lIns="0" tIns="0" rIns="0" bIns="0">
            <a:noAutofit/>
          </a:bodyPr>
          <a:p>
            <a:pPr indent="0">
              <a:lnSpc>
                <a:spcPts val="3120"/>
              </a:lnSpc>
              <a:spcAft>
                <a:spcPts val="1260"/>
              </a:spcAft>
            </a:pPr>
            <a:r>
              <a:rPr lang="en-US" sz="2600">
                <a:solidFill>
                  <a:srgbClr val="8F2934"/>
                </a:solidFill>
                <a:latin typeface="Arial"/>
              </a:rPr>
              <a:t>Human Genome Project</a:t>
            </a:r>
          </a:p>
          <a:p>
            <a:pPr indent="0">
              <a:lnSpc>
                <a:spcPts val="3096"/>
              </a:lnSpc>
            </a:pPr>
            <a:r>
              <a:rPr lang="en-US" sz="2500">
                <a:latin typeface="Arial"/>
              </a:rPr>
              <a:t>HGP goal was the complete mapping and understanding of all the genes of human beings.</a:t>
            </a:r>
          </a:p>
        </p:txBody>
      </p:sp>
    </p:spTree>
  </p:cSld>
  <p:clrMapOvr>
    <a:overrideClrMapping bg1="lt1" tx1="dk1" bg2="lt2" tx2="dk2" accent1="accent1" accent2="accent2" accent3="accent3" accent4="accent4" accent5="accent5" accent6="accent6" hlink="hlink" folHlink="folHlink"/>
  </p:clrMapOvr>
</p:sld>
</file>

<file path=ppt/slides/slide57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46504" y="374904"/>
            <a:ext cx="2468880" cy="353568"/>
          </a:xfrm>
          <a:prstGeom prst="rect">
            <a:avLst/>
          </a:prstGeom>
        </p:spPr>
        <p:txBody>
          <a:bodyPr lIns="0" tIns="0" rIns="0" bIns="0" wrap="none">
            <a:noAutofit/>
          </a:bodyPr>
          <a:p>
            <a:pPr algn="r" indent="0"/>
            <a:r>
              <a:rPr lang="en-US" b="1" sz="3200">
                <a:solidFill>
                  <a:srgbClr val="205969"/>
                </a:solidFill>
                <a:latin typeface="Cambria"/>
              </a:rPr>
              <a:t>Introduction</a:t>
            </a:r>
          </a:p>
        </p:txBody>
      </p:sp>
    </p:spTree>
  </p:cSld>
  <p:clrMapOvr>
    <a:overrideClrMapping bg1="lt1" tx1="dk1" bg2="lt2" tx2="dk2" accent1="accent1" accent2="accent2" accent3="accent3" accent4="accent4" accent5="accent5" accent6="accent6" hlink="hlink" folHlink="folHlink"/>
  </p:clrMapOvr>
</p:sld>
</file>

<file path=ppt/slides/slide57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0" y="374904"/>
            <a:ext cx="3243072" cy="353568"/>
          </a:xfrm>
          <a:prstGeom prst="rect">
            <a:avLst/>
          </a:prstGeom>
        </p:spPr>
        <p:txBody>
          <a:bodyPr lIns="0" tIns="0" rIns="0" bIns="0" wrap="none">
            <a:noAutofit/>
          </a:bodyPr>
          <a:p>
            <a:pPr indent="0"/>
            <a:r>
              <a:rPr lang="en-US" b="1" sz="3200">
                <a:solidFill>
                  <a:srgbClr val="205969"/>
                </a:solidFill>
                <a:latin typeface="Arial"/>
              </a:rPr>
              <a:t>- DD Tech &amp; Str.</a:t>
            </a:r>
          </a:p>
        </p:txBody>
      </p:sp>
      <p:sp>
        <p:nvSpPr>
          <p:cNvPr id="3" name=""/>
          <p:cNvSpPr/>
          <p:nvPr/>
        </p:nvSpPr>
        <p:spPr>
          <a:xfrm>
            <a:off x="4715256" y="554736"/>
            <a:ext cx="106680" cy="457200"/>
          </a:xfrm>
          <a:prstGeom prst="rect">
            <a:avLst/>
          </a:prstGeom>
          <a:solidFill>
            <a:srgbClr val="E6F3F9"/>
          </a:solidFill>
        </p:spPr>
        <p:txBody>
          <a:bodyPr lIns="0" tIns="0" rIns="0" bIns="0" wrap="none">
            <a:noAutofit/>
          </a:bodyPr>
          <a:p>
            <a:pPr indent="0"/>
            <a:r>
              <a:rPr lang="en-US" b="1" sz="3200">
                <a:solidFill>
                  <a:srgbClr val="205969"/>
                </a:solidFill>
                <a:latin typeface="Arial"/>
              </a:rPr>
              <a:t>I</a:t>
            </a:r>
          </a:p>
        </p:txBody>
      </p:sp>
      <p:sp>
        <p:nvSpPr>
          <p:cNvPr id="4" name=""/>
          <p:cNvSpPr/>
          <p:nvPr/>
        </p:nvSpPr>
        <p:spPr>
          <a:xfrm>
            <a:off x="271272" y="1176528"/>
            <a:ext cx="3605784" cy="3712464"/>
          </a:xfrm>
          <a:prstGeom prst="rect">
            <a:avLst/>
          </a:prstGeom>
        </p:spPr>
        <p:txBody>
          <a:bodyPr lIns="0" tIns="0" rIns="0" bIns="0">
            <a:noAutofit/>
          </a:bodyPr>
          <a:p>
            <a:pPr indent="0">
              <a:spcAft>
                <a:spcPts val="1890"/>
              </a:spcAft>
            </a:pPr>
            <a:r>
              <a:rPr lang="en-US" b="1" sz="2800" spc="-50">
                <a:solidFill>
                  <a:srgbClr val="8F2934"/>
                </a:solidFill>
                <a:latin typeface="Arial"/>
              </a:rPr>
              <a:t>Drug Discovery</a:t>
            </a:r>
          </a:p>
          <a:p>
            <a:pPr indent="0">
              <a:lnSpc>
                <a:spcPts val="3096"/>
              </a:lnSpc>
            </a:pPr>
            <a:r>
              <a:rPr lang="en-US" sz="2200">
                <a:latin typeface="Calibri"/>
              </a:rPr>
              <a:t>Drug discovery is a decision making process based on a Huge amount of scientific data pertaining to the identification and validation of disease-associated targets.</a:t>
            </a:r>
          </a:p>
        </p:txBody>
      </p:sp>
    </p:spTree>
  </p:cSld>
  <p:clrMapOvr>
    <a:overrideClrMapping bg1="lt1" tx1="dk1" bg2="lt2" tx2="dk2" accent1="accent1" accent2="accent2" accent3="accent3" accent4="accent4" accent5="accent5" accent6="accent6" hlink="hlink" folHlink="folHlink"/>
  </p:clrMapOvr>
</p:sld>
</file>

<file path=ppt/slides/slide57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46504" y="374904"/>
            <a:ext cx="2703576" cy="353568"/>
          </a:xfrm>
          <a:prstGeom prst="rect">
            <a:avLst/>
          </a:prstGeom>
        </p:spPr>
        <p:txBody>
          <a:bodyPr lIns="0" tIns="0" rIns="0" bIns="0" wrap="none">
            <a:noAutofit/>
          </a:bodyPr>
          <a:p>
            <a:pPr algn="r" indent="0"/>
            <a:r>
              <a:rPr lang="en-US" b="1" sz="3200">
                <a:solidFill>
                  <a:srgbClr val="205969"/>
                </a:solidFill>
                <a:latin typeface="Cambria"/>
              </a:rPr>
              <a:t>Introduction -</a:t>
            </a:r>
          </a:p>
        </p:txBody>
      </p:sp>
    </p:spTree>
  </p:cSld>
  <p:clrMapOvr>
    <a:overrideClrMapping bg1="lt1" tx1="dk1" bg2="lt2" tx2="dk2" accent1="accent1" accent2="accent2" accent3="accent3" accent4="accent4" accent5="accent5" accent6="accent6" hlink="hlink" folHlink="folHlink"/>
  </p:clrMapOvr>
</p:sld>
</file>

<file path=ppt/slides/slide57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0" y="374904"/>
            <a:ext cx="3115056" cy="353568"/>
          </a:xfrm>
          <a:prstGeom prst="rect">
            <a:avLst/>
          </a:prstGeom>
        </p:spPr>
        <p:txBody>
          <a:bodyPr lIns="0" tIns="0" rIns="0" bIns="0" wrap="none">
            <a:noAutofit/>
          </a:bodyPr>
          <a:p>
            <a:pPr indent="0"/>
            <a:r>
              <a:rPr lang="en-US" b="1" sz="3200">
                <a:solidFill>
                  <a:srgbClr val="205969"/>
                </a:solidFill>
                <a:latin typeface="Arial"/>
              </a:rPr>
              <a:t>- DD Tech &amp; Str.</a:t>
            </a:r>
          </a:p>
        </p:txBody>
      </p:sp>
      <p:sp>
        <p:nvSpPr>
          <p:cNvPr id="3" name=""/>
          <p:cNvSpPr/>
          <p:nvPr/>
        </p:nvSpPr>
        <p:spPr>
          <a:xfrm>
            <a:off x="134112" y="1173480"/>
            <a:ext cx="3383280" cy="3675888"/>
          </a:xfrm>
          <a:prstGeom prst="rect">
            <a:avLst/>
          </a:prstGeom>
        </p:spPr>
        <p:txBody>
          <a:bodyPr lIns="0" tIns="0" rIns="0" bIns="0">
            <a:noAutofit/>
          </a:bodyPr>
          <a:p>
            <a:pPr indent="0">
              <a:spcAft>
                <a:spcPts val="1890"/>
              </a:spcAft>
            </a:pPr>
            <a:r>
              <a:rPr lang="en-US" sz="2600">
                <a:solidFill>
                  <a:srgbClr val="8F2934"/>
                </a:solidFill>
                <a:latin typeface="Arial"/>
              </a:rPr>
              <a:t>Challenges in DD</a:t>
            </a:r>
          </a:p>
          <a:p>
            <a:pPr indent="0">
              <a:lnSpc>
                <a:spcPts val="6240"/>
              </a:lnSpc>
            </a:pPr>
            <a:r>
              <a:rPr lang="en-US" sz="2500">
                <a:latin typeface="Arial"/>
              </a:rPr>
              <a:t>Compound selection</a:t>
            </a:r>
          </a:p>
          <a:p>
            <a:pPr indent="0">
              <a:lnSpc>
                <a:spcPts val="6240"/>
              </a:lnSpc>
            </a:pPr>
            <a:r>
              <a:rPr lang="en-US" sz="2500">
                <a:latin typeface="Arial"/>
              </a:rPr>
              <a:t>Done through HTS</a:t>
            </a:r>
          </a:p>
          <a:p>
            <a:pPr indent="0">
              <a:lnSpc>
                <a:spcPts val="6240"/>
              </a:lnSpc>
            </a:pPr>
            <a:r>
              <a:rPr lang="en-US" sz="2500">
                <a:latin typeface="Arial"/>
              </a:rPr>
              <a:t>ADME-Tox exclusion</a:t>
            </a:r>
          </a:p>
          <a:p>
            <a:pPr indent="0">
              <a:lnSpc>
                <a:spcPts val="3096"/>
              </a:lnSpc>
              <a:spcAft>
                <a:spcPts val="1890"/>
              </a:spcAft>
            </a:pPr>
            <a:r>
              <a:rPr lang="en-US" sz="2500">
                <a:latin typeface="Arial"/>
              </a:rPr>
              <a:t>Monogenic / polygenic diseases</a:t>
            </a:r>
          </a:p>
        </p:txBody>
      </p:sp>
      <p:sp>
        <p:nvSpPr>
          <p:cNvPr id="4" name=""/>
          <p:cNvSpPr/>
          <p:nvPr/>
        </p:nvSpPr>
        <p:spPr>
          <a:xfrm>
            <a:off x="225552" y="5361432"/>
            <a:ext cx="2932176" cy="277368"/>
          </a:xfrm>
          <a:prstGeom prst="rect">
            <a:avLst/>
          </a:prstGeom>
        </p:spPr>
        <p:txBody>
          <a:bodyPr lIns="0" tIns="0" rIns="0" bIns="0" wrap="none">
            <a:noAutofit/>
          </a:bodyPr>
          <a:p>
            <a:pPr indent="0">
              <a:spcBef>
                <a:spcPts val="1890"/>
              </a:spcBef>
            </a:pPr>
            <a:r>
              <a:rPr lang="en-US" sz="2500">
                <a:latin typeface="Arial"/>
              </a:rPr>
              <a:t>In vitro / in vivo data</a:t>
            </a:r>
          </a:p>
        </p:txBody>
      </p:sp>
    </p:spTree>
  </p:cSld>
  <p:clrMapOvr>
    <a:overrideClrMapping bg1="lt1" tx1="dk1" bg2="lt2" tx2="dk2" accent1="accent1" accent2="accent2" accent3="accent3" accent4="accent4" accent5="accent5" accent6="accent6" hlink="hlink" folHlink="folHlink"/>
  </p:clrMapOvr>
</p:sld>
</file>

<file path=ppt/slides/slide57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9037320" y="554736"/>
            <a:ext cx="106680" cy="457200"/>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78096" y="1176528"/>
            <a:ext cx="3203448" cy="4078224"/>
          </a:xfrm>
          <a:prstGeom prst="rect">
            <a:avLst/>
          </a:prstGeom>
        </p:spPr>
        <p:txBody>
          <a:bodyPr lIns="0" tIns="0" rIns="0" bIns="0">
            <a:noAutofit/>
          </a:bodyPr>
          <a:p>
            <a:pPr marL="88900" indent="0">
              <a:lnSpc>
                <a:spcPts val="3120"/>
              </a:lnSpc>
              <a:spcAft>
                <a:spcPts val="1050"/>
              </a:spcAft>
            </a:pPr>
            <a:r>
              <a:rPr lang="en-US" sz="2600">
                <a:solidFill>
                  <a:srgbClr val="8F2934"/>
                </a:solidFill>
                <a:latin typeface="Arial"/>
              </a:rPr>
              <a:t>Drug Discovery Technologies</a:t>
            </a:r>
          </a:p>
          <a:p>
            <a:pPr marL="88900" indent="0">
              <a:lnSpc>
                <a:spcPts val="3096"/>
              </a:lnSpc>
            </a:pPr>
            <a:r>
              <a:rPr lang="en-US" sz="2200">
                <a:latin typeface="Calibri"/>
              </a:rPr>
              <a:t>Drug discovery is a multi-step process involving</a:t>
            </a:r>
          </a:p>
          <a:p>
            <a:pPr algn="just" marL="88900" indent="0">
              <a:lnSpc>
                <a:spcPts val="3120"/>
              </a:lnSpc>
            </a:pPr>
            <a:r>
              <a:rPr lang="en-US" sz="2200">
                <a:latin typeface="Calibri"/>
              </a:rPr>
              <a:t>•    Target selection</a:t>
            </a:r>
          </a:p>
          <a:p>
            <a:pPr algn="just" marL="88900" indent="0">
              <a:lnSpc>
                <a:spcPts val="3120"/>
              </a:lnSpc>
            </a:pPr>
            <a:r>
              <a:rPr lang="en-US" sz="2200">
                <a:latin typeface="Calibri"/>
              </a:rPr>
              <a:t>•    Lead identification</a:t>
            </a:r>
          </a:p>
          <a:p>
            <a:pPr marL="558800" indent="-469900">
              <a:lnSpc>
                <a:spcPts val="3120"/>
              </a:lnSpc>
            </a:pPr>
            <a:r>
              <a:rPr lang="en-US" sz="2200">
                <a:latin typeface="Calibri"/>
              </a:rPr>
              <a:t>•    Clinical candidate selection</a:t>
            </a:r>
          </a:p>
          <a:p>
            <a:pPr algn="just" marL="88900" indent="0">
              <a:lnSpc>
                <a:spcPts val="3120"/>
              </a:lnSpc>
            </a:pPr>
            <a:r>
              <a:rPr lang="en-US" sz="2200">
                <a:latin typeface="Calibri"/>
              </a:rPr>
              <a:t>•    Clinical trials</a:t>
            </a:r>
          </a:p>
        </p:txBody>
      </p:sp>
    </p:spTree>
  </p:cSld>
  <p:clrMapOvr>
    <a:overrideClrMapping bg1="lt1" tx1="dk1" bg2="lt2" tx2="dk2" accent1="accent1" accent2="accent2" accent3="accent3" accent4="accent4" accent5="accent5" accent6="accent6" hlink="hlink" folHlink="folHlink"/>
  </p:clrMapOvr>
</p:sld>
</file>

<file path=ppt/slides/slide57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52600" y="374904"/>
            <a:ext cx="5666232" cy="429768"/>
          </a:xfrm>
          <a:prstGeom prst="rect">
            <a:avLst/>
          </a:prstGeom>
        </p:spPr>
        <p:txBody>
          <a:bodyPr lIns="0" tIns="0" rIns="0" bIns="0" wrap="none">
            <a:noAutofit/>
          </a:bodyPr>
          <a:p>
            <a:pPr indent="0"/>
            <a:r>
              <a:rPr lang="en-US" b="1" sz="3200">
                <a:solidFill>
                  <a:srgbClr val="205969"/>
                </a:solidFill>
                <a:latin typeface="Arial"/>
              </a:rPr>
              <a:t>Drug Discovery Technologies</a:t>
            </a:r>
          </a:p>
        </p:txBody>
      </p:sp>
      <p:sp>
        <p:nvSpPr>
          <p:cNvPr id="3" name=""/>
          <p:cNvSpPr/>
          <p:nvPr/>
        </p:nvSpPr>
        <p:spPr>
          <a:xfrm>
            <a:off x="9037320" y="518160"/>
            <a:ext cx="106680" cy="493776"/>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78096" y="1176528"/>
            <a:ext cx="3489960" cy="2959608"/>
          </a:xfrm>
          <a:prstGeom prst="rect">
            <a:avLst/>
          </a:prstGeom>
        </p:spPr>
        <p:txBody>
          <a:bodyPr lIns="0" tIns="0" rIns="0" bIns="0">
            <a:noAutofit/>
          </a:bodyPr>
          <a:p>
            <a:pPr indent="0">
              <a:lnSpc>
                <a:spcPts val="3120"/>
              </a:lnSpc>
              <a:spcAft>
                <a:spcPts val="1050"/>
              </a:spcAft>
            </a:pPr>
            <a:r>
              <a:rPr lang="en-US" sz="2600">
                <a:solidFill>
                  <a:srgbClr val="8F2934"/>
                </a:solidFill>
                <a:latin typeface="Arial"/>
              </a:rPr>
              <a:t>Drug Discovery Technologies</a:t>
            </a:r>
          </a:p>
          <a:p>
            <a:pPr indent="0">
              <a:lnSpc>
                <a:spcPts val="3072"/>
              </a:lnSpc>
              <a:spcAft>
                <a:spcPts val="2100"/>
              </a:spcAft>
            </a:pPr>
            <a:r>
              <a:rPr lang="en-US" sz="2200">
                <a:latin typeface="Calibri"/>
              </a:rPr>
              <a:t>Computer technology Structural biology.</a:t>
            </a:r>
          </a:p>
          <a:p>
            <a:pPr indent="0">
              <a:spcAft>
                <a:spcPts val="630"/>
              </a:spcAft>
            </a:pPr>
            <a:r>
              <a:rPr lang="en-US" sz="2200">
                <a:latin typeface="Calibri"/>
              </a:rPr>
              <a:t>Genomic &amp;</a:t>
            </a:r>
          </a:p>
          <a:p>
            <a:pPr indent="0"/>
            <a:r>
              <a:rPr lang="en-US" sz="2200">
                <a:latin typeface="Calibri"/>
              </a:rPr>
              <a:t>proteomic technologies</a:t>
            </a:r>
          </a:p>
        </p:txBody>
      </p:sp>
    </p:spTree>
  </p:cSld>
  <p:clrMapOvr>
    <a:overrideClrMapping bg1="lt1" tx1="dk1" bg2="lt2" tx2="dk2" accent1="accent1" accent2="accent2" accent3="accent3" accent4="accent4" accent5="accent5" accent6="accent6" hlink="hlink" folHlink="folHlink"/>
  </p:clrMapOvr>
</p:sld>
</file>

<file path=ppt/slides/slide57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52600" y="374904"/>
            <a:ext cx="5666232" cy="429768"/>
          </a:xfrm>
          <a:prstGeom prst="rect">
            <a:avLst/>
          </a:prstGeom>
        </p:spPr>
        <p:txBody>
          <a:bodyPr lIns="0" tIns="0" rIns="0" bIns="0" wrap="none">
            <a:noAutofit/>
          </a:bodyPr>
          <a:p>
            <a:pPr indent="0"/>
            <a:r>
              <a:rPr lang="en-US" b="1" sz="3200">
                <a:solidFill>
                  <a:srgbClr val="205969"/>
                </a:solidFill>
                <a:latin typeface="Arial"/>
              </a:rPr>
              <a:t>Drug Discovery Technologies</a:t>
            </a:r>
          </a:p>
        </p:txBody>
      </p:sp>
      <p:sp>
        <p:nvSpPr>
          <p:cNvPr id="3" name=""/>
          <p:cNvSpPr/>
          <p:nvPr/>
        </p:nvSpPr>
        <p:spPr>
          <a:xfrm>
            <a:off x="9040368" y="566928"/>
            <a:ext cx="103632" cy="451104"/>
          </a:xfrm>
          <a:prstGeom prst="rect">
            <a:avLst/>
          </a:prstGeom>
        </p:spPr>
        <p:txBody>
          <a:bodyPr lIns="0" tIns="0" rIns="0" bIns="0" wrap="none">
            <a:noAutofit/>
          </a:bodyPr>
          <a:p>
            <a:pPr algn="r" indent="0">
              <a:spcAft>
                <a:spcPts val="1050"/>
              </a:spcAft>
            </a:pPr>
            <a:r>
              <a:rPr lang="en-US" b="1" sz="2600">
                <a:solidFill>
                  <a:srgbClr val="3A618B"/>
                </a:solidFill>
                <a:latin typeface="Arial"/>
              </a:rPr>
              <a:t>i</a:t>
            </a:r>
          </a:p>
        </p:txBody>
      </p:sp>
      <p:sp>
        <p:nvSpPr>
          <p:cNvPr id="4" name=""/>
          <p:cNvSpPr/>
          <p:nvPr/>
        </p:nvSpPr>
        <p:spPr>
          <a:xfrm>
            <a:off x="4605528" y="1191768"/>
            <a:ext cx="3810000" cy="316992"/>
          </a:xfrm>
          <a:prstGeom prst="rect">
            <a:avLst/>
          </a:prstGeom>
        </p:spPr>
        <p:txBody>
          <a:bodyPr lIns="0" tIns="0" rIns="0" bIns="0" wrap="none">
            <a:noAutofit/>
          </a:bodyPr>
          <a:p>
            <a:pPr indent="0">
              <a:spcAft>
                <a:spcPts val="1890"/>
              </a:spcAft>
            </a:pPr>
            <a:r>
              <a:rPr lang="en-US" sz="2600">
                <a:solidFill>
                  <a:srgbClr val="8F2934"/>
                </a:solidFill>
                <a:latin typeface="Arial"/>
              </a:rPr>
              <a:t>Genomic Tecnhnologies</a:t>
            </a:r>
          </a:p>
        </p:txBody>
      </p:sp>
      <p:sp>
        <p:nvSpPr>
          <p:cNvPr id="5" name=""/>
          <p:cNvSpPr/>
          <p:nvPr/>
        </p:nvSpPr>
        <p:spPr>
          <a:xfrm>
            <a:off x="4684776" y="1807464"/>
            <a:ext cx="3517392" cy="1097280"/>
          </a:xfrm>
          <a:prstGeom prst="rect">
            <a:avLst/>
          </a:prstGeom>
        </p:spPr>
        <p:txBody>
          <a:bodyPr lIns="0" tIns="0" rIns="0" bIns="0">
            <a:noAutofit/>
          </a:bodyPr>
          <a:p>
            <a:pPr indent="0">
              <a:lnSpc>
                <a:spcPts val="3096"/>
              </a:lnSpc>
              <a:spcAft>
                <a:spcPts val="1890"/>
              </a:spcAft>
            </a:pPr>
            <a:r>
              <a:rPr lang="en-US" sz="2200">
                <a:latin typeface="Calibri"/>
              </a:rPr>
              <a:t>Novel DNA sequencing DNA chip/ micro-ararray Metabolic profiling</a:t>
            </a:r>
          </a:p>
        </p:txBody>
      </p:sp>
      <p:sp>
        <p:nvSpPr>
          <p:cNvPr id="6" name=""/>
          <p:cNvSpPr/>
          <p:nvPr/>
        </p:nvSpPr>
        <p:spPr>
          <a:xfrm>
            <a:off x="4678680" y="3380232"/>
            <a:ext cx="2980944" cy="707136"/>
          </a:xfrm>
          <a:prstGeom prst="rect">
            <a:avLst/>
          </a:prstGeom>
        </p:spPr>
        <p:txBody>
          <a:bodyPr lIns="0" tIns="0" rIns="0" bIns="0">
            <a:noAutofit/>
          </a:bodyPr>
          <a:p>
            <a:pPr indent="0">
              <a:lnSpc>
                <a:spcPts val="3096"/>
              </a:lnSpc>
              <a:spcAft>
                <a:spcPts val="1890"/>
              </a:spcAft>
            </a:pPr>
            <a:r>
              <a:rPr lang="en-US" sz="2200">
                <a:latin typeface="Calibri"/>
              </a:rPr>
              <a:t>HGP; 30,000 protein coding genes</a:t>
            </a:r>
          </a:p>
        </p:txBody>
      </p:sp>
      <p:sp>
        <p:nvSpPr>
          <p:cNvPr id="7" name=""/>
          <p:cNvSpPr/>
          <p:nvPr/>
        </p:nvSpPr>
        <p:spPr>
          <a:xfrm>
            <a:off x="4660392" y="4575048"/>
            <a:ext cx="2499360" cy="310896"/>
          </a:xfrm>
          <a:prstGeom prst="rect">
            <a:avLst/>
          </a:prstGeom>
        </p:spPr>
        <p:txBody>
          <a:bodyPr lIns="0" tIns="0" rIns="0" bIns="0" wrap="none">
            <a:noAutofit/>
          </a:bodyPr>
          <a:p>
            <a:pPr indent="0">
              <a:spcAft>
                <a:spcPts val="2940"/>
              </a:spcAft>
            </a:pPr>
            <a:r>
              <a:rPr lang="en-US" sz="2200">
                <a:latin typeface="Calibri"/>
              </a:rPr>
              <a:t>Alternate splicing</a:t>
            </a:r>
          </a:p>
        </p:txBody>
      </p:sp>
      <p:sp>
        <p:nvSpPr>
          <p:cNvPr id="8" name=""/>
          <p:cNvSpPr/>
          <p:nvPr/>
        </p:nvSpPr>
        <p:spPr>
          <a:xfrm>
            <a:off x="4660392" y="5343144"/>
            <a:ext cx="3432048" cy="280416"/>
          </a:xfrm>
          <a:prstGeom prst="rect">
            <a:avLst/>
          </a:prstGeom>
        </p:spPr>
        <p:txBody>
          <a:bodyPr lIns="0" tIns="0" rIns="0" bIns="0" wrap="none">
            <a:noAutofit/>
          </a:bodyPr>
          <a:p>
            <a:pPr indent="0">
              <a:spcBef>
                <a:spcPts val="2940"/>
              </a:spcBef>
            </a:pPr>
            <a:r>
              <a:rPr lang="en-US" sz="2200">
                <a:latin typeface="Calibri"/>
              </a:rPr>
              <a:t>99.9 % DNA conserved</a:t>
            </a:r>
          </a:p>
        </p:txBody>
      </p:sp>
    </p:spTree>
  </p:cSld>
  <p:clrMapOvr>
    <a:overrideClrMapping bg1="lt1" tx1="dk1" bg2="lt2" tx2="dk2" accent1="accent1" accent2="accent2" accent3="accent3" accent4="accent4" accent5="accent5" accent6="accent6" hlink="hlink" folHlink="folHlink"/>
  </p:clrMapOvr>
</p:sld>
</file>

<file path=ppt/slides/slide5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05584" y="768096"/>
            <a:ext cx="5257800" cy="417576"/>
          </a:xfrm>
          <a:prstGeom prst="rect">
            <a:avLst/>
          </a:prstGeom>
        </p:spPr>
        <p:txBody>
          <a:bodyPr lIns="0" tIns="0" rIns="0" bIns="0" wrap="none">
            <a:noAutofit/>
          </a:bodyPr>
          <a:p>
            <a:pPr indent="0"/>
            <a:r>
              <a:rPr lang="en-US" b="1" sz="3200">
                <a:solidFill>
                  <a:srgbClr val="001F5F"/>
                </a:solidFill>
                <a:latin typeface="Arial"/>
              </a:rPr>
              <a:t>Smith-Waterman Algorithm</a:t>
            </a:r>
          </a:p>
        </p:txBody>
      </p:sp>
      <p:sp>
        <p:nvSpPr>
          <p:cNvPr id="3" name=""/>
          <p:cNvSpPr/>
          <p:nvPr/>
        </p:nvSpPr>
        <p:spPr>
          <a:xfrm>
            <a:off x="987552" y="1633728"/>
            <a:ext cx="1575816" cy="344424"/>
          </a:xfrm>
          <a:prstGeom prst="rect">
            <a:avLst/>
          </a:prstGeom>
        </p:spPr>
        <p:txBody>
          <a:bodyPr lIns="0" tIns="0" rIns="0" bIns="0" wrap="none">
            <a:noAutofit/>
          </a:bodyPr>
          <a:p>
            <a:pPr marL="660400" indent="-660400">
              <a:spcAft>
                <a:spcPts val="2940"/>
              </a:spcAft>
            </a:pPr>
            <a:r>
              <a:rPr lang="en-US" sz="2600" spc="-50">
                <a:solidFill>
                  <a:srgbClr val="3265FF"/>
                </a:solidFill>
                <a:latin typeface="Arial"/>
              </a:rPr>
              <a:t>Algorithm</a:t>
            </a:r>
          </a:p>
        </p:txBody>
      </p:sp>
      <p:sp>
        <p:nvSpPr>
          <p:cNvPr id="4" name=""/>
          <p:cNvSpPr/>
          <p:nvPr/>
        </p:nvSpPr>
        <p:spPr>
          <a:xfrm>
            <a:off x="1011936" y="2426208"/>
            <a:ext cx="2846832" cy="1520952"/>
          </a:xfrm>
          <a:prstGeom prst="rect">
            <a:avLst/>
          </a:prstGeom>
        </p:spPr>
        <p:txBody>
          <a:bodyPr lIns="0" tIns="0" rIns="0" bIns="0">
            <a:noAutofit/>
          </a:bodyPr>
          <a:p>
            <a:pPr marL="636016" indent="-660400">
              <a:lnSpc>
                <a:spcPts val="3144"/>
              </a:lnSpc>
              <a:spcBef>
                <a:spcPts val="2940"/>
              </a:spcBef>
            </a:pPr>
            <a:r>
              <a:rPr lang="en-US" sz="2600" spc="-50">
                <a:latin typeface="Arial"/>
              </a:rPr>
              <a:t>1. </a:t>
            </a:r>
            <a:r>
              <a:rPr lang="en-US" u="sng" sz="2600" spc="-50">
                <a:latin typeface="Arial"/>
              </a:rPr>
              <a:t>Initialization:</a:t>
            </a:r>
            <a:r>
              <a:rPr lang="en-US" sz="2600" spc="-50">
                <a:latin typeface="Arial"/>
              </a:rPr>
              <a:t> </a:t>
            </a:r>
            <a:r>
              <a:rPr lang="en-US" sz="2600" spc="-50">
                <a:solidFill>
                  <a:srgbClr val="000065"/>
                </a:solidFill>
                <a:latin typeface="Arial"/>
              </a:rPr>
              <a:t>a. </a:t>
            </a:r>
            <a:r>
              <a:rPr lang="en-US" sz="2600" spc="-50">
                <a:latin typeface="Arial"/>
              </a:rPr>
              <a:t>F(0, 0)    = 0</a:t>
            </a:r>
          </a:p>
          <a:p>
            <a:pPr algn="just" marL="470916" indent="0">
              <a:lnSpc>
                <a:spcPts val="3144"/>
              </a:lnSpc>
            </a:pPr>
            <a:r>
              <a:rPr lang="en-US" sz="2600" spc="-50">
                <a:solidFill>
                  <a:srgbClr val="000065"/>
                </a:solidFill>
                <a:latin typeface="Arial"/>
              </a:rPr>
              <a:t>b. </a:t>
            </a:r>
            <a:r>
              <a:rPr lang="en-US" sz="2600" spc="-50">
                <a:latin typeface="Arial"/>
              </a:rPr>
              <a:t>F(0, j)    = 0</a:t>
            </a:r>
          </a:p>
          <a:p>
            <a:pPr algn="just" marL="470916" indent="0"/>
            <a:r>
              <a:rPr lang="en-US" sz="2600" spc="-50">
                <a:solidFill>
                  <a:srgbClr val="000065"/>
                </a:solidFill>
                <a:latin typeface="Arial"/>
              </a:rPr>
              <a:t>c.    </a:t>
            </a:r>
            <a:r>
              <a:rPr lang="en-US" sz="2600" spc="-50">
                <a:latin typeface="Arial"/>
              </a:rPr>
              <a:t>F(i, 0)    = 0</a:t>
            </a:r>
          </a:p>
        </p:txBody>
      </p:sp>
    </p:spTree>
  </p:cSld>
  <p:clrMapOvr>
    <a:overrideClrMapping bg1="lt1" tx1="dk1" bg2="lt2" tx2="dk2" accent1="accent1" accent2="accent2" accent3="accent3" accent4="accent4" accent5="accent5" accent6="accent6" hlink="hlink" folHlink="folHlink"/>
  </p:clrMapOvr>
</p:sld>
</file>

<file path=ppt/slides/slide58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52600" y="374904"/>
            <a:ext cx="5666232" cy="429768"/>
          </a:xfrm>
          <a:prstGeom prst="rect">
            <a:avLst/>
          </a:prstGeom>
        </p:spPr>
        <p:txBody>
          <a:bodyPr lIns="0" tIns="0" rIns="0" bIns="0" wrap="none">
            <a:noAutofit/>
          </a:bodyPr>
          <a:p>
            <a:pPr indent="0"/>
            <a:r>
              <a:rPr lang="en-US" b="1" sz="3200">
                <a:solidFill>
                  <a:srgbClr val="205969"/>
                </a:solidFill>
                <a:latin typeface="Arial"/>
              </a:rPr>
              <a:t>Drug Discovery Technologies</a:t>
            </a:r>
          </a:p>
        </p:txBody>
      </p:sp>
      <p:graphicFrame>
        <p:nvGraphicFramePr>
          <p:cNvPr id="3" name=""/>
          <p:cNvGraphicFramePr>
            <a:graphicFrameLocks noGrp="1"/>
          </p:cNvGraphicFramePr>
          <p:nvPr/>
        </p:nvGraphicFramePr>
        <p:xfrm>
          <a:off x="990600" y="1203960"/>
          <a:ext cx="7254240" cy="4989576"/>
        </p:xfrm>
        <a:graphic>
          <a:graphicData uri="http://schemas.openxmlformats.org/drawingml/2006/table">
            <a:tbl>
              <a:tblPr/>
              <a:tblGrid>
                <a:gridCol w="3611880"/>
                <a:gridCol w="3642360"/>
              </a:tblGrid>
              <a:tr h="463296">
                <a:tc>
                  <a:txBody>
                    <a:bodyPr lIns="0" tIns="0" rIns="0" bIns="0">
                      <a:noAutofit/>
                    </a:bodyPr>
                    <a:p>
                      <a:pPr marL="114300" indent="0"/>
                      <a:r>
                        <a:rPr lang="en-US" sz="2600">
                          <a:solidFill>
                            <a:srgbClr val="FFFFFF"/>
                          </a:solidFill>
                          <a:latin typeface="Arial"/>
                        </a:rPr>
                        <a:t>Biological Levels</a:t>
                      </a:r>
                    </a:p>
                  </a:txBody>
                  <a:tcPr marL="0" marR="0" marT="0" marB="0" anchor="b">
                    <a:solidFill>
                      <a:srgbClr val="4F80BB"/>
                    </a:solidFill>
                  </a:tcPr>
                </a:tc>
                <a:tc>
                  <a:txBody>
                    <a:bodyPr lIns="0" tIns="0" rIns="0" bIns="0">
                      <a:noAutofit/>
                    </a:bodyPr>
                    <a:p>
                      <a:pPr marL="127000" indent="0"/>
                      <a:r>
                        <a:rPr lang="en-US" sz="2600">
                          <a:solidFill>
                            <a:srgbClr val="FFFFFF"/>
                          </a:solidFill>
                          <a:latin typeface="Arial"/>
                        </a:rPr>
                        <a:t>Genomic</a:t>
                      </a:r>
                    </a:p>
                  </a:txBody>
                  <a:tcPr marL="0" marR="0" marT="0" marB="0" anchor="b">
                    <a:solidFill>
                      <a:srgbClr val="4F80BB"/>
                    </a:solidFill>
                  </a:tcPr>
                </a:tc>
              </a:tr>
              <a:tr h="512064">
                <a:tc>
                  <a:txBody>
                    <a:bodyPr lIns="0" tIns="0" rIns="0" bIns="0">
                      <a:noAutofit/>
                    </a:bodyPr>
                    <a:p>
                      <a:endParaRPr sz="2500"/>
                    </a:p>
                  </a:txBody>
                  <a:tcPr marL="0" marR="0" marT="0" marB="0">
                    <a:solidFill>
                      <a:srgbClr val="4F80BB"/>
                    </a:solidFill>
                  </a:tcPr>
                </a:tc>
                <a:tc>
                  <a:txBody>
                    <a:bodyPr lIns="0" tIns="0" rIns="0" bIns="0">
                      <a:noAutofit/>
                    </a:bodyPr>
                    <a:p>
                      <a:pPr marL="127000" indent="0"/>
                      <a:r>
                        <a:rPr lang="en-US" sz="2600">
                          <a:solidFill>
                            <a:srgbClr val="FFFFFF"/>
                          </a:solidFill>
                          <a:latin typeface="Arial"/>
                        </a:rPr>
                        <a:t>Technologies</a:t>
                      </a:r>
                    </a:p>
                  </a:txBody>
                  <a:tcPr marL="0" marR="0" marT="0" marB="0">
                    <a:solidFill>
                      <a:srgbClr val="4F80BB"/>
                    </a:solidFill>
                  </a:tcPr>
                </a:tc>
              </a:tr>
              <a:tr h="545592">
                <a:tc>
                  <a:txBody>
                    <a:bodyPr lIns="0" tIns="0" rIns="0" bIns="0">
                      <a:noAutofit/>
                    </a:bodyPr>
                    <a:p>
                      <a:pPr marL="114300" indent="0"/>
                      <a:r>
                        <a:rPr lang="en-US" sz="2200">
                          <a:latin typeface="Calibri"/>
                        </a:rPr>
                        <a:t>Genome sequencing</a:t>
                      </a:r>
                    </a:p>
                  </a:txBody>
                  <a:tcPr marL="0" marR="0" marT="0" marB="0" anchor="b">
                    <a:solidFill>
                      <a:srgbClr val="DCDBE6"/>
                    </a:solidFill>
                  </a:tcPr>
                </a:tc>
                <a:tc>
                  <a:txBody>
                    <a:bodyPr lIns="0" tIns="0" rIns="0" bIns="0">
                      <a:noAutofit/>
                    </a:bodyPr>
                    <a:p>
                      <a:pPr marL="127000" indent="0"/>
                      <a:r>
                        <a:rPr lang="en-US" sz="2200">
                          <a:latin typeface="Calibri"/>
                        </a:rPr>
                        <a:t>Shotgun sequencing</a:t>
                      </a:r>
                    </a:p>
                  </a:txBody>
                  <a:tcPr marL="0" marR="0" marT="0" marB="0" anchor="b">
                    <a:solidFill>
                      <a:srgbClr val="DCDBE6"/>
                    </a:solidFill>
                  </a:tcPr>
                </a:tc>
              </a:tr>
              <a:tr h="448056">
                <a:tc>
                  <a:txBody>
                    <a:bodyPr lIns="0" tIns="0" rIns="0" bIns="0">
                      <a:noAutofit/>
                    </a:bodyPr>
                    <a:p>
                      <a:pPr marL="114300" indent="0"/>
                      <a:r>
                        <a:rPr lang="en-US" sz="2200">
                          <a:latin typeface="Calibri"/>
                        </a:rPr>
                        <a:t>Transcriptome</a:t>
                      </a:r>
                    </a:p>
                  </a:txBody>
                  <a:tcPr marL="0" marR="0" marT="0" marB="0" anchor="b">
                    <a:solidFill>
                      <a:srgbClr val="E6F3F9"/>
                    </a:solidFill>
                  </a:tcPr>
                </a:tc>
                <a:tc>
                  <a:txBody>
                    <a:bodyPr lIns="0" tIns="0" rIns="0" bIns="0">
                      <a:noAutofit/>
                    </a:bodyPr>
                    <a:p>
                      <a:pPr marL="127000" indent="0"/>
                      <a:r>
                        <a:rPr lang="en-US" sz="2200">
                          <a:latin typeface="Calibri"/>
                        </a:rPr>
                        <a:t>DNA micro-arrays and</a:t>
                      </a:r>
                    </a:p>
                  </a:txBody>
                  <a:tcPr marL="0" marR="0" marT="0" marB="0" anchor="b">
                    <a:solidFill>
                      <a:srgbClr val="E6F3F9"/>
                    </a:solidFill>
                  </a:tcPr>
                </a:tc>
              </a:tr>
              <a:tr h="499872">
                <a:tc>
                  <a:txBody>
                    <a:bodyPr lIns="0" tIns="0" rIns="0" bIns="0">
                      <a:noAutofit/>
                    </a:bodyPr>
                    <a:p>
                      <a:endParaRPr sz="2400"/>
                    </a:p>
                  </a:txBody>
                  <a:tcPr marL="0" marR="0" marT="0" marB="0">
                    <a:solidFill>
                      <a:srgbClr val="E6F3F9"/>
                    </a:solidFill>
                  </a:tcPr>
                </a:tc>
                <a:tc>
                  <a:txBody>
                    <a:bodyPr lIns="0" tIns="0" rIns="0" bIns="0">
                      <a:noAutofit/>
                    </a:bodyPr>
                    <a:p>
                      <a:pPr marL="127000" indent="0"/>
                      <a:r>
                        <a:rPr lang="en-US" sz="2200">
                          <a:latin typeface="Calibri"/>
                        </a:rPr>
                        <a:t>Chips</a:t>
                      </a:r>
                    </a:p>
                  </a:txBody>
                  <a:tcPr marL="0" marR="0" marT="0" marB="0">
                    <a:solidFill>
                      <a:srgbClr val="E6F3F9"/>
                    </a:solidFill>
                  </a:tcPr>
                </a:tc>
              </a:tr>
              <a:tr h="469392">
                <a:tc>
                  <a:txBody>
                    <a:bodyPr lIns="0" tIns="0" rIns="0" bIns="0">
                      <a:noAutofit/>
                    </a:bodyPr>
                    <a:p>
                      <a:pPr marL="114300" indent="0"/>
                      <a:r>
                        <a:rPr lang="en-US" sz="2200">
                          <a:latin typeface="Calibri"/>
                        </a:rPr>
                        <a:t>Proteome</a:t>
                      </a:r>
                    </a:p>
                  </a:txBody>
                  <a:tcPr marL="0" marR="0" marT="0" marB="0" anchor="b">
                    <a:solidFill>
                      <a:srgbClr val="DCDBE6"/>
                    </a:solidFill>
                  </a:tcPr>
                </a:tc>
                <a:tc>
                  <a:txBody>
                    <a:bodyPr lIns="0" tIns="0" rIns="0" bIns="0">
                      <a:noAutofit/>
                    </a:bodyPr>
                    <a:p>
                      <a:pPr marL="127000" indent="0"/>
                      <a:r>
                        <a:rPr lang="en-US" sz="2200">
                          <a:latin typeface="Calibri"/>
                        </a:rPr>
                        <a:t>Protein chips, MS, 2-D</a:t>
                      </a:r>
                    </a:p>
                  </a:txBody>
                  <a:tcPr marL="0" marR="0" marT="0" marB="0" anchor="b">
                    <a:solidFill>
                      <a:srgbClr val="DCDBE6"/>
                    </a:solidFill>
                  </a:tcPr>
                </a:tc>
              </a:tr>
              <a:tr h="524256">
                <a:tc>
                  <a:txBody>
                    <a:bodyPr lIns="0" tIns="0" rIns="0" bIns="0">
                      <a:noAutofit/>
                    </a:bodyPr>
                    <a:p>
                      <a:endParaRPr sz="2500"/>
                    </a:p>
                  </a:txBody>
                  <a:tcPr marL="0" marR="0" marT="0" marB="0">
                    <a:solidFill>
                      <a:srgbClr val="DCDBE6"/>
                    </a:solidFill>
                  </a:tcPr>
                </a:tc>
                <a:tc>
                  <a:txBody>
                    <a:bodyPr lIns="0" tIns="0" rIns="0" bIns="0">
                      <a:noAutofit/>
                    </a:bodyPr>
                    <a:p>
                      <a:pPr marL="127000" indent="0"/>
                      <a:r>
                        <a:rPr lang="en-US" sz="2200">
                          <a:latin typeface="Calibri"/>
                        </a:rPr>
                        <a:t>gel electrophoresis</a:t>
                      </a:r>
                    </a:p>
                  </a:txBody>
                  <a:tcPr marL="0" marR="0" marT="0" marB="0">
                    <a:solidFill>
                      <a:srgbClr val="DCDBE6"/>
                    </a:solidFill>
                  </a:tcPr>
                </a:tc>
              </a:tr>
              <a:tr h="505968">
                <a:tc>
                  <a:txBody>
                    <a:bodyPr lIns="0" tIns="0" rIns="0" bIns="0">
                      <a:noAutofit/>
                    </a:bodyPr>
                    <a:p>
                      <a:pPr marL="114300" indent="0"/>
                      <a:r>
                        <a:rPr lang="en-US" sz="2200">
                          <a:latin typeface="Calibri"/>
                        </a:rPr>
                        <a:t>Metabolome</a:t>
                      </a:r>
                    </a:p>
                  </a:txBody>
                  <a:tcPr marL="0" marR="0" marT="0" marB="0" anchor="b">
                    <a:solidFill>
                      <a:srgbClr val="E6F3F9"/>
                    </a:solidFill>
                  </a:tcPr>
                </a:tc>
                <a:tc>
                  <a:txBody>
                    <a:bodyPr lIns="0" tIns="0" rIns="0" bIns="0">
                      <a:noAutofit/>
                    </a:bodyPr>
                    <a:p>
                      <a:pPr marL="127000" indent="0"/>
                      <a:r>
                        <a:rPr lang="en-US" sz="2200">
                          <a:latin typeface="Calibri"/>
                        </a:rPr>
                        <a:t>MS, LC, NMR, GC</a:t>
                      </a:r>
                    </a:p>
                  </a:txBody>
                  <a:tcPr marL="0" marR="0" marT="0" marB="0" anchor="b">
                    <a:solidFill>
                      <a:srgbClr val="E6F3F9"/>
                    </a:solidFill>
                  </a:tcPr>
                </a:tc>
              </a:tr>
              <a:tr h="481584">
                <a:tc>
                  <a:txBody>
                    <a:bodyPr lIns="0" tIns="0" rIns="0" bIns="0">
                      <a:noAutofit/>
                    </a:bodyPr>
                    <a:p>
                      <a:pPr marL="114300" indent="0"/>
                      <a:r>
                        <a:rPr lang="en-US" sz="2200">
                          <a:latin typeface="Calibri"/>
                        </a:rPr>
                        <a:t>Chemcial compounds</a:t>
                      </a:r>
                    </a:p>
                  </a:txBody>
                  <a:tcPr marL="0" marR="0" marT="0" marB="0" anchor="b">
                    <a:solidFill>
                      <a:srgbClr val="DCDBE6"/>
                    </a:solidFill>
                  </a:tcPr>
                </a:tc>
                <a:tc>
                  <a:txBody>
                    <a:bodyPr lIns="0" tIns="0" rIns="0" bIns="0">
                      <a:noAutofit/>
                    </a:bodyPr>
                    <a:p>
                      <a:pPr marL="127000" indent="0"/>
                      <a:r>
                        <a:rPr lang="en-US" sz="2200">
                          <a:latin typeface="Calibri"/>
                        </a:rPr>
                        <a:t>Screening of target</a:t>
                      </a:r>
                    </a:p>
                  </a:txBody>
                  <a:tcPr marL="0" marR="0" marT="0" marB="0" anchor="b">
                    <a:solidFill>
                      <a:srgbClr val="DCDBE6"/>
                    </a:solidFill>
                  </a:tcPr>
                </a:tc>
              </a:tr>
              <a:tr h="539496">
                <a:tc>
                  <a:txBody>
                    <a:bodyPr lIns="0" tIns="0" rIns="0" bIns="0">
                      <a:noAutofit/>
                    </a:bodyPr>
                    <a:p>
                      <a:pPr marL="114300" indent="0"/>
                      <a:r>
                        <a:rPr lang="en-US" sz="2200">
                          <a:latin typeface="Calibri"/>
                        </a:rPr>
                        <a:t>Identification</a:t>
                      </a:r>
                    </a:p>
                  </a:txBody>
                  <a:tcPr marL="0" marR="0" marT="0" marB="0">
                    <a:solidFill>
                      <a:srgbClr val="DCDBE6"/>
                    </a:solidFill>
                  </a:tcPr>
                </a:tc>
                <a:tc>
                  <a:txBody>
                    <a:bodyPr lIns="0" tIns="0" rIns="0" bIns="0">
                      <a:noAutofit/>
                    </a:bodyPr>
                    <a:p>
                      <a:pPr marL="127000" indent="0"/>
                      <a:r>
                        <a:rPr lang="en-US" sz="2200">
                          <a:latin typeface="Calibri"/>
                        </a:rPr>
                        <a:t>based assays</a:t>
                      </a:r>
                    </a:p>
                  </a:txBody>
                  <a:tcPr marL="0" marR="0" marT="0" marB="0">
                    <a:solidFill>
                      <a:srgbClr val="DCDBE6"/>
                    </a:solidFill>
                  </a:tcPr>
                </a:tc>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58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52600" y="374904"/>
            <a:ext cx="5666232" cy="429768"/>
          </a:xfrm>
          <a:prstGeom prst="rect">
            <a:avLst/>
          </a:prstGeom>
        </p:spPr>
        <p:txBody>
          <a:bodyPr lIns="0" tIns="0" rIns="0" bIns="0" wrap="none">
            <a:noAutofit/>
          </a:bodyPr>
          <a:p>
            <a:pPr indent="0"/>
            <a:r>
              <a:rPr lang="en-US" b="1" sz="3200">
                <a:solidFill>
                  <a:srgbClr val="205969"/>
                </a:solidFill>
                <a:latin typeface="Arial"/>
              </a:rPr>
              <a:t>Drug Discovery Technologies</a:t>
            </a:r>
          </a:p>
        </p:txBody>
      </p:sp>
      <p:sp>
        <p:nvSpPr>
          <p:cNvPr id="3" name=""/>
          <p:cNvSpPr/>
          <p:nvPr/>
        </p:nvSpPr>
        <p:spPr>
          <a:xfrm>
            <a:off x="9028176" y="566928"/>
            <a:ext cx="109728" cy="451104"/>
          </a:xfrm>
          <a:prstGeom prst="rect">
            <a:avLst/>
          </a:prstGeom>
        </p:spPr>
        <p:txBody>
          <a:bodyPr lIns="0" tIns="0" rIns="0" bIns="0" wrap="none">
            <a:noAutofit/>
          </a:bodyPr>
          <a:p>
            <a:pPr algn="r" indent="0">
              <a:spcAft>
                <a:spcPts val="1050"/>
              </a:spcAft>
            </a:pPr>
            <a:r>
              <a:rPr lang="en-US" b="1" sz="2800">
                <a:solidFill>
                  <a:srgbClr val="205969"/>
                </a:solidFill>
                <a:latin typeface="Arial"/>
              </a:rPr>
              <a:t>i</a:t>
            </a:r>
          </a:p>
        </p:txBody>
      </p:sp>
      <p:sp>
        <p:nvSpPr>
          <p:cNvPr id="4" name=""/>
          <p:cNvSpPr/>
          <p:nvPr/>
        </p:nvSpPr>
        <p:spPr>
          <a:xfrm>
            <a:off x="4611624" y="1197864"/>
            <a:ext cx="3706368" cy="633984"/>
          </a:xfrm>
          <a:prstGeom prst="rect">
            <a:avLst/>
          </a:prstGeom>
        </p:spPr>
        <p:txBody>
          <a:bodyPr lIns="0" tIns="0" rIns="0" bIns="0">
            <a:noAutofit/>
          </a:bodyPr>
          <a:p>
            <a:pPr indent="0">
              <a:lnSpc>
                <a:spcPts val="3096"/>
              </a:lnSpc>
              <a:spcAft>
                <a:spcPts val="1050"/>
              </a:spcAft>
            </a:pPr>
            <a:r>
              <a:rPr lang="en-US" sz="2600">
                <a:solidFill>
                  <a:srgbClr val="8F2934"/>
                </a:solidFill>
                <a:latin typeface="Arial"/>
              </a:rPr>
              <a:t>Proteomics Technology in DD</a:t>
            </a:r>
          </a:p>
        </p:txBody>
      </p:sp>
      <p:sp>
        <p:nvSpPr>
          <p:cNvPr id="5" name=""/>
          <p:cNvSpPr/>
          <p:nvPr/>
        </p:nvSpPr>
        <p:spPr>
          <a:xfrm>
            <a:off x="4678680" y="2228088"/>
            <a:ext cx="3377184" cy="1030224"/>
          </a:xfrm>
          <a:prstGeom prst="rect">
            <a:avLst/>
          </a:prstGeom>
        </p:spPr>
        <p:txBody>
          <a:bodyPr lIns="0" tIns="0" rIns="0" bIns="0">
            <a:noAutofit/>
          </a:bodyPr>
          <a:p>
            <a:pPr indent="0">
              <a:lnSpc>
                <a:spcPts val="3096"/>
              </a:lnSpc>
              <a:spcAft>
                <a:spcPts val="2310"/>
              </a:spcAft>
            </a:pPr>
            <a:r>
              <a:rPr lang="en-US" sz="2200">
                <a:latin typeface="Calibri"/>
              </a:rPr>
              <a:t>Contributions: target identification, validation &amp; lead selection.</a:t>
            </a:r>
          </a:p>
        </p:txBody>
      </p:sp>
      <p:sp>
        <p:nvSpPr>
          <p:cNvPr id="6" name=""/>
          <p:cNvSpPr/>
          <p:nvPr/>
        </p:nvSpPr>
        <p:spPr>
          <a:xfrm>
            <a:off x="4672584" y="3849624"/>
            <a:ext cx="1024128" cy="310896"/>
          </a:xfrm>
          <a:prstGeom prst="rect">
            <a:avLst/>
          </a:prstGeom>
        </p:spPr>
        <p:txBody>
          <a:bodyPr lIns="0" tIns="0" rIns="0" bIns="0" wrap="none">
            <a:noAutofit/>
          </a:bodyPr>
          <a:p>
            <a:pPr indent="0">
              <a:lnSpc>
                <a:spcPts val="3144"/>
              </a:lnSpc>
            </a:pPr>
            <a:r>
              <a:rPr lang="en-US" sz="2600">
                <a:solidFill>
                  <a:srgbClr val="205969"/>
                </a:solidFill>
                <a:latin typeface="Arial"/>
              </a:rPr>
              <a:t>Types:</a:t>
            </a:r>
          </a:p>
        </p:txBody>
      </p:sp>
      <p:sp>
        <p:nvSpPr>
          <p:cNvPr id="7" name=""/>
          <p:cNvSpPr/>
          <p:nvPr/>
        </p:nvSpPr>
        <p:spPr>
          <a:xfrm>
            <a:off x="4678680" y="4245864"/>
            <a:ext cx="1347216" cy="249936"/>
          </a:xfrm>
          <a:prstGeom prst="rect">
            <a:avLst/>
          </a:prstGeom>
        </p:spPr>
        <p:txBody>
          <a:bodyPr lIns="0" tIns="0" rIns="0" bIns="0" wrap="none">
            <a:noAutofit/>
          </a:bodyPr>
          <a:p>
            <a:pPr indent="0">
              <a:lnSpc>
                <a:spcPts val="3144"/>
              </a:lnSpc>
            </a:pPr>
            <a:r>
              <a:rPr lang="en-US" sz="2200">
                <a:latin typeface="Calibri"/>
              </a:rPr>
              <a:t>Chemical</a:t>
            </a:r>
          </a:p>
        </p:txBody>
      </p:sp>
      <p:sp>
        <p:nvSpPr>
          <p:cNvPr id="8" name=""/>
          <p:cNvSpPr/>
          <p:nvPr/>
        </p:nvSpPr>
        <p:spPr>
          <a:xfrm>
            <a:off x="4678680" y="4648200"/>
            <a:ext cx="1383792" cy="243840"/>
          </a:xfrm>
          <a:prstGeom prst="rect">
            <a:avLst/>
          </a:prstGeom>
        </p:spPr>
        <p:txBody>
          <a:bodyPr lIns="0" tIns="0" rIns="0" bIns="0" wrap="none">
            <a:noAutofit/>
          </a:bodyPr>
          <a:p>
            <a:pPr indent="0">
              <a:lnSpc>
                <a:spcPts val="3144"/>
              </a:lnSpc>
            </a:pPr>
            <a:r>
              <a:rPr lang="en-US" sz="2200">
                <a:latin typeface="Calibri"/>
              </a:rPr>
              <a:t>Structural</a:t>
            </a:r>
          </a:p>
        </p:txBody>
      </p:sp>
      <p:sp>
        <p:nvSpPr>
          <p:cNvPr id="9" name=""/>
          <p:cNvSpPr/>
          <p:nvPr/>
        </p:nvSpPr>
        <p:spPr>
          <a:xfrm>
            <a:off x="4666488" y="5050536"/>
            <a:ext cx="1670304" cy="310896"/>
          </a:xfrm>
          <a:prstGeom prst="rect">
            <a:avLst/>
          </a:prstGeom>
        </p:spPr>
        <p:txBody>
          <a:bodyPr lIns="0" tIns="0" rIns="0" bIns="0" wrap="none">
            <a:noAutofit/>
          </a:bodyPr>
          <a:p>
            <a:pPr indent="0">
              <a:lnSpc>
                <a:spcPts val="3144"/>
              </a:lnSpc>
            </a:pPr>
            <a:r>
              <a:rPr lang="en-US" sz="2200">
                <a:latin typeface="Calibri"/>
              </a:rPr>
              <a:t>Topological</a:t>
            </a:r>
          </a:p>
        </p:txBody>
      </p:sp>
      <p:sp>
        <p:nvSpPr>
          <p:cNvPr id="10" name=""/>
          <p:cNvSpPr/>
          <p:nvPr/>
        </p:nvSpPr>
        <p:spPr>
          <a:xfrm>
            <a:off x="4678680" y="5452872"/>
            <a:ext cx="2103120" cy="310896"/>
          </a:xfrm>
          <a:prstGeom prst="rect">
            <a:avLst/>
          </a:prstGeom>
        </p:spPr>
        <p:txBody>
          <a:bodyPr lIns="0" tIns="0" rIns="0" bIns="0" wrap="none">
            <a:noAutofit/>
          </a:bodyPr>
          <a:p>
            <a:pPr indent="0">
              <a:lnSpc>
                <a:spcPts val="3144"/>
              </a:lnSpc>
            </a:pPr>
            <a:r>
              <a:rPr lang="en-US" sz="2200">
                <a:latin typeface="Calibri"/>
              </a:rPr>
              <a:t>Computational</a:t>
            </a:r>
          </a:p>
        </p:txBody>
      </p:sp>
    </p:spTree>
  </p:cSld>
  <p:clrMapOvr>
    <a:overrideClrMapping bg1="lt1" tx1="dk1" bg2="lt2" tx2="dk2" accent1="accent1" accent2="accent2" accent3="accent3" accent4="accent4" accent5="accent5" accent6="accent6" hlink="hlink" folHlink="folHlink"/>
  </p:clrMapOvr>
</p:sld>
</file>

<file path=ppt/slides/slide58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52600" y="374904"/>
            <a:ext cx="5666232" cy="429768"/>
          </a:xfrm>
          <a:prstGeom prst="rect">
            <a:avLst/>
          </a:prstGeom>
        </p:spPr>
        <p:txBody>
          <a:bodyPr lIns="0" tIns="0" rIns="0" bIns="0" wrap="none">
            <a:noAutofit/>
          </a:bodyPr>
          <a:p>
            <a:pPr indent="0"/>
            <a:r>
              <a:rPr lang="en-US" b="1" sz="3200">
                <a:solidFill>
                  <a:srgbClr val="205969"/>
                </a:solidFill>
                <a:latin typeface="Arial"/>
              </a:rPr>
              <a:t>Drug Discovery Technologies</a:t>
            </a:r>
          </a:p>
        </p:txBody>
      </p:sp>
      <p:sp>
        <p:nvSpPr>
          <p:cNvPr id="3" name=""/>
          <p:cNvSpPr/>
          <p:nvPr/>
        </p:nvSpPr>
        <p:spPr>
          <a:xfrm>
            <a:off x="9037320" y="533400"/>
            <a:ext cx="106680" cy="478536"/>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84192" y="1173480"/>
            <a:ext cx="3770376" cy="2929128"/>
          </a:xfrm>
          <a:prstGeom prst="rect">
            <a:avLst/>
          </a:prstGeom>
        </p:spPr>
        <p:txBody>
          <a:bodyPr lIns="0" tIns="0" rIns="0" bIns="0">
            <a:noAutofit/>
          </a:bodyPr>
          <a:p>
            <a:pPr marL="86868" indent="0">
              <a:spcAft>
                <a:spcPts val="1890"/>
              </a:spcAft>
            </a:pPr>
            <a:r>
              <a:rPr lang="en-US" sz="2600">
                <a:solidFill>
                  <a:srgbClr val="8F2934"/>
                </a:solidFill>
                <a:latin typeface="Arial"/>
              </a:rPr>
              <a:t>Chemical Proteomics</a:t>
            </a:r>
          </a:p>
          <a:p>
            <a:pPr marL="86868" indent="0">
              <a:lnSpc>
                <a:spcPts val="3072"/>
              </a:lnSpc>
              <a:spcAft>
                <a:spcPts val="1890"/>
              </a:spcAft>
            </a:pPr>
            <a:r>
              <a:rPr lang="en-US" sz="2600">
                <a:latin typeface="Arial"/>
              </a:rPr>
              <a:t>Major area: </a:t>
            </a:r>
            <a:r>
              <a:rPr lang="en-US" sz="2200">
                <a:latin typeface="Calibri"/>
              </a:rPr>
              <a:t>biochem,MS Synthetic chem, cell bio.</a:t>
            </a:r>
          </a:p>
          <a:p>
            <a:pPr marL="86868" indent="0">
              <a:lnSpc>
                <a:spcPts val="3072"/>
              </a:lnSpc>
              <a:spcAft>
                <a:spcPts val="1890"/>
              </a:spcAft>
            </a:pPr>
            <a:r>
              <a:rPr lang="en-US" sz="2600">
                <a:latin typeface="Arial"/>
              </a:rPr>
              <a:t>Function: </a:t>
            </a:r>
            <a:r>
              <a:rPr lang="en-US" sz="2200">
                <a:latin typeface="Calibri"/>
              </a:rPr>
              <a:t>probes to target proteins for enzymes</a:t>
            </a:r>
          </a:p>
        </p:txBody>
      </p:sp>
      <p:sp>
        <p:nvSpPr>
          <p:cNvPr id="5" name=""/>
          <p:cNvSpPr/>
          <p:nvPr/>
        </p:nvSpPr>
        <p:spPr>
          <a:xfrm>
            <a:off x="4669536" y="4547616"/>
            <a:ext cx="3733800" cy="347472"/>
          </a:xfrm>
          <a:prstGeom prst="rect">
            <a:avLst/>
          </a:prstGeom>
        </p:spPr>
        <p:txBody>
          <a:bodyPr lIns="0" tIns="0" rIns="0" bIns="0" wrap="none">
            <a:noAutofit/>
          </a:bodyPr>
          <a:p>
            <a:pPr indent="0">
              <a:spcBef>
                <a:spcPts val="1890"/>
              </a:spcBef>
            </a:pPr>
            <a:r>
              <a:rPr lang="en-US" sz="2600">
                <a:latin typeface="Arial"/>
              </a:rPr>
              <a:t>Parts: </a:t>
            </a:r>
            <a:r>
              <a:rPr lang="en-US" sz="2200">
                <a:latin typeface="Calibri"/>
              </a:rPr>
              <a:t>ligand, linker &amp; tag</a:t>
            </a:r>
          </a:p>
        </p:txBody>
      </p:sp>
    </p:spTree>
  </p:cSld>
  <p:clrMapOvr>
    <a:overrideClrMapping bg1="lt1" tx1="dk1" bg2="lt2" tx2="dk2" accent1="accent1" accent2="accent2" accent3="accent3" accent4="accent4" accent5="accent5" accent6="accent6" hlink="hlink" folHlink="folHlink"/>
  </p:clrMapOvr>
</p:sld>
</file>

<file path=ppt/slides/slide58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52600" y="374904"/>
            <a:ext cx="5666232" cy="429768"/>
          </a:xfrm>
          <a:prstGeom prst="rect">
            <a:avLst/>
          </a:prstGeom>
        </p:spPr>
        <p:txBody>
          <a:bodyPr lIns="0" tIns="0" rIns="0" bIns="0" wrap="none">
            <a:noAutofit/>
          </a:bodyPr>
          <a:p>
            <a:pPr indent="0"/>
            <a:r>
              <a:rPr lang="en-US" b="1" sz="3200">
                <a:solidFill>
                  <a:srgbClr val="205969"/>
                </a:solidFill>
                <a:latin typeface="Arial"/>
              </a:rPr>
              <a:t>Drug Discovery Technologies</a:t>
            </a:r>
          </a:p>
        </p:txBody>
      </p:sp>
      <p:sp>
        <p:nvSpPr>
          <p:cNvPr id="3" name=""/>
          <p:cNvSpPr/>
          <p:nvPr/>
        </p:nvSpPr>
        <p:spPr>
          <a:xfrm>
            <a:off x="9037320" y="545592"/>
            <a:ext cx="106680" cy="466344"/>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81144" y="1173480"/>
            <a:ext cx="3630168" cy="4492752"/>
          </a:xfrm>
          <a:prstGeom prst="rect">
            <a:avLst/>
          </a:prstGeom>
        </p:spPr>
        <p:txBody>
          <a:bodyPr lIns="0" tIns="0" rIns="0" bIns="0">
            <a:noAutofit/>
          </a:bodyPr>
          <a:p>
            <a:pPr marL="89916" indent="0">
              <a:spcAft>
                <a:spcPts val="1890"/>
              </a:spcAft>
            </a:pPr>
            <a:r>
              <a:rPr lang="en-US" sz="2600">
                <a:solidFill>
                  <a:srgbClr val="8F2934"/>
                </a:solidFill>
                <a:latin typeface="Arial"/>
              </a:rPr>
              <a:t>Structural Proteomics</a:t>
            </a:r>
          </a:p>
          <a:p>
            <a:pPr marL="89916" indent="0">
              <a:lnSpc>
                <a:spcPts val="3096"/>
              </a:lnSpc>
              <a:spcAft>
                <a:spcPts val="1890"/>
              </a:spcAft>
            </a:pPr>
            <a:r>
              <a:rPr lang="en-US" sz="2200">
                <a:latin typeface="Calibri"/>
              </a:rPr>
              <a:t>3-D structures of protein Proteins relations based on amino acids</a:t>
            </a:r>
          </a:p>
          <a:p>
            <a:pPr marL="89916" indent="0">
              <a:spcAft>
                <a:spcPts val="630"/>
              </a:spcAft>
            </a:pPr>
            <a:r>
              <a:rPr lang="en-US" sz="2600">
                <a:solidFill>
                  <a:srgbClr val="8F2934"/>
                </a:solidFill>
                <a:latin typeface="Arial"/>
              </a:rPr>
              <a:t>Computational</a:t>
            </a:r>
          </a:p>
          <a:p>
            <a:pPr marL="89916" indent="0">
              <a:spcAft>
                <a:spcPts val="2730"/>
              </a:spcAft>
            </a:pPr>
            <a:r>
              <a:rPr lang="en-US" sz="2600">
                <a:solidFill>
                  <a:srgbClr val="8F2934"/>
                </a:solidFill>
                <a:latin typeface="Arial"/>
              </a:rPr>
              <a:t>Proteomics</a:t>
            </a:r>
          </a:p>
          <a:p>
            <a:pPr marL="89916" indent="0">
              <a:lnSpc>
                <a:spcPts val="3096"/>
              </a:lnSpc>
            </a:pPr>
            <a:r>
              <a:rPr lang="en-US" sz="2200">
                <a:latin typeface="Calibri"/>
              </a:rPr>
              <a:t>Info about 3-D PS, good computing resources. PDB, 3-D GENOMICS</a:t>
            </a:r>
          </a:p>
        </p:txBody>
      </p:sp>
    </p:spTree>
  </p:cSld>
  <p:clrMapOvr>
    <a:overrideClrMapping bg1="lt1" tx1="dk1" bg2="lt2" tx2="dk2" accent1="accent1" accent2="accent2" accent3="accent3" accent4="accent4" accent5="accent5" accent6="accent6" hlink="hlink" folHlink="folHlink"/>
  </p:clrMapOvr>
</p:sld>
</file>

<file path=ppt/slides/slide58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752600" y="374904"/>
            <a:ext cx="5666232" cy="429768"/>
          </a:xfrm>
          <a:prstGeom prst="rect">
            <a:avLst/>
          </a:prstGeom>
        </p:spPr>
        <p:txBody>
          <a:bodyPr lIns="0" tIns="0" rIns="0" bIns="0" wrap="none">
            <a:noAutofit/>
          </a:bodyPr>
          <a:p>
            <a:pPr indent="0"/>
            <a:r>
              <a:rPr lang="en-US" b="1" sz="3200">
                <a:solidFill>
                  <a:srgbClr val="205969"/>
                </a:solidFill>
                <a:latin typeface="Arial"/>
              </a:rPr>
              <a:t>Drug Discovery Technologies</a:t>
            </a:r>
          </a:p>
        </p:txBody>
      </p:sp>
      <p:sp>
        <p:nvSpPr>
          <p:cNvPr id="3" name=""/>
          <p:cNvSpPr/>
          <p:nvPr/>
        </p:nvSpPr>
        <p:spPr>
          <a:xfrm>
            <a:off x="9040368" y="566928"/>
            <a:ext cx="103632" cy="536448"/>
          </a:xfrm>
          <a:prstGeom prst="rect">
            <a:avLst/>
          </a:prstGeom>
        </p:spPr>
        <p:txBody>
          <a:bodyPr lIns="0" tIns="0" rIns="0" bIns="0" wrap="none">
            <a:noAutofit/>
          </a:bodyPr>
          <a:p>
            <a:pPr algn="r" indent="0">
              <a:spcAft>
                <a:spcPts val="1050"/>
              </a:spcAft>
            </a:pPr>
            <a:r>
              <a:rPr lang="en-US" sz="2500">
                <a:solidFill>
                  <a:srgbClr val="3A618B"/>
                </a:solidFill>
                <a:latin typeface="Arial"/>
              </a:rPr>
              <a:t>I</a:t>
            </a:r>
          </a:p>
        </p:txBody>
      </p:sp>
      <p:sp>
        <p:nvSpPr>
          <p:cNvPr id="4" name=""/>
          <p:cNvSpPr/>
          <p:nvPr/>
        </p:nvSpPr>
        <p:spPr>
          <a:xfrm>
            <a:off x="4599432" y="1191768"/>
            <a:ext cx="3724656" cy="310896"/>
          </a:xfrm>
          <a:prstGeom prst="rect">
            <a:avLst/>
          </a:prstGeom>
        </p:spPr>
        <p:txBody>
          <a:bodyPr lIns="0" tIns="0" rIns="0" bIns="0" wrap="none">
            <a:noAutofit/>
          </a:bodyPr>
          <a:p>
            <a:pPr indent="0">
              <a:spcAft>
                <a:spcPts val="1890"/>
              </a:spcAft>
            </a:pPr>
            <a:r>
              <a:rPr lang="en-US" sz="2600">
                <a:solidFill>
                  <a:srgbClr val="8F2934"/>
                </a:solidFill>
                <a:latin typeface="Arial"/>
              </a:rPr>
              <a:t>Topological Proteomics</a:t>
            </a:r>
          </a:p>
        </p:txBody>
      </p:sp>
      <p:sp>
        <p:nvSpPr>
          <p:cNvPr id="5" name=""/>
          <p:cNvSpPr/>
          <p:nvPr/>
        </p:nvSpPr>
        <p:spPr>
          <a:xfrm>
            <a:off x="4678680" y="1807464"/>
            <a:ext cx="3480816" cy="633984"/>
          </a:xfrm>
          <a:prstGeom prst="rect">
            <a:avLst/>
          </a:prstGeom>
        </p:spPr>
        <p:txBody>
          <a:bodyPr lIns="0" tIns="0" rIns="0" bIns="0">
            <a:noAutofit/>
          </a:bodyPr>
          <a:p>
            <a:pPr indent="0">
              <a:lnSpc>
                <a:spcPts val="3096"/>
              </a:lnSpc>
              <a:spcAft>
                <a:spcPts val="1890"/>
              </a:spcAft>
            </a:pPr>
            <a:r>
              <a:rPr lang="en-US" sz="2200">
                <a:latin typeface="Calibri"/>
              </a:rPr>
              <a:t>Protein network within a Cell</a:t>
            </a:r>
          </a:p>
        </p:txBody>
      </p:sp>
      <p:sp>
        <p:nvSpPr>
          <p:cNvPr id="6" name=""/>
          <p:cNvSpPr/>
          <p:nvPr/>
        </p:nvSpPr>
        <p:spPr>
          <a:xfrm>
            <a:off x="4678680" y="2990088"/>
            <a:ext cx="3413760" cy="707136"/>
          </a:xfrm>
          <a:prstGeom prst="rect">
            <a:avLst/>
          </a:prstGeom>
        </p:spPr>
        <p:txBody>
          <a:bodyPr lIns="0" tIns="0" rIns="0" bIns="0">
            <a:noAutofit/>
          </a:bodyPr>
          <a:p>
            <a:pPr indent="0">
              <a:lnSpc>
                <a:spcPts val="3096"/>
              </a:lnSpc>
              <a:spcAft>
                <a:spcPts val="1890"/>
              </a:spcAft>
            </a:pPr>
            <a:r>
              <a:rPr lang="en-US" sz="2200">
                <a:latin typeface="Calibri"/>
              </a:rPr>
              <a:t>Quantitative &amp; basic organization of proteins</a:t>
            </a:r>
          </a:p>
        </p:txBody>
      </p:sp>
      <p:sp>
        <p:nvSpPr>
          <p:cNvPr id="7" name=""/>
          <p:cNvSpPr/>
          <p:nvPr/>
        </p:nvSpPr>
        <p:spPr>
          <a:xfrm>
            <a:off x="4636008" y="4157472"/>
            <a:ext cx="1112520" cy="341376"/>
          </a:xfrm>
          <a:prstGeom prst="rect">
            <a:avLst/>
          </a:prstGeom>
        </p:spPr>
        <p:txBody>
          <a:bodyPr lIns="0" tIns="0" rIns="0" bIns="0" wrap="none">
            <a:noAutofit/>
          </a:bodyPr>
          <a:p>
            <a:pPr indent="0">
              <a:spcBef>
                <a:spcPts val="1890"/>
              </a:spcBef>
            </a:pPr>
            <a:r>
              <a:rPr lang="en-US" sz="2200">
                <a:latin typeface="Calibri"/>
              </a:rPr>
              <a:t>TopNet</a:t>
            </a:r>
          </a:p>
        </p:txBody>
      </p:sp>
    </p:spTree>
  </p:cSld>
  <p:clrMapOvr>
    <a:overrideClrMapping bg1="lt1" tx1="dk1" bg2="lt2" tx2="dk2" accent1="accent1" accent2="accent2" accent3="accent3" accent4="accent4" accent5="accent5" accent6="accent6" hlink="hlink" folHlink="folHlink"/>
  </p:clrMapOvr>
</p:sld>
</file>

<file path=ppt/slides/slide58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9037320" y="591312"/>
            <a:ext cx="106680" cy="420624"/>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78096" y="1176528"/>
            <a:ext cx="3977640" cy="1752600"/>
          </a:xfrm>
          <a:prstGeom prst="rect">
            <a:avLst/>
          </a:prstGeom>
        </p:spPr>
        <p:txBody>
          <a:bodyPr lIns="0" tIns="0" rIns="0" bIns="0">
            <a:noAutofit/>
          </a:bodyPr>
          <a:p>
            <a:pPr marR="1304036" indent="0">
              <a:lnSpc>
                <a:spcPts val="3096"/>
              </a:lnSpc>
              <a:spcAft>
                <a:spcPts val="1260"/>
              </a:spcAft>
            </a:pPr>
            <a:r>
              <a:rPr lang="en-US" sz="2600">
                <a:solidFill>
                  <a:srgbClr val="8F2934"/>
                </a:solidFill>
                <a:latin typeface="Arial"/>
              </a:rPr>
              <a:t>Target Discovery Strategy</a:t>
            </a:r>
          </a:p>
          <a:p>
            <a:pPr indent="0">
              <a:lnSpc>
                <a:spcPts val="3096"/>
              </a:lnSpc>
            </a:pPr>
            <a:r>
              <a:rPr lang="en-US" sz="2200">
                <a:latin typeface="Calibri"/>
              </a:rPr>
              <a:t>Target discovery to clinical application saga </a:t>
            </a:r>
            <a:r>
              <a:rPr lang="en-US" baseline="30000" sz="2200">
                <a:latin typeface="Calibri"/>
              </a:rPr>
              <a:t>•</a:t>
            </a:r>
          </a:p>
        </p:txBody>
      </p:sp>
      <p:sp>
        <p:nvSpPr>
          <p:cNvPr id="5" name=""/>
          <p:cNvSpPr/>
          <p:nvPr/>
        </p:nvSpPr>
        <p:spPr>
          <a:xfrm>
            <a:off x="4578096" y="3410712"/>
            <a:ext cx="3977640" cy="1511808"/>
          </a:xfrm>
          <a:prstGeom prst="rect">
            <a:avLst/>
          </a:prstGeom>
        </p:spPr>
        <p:txBody>
          <a:bodyPr lIns="0" tIns="0" rIns="0" bIns="0">
            <a:noAutofit/>
          </a:bodyPr>
          <a:p>
            <a:pPr marL="3289300" marR="1435100" indent="-495300">
              <a:lnSpc>
                <a:spcPts val="3120"/>
              </a:lnSpc>
            </a:pPr>
            <a:r>
              <a:rPr lang="en-US" sz="2200">
                <a:latin typeface="Calibri"/>
              </a:rPr>
              <a:t>•    Physiology-based approach</a:t>
            </a:r>
          </a:p>
          <a:p>
            <a:pPr marL="3289300" marR="2120900" indent="-495300">
              <a:lnSpc>
                <a:spcPts val="3120"/>
              </a:lnSpc>
            </a:pPr>
            <a:r>
              <a:rPr lang="en-US" sz="2200">
                <a:latin typeface="Calibri"/>
              </a:rPr>
              <a:t>•    Target-based approach</a:t>
            </a:r>
          </a:p>
        </p:txBody>
      </p:sp>
    </p:spTree>
  </p:cSld>
  <p:clrMapOvr>
    <a:overrideClrMapping bg1="lt1" tx1="dk1" bg2="lt2" tx2="dk2" accent1="accent1" accent2="accent2" accent3="accent3" accent4="accent4" accent5="accent5" accent6="accent6" hlink="hlink" folHlink="folHlink"/>
  </p:clrMapOvr>
</p:sld>
</file>

<file path=ppt/slides/slide58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04744" y="384048"/>
            <a:ext cx="3352800" cy="420624"/>
          </a:xfrm>
          <a:prstGeom prst="rect">
            <a:avLst/>
          </a:prstGeom>
        </p:spPr>
        <p:txBody>
          <a:bodyPr lIns="0" tIns="0" rIns="0" bIns="0" wrap="none">
            <a:noAutofit/>
          </a:bodyPr>
          <a:p>
            <a:pPr indent="0"/>
            <a:r>
              <a:rPr lang="en-US" b="1" sz="3200">
                <a:solidFill>
                  <a:srgbClr val="205969"/>
                </a:solidFill>
                <a:latin typeface="Arial"/>
              </a:rPr>
              <a:t>Target Discovery</a:t>
            </a:r>
          </a:p>
        </p:txBody>
      </p:sp>
      <p:sp>
        <p:nvSpPr>
          <p:cNvPr id="3" name=""/>
          <p:cNvSpPr/>
          <p:nvPr/>
        </p:nvSpPr>
        <p:spPr>
          <a:xfrm>
            <a:off x="9037320" y="521208"/>
            <a:ext cx="106680" cy="490728"/>
          </a:xfrm>
          <a:prstGeom prst="rect">
            <a:avLst/>
          </a:prstGeom>
          <a:solidFill>
            <a:srgbClr val="E6F3F9"/>
          </a:solidFill>
        </p:spPr>
        <p:txBody>
          <a:bodyPr lIns="0" tIns="0" rIns="0" bIns="0" wrap="none">
            <a:noAutofit/>
          </a:bodyPr>
          <a:p>
            <a:pPr indent="0"/>
            <a:r>
              <a:rPr lang="en-US" b="1" sz="5200">
                <a:solidFill>
                  <a:srgbClr val="205969"/>
                </a:solidFill>
                <a:latin typeface="Segoe UI"/>
              </a:rPr>
              <a:t>I</a:t>
            </a:r>
          </a:p>
        </p:txBody>
      </p:sp>
      <p:sp>
        <p:nvSpPr>
          <p:cNvPr id="4" name=""/>
          <p:cNvSpPr/>
          <p:nvPr/>
        </p:nvSpPr>
        <p:spPr>
          <a:xfrm>
            <a:off x="4578096" y="1176528"/>
            <a:ext cx="3304032" cy="4928616"/>
          </a:xfrm>
          <a:prstGeom prst="rect">
            <a:avLst/>
          </a:prstGeom>
        </p:spPr>
        <p:txBody>
          <a:bodyPr lIns="0" tIns="0" rIns="0" bIns="0">
            <a:noAutofit/>
          </a:bodyPr>
          <a:p>
            <a:pPr marL="92964" indent="0">
              <a:spcAft>
                <a:spcPts val="630"/>
              </a:spcAft>
            </a:pPr>
            <a:r>
              <a:rPr lang="en-US" sz="2600">
                <a:solidFill>
                  <a:srgbClr val="8F2934"/>
                </a:solidFill>
                <a:latin typeface="Arial"/>
              </a:rPr>
              <a:t>Physiology-based</a:t>
            </a:r>
          </a:p>
          <a:p>
            <a:pPr marL="92964" indent="0">
              <a:spcAft>
                <a:spcPts val="2100"/>
              </a:spcAft>
            </a:pPr>
            <a:r>
              <a:rPr lang="en-US" sz="2600">
                <a:solidFill>
                  <a:srgbClr val="8F2934"/>
                </a:solidFill>
                <a:latin typeface="Arial"/>
              </a:rPr>
              <a:t>approach</a:t>
            </a:r>
          </a:p>
          <a:p>
            <a:pPr marL="92964" indent="0">
              <a:lnSpc>
                <a:spcPts val="3096"/>
              </a:lnSpc>
              <a:spcAft>
                <a:spcPts val="2100"/>
              </a:spcAft>
            </a:pPr>
            <a:r>
              <a:rPr lang="en-US" sz="2200">
                <a:latin typeface="Calibri"/>
              </a:rPr>
              <a:t>Is a disease-centric approach in which target is not identified, multiple targets are involved.</a:t>
            </a:r>
          </a:p>
          <a:p>
            <a:pPr marL="92964" indent="0">
              <a:lnSpc>
                <a:spcPts val="3096"/>
              </a:lnSpc>
            </a:pPr>
            <a:r>
              <a:rPr lang="en-US" sz="2200">
                <a:latin typeface="Calibri"/>
              </a:rPr>
              <a:t>In vivo screening is done by using drugs, siRNAor antisense oligonucleotides.</a:t>
            </a:r>
          </a:p>
        </p:txBody>
      </p:sp>
    </p:spTree>
  </p:cSld>
  <p:clrMapOvr>
    <a:overrideClrMapping bg1="lt1" tx1="dk1" bg2="lt2" tx2="dk2" accent1="accent1" accent2="accent2" accent3="accent3" accent4="accent4" accent5="accent5" accent6="accent6" hlink="hlink" folHlink="folHlink"/>
  </p:clrMapOvr>
</p:sld>
</file>

<file path=ppt/slides/slide58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5315712" y="3907536"/>
            <a:ext cx="1432560" cy="816864"/>
          </a:xfrm>
          <a:prstGeom prst="rect">
            <a:avLst/>
          </a:prstGeom>
        </p:spPr>
      </p:pic>
      <p:sp>
        <p:nvSpPr>
          <p:cNvPr id="3" name=""/>
          <p:cNvSpPr/>
          <p:nvPr/>
        </p:nvSpPr>
        <p:spPr>
          <a:xfrm>
            <a:off x="2904744" y="384048"/>
            <a:ext cx="3352800" cy="420624"/>
          </a:xfrm>
          <a:prstGeom prst="rect">
            <a:avLst/>
          </a:prstGeom>
        </p:spPr>
        <p:txBody>
          <a:bodyPr lIns="0" tIns="0" rIns="0" bIns="0" wrap="none">
            <a:noAutofit/>
          </a:bodyPr>
          <a:p>
            <a:pPr indent="0"/>
            <a:r>
              <a:rPr lang="en-US" b="1" sz="3200">
                <a:solidFill>
                  <a:srgbClr val="205969"/>
                </a:solidFill>
                <a:latin typeface="Arial"/>
              </a:rPr>
              <a:t>Target Discovery</a:t>
            </a:r>
          </a:p>
        </p:txBody>
      </p:sp>
      <p:sp>
        <p:nvSpPr>
          <p:cNvPr id="4" name=""/>
          <p:cNvSpPr/>
          <p:nvPr/>
        </p:nvSpPr>
        <p:spPr>
          <a:xfrm>
            <a:off x="9040368" y="594360"/>
            <a:ext cx="103632" cy="417576"/>
          </a:xfrm>
          <a:prstGeom prst="rect">
            <a:avLst/>
          </a:prstGeom>
          <a:solidFill>
            <a:srgbClr val="E6F3F9"/>
          </a:solidFill>
        </p:spPr>
        <p:txBody>
          <a:bodyPr lIns="0" tIns="0" rIns="0" bIns="0" wrap="none">
            <a:noAutofit/>
          </a:bodyPr>
          <a:p>
            <a:pPr indent="0"/>
            <a:r>
              <a:rPr lang="en-US" sz="3900">
                <a:solidFill>
                  <a:srgbClr val="205969"/>
                </a:solidFill>
                <a:latin typeface="Impact"/>
              </a:rPr>
              <a:t>i</a:t>
            </a:r>
          </a:p>
        </p:txBody>
      </p:sp>
      <p:sp>
        <p:nvSpPr>
          <p:cNvPr id="5" name=""/>
          <p:cNvSpPr/>
          <p:nvPr/>
        </p:nvSpPr>
        <p:spPr>
          <a:xfrm>
            <a:off x="4578096" y="1176528"/>
            <a:ext cx="2831592" cy="737616"/>
          </a:xfrm>
          <a:prstGeom prst="rect">
            <a:avLst/>
          </a:prstGeom>
        </p:spPr>
        <p:txBody>
          <a:bodyPr lIns="0" tIns="0" rIns="0" bIns="0">
            <a:noAutofit/>
          </a:bodyPr>
          <a:p>
            <a:pPr indent="0">
              <a:spcAft>
                <a:spcPts val="630"/>
              </a:spcAft>
            </a:pPr>
            <a:r>
              <a:rPr lang="en-US" sz="2600">
                <a:solidFill>
                  <a:srgbClr val="8F2934"/>
                </a:solidFill>
                <a:latin typeface="Arial"/>
              </a:rPr>
              <a:t>Physiology-based</a:t>
            </a:r>
          </a:p>
          <a:p>
            <a:pPr indent="0">
              <a:spcAft>
                <a:spcPts val="2100"/>
              </a:spcAft>
            </a:pPr>
            <a:r>
              <a:rPr lang="en-US" sz="2600">
                <a:solidFill>
                  <a:srgbClr val="8F2934"/>
                </a:solidFill>
                <a:latin typeface="Arial"/>
              </a:rPr>
              <a:t>approach</a:t>
            </a:r>
          </a:p>
        </p:txBody>
      </p:sp>
      <p:sp>
        <p:nvSpPr>
          <p:cNvPr id="6" name=""/>
          <p:cNvSpPr/>
          <p:nvPr/>
        </p:nvSpPr>
        <p:spPr>
          <a:xfrm>
            <a:off x="4651248" y="2209800"/>
            <a:ext cx="3221736" cy="1133856"/>
          </a:xfrm>
          <a:prstGeom prst="rect">
            <a:avLst/>
          </a:prstGeom>
        </p:spPr>
        <p:txBody>
          <a:bodyPr lIns="0" tIns="0" rIns="0" bIns="0">
            <a:noAutofit/>
          </a:bodyPr>
          <a:p>
            <a:pPr indent="0">
              <a:lnSpc>
                <a:spcPts val="3096"/>
              </a:lnSpc>
              <a:spcBef>
                <a:spcPts val="2100"/>
              </a:spcBef>
              <a:spcAft>
                <a:spcPts val="3360"/>
              </a:spcAft>
            </a:pPr>
            <a:r>
              <a:rPr lang="en-US" sz="2200">
                <a:latin typeface="Calibri"/>
              </a:rPr>
              <a:t>This process relies on disease, not on the target.</a:t>
            </a:r>
          </a:p>
        </p:txBody>
      </p:sp>
      <p:sp>
        <p:nvSpPr>
          <p:cNvPr id="7" name=""/>
          <p:cNvSpPr/>
          <p:nvPr/>
        </p:nvSpPr>
        <p:spPr>
          <a:xfrm>
            <a:off x="4480560" y="4090416"/>
            <a:ext cx="841248" cy="335280"/>
          </a:xfrm>
          <a:prstGeom prst="rect">
            <a:avLst/>
          </a:prstGeom>
        </p:spPr>
        <p:txBody>
          <a:bodyPr lIns="0" tIns="0" rIns="0" bIns="0" wrap="none">
            <a:noAutofit/>
          </a:bodyPr>
          <a:p>
            <a:pPr indent="0"/>
            <a:r>
              <a:rPr lang="en-US" b="1" sz="2200">
                <a:latin typeface="Arial"/>
              </a:rPr>
              <a:t>Drugc=&gt;</a:t>
            </a:r>
          </a:p>
        </p:txBody>
      </p:sp>
      <p:sp>
        <p:nvSpPr>
          <p:cNvPr id="8" name=""/>
          <p:cNvSpPr/>
          <p:nvPr/>
        </p:nvSpPr>
        <p:spPr>
          <a:xfrm>
            <a:off x="6897624" y="4117848"/>
            <a:ext cx="1316736" cy="524256"/>
          </a:xfrm>
          <a:prstGeom prst="rect">
            <a:avLst/>
          </a:prstGeom>
        </p:spPr>
        <p:txBody>
          <a:bodyPr lIns="0" tIns="0" rIns="0" bIns="0">
            <a:noAutofit/>
          </a:bodyPr>
          <a:p>
            <a:pPr algn="ctr" indent="0">
              <a:lnSpc>
                <a:spcPts val="2520"/>
              </a:lnSpc>
            </a:pPr>
            <a:r>
              <a:rPr lang="en-US" b="1" sz="2100">
                <a:latin typeface="Arial"/>
              </a:rPr>
              <a:t>: Physiological Effects</a:t>
            </a:r>
          </a:p>
        </p:txBody>
      </p:sp>
    </p:spTree>
  </p:cSld>
  <p:clrMapOvr>
    <a:overrideClrMapping bg1="lt1" tx1="dk1" bg2="lt2" tx2="dk2" accent1="accent1" accent2="accent2" accent3="accent3" accent4="accent4" accent5="accent5" accent6="accent6" hlink="hlink" folHlink="folHlink"/>
  </p:clrMapOvr>
</p:sld>
</file>

<file path=ppt/slides/slide58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04744" y="384048"/>
            <a:ext cx="3352800" cy="420624"/>
          </a:xfrm>
          <a:prstGeom prst="rect">
            <a:avLst/>
          </a:prstGeom>
        </p:spPr>
        <p:txBody>
          <a:bodyPr lIns="0" tIns="0" rIns="0" bIns="0" wrap="none">
            <a:noAutofit/>
          </a:bodyPr>
          <a:p>
            <a:pPr indent="0"/>
            <a:r>
              <a:rPr lang="en-US" b="1" sz="3200">
                <a:solidFill>
                  <a:srgbClr val="205969"/>
                </a:solidFill>
                <a:latin typeface="Arial"/>
              </a:rPr>
              <a:t>Target Discovery</a:t>
            </a:r>
          </a:p>
        </p:txBody>
      </p:sp>
      <p:sp>
        <p:nvSpPr>
          <p:cNvPr id="3" name=""/>
          <p:cNvSpPr/>
          <p:nvPr/>
        </p:nvSpPr>
        <p:spPr>
          <a:xfrm>
            <a:off x="9037320" y="518160"/>
            <a:ext cx="106680" cy="493776"/>
          </a:xfrm>
          <a:prstGeom prst="rect">
            <a:avLst/>
          </a:prstGeom>
          <a:solidFill>
            <a:srgbClr val="E6F3F9"/>
          </a:solidFill>
        </p:spPr>
        <p:txBody>
          <a:bodyPr lIns="0" tIns="0" rIns="0" bIns="0" wrap="none">
            <a:noAutofit/>
          </a:bodyPr>
          <a:p>
            <a:pPr indent="0"/>
            <a:r>
              <a:rPr lang="en-US" b="1" sz="5600">
                <a:solidFill>
                  <a:srgbClr val="205969"/>
                </a:solidFill>
                <a:latin typeface="Calibri"/>
              </a:rPr>
              <a:t>i</a:t>
            </a:r>
          </a:p>
        </p:txBody>
      </p:sp>
      <p:sp>
        <p:nvSpPr>
          <p:cNvPr id="4" name=""/>
          <p:cNvSpPr/>
          <p:nvPr/>
        </p:nvSpPr>
        <p:spPr>
          <a:xfrm>
            <a:off x="4578096" y="1176528"/>
            <a:ext cx="3529584" cy="4465320"/>
          </a:xfrm>
          <a:prstGeom prst="rect">
            <a:avLst/>
          </a:prstGeom>
        </p:spPr>
        <p:txBody>
          <a:bodyPr lIns="0" tIns="0" rIns="0" bIns="0">
            <a:noAutofit/>
          </a:bodyPr>
          <a:p>
            <a:pPr marL="80264" indent="0">
              <a:spcAft>
                <a:spcPts val="630"/>
              </a:spcAft>
            </a:pPr>
            <a:r>
              <a:rPr lang="en-US" sz="2600">
                <a:solidFill>
                  <a:srgbClr val="8F2934"/>
                </a:solidFill>
                <a:latin typeface="Arial"/>
              </a:rPr>
              <a:t>Target-centric</a:t>
            </a:r>
          </a:p>
          <a:p>
            <a:pPr marL="80264" indent="0">
              <a:spcAft>
                <a:spcPts val="2100"/>
              </a:spcAft>
            </a:pPr>
            <a:r>
              <a:rPr lang="en-US" sz="2600">
                <a:solidFill>
                  <a:srgbClr val="8F2934"/>
                </a:solidFill>
                <a:latin typeface="Arial"/>
              </a:rPr>
              <a:t>approach</a:t>
            </a:r>
          </a:p>
          <a:p>
            <a:pPr marL="80264" indent="0">
              <a:lnSpc>
                <a:spcPts val="3096"/>
              </a:lnSpc>
              <a:spcAft>
                <a:spcPts val="2100"/>
              </a:spcAft>
            </a:pPr>
            <a:r>
              <a:rPr lang="en-US" sz="2200">
                <a:latin typeface="Calibri"/>
              </a:rPr>
              <a:t>Target based discovery starts with the identification of genes and their protein products.</a:t>
            </a:r>
          </a:p>
          <a:p>
            <a:pPr marL="80264" indent="0">
              <a:lnSpc>
                <a:spcPts val="3096"/>
              </a:lnSpc>
            </a:pPr>
            <a:r>
              <a:rPr lang="en-US" sz="2200">
                <a:latin typeface="Calibri"/>
              </a:rPr>
              <a:t>Aim to develop drugs affecting one gene or a molecular mechanism.</a:t>
            </a:r>
          </a:p>
        </p:txBody>
      </p:sp>
    </p:spTree>
  </p:cSld>
  <p:clrMapOvr>
    <a:overrideClrMapping bg1="lt1" tx1="dk1" bg2="lt2" tx2="dk2" accent1="accent1" accent2="accent2" accent3="accent3" accent4="accent4" accent5="accent5" accent6="accent6" hlink="hlink" folHlink="folHlink"/>
  </p:clrMapOvr>
</p:sld>
</file>

<file path=ppt/slides/slide58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04744" y="384048"/>
            <a:ext cx="3352800" cy="420624"/>
          </a:xfrm>
          <a:prstGeom prst="rect">
            <a:avLst/>
          </a:prstGeom>
        </p:spPr>
        <p:txBody>
          <a:bodyPr lIns="0" tIns="0" rIns="0" bIns="0" wrap="none">
            <a:noAutofit/>
          </a:bodyPr>
          <a:p>
            <a:pPr indent="0"/>
            <a:r>
              <a:rPr lang="en-US" b="1" sz="3200">
                <a:solidFill>
                  <a:srgbClr val="205969"/>
                </a:solidFill>
                <a:latin typeface="Arial"/>
              </a:rPr>
              <a:t>Target Discovery</a:t>
            </a:r>
          </a:p>
        </p:txBody>
      </p:sp>
      <p:sp>
        <p:nvSpPr>
          <p:cNvPr id="3" name=""/>
          <p:cNvSpPr/>
          <p:nvPr/>
        </p:nvSpPr>
        <p:spPr>
          <a:xfrm>
            <a:off x="9037320" y="563880"/>
            <a:ext cx="106680" cy="448056"/>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78096" y="1176528"/>
            <a:ext cx="3675888" cy="4465320"/>
          </a:xfrm>
          <a:prstGeom prst="rect">
            <a:avLst/>
          </a:prstGeom>
        </p:spPr>
        <p:txBody>
          <a:bodyPr lIns="0" tIns="0" rIns="0" bIns="0">
            <a:noAutofit/>
          </a:bodyPr>
          <a:p>
            <a:pPr marL="80264" indent="0">
              <a:spcAft>
                <a:spcPts val="630"/>
              </a:spcAft>
            </a:pPr>
            <a:r>
              <a:rPr lang="en-US" sz="2600">
                <a:solidFill>
                  <a:srgbClr val="8F2934"/>
                </a:solidFill>
                <a:latin typeface="Arial"/>
              </a:rPr>
              <a:t>Target-centric</a:t>
            </a:r>
          </a:p>
          <a:p>
            <a:pPr marL="80264" indent="0">
              <a:spcAft>
                <a:spcPts val="2100"/>
              </a:spcAft>
            </a:pPr>
            <a:r>
              <a:rPr lang="en-US" sz="2600">
                <a:solidFill>
                  <a:srgbClr val="8F2934"/>
                </a:solidFill>
                <a:latin typeface="Arial"/>
              </a:rPr>
              <a:t>approach</a:t>
            </a:r>
          </a:p>
          <a:p>
            <a:pPr marL="80264" indent="0">
              <a:lnSpc>
                <a:spcPts val="3096"/>
              </a:lnSpc>
              <a:spcAft>
                <a:spcPts val="2100"/>
              </a:spcAft>
            </a:pPr>
            <a:r>
              <a:rPr lang="en-US" sz="2200">
                <a:latin typeface="Calibri"/>
              </a:rPr>
              <a:t>The identification of disease-relevant genes in vitro cellular models has been possible due to several tools.</a:t>
            </a:r>
          </a:p>
          <a:p>
            <a:pPr marL="80264" indent="0">
              <a:lnSpc>
                <a:spcPts val="3096"/>
              </a:lnSpc>
            </a:pPr>
            <a:r>
              <a:rPr lang="en-US" sz="2200">
                <a:latin typeface="Calibri"/>
              </a:rPr>
              <a:t>Gene-suppression tool used to linked the genes with disease.</a:t>
            </a:r>
          </a:p>
        </p:txBody>
      </p:sp>
    </p:spTree>
  </p:cSld>
  <p:clrMapOvr>
    <a:overrideClrMapping bg1="lt1" tx1="dk1" bg2="lt2" tx2="dk2" accent1="accent1" accent2="accent2" accent3="accent3" accent4="accent4" accent5="accent5" accent6="accent6" hlink="hlink" folHlink="folHlink"/>
  </p:clrMapOvr>
</p:sld>
</file>

<file path=ppt/slides/slide5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05584" y="768096"/>
            <a:ext cx="5257800" cy="417576"/>
          </a:xfrm>
          <a:prstGeom prst="rect">
            <a:avLst/>
          </a:prstGeom>
        </p:spPr>
        <p:txBody>
          <a:bodyPr lIns="0" tIns="0" rIns="0" bIns="0" wrap="none">
            <a:noAutofit/>
          </a:bodyPr>
          <a:p>
            <a:pPr indent="0"/>
            <a:r>
              <a:rPr lang="en-US" b="1" sz="3200">
                <a:solidFill>
                  <a:srgbClr val="001F5F"/>
                </a:solidFill>
                <a:latin typeface="Arial"/>
              </a:rPr>
              <a:t>Smith-Waterman Algorithm</a:t>
            </a:r>
          </a:p>
        </p:txBody>
      </p:sp>
      <p:sp>
        <p:nvSpPr>
          <p:cNvPr id="3" name=""/>
          <p:cNvSpPr/>
          <p:nvPr/>
        </p:nvSpPr>
        <p:spPr>
          <a:xfrm>
            <a:off x="1042416" y="1566672"/>
            <a:ext cx="6443472" cy="1136904"/>
          </a:xfrm>
          <a:prstGeom prst="rect">
            <a:avLst/>
          </a:prstGeom>
        </p:spPr>
        <p:txBody>
          <a:bodyPr lIns="0" tIns="0" rIns="0" bIns="0">
            <a:noAutofit/>
          </a:bodyPr>
          <a:p>
            <a:pPr algn="just" indent="0">
              <a:lnSpc>
                <a:spcPts val="3120"/>
              </a:lnSpc>
            </a:pPr>
            <a:r>
              <a:rPr lang="en-US" u="sng" sz="2600" spc="-50">
                <a:solidFill>
                  <a:srgbClr val="006FC0"/>
                </a:solidFill>
                <a:latin typeface="Arial"/>
              </a:rPr>
              <a:t>Matrix filling:</a:t>
            </a:r>
            <a:r>
              <a:rPr lang="en-US" sz="2600" spc="-50">
                <a:solidFill>
                  <a:srgbClr val="006FC0"/>
                </a:solidFill>
                <a:latin typeface="Arial"/>
              </a:rPr>
              <a:t> Filling-in partial alignments</a:t>
            </a:r>
          </a:p>
          <a:p>
            <a:pPr algn="just" indent="0">
              <a:lnSpc>
                <a:spcPts val="3120"/>
              </a:lnSpc>
            </a:pPr>
            <a:r>
              <a:rPr lang="en-US" sz="2600" spc="-50">
                <a:latin typeface="Arial"/>
              </a:rPr>
              <a:t>For each i = 1......M</a:t>
            </a:r>
          </a:p>
          <a:p>
            <a:pPr algn="just" marL="389636" indent="0">
              <a:lnSpc>
                <a:spcPts val="3120"/>
              </a:lnSpc>
            </a:pPr>
            <a:r>
              <a:rPr lang="en-US" sz="2600" spc="-50">
                <a:latin typeface="Arial"/>
              </a:rPr>
              <a:t>For each j = 1......N</a:t>
            </a:r>
          </a:p>
        </p:txBody>
      </p:sp>
      <p:sp>
        <p:nvSpPr>
          <p:cNvPr id="4" name=""/>
          <p:cNvSpPr/>
          <p:nvPr/>
        </p:nvSpPr>
        <p:spPr>
          <a:xfrm>
            <a:off x="1627632" y="3096768"/>
            <a:ext cx="1761744" cy="390144"/>
          </a:xfrm>
          <a:prstGeom prst="rect">
            <a:avLst/>
          </a:prstGeom>
        </p:spPr>
        <p:txBody>
          <a:bodyPr lIns="0" tIns="0" rIns="0" bIns="0" wrap="none">
            <a:noAutofit/>
          </a:bodyPr>
          <a:p>
            <a:pPr indent="0"/>
            <a:r>
              <a:rPr lang="en-US" sz="2600" spc="-50">
                <a:latin typeface="Arial"/>
              </a:rPr>
              <a:t>F(i, j) = ma</a:t>
            </a:r>
          </a:p>
        </p:txBody>
      </p:sp>
      <p:sp>
        <p:nvSpPr>
          <p:cNvPr id="5" name=""/>
          <p:cNvSpPr/>
          <p:nvPr/>
        </p:nvSpPr>
        <p:spPr>
          <a:xfrm>
            <a:off x="3392424" y="2801112"/>
            <a:ext cx="3194304" cy="762000"/>
          </a:xfrm>
          <a:prstGeom prst="rect">
            <a:avLst/>
          </a:prstGeom>
        </p:spPr>
        <p:txBody>
          <a:bodyPr lIns="0" tIns="0" rIns="0" bIns="0">
            <a:noAutofit/>
          </a:bodyPr>
          <a:p>
            <a:pPr indent="444500">
              <a:lnSpc>
                <a:spcPts val="2904"/>
              </a:lnSpc>
            </a:pPr>
            <a:r>
              <a:rPr lang="en-US" sz="2600" spc="-50">
                <a:latin typeface="Arial"/>
              </a:rPr>
              <a:t>F(i-1j-1) + s(x, yj), yF(i-1, j) + d,</a:t>
            </a:r>
          </a:p>
        </p:txBody>
      </p:sp>
      <p:sp>
        <p:nvSpPr>
          <p:cNvPr id="6" name=""/>
          <p:cNvSpPr/>
          <p:nvPr/>
        </p:nvSpPr>
        <p:spPr>
          <a:xfrm>
            <a:off x="3806952" y="3569208"/>
            <a:ext cx="1706880" cy="310896"/>
          </a:xfrm>
          <a:prstGeom prst="rect">
            <a:avLst/>
          </a:prstGeom>
        </p:spPr>
        <p:txBody>
          <a:bodyPr lIns="0" tIns="0" rIns="0" bIns="0" wrap="none">
            <a:noAutofit/>
          </a:bodyPr>
          <a:p>
            <a:pPr algn="just" indent="0">
              <a:spcAft>
                <a:spcPts val="630"/>
              </a:spcAft>
            </a:pPr>
            <a:r>
              <a:rPr lang="en-US" sz="2600" spc="-50">
                <a:latin typeface="Arial"/>
              </a:rPr>
              <a:t>F(i, j-1) + d,</a:t>
            </a:r>
          </a:p>
        </p:txBody>
      </p:sp>
      <p:sp>
        <p:nvSpPr>
          <p:cNvPr id="7" name=""/>
          <p:cNvSpPr/>
          <p:nvPr/>
        </p:nvSpPr>
        <p:spPr>
          <a:xfrm>
            <a:off x="3886200" y="3959352"/>
            <a:ext cx="164592" cy="243840"/>
          </a:xfrm>
          <a:prstGeom prst="rect">
            <a:avLst/>
          </a:prstGeom>
        </p:spPr>
        <p:txBody>
          <a:bodyPr lIns="0" tIns="0" rIns="0" bIns="0" wrap="none">
            <a:noAutofit/>
          </a:bodyPr>
          <a:p>
            <a:pPr algn="just" indent="0">
              <a:spcAft>
                <a:spcPts val="630"/>
              </a:spcAft>
            </a:pPr>
            <a:r>
              <a:rPr lang="en-US" sz="2600" spc="-50">
                <a:solidFill>
                  <a:srgbClr val="006FC0"/>
                </a:solidFill>
                <a:latin typeface="Arial"/>
              </a:rPr>
              <a:t>0</a:t>
            </a:r>
          </a:p>
        </p:txBody>
      </p:sp>
      <p:sp>
        <p:nvSpPr>
          <p:cNvPr id="8" name=""/>
          <p:cNvSpPr/>
          <p:nvPr/>
        </p:nvSpPr>
        <p:spPr>
          <a:xfrm>
            <a:off x="6989064" y="2779776"/>
            <a:ext cx="1222248" cy="1109472"/>
          </a:xfrm>
          <a:prstGeom prst="rect">
            <a:avLst/>
          </a:prstGeom>
        </p:spPr>
        <p:txBody>
          <a:bodyPr lIns="0" tIns="0" rIns="0" bIns="0">
            <a:noAutofit/>
          </a:bodyPr>
          <a:p>
            <a:pPr algn="just" indent="0">
              <a:lnSpc>
                <a:spcPts val="3000"/>
              </a:lnSpc>
            </a:pPr>
            <a:r>
              <a:rPr lang="en-US" sz="2600" spc="-50">
                <a:latin typeface="Arial"/>
              </a:rPr>
              <a:t>[case 1] [case 2] [case 3]</a:t>
            </a:r>
          </a:p>
        </p:txBody>
      </p:sp>
      <p:sp>
        <p:nvSpPr>
          <p:cNvPr id="9" name=""/>
          <p:cNvSpPr/>
          <p:nvPr/>
        </p:nvSpPr>
        <p:spPr>
          <a:xfrm>
            <a:off x="2426208" y="4337304"/>
            <a:ext cx="4855464" cy="1286256"/>
          </a:xfrm>
          <a:prstGeom prst="rect">
            <a:avLst/>
          </a:prstGeom>
        </p:spPr>
        <p:txBody>
          <a:bodyPr lIns="0" tIns="0" rIns="0" bIns="0">
            <a:noAutofit/>
          </a:bodyPr>
          <a:p>
            <a:pPr algn="just" marL="1888744" indent="0">
              <a:spcBef>
                <a:spcPts val="630"/>
              </a:spcBef>
              <a:spcAft>
                <a:spcPts val="630"/>
              </a:spcAft>
            </a:pPr>
            <a:r>
              <a:rPr lang="en-US" sz="2600" spc="-50">
                <a:latin typeface="Arial"/>
              </a:rPr>
              <a:t>DIAG, if [case 1]</a:t>
            </a:r>
          </a:p>
          <a:p>
            <a:pPr algn="just" indent="0">
              <a:spcAft>
                <a:spcPts val="630"/>
              </a:spcAft>
            </a:pPr>
            <a:r>
              <a:rPr lang="en-US" b="1" sz="3400">
                <a:latin typeface="Arial"/>
              </a:rPr>
              <a:t>Ptr(ij)</a:t>
            </a:r>
            <a:r>
              <a:rPr lang="en-US" sz="2600" spc="-50">
                <a:latin typeface="Arial"/>
              </a:rPr>
              <a:t>= LEFT,    if [case</a:t>
            </a:r>
          </a:p>
          <a:p>
            <a:pPr algn="just" marL="1888744" indent="0"/>
            <a:r>
              <a:rPr lang="en-US" sz="2600" spc="-50">
                <a:latin typeface="Arial"/>
              </a:rPr>
              <a:t>UP,    if [case 3]</a:t>
            </a:r>
          </a:p>
        </p:txBody>
      </p:sp>
    </p:spTree>
  </p:cSld>
  <p:clrMapOvr>
    <a:overrideClrMapping bg1="lt1" tx1="dk1" bg2="lt2" tx2="dk2" accent1="accent1" accent2="accent2" accent3="accent3" accent4="accent4" accent5="accent5" accent6="accent6" hlink="hlink" folHlink="folHlink"/>
  </p:clrMapOvr>
</p:sld>
</file>

<file path=ppt/slides/slide59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904744" y="384048"/>
            <a:ext cx="3355848" cy="420624"/>
          </a:xfrm>
          <a:prstGeom prst="rect">
            <a:avLst/>
          </a:prstGeom>
        </p:spPr>
        <p:txBody>
          <a:bodyPr lIns="0" tIns="0" rIns="0" bIns="0" wrap="none">
            <a:noAutofit/>
          </a:bodyPr>
          <a:p>
            <a:pPr indent="0"/>
            <a:r>
              <a:rPr lang="en-US" b="1" sz="3200">
                <a:solidFill>
                  <a:srgbClr val="205969"/>
                </a:solidFill>
                <a:latin typeface="Arial"/>
              </a:rPr>
              <a:t>Target Discovery</a:t>
            </a:r>
          </a:p>
        </p:txBody>
      </p:sp>
      <p:sp>
        <p:nvSpPr>
          <p:cNvPr id="3" name=""/>
          <p:cNvSpPr/>
          <p:nvPr/>
        </p:nvSpPr>
        <p:spPr>
          <a:xfrm>
            <a:off x="9037320" y="518160"/>
            <a:ext cx="106680" cy="493776"/>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78096" y="1176528"/>
            <a:ext cx="3288792" cy="3749040"/>
          </a:xfrm>
          <a:prstGeom prst="rect">
            <a:avLst/>
          </a:prstGeom>
        </p:spPr>
        <p:txBody>
          <a:bodyPr lIns="0" tIns="0" rIns="0" bIns="0">
            <a:noAutofit/>
          </a:bodyPr>
          <a:p>
            <a:pPr algn="just" marL="80264" indent="0">
              <a:spcAft>
                <a:spcPts val="630"/>
              </a:spcAft>
            </a:pPr>
            <a:r>
              <a:rPr lang="en-US" sz="2600">
                <a:solidFill>
                  <a:srgbClr val="8F2934"/>
                </a:solidFill>
                <a:latin typeface="Arial"/>
              </a:rPr>
              <a:t>Target-centric</a:t>
            </a:r>
          </a:p>
          <a:p>
            <a:pPr algn="just" marL="80264" indent="0">
              <a:spcAft>
                <a:spcPts val="2100"/>
              </a:spcAft>
            </a:pPr>
            <a:r>
              <a:rPr lang="en-US" sz="2600">
                <a:solidFill>
                  <a:srgbClr val="8F2934"/>
                </a:solidFill>
                <a:latin typeface="Arial"/>
              </a:rPr>
              <a:t>approach</a:t>
            </a:r>
          </a:p>
          <a:p>
            <a:pPr algn="just" marL="80264" indent="0">
              <a:lnSpc>
                <a:spcPts val="3096"/>
              </a:lnSpc>
            </a:pPr>
            <a:r>
              <a:rPr lang="en-US" sz="2200">
                <a:latin typeface="Calibri"/>
              </a:rPr>
              <a:t>Target has two types</a:t>
            </a:r>
          </a:p>
          <a:p>
            <a:pPr algn="just" marL="80264" indent="0">
              <a:lnSpc>
                <a:spcPts val="3096"/>
              </a:lnSpc>
            </a:pPr>
            <a:r>
              <a:rPr lang="en-US" sz="2200">
                <a:latin typeface="Calibri"/>
              </a:rPr>
              <a:t>•    Genetic</a:t>
            </a:r>
          </a:p>
          <a:p>
            <a:pPr algn="just" marL="80264" indent="0">
              <a:lnSpc>
                <a:spcPts val="3096"/>
              </a:lnSpc>
              <a:spcAft>
                <a:spcPts val="2100"/>
              </a:spcAft>
            </a:pPr>
            <a:r>
              <a:rPr lang="en-US" sz="2200">
                <a:latin typeface="Calibri"/>
              </a:rPr>
              <a:t>•    Mechanistic</a:t>
            </a:r>
          </a:p>
          <a:p>
            <a:pPr marL="80264" indent="0">
              <a:lnSpc>
                <a:spcPts val="3096"/>
              </a:lnSpc>
            </a:pPr>
            <a:r>
              <a:rPr lang="en-US" sz="2200">
                <a:latin typeface="Calibri"/>
              </a:rPr>
              <a:t>Genetic targets are represented by genes and genes products.</a:t>
            </a:r>
          </a:p>
        </p:txBody>
      </p:sp>
    </p:spTree>
  </p:cSld>
  <p:clrMapOvr>
    <a:overrideClrMapping bg1="lt1" tx1="dk1" bg2="lt2" tx2="dk2" accent1="accent1" accent2="accent2" accent3="accent3" accent4="accent4" accent5="accent5" accent6="accent6" hlink="hlink" folHlink="folHlink"/>
  </p:clrMapOvr>
</p:sld>
</file>

<file path=ppt/slides/slide59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4572000" y="5007864"/>
            <a:ext cx="3806952" cy="1021080"/>
          </a:xfrm>
          <a:prstGeom prst="rect">
            <a:avLst/>
          </a:prstGeom>
        </p:spPr>
      </p:pic>
      <p:sp>
        <p:nvSpPr>
          <p:cNvPr id="3" name=""/>
          <p:cNvSpPr/>
          <p:nvPr/>
        </p:nvSpPr>
        <p:spPr>
          <a:xfrm>
            <a:off x="2904744" y="384048"/>
            <a:ext cx="3352800" cy="420624"/>
          </a:xfrm>
          <a:prstGeom prst="rect">
            <a:avLst/>
          </a:prstGeom>
        </p:spPr>
        <p:txBody>
          <a:bodyPr lIns="0" tIns="0" rIns="0" bIns="0" wrap="none">
            <a:noAutofit/>
          </a:bodyPr>
          <a:p>
            <a:pPr indent="0"/>
            <a:r>
              <a:rPr lang="en-US" b="1" sz="3200">
                <a:solidFill>
                  <a:srgbClr val="205969"/>
                </a:solidFill>
                <a:latin typeface="Arial"/>
              </a:rPr>
              <a:t>Target Discovery</a:t>
            </a:r>
          </a:p>
        </p:txBody>
      </p:sp>
      <p:sp>
        <p:nvSpPr>
          <p:cNvPr id="4" name=""/>
          <p:cNvSpPr/>
          <p:nvPr/>
        </p:nvSpPr>
        <p:spPr>
          <a:xfrm>
            <a:off x="9040368" y="591312"/>
            <a:ext cx="103632" cy="420624"/>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5" name=""/>
          <p:cNvSpPr/>
          <p:nvPr/>
        </p:nvSpPr>
        <p:spPr>
          <a:xfrm>
            <a:off x="4578096" y="1176528"/>
            <a:ext cx="2221992" cy="737616"/>
          </a:xfrm>
          <a:prstGeom prst="rect">
            <a:avLst/>
          </a:prstGeom>
        </p:spPr>
        <p:txBody>
          <a:bodyPr lIns="0" tIns="0" rIns="0" bIns="0">
            <a:noAutofit/>
          </a:bodyPr>
          <a:p>
            <a:pPr marL="80264" indent="0">
              <a:spcAft>
                <a:spcPts val="630"/>
              </a:spcAft>
            </a:pPr>
            <a:r>
              <a:rPr lang="en-US" sz="2600">
                <a:solidFill>
                  <a:srgbClr val="8F2934"/>
                </a:solidFill>
                <a:latin typeface="Arial"/>
              </a:rPr>
              <a:t>Target-centric</a:t>
            </a:r>
          </a:p>
          <a:p>
            <a:pPr marL="80264" indent="0">
              <a:spcAft>
                <a:spcPts val="2100"/>
              </a:spcAft>
            </a:pPr>
            <a:r>
              <a:rPr lang="en-US" sz="2600">
                <a:solidFill>
                  <a:srgbClr val="8F2934"/>
                </a:solidFill>
                <a:latin typeface="Arial"/>
              </a:rPr>
              <a:t>approach</a:t>
            </a:r>
          </a:p>
        </p:txBody>
      </p:sp>
      <p:sp>
        <p:nvSpPr>
          <p:cNvPr id="6" name=""/>
          <p:cNvSpPr/>
          <p:nvPr/>
        </p:nvSpPr>
        <p:spPr>
          <a:xfrm>
            <a:off x="4654296" y="2209800"/>
            <a:ext cx="3432048" cy="2642616"/>
          </a:xfrm>
          <a:prstGeom prst="rect">
            <a:avLst/>
          </a:prstGeom>
        </p:spPr>
        <p:txBody>
          <a:bodyPr lIns="0" tIns="0" rIns="0" bIns="0">
            <a:noAutofit/>
          </a:bodyPr>
          <a:p>
            <a:pPr indent="0">
              <a:lnSpc>
                <a:spcPts val="3096"/>
              </a:lnSpc>
              <a:spcBef>
                <a:spcPts val="2100"/>
              </a:spcBef>
            </a:pPr>
            <a:r>
              <a:rPr lang="en-US" sz="2200">
                <a:latin typeface="Calibri"/>
              </a:rPr>
              <a:t>Mechanistic targets include mechanism based targets such as receptors, enzymes or genes, identified on the basis of the disease state.</a:t>
            </a:r>
          </a:p>
        </p:txBody>
      </p:sp>
    </p:spTree>
  </p:cSld>
  <p:clrMapOvr>
    <a:overrideClrMapping bg1="lt1" tx1="dk1" bg2="lt2" tx2="dk2" accent1="accent1" accent2="accent2" accent3="accent3" accent4="accent4" accent5="accent5" accent6="accent6" hlink="hlink" folHlink="folHlink"/>
  </p:clrMapOvr>
</p:sld>
</file>

<file path=ppt/slides/slide59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9037320" y="554736"/>
            <a:ext cx="106680" cy="457200"/>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81144" y="1173480"/>
            <a:ext cx="3633216" cy="4925568"/>
          </a:xfrm>
          <a:prstGeom prst="rect">
            <a:avLst/>
          </a:prstGeom>
        </p:spPr>
        <p:txBody>
          <a:bodyPr lIns="0" tIns="0" rIns="0" bIns="0">
            <a:noAutofit/>
          </a:bodyPr>
          <a:p>
            <a:pPr marL="77216" marR="99060" indent="0">
              <a:lnSpc>
                <a:spcPts val="3144"/>
              </a:lnSpc>
              <a:spcAft>
                <a:spcPts val="1050"/>
              </a:spcAft>
            </a:pPr>
            <a:r>
              <a:rPr lang="en-US" sz="2600">
                <a:solidFill>
                  <a:srgbClr val="8F2934"/>
                </a:solidFill>
                <a:latin typeface="Arial"/>
              </a:rPr>
              <a:t>Strategies To Identify Possible Drug Targets</a:t>
            </a:r>
          </a:p>
          <a:p>
            <a:pPr marL="77216" marR="99060" indent="0">
              <a:lnSpc>
                <a:spcPts val="3096"/>
              </a:lnSpc>
              <a:spcAft>
                <a:spcPts val="1890"/>
              </a:spcAft>
            </a:pPr>
            <a:r>
              <a:rPr lang="en-US" sz="2200">
                <a:latin typeface="Calibri"/>
              </a:rPr>
              <a:t>First step of drug discovery is to identification of disease-associated targets.</a:t>
            </a:r>
          </a:p>
          <a:p>
            <a:pPr marL="77216" marR="99060" indent="0">
              <a:lnSpc>
                <a:spcPts val="3096"/>
              </a:lnSpc>
            </a:pPr>
            <a:r>
              <a:rPr lang="en-US" sz="2200">
                <a:latin typeface="Calibri"/>
              </a:rPr>
              <a:t>Genome sequencing and screening have enhanced opportunities for target identification and lead optimization.</a:t>
            </a:r>
          </a:p>
        </p:txBody>
      </p:sp>
    </p:spTree>
  </p:cSld>
  <p:clrMapOvr>
    <a:overrideClrMapping bg1="lt1" tx1="dk1" bg2="lt2" tx2="dk2" accent1="accent1" accent2="accent2" accent3="accent3" accent4="accent4" accent5="accent5" accent6="accent6" hlink="hlink" folHlink="folHlink"/>
  </p:clrMapOvr>
</p:sld>
</file>

<file path=ppt/slides/slide59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25368" y="396240"/>
            <a:ext cx="2526792" cy="408432"/>
          </a:xfrm>
          <a:prstGeom prst="rect">
            <a:avLst/>
          </a:prstGeom>
        </p:spPr>
        <p:txBody>
          <a:bodyPr lIns="0" tIns="0" rIns="0" bIns="0" wrap="none">
            <a:noAutofit/>
          </a:bodyPr>
          <a:p>
            <a:pPr indent="0"/>
            <a:r>
              <a:rPr lang="en-US" b="1" sz="3200">
                <a:solidFill>
                  <a:srgbClr val="205969"/>
                </a:solidFill>
                <a:latin typeface="Arial"/>
              </a:rPr>
              <a:t>Drug Targets</a:t>
            </a:r>
          </a:p>
        </p:txBody>
      </p:sp>
      <p:sp>
        <p:nvSpPr>
          <p:cNvPr id="3" name=""/>
          <p:cNvSpPr/>
          <p:nvPr/>
        </p:nvSpPr>
        <p:spPr>
          <a:xfrm>
            <a:off x="4581144" y="1173480"/>
            <a:ext cx="3657600" cy="3745992"/>
          </a:xfrm>
          <a:prstGeom prst="rect">
            <a:avLst/>
          </a:prstGeom>
        </p:spPr>
        <p:txBody>
          <a:bodyPr lIns="0" tIns="0" rIns="0" bIns="0">
            <a:noAutofit/>
          </a:bodyPr>
          <a:p>
            <a:pPr marL="77216" indent="0">
              <a:lnSpc>
                <a:spcPts val="3144"/>
              </a:lnSpc>
              <a:spcAft>
                <a:spcPts val="1050"/>
              </a:spcAft>
            </a:pPr>
            <a:r>
              <a:rPr lang="en-US" sz="2600">
                <a:solidFill>
                  <a:srgbClr val="8F2934"/>
                </a:solidFill>
                <a:latin typeface="Arial"/>
              </a:rPr>
              <a:t>Structure-based Target Discovery</a:t>
            </a:r>
          </a:p>
          <a:p>
            <a:pPr marL="77216" indent="0">
              <a:lnSpc>
                <a:spcPts val="3096"/>
              </a:lnSpc>
            </a:pPr>
            <a:r>
              <a:rPr lang="en-US" sz="2200">
                <a:latin typeface="Calibri"/>
              </a:rPr>
              <a:t>It helped in defining the contours of the cognate surfaces of ligands and their protein targets, permitting optimization of their potency and selectivity.</a:t>
            </a:r>
          </a:p>
        </p:txBody>
      </p:sp>
    </p:spTree>
  </p:cSld>
  <p:clrMapOvr>
    <a:overrideClrMapping bg1="lt1" tx1="dk1" bg2="lt2" tx2="dk2" accent1="accent1" accent2="accent2" accent3="accent3" accent4="accent4" accent5="accent5" accent6="accent6" hlink="hlink" folHlink="folHlink"/>
  </p:clrMapOvr>
</p:sld>
</file>

<file path=ppt/slides/slide59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25368" y="396240"/>
            <a:ext cx="2526792" cy="408432"/>
          </a:xfrm>
          <a:prstGeom prst="rect">
            <a:avLst/>
          </a:prstGeom>
        </p:spPr>
        <p:txBody>
          <a:bodyPr lIns="0" tIns="0" rIns="0" bIns="0" wrap="none">
            <a:noAutofit/>
          </a:bodyPr>
          <a:p>
            <a:pPr indent="0"/>
            <a:r>
              <a:rPr lang="en-US" b="1" sz="3200">
                <a:solidFill>
                  <a:srgbClr val="205969"/>
                </a:solidFill>
                <a:latin typeface="Arial"/>
              </a:rPr>
              <a:t>Drug Targets</a:t>
            </a:r>
          </a:p>
        </p:txBody>
      </p:sp>
      <p:sp>
        <p:nvSpPr>
          <p:cNvPr id="3" name=""/>
          <p:cNvSpPr/>
          <p:nvPr/>
        </p:nvSpPr>
        <p:spPr>
          <a:xfrm>
            <a:off x="9037320" y="554736"/>
            <a:ext cx="106680" cy="457200"/>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81144" y="1173480"/>
            <a:ext cx="3779520" cy="3685032"/>
          </a:xfrm>
          <a:prstGeom prst="rect">
            <a:avLst/>
          </a:prstGeom>
        </p:spPr>
        <p:txBody>
          <a:bodyPr lIns="0" tIns="0" rIns="0" bIns="0">
            <a:noAutofit/>
          </a:bodyPr>
          <a:p>
            <a:pPr marL="77216" indent="0">
              <a:lnSpc>
                <a:spcPts val="3144"/>
              </a:lnSpc>
              <a:spcAft>
                <a:spcPts val="1050"/>
              </a:spcAft>
            </a:pPr>
            <a:r>
              <a:rPr lang="en-US" sz="2600">
                <a:solidFill>
                  <a:srgbClr val="8F2934"/>
                </a:solidFill>
                <a:latin typeface="Arial"/>
              </a:rPr>
              <a:t>Structure-based Target Discovery</a:t>
            </a:r>
          </a:p>
          <a:p>
            <a:pPr marL="77216" indent="0">
              <a:lnSpc>
                <a:spcPts val="3096"/>
              </a:lnSpc>
            </a:pPr>
            <a:r>
              <a:rPr lang="en-US" sz="2200">
                <a:latin typeface="Calibri"/>
              </a:rPr>
              <a:t>Some drugs that are originated from structure-based approach:</a:t>
            </a:r>
          </a:p>
          <a:p>
            <a:pPr algn="just" marL="77216" indent="0">
              <a:lnSpc>
                <a:spcPts val="3096"/>
              </a:lnSpc>
            </a:pPr>
            <a:r>
              <a:rPr lang="en-US" sz="2200">
                <a:latin typeface="Calibri"/>
              </a:rPr>
              <a:t>•    Dorzolamide</a:t>
            </a:r>
          </a:p>
          <a:p>
            <a:pPr algn="just" marL="77216" indent="0">
              <a:lnSpc>
                <a:spcPts val="3096"/>
              </a:lnSpc>
            </a:pPr>
            <a:r>
              <a:rPr lang="en-US" sz="2200">
                <a:latin typeface="Calibri"/>
              </a:rPr>
              <a:t>•    Captopril</a:t>
            </a:r>
          </a:p>
          <a:p>
            <a:pPr algn="just" marL="77216" indent="0">
              <a:lnSpc>
                <a:spcPts val="3096"/>
              </a:lnSpc>
            </a:pPr>
            <a:r>
              <a:rPr lang="en-US" sz="2200">
                <a:latin typeface="Calibri"/>
              </a:rPr>
              <a:t>•    Imatinib</a:t>
            </a:r>
          </a:p>
          <a:p>
            <a:pPr algn="just" marL="77216" indent="0">
              <a:lnSpc>
                <a:spcPts val="3096"/>
              </a:lnSpc>
            </a:pPr>
            <a:r>
              <a:rPr lang="en-US" sz="2200">
                <a:latin typeface="Calibri"/>
              </a:rPr>
              <a:t>•    Zanamivir</a:t>
            </a:r>
          </a:p>
        </p:txBody>
      </p:sp>
    </p:spTree>
  </p:cSld>
  <p:clrMapOvr>
    <a:overrideClrMapping bg1="lt1" tx1="dk1" bg2="lt2" tx2="dk2" accent1="accent1" accent2="accent2" accent3="accent3" accent4="accent4" accent5="accent5" accent6="accent6" hlink="hlink" folHlink="folHlink"/>
  </p:clrMapOvr>
</p:sld>
</file>

<file path=ppt/slides/slide59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25368" y="396240"/>
            <a:ext cx="2526792" cy="408432"/>
          </a:xfrm>
          <a:prstGeom prst="rect">
            <a:avLst/>
          </a:prstGeom>
        </p:spPr>
        <p:txBody>
          <a:bodyPr lIns="0" tIns="0" rIns="0" bIns="0" wrap="none">
            <a:noAutofit/>
          </a:bodyPr>
          <a:p>
            <a:pPr indent="0"/>
            <a:r>
              <a:rPr lang="en-US" b="1" sz="3200">
                <a:solidFill>
                  <a:srgbClr val="205969"/>
                </a:solidFill>
                <a:latin typeface="Arial"/>
              </a:rPr>
              <a:t>Drug Targets</a:t>
            </a:r>
          </a:p>
        </p:txBody>
      </p:sp>
      <p:sp>
        <p:nvSpPr>
          <p:cNvPr id="3" name=""/>
          <p:cNvSpPr/>
          <p:nvPr/>
        </p:nvSpPr>
        <p:spPr>
          <a:xfrm>
            <a:off x="4581144" y="1173480"/>
            <a:ext cx="3657600" cy="4931664"/>
          </a:xfrm>
          <a:prstGeom prst="rect">
            <a:avLst/>
          </a:prstGeom>
        </p:spPr>
        <p:txBody>
          <a:bodyPr lIns="0" tIns="0" rIns="0" bIns="0">
            <a:noAutofit/>
          </a:bodyPr>
          <a:p>
            <a:pPr marL="77216" indent="0">
              <a:lnSpc>
                <a:spcPts val="3144"/>
              </a:lnSpc>
              <a:spcAft>
                <a:spcPts val="1050"/>
              </a:spcAft>
            </a:pPr>
            <a:r>
              <a:rPr lang="en-US" sz="2600">
                <a:solidFill>
                  <a:srgbClr val="8F2934"/>
                </a:solidFill>
                <a:latin typeface="Arial"/>
              </a:rPr>
              <a:t>Structure-based Target Discovery</a:t>
            </a:r>
          </a:p>
          <a:p>
            <a:pPr marL="77216" indent="0">
              <a:lnSpc>
                <a:spcPts val="3096"/>
              </a:lnSpc>
              <a:spcAft>
                <a:spcPts val="1890"/>
              </a:spcAft>
            </a:pPr>
            <a:r>
              <a:rPr lang="en-US" sz="2600">
                <a:latin typeface="Arial"/>
              </a:rPr>
              <a:t>The protein structure contributes in the following fields:</a:t>
            </a:r>
          </a:p>
          <a:p>
            <a:pPr marL="559816" indent="-482600">
              <a:lnSpc>
                <a:spcPts val="3096"/>
              </a:lnSpc>
            </a:pPr>
            <a:r>
              <a:rPr lang="en-US" sz="2600">
                <a:latin typeface="Arial"/>
              </a:rPr>
              <a:t>□    Target identification from sequence structure homolog recognition.</a:t>
            </a:r>
          </a:p>
          <a:p>
            <a:pPr marL="559816" indent="-482600">
              <a:lnSpc>
                <a:spcPts val="3096"/>
              </a:lnSpc>
            </a:pPr>
            <a:r>
              <a:rPr lang="en-US" sz="2600">
                <a:latin typeface="Arial"/>
              </a:rPr>
              <a:t>□    Structural genomics and drug targets.</a:t>
            </a:r>
          </a:p>
        </p:txBody>
      </p:sp>
    </p:spTree>
  </p:cSld>
  <p:clrMapOvr>
    <a:overrideClrMapping bg1="lt1" tx1="dk1" bg2="lt2" tx2="dk2" accent1="accent1" accent2="accent2" accent3="accent3" accent4="accent4" accent5="accent5" accent6="accent6" hlink="hlink" folHlink="folHlink"/>
  </p:clrMapOvr>
</p:sld>
</file>

<file path=ppt/slides/slide59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25368" y="396240"/>
            <a:ext cx="2526792" cy="408432"/>
          </a:xfrm>
          <a:prstGeom prst="rect">
            <a:avLst/>
          </a:prstGeom>
        </p:spPr>
        <p:txBody>
          <a:bodyPr lIns="0" tIns="0" rIns="0" bIns="0" wrap="none">
            <a:noAutofit/>
          </a:bodyPr>
          <a:p>
            <a:pPr indent="0"/>
            <a:r>
              <a:rPr lang="en-US" b="1" sz="3200">
                <a:solidFill>
                  <a:srgbClr val="205969"/>
                </a:solidFill>
                <a:latin typeface="Arial"/>
              </a:rPr>
              <a:t>Drug Targets</a:t>
            </a:r>
          </a:p>
        </p:txBody>
      </p:sp>
      <p:sp>
        <p:nvSpPr>
          <p:cNvPr id="3" name=""/>
          <p:cNvSpPr/>
          <p:nvPr/>
        </p:nvSpPr>
        <p:spPr>
          <a:xfrm>
            <a:off x="4581144" y="1173480"/>
            <a:ext cx="3657600" cy="4840224"/>
          </a:xfrm>
          <a:prstGeom prst="rect">
            <a:avLst/>
          </a:prstGeom>
        </p:spPr>
        <p:txBody>
          <a:bodyPr lIns="0" tIns="0" rIns="0" bIns="0">
            <a:noAutofit/>
          </a:bodyPr>
          <a:p>
            <a:pPr marL="559816" indent="-469900">
              <a:spcAft>
                <a:spcPts val="630"/>
              </a:spcAft>
            </a:pPr>
            <a:r>
              <a:rPr lang="en-US" sz="2600">
                <a:solidFill>
                  <a:srgbClr val="8F2934"/>
                </a:solidFill>
                <a:latin typeface="Arial"/>
              </a:rPr>
              <a:t>Structure-based Target</a:t>
            </a:r>
          </a:p>
          <a:p>
            <a:pPr marL="559816" indent="-469900">
              <a:spcAft>
                <a:spcPts val="1890"/>
              </a:spcAft>
            </a:pPr>
            <a:r>
              <a:rPr lang="en-US" sz="2600">
                <a:solidFill>
                  <a:srgbClr val="8F2934"/>
                </a:solidFill>
                <a:latin typeface="Arial"/>
              </a:rPr>
              <a:t>Discovery</a:t>
            </a:r>
          </a:p>
          <a:p>
            <a:pPr marL="559816" indent="-469900">
              <a:lnSpc>
                <a:spcPts val="3096"/>
              </a:lnSpc>
            </a:pPr>
            <a:r>
              <a:rPr lang="en-US" sz="2600">
                <a:latin typeface="Arial"/>
              </a:rPr>
              <a:t>□    Identification of ligand binding region</a:t>
            </a:r>
          </a:p>
          <a:p>
            <a:pPr marL="559816" indent="-469900">
              <a:lnSpc>
                <a:spcPts val="3096"/>
              </a:lnSpc>
            </a:pPr>
            <a:r>
              <a:rPr lang="en-US" sz="2600">
                <a:latin typeface="Arial"/>
              </a:rPr>
              <a:t>□    Identification of hits and leads</a:t>
            </a:r>
          </a:p>
          <a:p>
            <a:pPr marL="559816" indent="-469900">
              <a:lnSpc>
                <a:spcPts val="3096"/>
              </a:lnSpc>
              <a:spcAft>
                <a:spcPts val="1890"/>
              </a:spcAft>
            </a:pPr>
            <a:r>
              <a:rPr lang="en-US" sz="2600">
                <a:latin typeface="Arial"/>
              </a:rPr>
              <a:t>□    Structure-guided design and screening</a:t>
            </a:r>
          </a:p>
          <a:p>
            <a:pPr marL="559816" indent="-469900">
              <a:spcAft>
                <a:spcPts val="630"/>
              </a:spcAft>
            </a:pPr>
            <a:r>
              <a:rPr lang="en-US" sz="2600">
                <a:latin typeface="Arial"/>
              </a:rPr>
              <a:t>Kinase drug discovery &amp;</a:t>
            </a:r>
          </a:p>
          <a:p>
            <a:pPr marL="559816" indent="-469900"/>
            <a:r>
              <a:rPr lang="en-US" sz="2600">
                <a:latin typeface="Arial"/>
              </a:rPr>
              <a:t>Kinome</a:t>
            </a:r>
          </a:p>
        </p:txBody>
      </p:sp>
    </p:spTree>
  </p:cSld>
  <p:clrMapOvr>
    <a:overrideClrMapping bg1="lt1" tx1="dk1" bg2="lt2" tx2="dk2" accent1="accent1" accent2="accent2" accent3="accent3" accent4="accent4" accent5="accent5" accent6="accent6" hlink="hlink" folHlink="folHlink"/>
  </p:clrMapOvr>
</p:sld>
</file>

<file path=ppt/slides/slide59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25368" y="396240"/>
            <a:ext cx="2526792" cy="408432"/>
          </a:xfrm>
          <a:prstGeom prst="rect">
            <a:avLst/>
          </a:prstGeom>
        </p:spPr>
        <p:txBody>
          <a:bodyPr lIns="0" tIns="0" rIns="0" bIns="0" wrap="none">
            <a:noAutofit/>
          </a:bodyPr>
          <a:p>
            <a:pPr indent="0"/>
            <a:r>
              <a:rPr lang="en-US" b="1" sz="3200">
                <a:solidFill>
                  <a:srgbClr val="205969"/>
                </a:solidFill>
                <a:latin typeface="Arial"/>
              </a:rPr>
              <a:t>Drug Targets</a:t>
            </a:r>
          </a:p>
        </p:txBody>
      </p:sp>
      <p:sp>
        <p:nvSpPr>
          <p:cNvPr id="3" name=""/>
          <p:cNvSpPr/>
          <p:nvPr/>
        </p:nvSpPr>
        <p:spPr>
          <a:xfrm>
            <a:off x="4575048" y="1176528"/>
            <a:ext cx="3541776" cy="4501896"/>
          </a:xfrm>
          <a:prstGeom prst="rect">
            <a:avLst/>
          </a:prstGeom>
        </p:spPr>
        <p:txBody>
          <a:bodyPr lIns="0" tIns="0" rIns="0" bIns="0">
            <a:noAutofit/>
          </a:bodyPr>
          <a:p>
            <a:pPr marR="77724" indent="0">
              <a:lnSpc>
                <a:spcPts val="3096"/>
              </a:lnSpc>
              <a:spcAft>
                <a:spcPts val="1050"/>
              </a:spcAft>
            </a:pPr>
            <a:r>
              <a:rPr lang="en-US" sz="2600">
                <a:solidFill>
                  <a:srgbClr val="8F2934"/>
                </a:solidFill>
                <a:latin typeface="Arial"/>
              </a:rPr>
              <a:t>Target Discovery through Cell-based Genetics</a:t>
            </a:r>
          </a:p>
          <a:p>
            <a:pPr marL="502412" marR="77724" indent="-444500">
              <a:lnSpc>
                <a:spcPts val="3096"/>
              </a:lnSpc>
            </a:pPr>
            <a:r>
              <a:rPr lang="en-US" sz="2600">
                <a:latin typeface="Arial"/>
              </a:rPr>
              <a:t>□    New drugs are based on target identification.</a:t>
            </a:r>
          </a:p>
          <a:p>
            <a:pPr marL="502412" marR="77724" indent="-444500">
              <a:lnSpc>
                <a:spcPts val="3096"/>
              </a:lnSpc>
            </a:pPr>
            <a:r>
              <a:rPr lang="en-US" sz="2600">
                <a:latin typeface="Arial"/>
              </a:rPr>
              <a:t>□    It wants the thorough knowledge of the disease processes and characterization of genes.</a:t>
            </a:r>
          </a:p>
        </p:txBody>
      </p:sp>
    </p:spTree>
  </p:cSld>
  <p:clrMapOvr>
    <a:overrideClrMapping bg1="lt1" tx1="dk1" bg2="lt2" tx2="dk2" accent1="accent1" accent2="accent2" accent3="accent3" accent4="accent4" accent5="accent5" accent6="accent6" hlink="hlink" folHlink="folHlink"/>
  </p:clrMapOvr>
</p:sld>
</file>

<file path=ppt/slides/slide59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25368" y="396240"/>
            <a:ext cx="2526792" cy="408432"/>
          </a:xfrm>
          <a:prstGeom prst="rect">
            <a:avLst/>
          </a:prstGeom>
        </p:spPr>
        <p:txBody>
          <a:bodyPr lIns="0" tIns="0" rIns="0" bIns="0" wrap="none">
            <a:noAutofit/>
          </a:bodyPr>
          <a:p>
            <a:pPr indent="0"/>
            <a:r>
              <a:rPr lang="en-US" b="1" sz="3200">
                <a:solidFill>
                  <a:srgbClr val="205969"/>
                </a:solidFill>
                <a:latin typeface="Arial"/>
              </a:rPr>
              <a:t>Drug Targets</a:t>
            </a:r>
          </a:p>
        </p:txBody>
      </p:sp>
      <p:sp>
        <p:nvSpPr>
          <p:cNvPr id="3" name=""/>
          <p:cNvSpPr/>
          <p:nvPr/>
        </p:nvSpPr>
        <p:spPr>
          <a:xfrm>
            <a:off x="9037320" y="573024"/>
            <a:ext cx="106680" cy="438912"/>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75048" y="1176528"/>
            <a:ext cx="3621024" cy="2855976"/>
          </a:xfrm>
          <a:prstGeom prst="rect">
            <a:avLst/>
          </a:prstGeom>
        </p:spPr>
        <p:txBody>
          <a:bodyPr lIns="0" tIns="0" rIns="0" bIns="0">
            <a:noAutofit/>
          </a:bodyPr>
          <a:p>
            <a:pPr marR="626872" indent="0">
              <a:lnSpc>
                <a:spcPts val="3096"/>
              </a:lnSpc>
              <a:spcAft>
                <a:spcPts val="1050"/>
              </a:spcAft>
            </a:pPr>
            <a:r>
              <a:rPr lang="en-US" sz="2600">
                <a:solidFill>
                  <a:srgbClr val="8F2934"/>
                </a:solidFill>
                <a:latin typeface="Arial"/>
              </a:rPr>
              <a:t>Target Discovery through Cell-based Genetics</a:t>
            </a:r>
          </a:p>
          <a:p>
            <a:pPr marL="565912" indent="-520700">
              <a:lnSpc>
                <a:spcPts val="3096"/>
              </a:lnSpc>
            </a:pPr>
            <a:r>
              <a:rPr lang="en-US" sz="2600">
                <a:latin typeface="Arial"/>
              </a:rPr>
              <a:t>□ Combination of three target discovery will provide the desired result.</a:t>
            </a:r>
          </a:p>
        </p:txBody>
      </p:sp>
    </p:spTree>
  </p:cSld>
  <p:clrMapOvr>
    <a:overrideClrMapping bg1="lt1" tx1="dk1" bg2="lt2" tx2="dk2" accent1="accent1" accent2="accent2" accent3="accent3" accent4="accent4" accent5="accent5" accent6="accent6" hlink="hlink" folHlink="folHlink"/>
  </p:clrMapOvr>
</p:sld>
</file>

<file path=ppt/slides/slide59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25368" y="396240"/>
            <a:ext cx="2526792" cy="408432"/>
          </a:xfrm>
          <a:prstGeom prst="rect">
            <a:avLst/>
          </a:prstGeom>
        </p:spPr>
        <p:txBody>
          <a:bodyPr lIns="0" tIns="0" rIns="0" bIns="0" wrap="none">
            <a:noAutofit/>
          </a:bodyPr>
          <a:p>
            <a:pPr indent="0"/>
            <a:r>
              <a:rPr lang="en-US" b="1" sz="3200">
                <a:solidFill>
                  <a:srgbClr val="205969"/>
                </a:solidFill>
                <a:latin typeface="Arial"/>
              </a:rPr>
              <a:t>Drug Targets</a:t>
            </a:r>
          </a:p>
        </p:txBody>
      </p:sp>
      <p:sp>
        <p:nvSpPr>
          <p:cNvPr id="3" name=""/>
          <p:cNvSpPr/>
          <p:nvPr/>
        </p:nvSpPr>
        <p:spPr>
          <a:xfrm>
            <a:off x="9037320" y="573024"/>
            <a:ext cx="106680" cy="438912"/>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78096" y="1176528"/>
            <a:ext cx="3718560" cy="4831080"/>
          </a:xfrm>
          <a:prstGeom prst="rect">
            <a:avLst/>
          </a:prstGeom>
        </p:spPr>
        <p:txBody>
          <a:bodyPr lIns="0" tIns="0" rIns="0" bIns="0">
            <a:noAutofit/>
          </a:bodyPr>
          <a:p>
            <a:pPr marL="92964" indent="0">
              <a:lnSpc>
                <a:spcPts val="3096"/>
              </a:lnSpc>
              <a:spcAft>
                <a:spcPts val="1050"/>
              </a:spcAft>
            </a:pPr>
            <a:r>
              <a:rPr lang="en-US" sz="2600">
                <a:solidFill>
                  <a:srgbClr val="8F2934"/>
                </a:solidFill>
                <a:latin typeface="Arial"/>
              </a:rPr>
              <a:t>Target Discovery Strategies</a:t>
            </a:r>
          </a:p>
          <a:p>
            <a:pPr marL="92964" indent="0">
              <a:lnSpc>
                <a:spcPts val="3072"/>
              </a:lnSpc>
              <a:spcAft>
                <a:spcPts val="2100"/>
              </a:spcAft>
            </a:pPr>
            <a:r>
              <a:rPr lang="en-US" sz="2600">
                <a:latin typeface="Arial"/>
              </a:rPr>
              <a:t>Target discovery strategies based on</a:t>
            </a:r>
          </a:p>
          <a:p>
            <a:pPr marL="92964" indent="0">
              <a:lnSpc>
                <a:spcPts val="3096"/>
              </a:lnSpc>
            </a:pPr>
            <a:r>
              <a:rPr lang="en-US" sz="2600">
                <a:latin typeface="Arial"/>
              </a:rPr>
              <a:t>□ Expression profiling Proteomic approach to identify disease related genes based on differential EP, homology and post translational modification</a:t>
            </a:r>
          </a:p>
        </p:txBody>
      </p:sp>
    </p:spTree>
  </p:cSld>
  <p:clrMapOvr>
    <a:overrideClrMapping bg1="lt1" tx1="dk1" bg2="lt2" tx2="dk2" accent1="accent1" accent2="accent2" accent3="accent3" accent4="accent4" accent5="accent5" accent6="accent6" hlink="hlink" folHlink="folHlink"/>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62072" y="774192"/>
            <a:ext cx="3413760" cy="417576"/>
          </a:xfrm>
          <a:prstGeom prst="rect">
            <a:avLst/>
          </a:prstGeom>
        </p:spPr>
        <p:txBody>
          <a:bodyPr lIns="0" tIns="0" rIns="0" bIns="0" wrap="none">
            <a:noAutofit/>
          </a:bodyPr>
          <a:p>
            <a:pPr indent="0"/>
            <a:r>
              <a:rPr lang="en-US" b="1" sz="3200">
                <a:solidFill>
                  <a:srgbClr val="001F5F"/>
                </a:solidFill>
                <a:latin typeface="Arial"/>
              </a:rPr>
              <a:t>Scoring Schemes</a:t>
            </a:r>
          </a:p>
        </p:txBody>
      </p:sp>
      <p:sp>
        <p:nvSpPr>
          <p:cNvPr id="3" name=""/>
          <p:cNvSpPr/>
          <p:nvPr/>
        </p:nvSpPr>
        <p:spPr>
          <a:xfrm>
            <a:off x="4657344" y="1609344"/>
            <a:ext cx="3505200" cy="4053840"/>
          </a:xfrm>
          <a:prstGeom prst="rect">
            <a:avLst/>
          </a:prstGeom>
        </p:spPr>
        <p:txBody>
          <a:bodyPr lIns="0" tIns="0" rIns="0" bIns="0">
            <a:noAutofit/>
          </a:bodyPr>
          <a:p>
            <a:pPr marL="364744" indent="-342900">
              <a:spcAft>
                <a:spcPts val="630"/>
              </a:spcAft>
            </a:pPr>
            <a:r>
              <a:rPr lang="en-US" b="1" sz="2600">
                <a:solidFill>
                  <a:srgbClr val="3265FF"/>
                </a:solidFill>
                <a:latin typeface="Arial"/>
              </a:rPr>
              <a:t>Scoring or</a:t>
            </a:r>
          </a:p>
          <a:p>
            <a:pPr marL="364744" indent="-342900">
              <a:spcAft>
                <a:spcPts val="1050"/>
              </a:spcAft>
            </a:pPr>
            <a:r>
              <a:rPr lang="en-US" b="1" sz="2600">
                <a:solidFill>
                  <a:srgbClr val="3265FF"/>
                </a:solidFill>
                <a:latin typeface="Arial"/>
              </a:rPr>
              <a:t>Substitution Matrices</a:t>
            </a:r>
          </a:p>
          <a:p>
            <a:pPr marL="364744" indent="-342900">
              <a:lnSpc>
                <a:spcPts val="3096"/>
              </a:lnSpc>
              <a:spcAft>
                <a:spcPts val="210"/>
              </a:spcAft>
            </a:pPr>
            <a:r>
              <a:rPr lang="en-US" sz="2600">
                <a:solidFill>
                  <a:srgbClr val="622422"/>
                </a:solidFill>
                <a:latin typeface="Arial"/>
              </a:rPr>
              <a:t>•    </a:t>
            </a:r>
            <a:r>
              <a:rPr lang="en-US" sz="2600">
                <a:latin typeface="Arial"/>
              </a:rPr>
              <a:t>Used for scoring amino acid substitutions in pairwise alignments</a:t>
            </a:r>
          </a:p>
          <a:p>
            <a:pPr marL="364744" indent="-342900">
              <a:lnSpc>
                <a:spcPts val="3096"/>
              </a:lnSpc>
            </a:pPr>
            <a:r>
              <a:rPr lang="en-US" sz="2600">
                <a:solidFill>
                  <a:srgbClr val="622422"/>
                </a:solidFill>
                <a:latin typeface="Arial"/>
              </a:rPr>
              <a:t>•    </a:t>
            </a:r>
            <a:r>
              <a:rPr lang="en-US" sz="2600">
                <a:latin typeface="Arial"/>
              </a:rPr>
              <a:t>They reflect substitution rates that</a:t>
            </a:r>
          </a:p>
          <a:p>
            <a:pPr marL="364744" indent="-342900">
              <a:lnSpc>
                <a:spcPts val="3096"/>
              </a:lnSpc>
            </a:pPr>
            <a:r>
              <a:rPr lang="en-US" sz="2600">
                <a:solidFill>
                  <a:srgbClr val="7A8B96"/>
                </a:solidFill>
                <a:latin typeface="Arial"/>
              </a:rPr>
              <a:t>^</a:t>
            </a:r>
            <a:r>
              <a:rPr lang="en-US" sz="2600">
                <a:latin typeface="Arial"/>
              </a:rPr>
              <a:t>are originated by evolutionary events</a:t>
            </a:r>
          </a:p>
        </p:txBody>
      </p:sp>
    </p:spTree>
  </p:cSld>
  <p:clrMapOvr>
    <a:overrideClrMapping bg1="lt1" tx1="dk1" bg2="lt2" tx2="dk2" accent1="accent1" accent2="accent2" accent3="accent3" accent4="accent4" accent5="accent5" accent6="accent6" hlink="hlink" folHlink="folHlink"/>
  </p:clrMapOvr>
</p:sld>
</file>

<file path=ppt/slides/slide6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05584" y="768096"/>
            <a:ext cx="5257800" cy="417576"/>
          </a:xfrm>
          <a:prstGeom prst="rect">
            <a:avLst/>
          </a:prstGeom>
        </p:spPr>
        <p:txBody>
          <a:bodyPr lIns="0" tIns="0" rIns="0" bIns="0" wrap="none">
            <a:noAutofit/>
          </a:bodyPr>
          <a:p>
            <a:pPr indent="0"/>
            <a:r>
              <a:rPr lang="en-US" b="1" sz="3200">
                <a:solidFill>
                  <a:srgbClr val="001F5F"/>
                </a:solidFill>
                <a:latin typeface="Arial"/>
              </a:rPr>
              <a:t>Smith-Waterman Algorithm</a:t>
            </a:r>
          </a:p>
        </p:txBody>
      </p:sp>
      <p:sp>
        <p:nvSpPr>
          <p:cNvPr id="3" name=""/>
          <p:cNvSpPr/>
          <p:nvPr/>
        </p:nvSpPr>
        <p:spPr>
          <a:xfrm>
            <a:off x="4651248" y="1633728"/>
            <a:ext cx="3511296" cy="1694688"/>
          </a:xfrm>
          <a:prstGeom prst="rect">
            <a:avLst/>
          </a:prstGeom>
        </p:spPr>
        <p:txBody>
          <a:bodyPr lIns="0" tIns="0" rIns="0" bIns="0">
            <a:noAutofit/>
          </a:bodyPr>
          <a:p>
            <a:pPr indent="0">
              <a:spcAft>
                <a:spcPts val="420"/>
              </a:spcAft>
            </a:pPr>
            <a:r>
              <a:rPr lang="en-US" sz="2600" spc="-50">
                <a:solidFill>
                  <a:srgbClr val="3265FF"/>
                </a:solidFill>
                <a:latin typeface="Arial"/>
              </a:rPr>
              <a:t>Trace-back</a:t>
            </a:r>
          </a:p>
          <a:p>
            <a:pPr indent="0">
              <a:spcAft>
                <a:spcPts val="420"/>
              </a:spcAft>
            </a:pPr>
            <a:r>
              <a:rPr lang="en-US" sz="2600" spc="-50">
                <a:latin typeface="Arial"/>
              </a:rPr>
              <a:t>F(M, N) is the optimal</a:t>
            </a:r>
          </a:p>
          <a:p>
            <a:pPr indent="0">
              <a:spcAft>
                <a:spcPts val="420"/>
              </a:spcAft>
            </a:pPr>
            <a:r>
              <a:rPr lang="en-US" sz="2600" spc="-50">
                <a:latin typeface="Arial"/>
              </a:rPr>
              <a:t>score, and from Ptr(M,</a:t>
            </a:r>
          </a:p>
          <a:p>
            <a:pPr indent="0">
              <a:lnSpc>
                <a:spcPts val="2448"/>
              </a:lnSpc>
            </a:pPr>
            <a:r>
              <a:rPr lang="en-US" sz="2600" spc="-50">
                <a:latin typeface="Arial"/>
              </a:rPr>
              <a:t>N) can trace back optimal alignment</a:t>
            </a:r>
          </a:p>
        </p:txBody>
      </p:sp>
    </p:spTree>
  </p:cSld>
  <p:clrMapOvr>
    <a:overrideClrMapping bg1="lt1" tx1="dk1" bg2="lt2" tx2="dk2" accent1="accent1" accent2="accent2" accent3="accent3" accent4="accent4" accent5="accent5" accent6="accent6" hlink="hlink" folHlink="folHlink"/>
  </p:clrMapOvr>
</p:sld>
</file>

<file path=ppt/slides/slide60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25368" y="396240"/>
            <a:ext cx="2526792" cy="408432"/>
          </a:xfrm>
          <a:prstGeom prst="rect">
            <a:avLst/>
          </a:prstGeom>
        </p:spPr>
        <p:txBody>
          <a:bodyPr lIns="0" tIns="0" rIns="0" bIns="0" wrap="none">
            <a:noAutofit/>
          </a:bodyPr>
          <a:p>
            <a:pPr indent="0"/>
            <a:r>
              <a:rPr lang="en-US" b="1" sz="3200">
                <a:solidFill>
                  <a:srgbClr val="205969"/>
                </a:solidFill>
                <a:latin typeface="Arial"/>
              </a:rPr>
              <a:t>Drug Targets</a:t>
            </a:r>
          </a:p>
        </p:txBody>
      </p:sp>
      <p:sp>
        <p:nvSpPr>
          <p:cNvPr id="3" name=""/>
          <p:cNvSpPr/>
          <p:nvPr/>
        </p:nvSpPr>
        <p:spPr>
          <a:xfrm>
            <a:off x="9037320" y="545592"/>
            <a:ext cx="106680" cy="466344"/>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78096" y="1024128"/>
            <a:ext cx="4011168" cy="5141976"/>
          </a:xfrm>
          <a:prstGeom prst="rect">
            <a:avLst/>
          </a:prstGeom>
        </p:spPr>
        <p:txBody>
          <a:bodyPr lIns="0" tIns="0" rIns="0" bIns="0">
            <a:noAutofit/>
          </a:bodyPr>
          <a:p>
            <a:pPr marL="105664" indent="0">
              <a:lnSpc>
                <a:spcPts val="3096"/>
              </a:lnSpc>
              <a:spcAft>
                <a:spcPts val="210"/>
              </a:spcAft>
            </a:pPr>
            <a:r>
              <a:rPr lang="en-US" sz="2600">
                <a:solidFill>
                  <a:srgbClr val="8F2934"/>
                </a:solidFill>
                <a:latin typeface="Arial"/>
              </a:rPr>
              <a:t>Target Discovery Strategies</a:t>
            </a:r>
          </a:p>
          <a:p>
            <a:pPr marL="562864" indent="-457200">
              <a:lnSpc>
                <a:spcPts val="3144"/>
              </a:lnSpc>
            </a:pPr>
            <a:r>
              <a:rPr lang="en-US" sz="2600">
                <a:latin typeface="Arial"/>
              </a:rPr>
              <a:t>□    Biochemical and cell biological assays</a:t>
            </a:r>
          </a:p>
          <a:p>
            <a:pPr marL="105664" indent="0">
              <a:lnSpc>
                <a:spcPts val="3096"/>
              </a:lnSpc>
            </a:pPr>
            <a:r>
              <a:rPr lang="en-US" sz="2600">
                <a:latin typeface="Arial"/>
              </a:rPr>
              <a:t>-    To identify genes and proteins linked with disease pathways</a:t>
            </a:r>
          </a:p>
          <a:p>
            <a:pPr algn="just" marL="105664" indent="0">
              <a:lnSpc>
                <a:spcPts val="3096"/>
              </a:lnSpc>
            </a:pPr>
            <a:r>
              <a:rPr lang="en-US" sz="2600">
                <a:latin typeface="Arial"/>
              </a:rPr>
              <a:t>□    Cell-based genetics</a:t>
            </a:r>
          </a:p>
          <a:p>
            <a:pPr marL="105664" indent="0">
              <a:lnSpc>
                <a:spcPts val="3096"/>
              </a:lnSpc>
            </a:pPr>
            <a:r>
              <a:rPr lang="en-US" sz="2600">
                <a:latin typeface="Arial"/>
              </a:rPr>
              <a:t>-    Leads to the discovery of targets by disturbing gene function in whole ^ organisms, corrleation with phenotypes.</a:t>
            </a:r>
          </a:p>
        </p:txBody>
      </p:sp>
    </p:spTree>
  </p:cSld>
  <p:clrMapOvr>
    <a:overrideClrMapping bg1="lt1" tx1="dk1" bg2="lt2" tx2="dk2" accent1="accent1" accent2="accent2" accent3="accent3" accent4="accent4" accent5="accent5" accent6="accent6" hlink="hlink" folHlink="folHlink"/>
  </p:clrMapOvr>
</p:sld>
</file>

<file path=ppt/slides/slide60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25368" y="396240"/>
            <a:ext cx="2526792" cy="408432"/>
          </a:xfrm>
          <a:prstGeom prst="rect">
            <a:avLst/>
          </a:prstGeom>
        </p:spPr>
        <p:txBody>
          <a:bodyPr lIns="0" tIns="0" rIns="0" bIns="0" wrap="none">
            <a:noAutofit/>
          </a:bodyPr>
          <a:p>
            <a:pPr indent="0"/>
            <a:r>
              <a:rPr lang="en-US" b="1" sz="3200">
                <a:solidFill>
                  <a:srgbClr val="205969"/>
                </a:solidFill>
                <a:latin typeface="Arial"/>
              </a:rPr>
              <a:t>Drug Targets</a:t>
            </a:r>
          </a:p>
        </p:txBody>
      </p:sp>
      <p:sp>
        <p:nvSpPr>
          <p:cNvPr id="3" name=""/>
          <p:cNvSpPr/>
          <p:nvPr/>
        </p:nvSpPr>
        <p:spPr>
          <a:xfrm>
            <a:off x="9037320" y="573024"/>
            <a:ext cx="106680" cy="438912"/>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84192" y="1173480"/>
            <a:ext cx="3544824" cy="4044696"/>
          </a:xfrm>
          <a:prstGeom prst="rect">
            <a:avLst/>
          </a:prstGeom>
        </p:spPr>
        <p:txBody>
          <a:bodyPr lIns="0" tIns="0" rIns="0" bIns="0">
            <a:noAutofit/>
          </a:bodyPr>
          <a:p>
            <a:pPr marL="86868" indent="0">
              <a:spcAft>
                <a:spcPts val="3990"/>
              </a:spcAft>
            </a:pPr>
            <a:r>
              <a:rPr lang="en-US" sz="2600">
                <a:solidFill>
                  <a:srgbClr val="8F2934"/>
                </a:solidFill>
                <a:latin typeface="Arial"/>
              </a:rPr>
              <a:t>Cell-based Genetics</a:t>
            </a:r>
          </a:p>
          <a:p>
            <a:pPr marL="86868" marR="77216" indent="0">
              <a:lnSpc>
                <a:spcPts val="3096"/>
              </a:lnSpc>
            </a:pPr>
            <a:r>
              <a:rPr lang="en-US" sz="2200">
                <a:latin typeface="Calibri"/>
              </a:rPr>
              <a:t>Cell-based assays may lead to the identification of genes involve in cellular transformation, activation, migration and a host of biological processes relevant to a human disease.</a:t>
            </a:r>
          </a:p>
        </p:txBody>
      </p:sp>
    </p:spTree>
  </p:cSld>
  <p:clrMapOvr>
    <a:overrideClrMapping bg1="lt1" tx1="dk1" bg2="lt2" tx2="dk2" accent1="accent1" accent2="accent2" accent3="accent3" accent4="accent4" accent5="accent5" accent6="accent6" hlink="hlink" folHlink="folHlink"/>
  </p:clrMapOvr>
</p:sld>
</file>

<file path=ppt/slides/slide60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25368" y="396240"/>
            <a:ext cx="4657344" cy="393192"/>
          </a:xfrm>
          <a:prstGeom prst="rect">
            <a:avLst/>
          </a:prstGeom>
        </p:spPr>
        <p:txBody>
          <a:bodyPr lIns="0" tIns="0" rIns="0" bIns="0" wrap="none">
            <a:noAutofit/>
          </a:bodyPr>
          <a:p>
            <a:pPr indent="0"/>
            <a:r>
              <a:rPr lang="en-US" b="1" sz="3200">
                <a:solidFill>
                  <a:srgbClr val="205969"/>
                </a:solidFill>
                <a:latin typeface="Arial"/>
              </a:rPr>
              <a:t>Drug Targets</a:t>
            </a:r>
          </a:p>
        </p:txBody>
      </p:sp>
      <p:sp>
        <p:nvSpPr>
          <p:cNvPr id="3" name=""/>
          <p:cNvSpPr/>
          <p:nvPr/>
        </p:nvSpPr>
        <p:spPr>
          <a:xfrm>
            <a:off x="3325368" y="1039368"/>
            <a:ext cx="4657344" cy="3877056"/>
          </a:xfrm>
          <a:prstGeom prst="rect">
            <a:avLst/>
          </a:prstGeom>
        </p:spPr>
        <p:txBody>
          <a:bodyPr lIns="0" tIns="0" rIns="0" bIns="0">
            <a:noAutofit/>
          </a:bodyPr>
          <a:p>
            <a:pPr marL="1332992" indent="0">
              <a:lnSpc>
                <a:spcPts val="3144"/>
              </a:lnSpc>
              <a:spcAft>
                <a:spcPts val="210"/>
              </a:spcAft>
            </a:pPr>
            <a:r>
              <a:rPr lang="en-US" sz="2600">
                <a:solidFill>
                  <a:srgbClr val="8F2934"/>
                </a:solidFill>
                <a:latin typeface="Arial"/>
              </a:rPr>
              <a:t>Genetic-based Target Identification</a:t>
            </a:r>
          </a:p>
          <a:p>
            <a:pPr marL="1332992" indent="0">
              <a:spcAft>
                <a:spcPts val="2730"/>
              </a:spcAft>
            </a:pPr>
            <a:r>
              <a:rPr lang="en-US" sz="2600">
                <a:latin typeface="Arial"/>
              </a:rPr>
              <a:t>It has some methods:</a:t>
            </a:r>
          </a:p>
          <a:p>
            <a:pPr marL="1332992" indent="0">
              <a:lnSpc>
                <a:spcPts val="3096"/>
              </a:lnSpc>
            </a:pPr>
            <a:r>
              <a:rPr lang="en-US" sz="2600">
                <a:latin typeface="Arial"/>
              </a:rPr>
              <a:t>□ Positional Cloning - Laboratory technique used to locate the position of a disease associated gene along the chromosomes.</a:t>
            </a:r>
          </a:p>
        </p:txBody>
      </p:sp>
    </p:spTree>
  </p:cSld>
  <p:clrMapOvr>
    <a:overrideClrMapping bg1="lt1" tx1="dk1" bg2="lt2" tx2="dk2" accent1="accent1" accent2="accent2" accent3="accent3" accent4="accent4" accent5="accent5" accent6="accent6" hlink="hlink" folHlink="folHlink"/>
  </p:clrMapOvr>
</p:sld>
</file>

<file path=ppt/slides/slide60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25368" y="396240"/>
            <a:ext cx="2526792" cy="408432"/>
          </a:xfrm>
          <a:prstGeom prst="rect">
            <a:avLst/>
          </a:prstGeom>
        </p:spPr>
        <p:txBody>
          <a:bodyPr lIns="0" tIns="0" rIns="0" bIns="0" wrap="none">
            <a:noAutofit/>
          </a:bodyPr>
          <a:p>
            <a:pPr indent="0"/>
            <a:r>
              <a:rPr lang="en-US" b="1" sz="3200">
                <a:solidFill>
                  <a:srgbClr val="205969"/>
                </a:solidFill>
                <a:latin typeface="Arial"/>
              </a:rPr>
              <a:t>Drug Targets</a:t>
            </a:r>
          </a:p>
        </p:txBody>
      </p:sp>
      <p:sp>
        <p:nvSpPr>
          <p:cNvPr id="3" name=""/>
          <p:cNvSpPr/>
          <p:nvPr/>
        </p:nvSpPr>
        <p:spPr>
          <a:xfrm>
            <a:off x="9037320" y="533400"/>
            <a:ext cx="106680" cy="478536"/>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651248" y="1109472"/>
            <a:ext cx="3486912" cy="3441192"/>
          </a:xfrm>
          <a:prstGeom prst="rect">
            <a:avLst/>
          </a:prstGeom>
        </p:spPr>
        <p:txBody>
          <a:bodyPr lIns="0" tIns="0" rIns="0" bIns="0">
            <a:noAutofit/>
          </a:bodyPr>
          <a:p>
            <a:pPr marL="489712" indent="-457200">
              <a:lnSpc>
                <a:spcPts val="3120"/>
              </a:lnSpc>
              <a:spcAft>
                <a:spcPts val="2100"/>
              </a:spcAft>
            </a:pPr>
            <a:r>
              <a:rPr lang="en-US" sz="2600">
                <a:latin typeface="Arial"/>
              </a:rPr>
              <a:t>□ Candidate gene approach</a:t>
            </a:r>
          </a:p>
          <a:p>
            <a:pPr indent="0">
              <a:lnSpc>
                <a:spcPts val="3096"/>
              </a:lnSpc>
              <a:spcAft>
                <a:spcPts val="2100"/>
              </a:spcAft>
            </a:pPr>
            <a:r>
              <a:rPr lang="en-US" sz="2200">
                <a:latin typeface="Calibri"/>
              </a:rPr>
              <a:t>To identify complex disease-linked genes through SNP markers.</a:t>
            </a:r>
          </a:p>
          <a:p>
            <a:pPr indent="0">
              <a:lnSpc>
                <a:spcPts val="3096"/>
              </a:lnSpc>
            </a:pPr>
            <a:r>
              <a:rPr lang="en-US" sz="2200">
                <a:latin typeface="Calibri"/>
              </a:rPr>
              <a:t>10 million in HGP and 3 million identified.</a:t>
            </a:r>
          </a:p>
        </p:txBody>
      </p:sp>
    </p:spTree>
  </p:cSld>
  <p:clrMapOvr>
    <a:overrideClrMapping bg1="lt1" tx1="dk1" bg2="lt2" tx2="dk2" accent1="accent1" accent2="accent2" accent3="accent3" accent4="accent4" accent5="accent5" accent6="accent6" hlink="hlink" folHlink="folHlink"/>
  </p:clrMapOvr>
</p:sld>
</file>

<file path=ppt/slides/slide60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25368" y="396240"/>
            <a:ext cx="4821936" cy="393192"/>
          </a:xfrm>
          <a:prstGeom prst="rect">
            <a:avLst/>
          </a:prstGeom>
        </p:spPr>
        <p:txBody>
          <a:bodyPr lIns="0" tIns="0" rIns="0" bIns="0" wrap="none">
            <a:noAutofit/>
          </a:bodyPr>
          <a:p>
            <a:pPr indent="0"/>
            <a:r>
              <a:rPr lang="en-US" b="1" sz="3200">
                <a:solidFill>
                  <a:srgbClr val="205969"/>
                </a:solidFill>
                <a:latin typeface="Arial"/>
              </a:rPr>
              <a:t>Drug Targets</a:t>
            </a:r>
          </a:p>
        </p:txBody>
      </p:sp>
      <p:sp>
        <p:nvSpPr>
          <p:cNvPr id="3" name=""/>
          <p:cNvSpPr/>
          <p:nvPr/>
        </p:nvSpPr>
        <p:spPr>
          <a:xfrm>
            <a:off x="3325368" y="1039368"/>
            <a:ext cx="4821936" cy="4642104"/>
          </a:xfrm>
          <a:prstGeom prst="rect">
            <a:avLst/>
          </a:prstGeom>
        </p:spPr>
        <p:txBody>
          <a:bodyPr lIns="0" tIns="0" rIns="0" bIns="0">
            <a:noAutofit/>
          </a:bodyPr>
          <a:p>
            <a:pPr marL="1536192" indent="-215900">
              <a:spcAft>
                <a:spcPts val="630"/>
              </a:spcAft>
            </a:pPr>
            <a:r>
              <a:rPr lang="en-US" sz="2600">
                <a:solidFill>
                  <a:srgbClr val="8F2934"/>
                </a:solidFill>
                <a:latin typeface="Arial"/>
              </a:rPr>
              <a:t>Target class genetic</a:t>
            </a:r>
          </a:p>
          <a:p>
            <a:pPr marL="1536192" indent="-215900">
              <a:spcAft>
                <a:spcPts val="630"/>
              </a:spcAft>
            </a:pPr>
            <a:r>
              <a:rPr lang="en-US" sz="2600">
                <a:solidFill>
                  <a:srgbClr val="8F2934"/>
                </a:solidFill>
                <a:latin typeface="Arial"/>
              </a:rPr>
              <a:t>approach</a:t>
            </a:r>
          </a:p>
          <a:p>
            <a:pPr marL="1536192" indent="-215900">
              <a:lnSpc>
                <a:spcPts val="3096"/>
              </a:lnSpc>
            </a:pPr>
            <a:r>
              <a:rPr lang="en-US" sz="2200">
                <a:latin typeface="Calibri"/>
              </a:rPr>
              <a:t>-    Is applied to drug target gene families such as proteases, ion channels and GPCRs.</a:t>
            </a:r>
          </a:p>
          <a:p>
            <a:pPr marL="1536192" indent="-215900">
              <a:lnSpc>
                <a:spcPts val="3096"/>
              </a:lnSpc>
            </a:pPr>
            <a:r>
              <a:rPr lang="en-US" sz="2200">
                <a:latin typeface="Calibri"/>
              </a:rPr>
              <a:t>-    24000 protein coding genes &amp; 2400 DTs</a:t>
            </a:r>
          </a:p>
          <a:p>
            <a:pPr marL="1536192" indent="-215900">
              <a:lnSpc>
                <a:spcPts val="3096"/>
              </a:lnSpc>
            </a:pPr>
            <a:r>
              <a:rPr lang="en-US" sz="2200">
                <a:latin typeface="Calibri"/>
              </a:rPr>
              <a:t>-    Best candidate are selected from gene family for genetic analysis.</a:t>
            </a:r>
          </a:p>
        </p:txBody>
      </p:sp>
    </p:spTree>
  </p:cSld>
  <p:clrMapOvr>
    <a:overrideClrMapping bg1="lt1" tx1="dk1" bg2="lt2" tx2="dk2" accent1="accent1" accent2="accent2" accent3="accent3" accent4="accent4" accent5="accent5" accent6="accent6" hlink="hlink" folHlink="folHlink"/>
  </p:clrMapOvr>
</p:sld>
</file>

<file path=ppt/slides/slide60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9037320" y="563880"/>
            <a:ext cx="106680" cy="448056"/>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78096" y="1176528"/>
            <a:ext cx="3462528" cy="4373880"/>
          </a:xfrm>
          <a:prstGeom prst="rect">
            <a:avLst/>
          </a:prstGeom>
        </p:spPr>
        <p:txBody>
          <a:bodyPr lIns="0" tIns="0" rIns="0" bIns="0">
            <a:noAutofit/>
          </a:bodyPr>
          <a:p>
            <a:pPr marL="562864" indent="-482600">
              <a:spcAft>
                <a:spcPts val="1470"/>
              </a:spcAft>
            </a:pPr>
            <a:r>
              <a:rPr lang="en-US" sz="2600">
                <a:solidFill>
                  <a:srgbClr val="8F2934"/>
                </a:solidFill>
                <a:latin typeface="Arial"/>
              </a:rPr>
              <a:t>Target Validation</a:t>
            </a:r>
          </a:p>
          <a:p>
            <a:pPr marL="562864" indent="-482600">
              <a:lnSpc>
                <a:spcPts val="3096"/>
              </a:lnSpc>
            </a:pPr>
            <a:r>
              <a:rPr lang="en-US" sz="2600">
                <a:latin typeface="Arial"/>
              </a:rPr>
              <a:t>□    A potential target is identified in the context of a specific disease.</a:t>
            </a:r>
          </a:p>
          <a:p>
            <a:pPr marL="562864" indent="-482600">
              <a:lnSpc>
                <a:spcPts val="3096"/>
              </a:lnSpc>
            </a:pPr>
            <a:r>
              <a:rPr lang="en-US" sz="2600">
                <a:latin typeface="Arial"/>
              </a:rPr>
              <a:t>□    A validated target is the one that can be manipulated with drugs to produce positive clinical effects in humans.</a:t>
            </a:r>
          </a:p>
        </p:txBody>
      </p:sp>
    </p:spTree>
  </p:cSld>
  <p:clrMapOvr>
    <a:overrideClrMapping bg1="lt1" tx1="dk1" bg2="lt2" tx2="dk2" accent1="accent1" accent2="accent2" accent3="accent3" accent4="accent4" accent5="accent5" accent6="accent6" hlink="hlink" folHlink="folHlink"/>
  </p:clrMapOvr>
</p:sld>
</file>

<file path=ppt/slides/slide60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62072" y="374904"/>
            <a:ext cx="3441192" cy="429768"/>
          </a:xfrm>
          <a:prstGeom prst="rect">
            <a:avLst/>
          </a:prstGeom>
        </p:spPr>
        <p:txBody>
          <a:bodyPr lIns="0" tIns="0" rIns="0" bIns="0" wrap="none">
            <a:noAutofit/>
          </a:bodyPr>
          <a:p>
            <a:pPr indent="0"/>
            <a:r>
              <a:rPr lang="en-US" b="1" sz="3200">
                <a:solidFill>
                  <a:srgbClr val="205969"/>
                </a:solidFill>
                <a:latin typeface="Arial"/>
              </a:rPr>
              <a:t>Target Validation</a:t>
            </a:r>
          </a:p>
        </p:txBody>
      </p:sp>
      <p:sp>
        <p:nvSpPr>
          <p:cNvPr id="3" name=""/>
          <p:cNvSpPr/>
          <p:nvPr/>
        </p:nvSpPr>
        <p:spPr>
          <a:xfrm>
            <a:off x="9037320" y="573024"/>
            <a:ext cx="106680" cy="438912"/>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84192" y="1173480"/>
            <a:ext cx="4041648" cy="2804160"/>
          </a:xfrm>
          <a:prstGeom prst="rect">
            <a:avLst/>
          </a:prstGeom>
        </p:spPr>
        <p:txBody>
          <a:bodyPr lIns="0" tIns="0" rIns="0" bIns="0">
            <a:noAutofit/>
          </a:bodyPr>
          <a:p>
            <a:pPr algn="just" indent="0">
              <a:spcAft>
                <a:spcPts val="1470"/>
              </a:spcAft>
            </a:pPr>
            <a:r>
              <a:rPr lang="en-US" sz="2600">
                <a:solidFill>
                  <a:srgbClr val="8F2934"/>
                </a:solidFill>
                <a:latin typeface="Arial"/>
              </a:rPr>
              <a:t>Requirements for TV</a:t>
            </a:r>
          </a:p>
          <a:p>
            <a:pPr algn="just" indent="0">
              <a:lnSpc>
                <a:spcPts val="3072"/>
              </a:lnSpc>
            </a:pPr>
            <a:r>
              <a:rPr lang="en-US" sz="2600">
                <a:latin typeface="Arial"/>
              </a:rPr>
              <a:t>□    Genetic Approach</a:t>
            </a:r>
          </a:p>
          <a:p>
            <a:pPr indent="0">
              <a:lnSpc>
                <a:spcPts val="3072"/>
              </a:lnSpc>
              <a:spcAft>
                <a:spcPts val="2100"/>
              </a:spcAft>
            </a:pPr>
            <a:r>
              <a:rPr lang="en-US" sz="2600">
                <a:latin typeface="Arial"/>
              </a:rPr>
              <a:t>Gene to disease correlation in animal model</a:t>
            </a:r>
          </a:p>
          <a:p>
            <a:pPr algn="just" indent="0">
              <a:spcAft>
                <a:spcPts val="630"/>
              </a:spcAft>
            </a:pPr>
            <a:r>
              <a:rPr lang="en-US" sz="2600">
                <a:latin typeface="Arial"/>
              </a:rPr>
              <a:t>□    Forward Genetics</a:t>
            </a:r>
          </a:p>
          <a:p>
            <a:pPr algn="just" indent="0"/>
            <a:r>
              <a:rPr lang="en-US" sz="2600">
                <a:latin typeface="Arial"/>
              </a:rPr>
              <a:t>□    Reverse Genetics</a:t>
            </a:r>
          </a:p>
        </p:txBody>
      </p:sp>
    </p:spTree>
  </p:cSld>
  <p:clrMapOvr>
    <a:overrideClrMapping bg1="lt1" tx1="dk1" bg2="lt2" tx2="dk2" accent1="accent1" accent2="accent2" accent3="accent3" accent4="accent4" accent5="accent5" accent6="accent6" hlink="hlink" folHlink="folHlink"/>
  </p:clrMapOvr>
</p:sld>
</file>

<file path=ppt/slides/slide60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62072" y="374904"/>
            <a:ext cx="3441192" cy="429768"/>
          </a:xfrm>
          <a:prstGeom prst="rect">
            <a:avLst/>
          </a:prstGeom>
        </p:spPr>
        <p:txBody>
          <a:bodyPr lIns="0" tIns="0" rIns="0" bIns="0" wrap="none">
            <a:noAutofit/>
          </a:bodyPr>
          <a:p>
            <a:pPr indent="0"/>
            <a:r>
              <a:rPr lang="en-US" b="1" sz="3200">
                <a:solidFill>
                  <a:srgbClr val="205969"/>
                </a:solidFill>
                <a:latin typeface="Arial"/>
              </a:rPr>
              <a:t>Target Validation</a:t>
            </a:r>
          </a:p>
        </p:txBody>
      </p:sp>
      <p:sp>
        <p:nvSpPr>
          <p:cNvPr id="3" name=""/>
          <p:cNvSpPr/>
          <p:nvPr/>
        </p:nvSpPr>
        <p:spPr>
          <a:xfrm>
            <a:off x="9040368" y="566928"/>
            <a:ext cx="103632" cy="536448"/>
          </a:xfrm>
          <a:prstGeom prst="rect">
            <a:avLst/>
          </a:prstGeom>
        </p:spPr>
        <p:txBody>
          <a:bodyPr lIns="0" tIns="0" rIns="0" bIns="0" wrap="none">
            <a:noAutofit/>
          </a:bodyPr>
          <a:p>
            <a:pPr algn="r" indent="0">
              <a:spcAft>
                <a:spcPts val="1050"/>
              </a:spcAft>
            </a:pPr>
            <a:r>
              <a:rPr lang="en-US" sz="2500">
                <a:solidFill>
                  <a:srgbClr val="3A618B"/>
                </a:solidFill>
                <a:latin typeface="Arial"/>
              </a:rPr>
              <a:t>I</a:t>
            </a:r>
          </a:p>
        </p:txBody>
      </p:sp>
      <p:sp>
        <p:nvSpPr>
          <p:cNvPr id="4" name=""/>
          <p:cNvSpPr/>
          <p:nvPr/>
        </p:nvSpPr>
        <p:spPr>
          <a:xfrm>
            <a:off x="4599432" y="1197864"/>
            <a:ext cx="3627120" cy="310896"/>
          </a:xfrm>
          <a:prstGeom prst="rect">
            <a:avLst/>
          </a:prstGeom>
        </p:spPr>
        <p:txBody>
          <a:bodyPr lIns="0" tIns="0" rIns="0" bIns="0" wrap="none">
            <a:noAutofit/>
          </a:bodyPr>
          <a:p>
            <a:pPr indent="0">
              <a:spcAft>
                <a:spcPts val="1890"/>
              </a:spcAft>
            </a:pPr>
            <a:r>
              <a:rPr lang="en-US" sz="2600">
                <a:solidFill>
                  <a:srgbClr val="8F2934"/>
                </a:solidFill>
                <a:latin typeface="Arial"/>
              </a:rPr>
              <a:t>Target Validation Tools</a:t>
            </a:r>
          </a:p>
        </p:txBody>
      </p:sp>
      <p:sp>
        <p:nvSpPr>
          <p:cNvPr id="5" name=""/>
          <p:cNvSpPr/>
          <p:nvPr/>
        </p:nvSpPr>
        <p:spPr>
          <a:xfrm>
            <a:off x="4672584" y="1807464"/>
            <a:ext cx="4041648" cy="1420368"/>
          </a:xfrm>
          <a:prstGeom prst="rect">
            <a:avLst/>
          </a:prstGeom>
        </p:spPr>
        <p:txBody>
          <a:bodyPr lIns="0" tIns="0" rIns="0" bIns="0">
            <a:noAutofit/>
          </a:bodyPr>
          <a:p>
            <a:pPr indent="0">
              <a:lnSpc>
                <a:spcPts val="3096"/>
              </a:lnSpc>
            </a:pPr>
            <a:r>
              <a:rPr lang="en-US" sz="2600">
                <a:latin typeface="Arial"/>
              </a:rPr>
              <a:t>Helps in assessing their genetic association with disease. The following tools are:</a:t>
            </a:r>
          </a:p>
        </p:txBody>
      </p:sp>
      <p:sp>
        <p:nvSpPr>
          <p:cNvPr id="6" name=""/>
          <p:cNvSpPr/>
          <p:nvPr/>
        </p:nvSpPr>
        <p:spPr>
          <a:xfrm>
            <a:off x="4690872" y="3374136"/>
            <a:ext cx="2956560" cy="316992"/>
          </a:xfrm>
          <a:prstGeom prst="rect">
            <a:avLst/>
          </a:prstGeom>
        </p:spPr>
        <p:txBody>
          <a:bodyPr lIns="0" tIns="0" rIns="0" bIns="0" wrap="none">
            <a:noAutofit/>
          </a:bodyPr>
          <a:p>
            <a:pPr algn="just" indent="0">
              <a:lnSpc>
                <a:spcPts val="3096"/>
              </a:lnSpc>
            </a:pPr>
            <a:r>
              <a:rPr lang="en-US" sz="2600">
                <a:latin typeface="Arial"/>
              </a:rPr>
              <a:t>□    Antisense agents</a:t>
            </a:r>
          </a:p>
        </p:txBody>
      </p:sp>
      <p:sp>
        <p:nvSpPr>
          <p:cNvPr id="7" name=""/>
          <p:cNvSpPr/>
          <p:nvPr/>
        </p:nvSpPr>
        <p:spPr>
          <a:xfrm>
            <a:off x="4690872" y="3776472"/>
            <a:ext cx="2060448" cy="316992"/>
          </a:xfrm>
          <a:prstGeom prst="rect">
            <a:avLst/>
          </a:prstGeom>
        </p:spPr>
        <p:txBody>
          <a:bodyPr lIns="0" tIns="0" rIns="0" bIns="0" wrap="none">
            <a:noAutofit/>
          </a:bodyPr>
          <a:p>
            <a:pPr algn="just" indent="0">
              <a:lnSpc>
                <a:spcPts val="3096"/>
              </a:lnSpc>
            </a:pPr>
            <a:r>
              <a:rPr lang="en-US" sz="2600">
                <a:latin typeface="Arial"/>
              </a:rPr>
              <a:t>□    Ribozymes</a:t>
            </a:r>
          </a:p>
        </p:txBody>
      </p:sp>
      <p:sp>
        <p:nvSpPr>
          <p:cNvPr id="8" name=""/>
          <p:cNvSpPr/>
          <p:nvPr/>
        </p:nvSpPr>
        <p:spPr>
          <a:xfrm>
            <a:off x="4690872" y="4172712"/>
            <a:ext cx="3529584" cy="310896"/>
          </a:xfrm>
          <a:prstGeom prst="rect">
            <a:avLst/>
          </a:prstGeom>
        </p:spPr>
        <p:txBody>
          <a:bodyPr lIns="0" tIns="0" rIns="0" bIns="0" wrap="none">
            <a:noAutofit/>
          </a:bodyPr>
          <a:p>
            <a:pPr algn="just" indent="0">
              <a:lnSpc>
                <a:spcPts val="3096"/>
              </a:lnSpc>
            </a:pPr>
            <a:r>
              <a:rPr lang="en-US" sz="2600">
                <a:latin typeface="Arial"/>
              </a:rPr>
              <a:t>□    Peptide nucleic acids</a:t>
            </a:r>
          </a:p>
        </p:txBody>
      </p:sp>
      <p:sp>
        <p:nvSpPr>
          <p:cNvPr id="9" name=""/>
          <p:cNvSpPr/>
          <p:nvPr/>
        </p:nvSpPr>
        <p:spPr>
          <a:xfrm>
            <a:off x="4690872" y="4568952"/>
            <a:ext cx="3389376" cy="310896"/>
          </a:xfrm>
          <a:prstGeom prst="rect">
            <a:avLst/>
          </a:prstGeom>
        </p:spPr>
        <p:txBody>
          <a:bodyPr lIns="0" tIns="0" rIns="0" bIns="0" wrap="none">
            <a:noAutofit/>
          </a:bodyPr>
          <a:p>
            <a:pPr algn="just" indent="0">
              <a:lnSpc>
                <a:spcPts val="3096"/>
              </a:lnSpc>
            </a:pPr>
            <a:r>
              <a:rPr lang="en-US" sz="2600">
                <a:latin typeface="Arial"/>
              </a:rPr>
              <a:t>□    Transcription factors</a:t>
            </a:r>
          </a:p>
        </p:txBody>
      </p:sp>
      <p:sp>
        <p:nvSpPr>
          <p:cNvPr id="10" name=""/>
          <p:cNvSpPr/>
          <p:nvPr/>
        </p:nvSpPr>
        <p:spPr>
          <a:xfrm>
            <a:off x="4690872" y="4959096"/>
            <a:ext cx="2810256" cy="249936"/>
          </a:xfrm>
          <a:prstGeom prst="rect">
            <a:avLst/>
          </a:prstGeom>
        </p:spPr>
        <p:txBody>
          <a:bodyPr lIns="0" tIns="0" rIns="0" bIns="0" wrap="none">
            <a:noAutofit/>
          </a:bodyPr>
          <a:p>
            <a:pPr algn="just" indent="0">
              <a:lnSpc>
                <a:spcPts val="3096"/>
              </a:lnSpc>
            </a:pPr>
            <a:r>
              <a:rPr lang="en-US" sz="2600">
                <a:latin typeface="Arial"/>
              </a:rPr>
              <a:t>□    Gene knockouts</a:t>
            </a:r>
          </a:p>
        </p:txBody>
      </p:sp>
    </p:spTree>
  </p:cSld>
  <p:clrMapOvr>
    <a:overrideClrMapping bg1="lt1" tx1="dk1" bg2="lt2" tx2="dk2" accent1="accent1" accent2="accent2" accent3="accent3" accent4="accent4" accent5="accent5" accent6="accent6" hlink="hlink" folHlink="folHlink"/>
  </p:clrMapOvr>
</p:sld>
</file>

<file path=ppt/slides/slide60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62072" y="374904"/>
            <a:ext cx="3441192" cy="429768"/>
          </a:xfrm>
          <a:prstGeom prst="rect">
            <a:avLst/>
          </a:prstGeom>
        </p:spPr>
        <p:txBody>
          <a:bodyPr lIns="0" tIns="0" rIns="0" bIns="0" wrap="none">
            <a:noAutofit/>
          </a:bodyPr>
          <a:p>
            <a:pPr indent="0"/>
            <a:r>
              <a:rPr lang="en-US" b="1" sz="3200">
                <a:solidFill>
                  <a:srgbClr val="205969"/>
                </a:solidFill>
                <a:latin typeface="Arial"/>
              </a:rPr>
              <a:t>Target Validation</a:t>
            </a:r>
          </a:p>
        </p:txBody>
      </p:sp>
      <p:sp>
        <p:nvSpPr>
          <p:cNvPr id="3" name=""/>
          <p:cNvSpPr/>
          <p:nvPr/>
        </p:nvSpPr>
        <p:spPr>
          <a:xfrm>
            <a:off x="9037320" y="563880"/>
            <a:ext cx="106680" cy="448056"/>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68952" y="1063752"/>
            <a:ext cx="3913632" cy="4315968"/>
          </a:xfrm>
          <a:prstGeom prst="rect">
            <a:avLst/>
          </a:prstGeom>
        </p:spPr>
        <p:txBody>
          <a:bodyPr lIns="0" tIns="0" rIns="0" bIns="0">
            <a:noAutofit/>
          </a:bodyPr>
          <a:p>
            <a:pPr indent="0">
              <a:spcAft>
                <a:spcPts val="630"/>
              </a:spcAft>
            </a:pPr>
            <a:r>
              <a:rPr lang="en-US" sz="2600">
                <a:solidFill>
                  <a:srgbClr val="8F2934"/>
                </a:solidFill>
                <a:latin typeface="Arial"/>
              </a:rPr>
              <a:t>Antisense Technology</a:t>
            </a:r>
          </a:p>
          <a:p>
            <a:pPr indent="0">
              <a:lnSpc>
                <a:spcPts val="3144"/>
              </a:lnSpc>
            </a:pPr>
            <a:r>
              <a:rPr lang="en-US" sz="2200">
                <a:latin typeface="Calibri"/>
              </a:rPr>
              <a:t>Drugs as molecules acting on cellular proteins (enzymes, receptors). </a:t>
            </a:r>
            <a:r>
              <a:rPr lang="en-US" sz="2600">
                <a:latin typeface="Arial"/>
              </a:rPr>
              <a:t>Downstream:</a:t>
            </a:r>
          </a:p>
          <a:p>
            <a:pPr indent="0">
              <a:lnSpc>
                <a:spcPts val="3120"/>
              </a:lnSpc>
              <a:spcAft>
                <a:spcPts val="2100"/>
              </a:spcAft>
            </a:pPr>
            <a:r>
              <a:rPr lang="en-US" sz="2200">
                <a:latin typeface="Calibri"/>
              </a:rPr>
              <a:t>Block events at nuclear/ribosomal levels.</a:t>
            </a:r>
          </a:p>
          <a:p>
            <a:pPr indent="0">
              <a:lnSpc>
                <a:spcPts val="3072"/>
              </a:lnSpc>
              <a:spcAft>
                <a:spcPts val="2100"/>
              </a:spcAft>
            </a:pPr>
            <a:r>
              <a:rPr lang="en-US" sz="2200">
                <a:latin typeface="Calibri"/>
              </a:rPr>
              <a:t>Prevent expression of aberrant proteins at earlier stage.</a:t>
            </a:r>
          </a:p>
        </p:txBody>
      </p:sp>
      <p:sp>
        <p:nvSpPr>
          <p:cNvPr id="5" name=""/>
          <p:cNvSpPr/>
          <p:nvPr/>
        </p:nvSpPr>
        <p:spPr>
          <a:xfrm>
            <a:off x="4584192" y="5824728"/>
            <a:ext cx="3666744" cy="347472"/>
          </a:xfrm>
          <a:prstGeom prst="rect">
            <a:avLst/>
          </a:prstGeom>
        </p:spPr>
        <p:txBody>
          <a:bodyPr lIns="0" tIns="0" rIns="0" bIns="0" wrap="none">
            <a:noAutofit/>
          </a:bodyPr>
          <a:p>
            <a:pPr indent="0">
              <a:spcBef>
                <a:spcPts val="2100"/>
              </a:spcBef>
            </a:pPr>
            <a:r>
              <a:rPr lang="en-US" sz="2200">
                <a:latin typeface="Calibri"/>
              </a:rPr>
              <a:t>Oligonucleotide reagents</a:t>
            </a:r>
          </a:p>
        </p:txBody>
      </p:sp>
    </p:spTree>
  </p:cSld>
  <p:clrMapOvr>
    <a:overrideClrMapping bg1="lt1" tx1="dk1" bg2="lt2" tx2="dk2" accent1="accent1" accent2="accent2" accent3="accent3" accent4="accent4" accent5="accent5" accent6="accent6" hlink="hlink" folHlink="folHlink"/>
  </p:clrMapOvr>
</p:sld>
</file>

<file path=ppt/slides/slide60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62072" y="374904"/>
            <a:ext cx="5440680" cy="414528"/>
          </a:xfrm>
          <a:prstGeom prst="rect">
            <a:avLst/>
          </a:prstGeom>
        </p:spPr>
        <p:txBody>
          <a:bodyPr lIns="0" tIns="0" rIns="0" bIns="0" wrap="none">
            <a:noAutofit/>
          </a:bodyPr>
          <a:p>
            <a:pPr indent="0"/>
            <a:r>
              <a:rPr lang="en-US" b="1" sz="3200">
                <a:solidFill>
                  <a:srgbClr val="205969"/>
                </a:solidFill>
                <a:latin typeface="Arial"/>
              </a:rPr>
              <a:t>Target Validation</a:t>
            </a:r>
          </a:p>
        </p:txBody>
      </p:sp>
      <p:sp>
        <p:nvSpPr>
          <p:cNvPr id="3" name=""/>
          <p:cNvSpPr/>
          <p:nvPr/>
        </p:nvSpPr>
        <p:spPr>
          <a:xfrm>
            <a:off x="2862072" y="1088136"/>
            <a:ext cx="5440680" cy="4684776"/>
          </a:xfrm>
          <a:prstGeom prst="rect">
            <a:avLst/>
          </a:prstGeom>
        </p:spPr>
        <p:txBody>
          <a:bodyPr lIns="0" tIns="0" rIns="0" bIns="0">
            <a:noAutofit/>
          </a:bodyPr>
          <a:p>
            <a:pPr marL="1745488" indent="0">
              <a:spcAft>
                <a:spcPts val="840"/>
              </a:spcAft>
            </a:pPr>
            <a:r>
              <a:rPr lang="en-US" sz="2600">
                <a:solidFill>
                  <a:srgbClr val="8F2934"/>
                </a:solidFill>
                <a:latin typeface="Arial"/>
              </a:rPr>
              <a:t>Ribozymes</a:t>
            </a:r>
          </a:p>
          <a:p>
            <a:pPr marL="1745488" indent="0">
              <a:lnSpc>
                <a:spcPts val="3072"/>
              </a:lnSpc>
              <a:spcAft>
                <a:spcPts val="2100"/>
              </a:spcAft>
            </a:pPr>
            <a:r>
              <a:rPr lang="en-US" sz="2200">
                <a:latin typeface="Calibri"/>
              </a:rPr>
              <a:t>Small RNA mol. cleave other RNA mol. at sequence specific sites.</a:t>
            </a:r>
          </a:p>
          <a:p>
            <a:pPr marL="1745488" indent="0">
              <a:lnSpc>
                <a:spcPts val="3096"/>
              </a:lnSpc>
              <a:spcAft>
                <a:spcPts val="2100"/>
              </a:spcAft>
            </a:pPr>
            <a:r>
              <a:rPr lang="en-US" sz="2200">
                <a:latin typeface="Calibri"/>
              </a:rPr>
              <a:t>Hairpin Ribozyme: GUC HammerHead: NUH, H is AUC</a:t>
            </a:r>
          </a:p>
          <a:p>
            <a:pPr marL="1745488" indent="0">
              <a:lnSpc>
                <a:spcPts val="3096"/>
              </a:lnSpc>
            </a:pPr>
            <a:r>
              <a:rPr lang="en-US" sz="2200">
                <a:latin typeface="Calibri"/>
              </a:rPr>
              <a:t>Mode of Delivery:</a:t>
            </a:r>
          </a:p>
          <a:p>
            <a:pPr marL="1745488" indent="0">
              <a:lnSpc>
                <a:spcPts val="3096"/>
              </a:lnSpc>
            </a:pPr>
            <a:r>
              <a:rPr lang="en-US" sz="2200">
                <a:latin typeface="Calibri"/>
              </a:rPr>
              <a:t>Exogenously</a:t>
            </a:r>
          </a:p>
          <a:p>
            <a:pPr marL="1745488" indent="0">
              <a:lnSpc>
                <a:spcPts val="3096"/>
              </a:lnSpc>
            </a:pPr>
            <a:r>
              <a:rPr lang="en-US" sz="2200">
                <a:latin typeface="Calibri"/>
              </a:rPr>
              <a:t>Endogenously</a:t>
            </a:r>
          </a:p>
        </p:txBody>
      </p:sp>
    </p:spTree>
  </p:cSld>
  <p:clrMapOvr>
    <a:overrideClrMapping bg1="lt1" tx1="dk1" bg2="lt2" tx2="dk2" accent1="accent1" accent2="accent2" accent3="accent3" accent4="accent4" accent5="accent5" accent6="accent6" hlink="hlink" folHlink="folHlink"/>
  </p:clrMapOvr>
</p:sld>
</file>

<file path=ppt/slides/slide6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05584" y="768096"/>
            <a:ext cx="5257800" cy="417576"/>
          </a:xfrm>
          <a:prstGeom prst="rect">
            <a:avLst/>
          </a:prstGeom>
        </p:spPr>
        <p:txBody>
          <a:bodyPr lIns="0" tIns="0" rIns="0" bIns="0" wrap="none">
            <a:noAutofit/>
          </a:bodyPr>
          <a:p>
            <a:pPr indent="0"/>
            <a:r>
              <a:rPr lang="en-US" b="1" sz="3200">
                <a:solidFill>
                  <a:srgbClr val="001F5F"/>
                </a:solidFill>
                <a:latin typeface="Arial"/>
              </a:rPr>
              <a:t>Smith-Waterman Algorithm</a:t>
            </a:r>
          </a:p>
        </p:txBody>
      </p:sp>
      <p:sp>
        <p:nvSpPr>
          <p:cNvPr id="3" name=""/>
          <p:cNvSpPr/>
          <p:nvPr/>
        </p:nvSpPr>
        <p:spPr>
          <a:xfrm>
            <a:off x="4660392" y="1609344"/>
            <a:ext cx="3008376" cy="1935480"/>
          </a:xfrm>
          <a:prstGeom prst="rect">
            <a:avLst/>
          </a:prstGeom>
        </p:spPr>
        <p:txBody>
          <a:bodyPr lIns="0" tIns="0" rIns="0" bIns="0">
            <a:noAutofit/>
          </a:bodyPr>
          <a:p>
            <a:pPr marL="403352" indent="-381000">
              <a:spcAft>
                <a:spcPts val="1050"/>
              </a:spcAft>
            </a:pPr>
            <a:r>
              <a:rPr lang="en-US" sz="2600" spc="-50">
                <a:solidFill>
                  <a:srgbClr val="3265FF"/>
                </a:solidFill>
                <a:latin typeface="Arial"/>
              </a:rPr>
              <a:t>Creating the Matrix</a:t>
            </a:r>
          </a:p>
          <a:p>
            <a:pPr marL="403352" indent="-381000">
              <a:lnSpc>
                <a:spcPts val="3096"/>
              </a:lnSpc>
              <a:spcAft>
                <a:spcPts val="210"/>
              </a:spcAft>
            </a:pPr>
            <a:r>
              <a:rPr lang="en-US" sz="2600" spc="-50">
                <a:solidFill>
                  <a:srgbClr val="622422"/>
                </a:solidFill>
                <a:latin typeface="Arial"/>
              </a:rPr>
              <a:t>• </a:t>
            </a:r>
            <a:r>
              <a:rPr lang="en-US" sz="2600" spc="-50">
                <a:latin typeface="Arial"/>
              </a:rPr>
              <a:t>Initial matrix is created with M+1 columns and N+1 rows</a:t>
            </a:r>
          </a:p>
        </p:txBody>
      </p:sp>
      <p:sp>
        <p:nvSpPr>
          <p:cNvPr id="4" name=""/>
          <p:cNvSpPr/>
          <p:nvPr/>
        </p:nvSpPr>
        <p:spPr>
          <a:xfrm>
            <a:off x="5102352" y="3742944"/>
            <a:ext cx="2886456" cy="1524000"/>
          </a:xfrm>
          <a:prstGeom prst="rect">
            <a:avLst/>
          </a:prstGeom>
        </p:spPr>
        <p:txBody>
          <a:bodyPr lIns="0" tIns="0" rIns="0" bIns="0">
            <a:noAutofit/>
          </a:bodyPr>
          <a:p>
            <a:pPr indent="0">
              <a:lnSpc>
                <a:spcPts val="3096"/>
              </a:lnSpc>
              <a:spcBef>
                <a:spcPts val="210"/>
              </a:spcBef>
            </a:pPr>
            <a:r>
              <a:rPr lang="en-US" sz="2600" spc="-50">
                <a:solidFill>
                  <a:srgbClr val="622422"/>
                </a:solidFill>
                <a:latin typeface="Arial"/>
              </a:rPr>
              <a:t>- </a:t>
            </a:r>
            <a:r>
              <a:rPr lang="en-US" sz="2600" spc="-50">
                <a:latin typeface="Arial"/>
              </a:rPr>
              <a:t>Where M and N correspond to the </a:t>
            </a:r>
            <a:r>
              <a:rPr lang="en-US" sz="2600" spc="-50">
                <a:solidFill>
                  <a:srgbClr val="595959"/>
                </a:solidFill>
                <a:latin typeface="Arial"/>
              </a:rPr>
              <a:t>..</a:t>
            </a:r>
            <a:r>
              <a:rPr lang="en-US" sz="2600" spc="-50">
                <a:latin typeface="Arial"/>
              </a:rPr>
              <a:t>length of </a:t>
            </a:r>
            <a:r>
              <a:rPr lang="en-US" sz="2600" spc="-50">
                <a:solidFill>
                  <a:srgbClr val="BDE1F0"/>
                </a:solidFill>
                <a:latin typeface="Arial"/>
              </a:rPr>
              <a:t>• </a:t>
            </a:r>
            <a:r>
              <a:rPr lang="en-US" sz="2600" spc="-50">
                <a:latin typeface="Arial"/>
              </a:rPr>
              <a:t>sequences</a:t>
            </a:r>
          </a:p>
        </p:txBody>
      </p:sp>
    </p:spTree>
  </p:cSld>
  <p:clrMapOvr>
    <a:overrideClrMapping bg1="lt1" tx1="dk1" bg2="lt2" tx2="dk2" accent1="accent1" accent2="accent2" accent3="accent3" accent4="accent4" accent5="accent5" accent6="accent6" hlink="hlink" folHlink="folHlink"/>
  </p:clrMapOvr>
</p:sld>
</file>

<file path=ppt/slides/slide61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62072" y="374904"/>
            <a:ext cx="5614416" cy="3313176"/>
          </a:xfrm>
          <a:prstGeom prst="rect">
            <a:avLst/>
          </a:prstGeom>
        </p:spPr>
        <p:txBody>
          <a:bodyPr lIns="0" tIns="0" rIns="0" bIns="0">
            <a:noAutofit/>
          </a:bodyPr>
          <a:p>
            <a:pPr indent="0">
              <a:spcAft>
                <a:spcPts val="1680"/>
              </a:spcAft>
            </a:pPr>
            <a:r>
              <a:rPr lang="en-US" b="1" sz="3200">
                <a:solidFill>
                  <a:srgbClr val="205969"/>
                </a:solidFill>
                <a:latin typeface="Cambria"/>
              </a:rPr>
              <a:t>Target Validation</a:t>
            </a:r>
          </a:p>
          <a:p>
            <a:pPr marL="1732788" indent="0">
              <a:lnSpc>
                <a:spcPts val="3096"/>
              </a:lnSpc>
            </a:pPr>
            <a:r>
              <a:rPr lang="en-US" sz="2200">
                <a:latin typeface="Calibri"/>
              </a:rPr>
              <a:t>Peptide NAs: block protein translation</a:t>
            </a:r>
          </a:p>
          <a:p>
            <a:pPr marL="1732788" indent="0">
              <a:lnSpc>
                <a:spcPts val="3096"/>
              </a:lnSpc>
            </a:pPr>
            <a:r>
              <a:rPr lang="en-US" sz="2200">
                <a:latin typeface="Calibri"/>
              </a:rPr>
              <a:t>Transcription Factors:</a:t>
            </a:r>
          </a:p>
          <a:p>
            <a:pPr marL="1732788" indent="0">
              <a:lnSpc>
                <a:spcPts val="3096"/>
              </a:lnSpc>
            </a:pPr>
            <a:r>
              <a:rPr lang="en-US" sz="2200">
                <a:latin typeface="Calibri"/>
              </a:rPr>
              <a:t>Zinc finder proteins - high Affinity to bind to correct region of DNA.</a:t>
            </a:r>
          </a:p>
          <a:p>
            <a:pPr marL="1732788" indent="0">
              <a:lnSpc>
                <a:spcPts val="3096"/>
              </a:lnSpc>
            </a:pPr>
            <a:r>
              <a:rPr lang="en-US" sz="2200">
                <a:latin typeface="Calibri"/>
              </a:rPr>
              <a:t>Gene Knockouts:</a:t>
            </a:r>
          </a:p>
        </p:txBody>
      </p:sp>
    </p:spTree>
  </p:cSld>
  <p:clrMapOvr>
    <a:overrideClrMapping bg1="lt1" tx1="dk1" bg2="lt2" tx2="dk2" accent1="accent1" accent2="accent2" accent3="accent3" accent4="accent4" accent5="accent5" accent6="accent6" hlink="hlink" folHlink="folHlink"/>
  </p:clrMapOvr>
</p:sld>
</file>

<file path=ppt/slides/slide61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4581144" y="1097280"/>
            <a:ext cx="3569208" cy="2328672"/>
          </a:xfrm>
          <a:prstGeom prst="rect">
            <a:avLst/>
          </a:prstGeom>
        </p:spPr>
        <p:txBody>
          <a:bodyPr lIns="0" tIns="0" rIns="0" bIns="0">
            <a:noAutofit/>
          </a:bodyPr>
          <a:p>
            <a:pPr indent="0">
              <a:spcAft>
                <a:spcPts val="2940"/>
              </a:spcAft>
            </a:pPr>
            <a:r>
              <a:rPr lang="en-US" sz="2600">
                <a:solidFill>
                  <a:srgbClr val="8F2934"/>
                </a:solidFill>
                <a:latin typeface="Arial"/>
              </a:rPr>
              <a:t>Lead Identification</a:t>
            </a:r>
          </a:p>
          <a:p>
            <a:pPr indent="0">
              <a:lnSpc>
                <a:spcPts val="3120"/>
              </a:lnSpc>
              <a:spcAft>
                <a:spcPts val="2100"/>
              </a:spcAft>
            </a:pPr>
            <a:r>
              <a:rPr lang="en-US" sz="2200">
                <a:latin typeface="Calibri"/>
              </a:rPr>
              <a:t>Compound for biological activity on target.</a:t>
            </a:r>
          </a:p>
          <a:p>
            <a:pPr indent="0">
              <a:spcAft>
                <a:spcPts val="2940"/>
              </a:spcAft>
            </a:pPr>
            <a:r>
              <a:rPr lang="en-US" sz="2200">
                <a:latin typeface="Calibri"/>
              </a:rPr>
              <a:t>Potency threshold</a:t>
            </a:r>
          </a:p>
        </p:txBody>
      </p:sp>
      <p:sp>
        <p:nvSpPr>
          <p:cNvPr id="4" name=""/>
          <p:cNvSpPr/>
          <p:nvPr/>
        </p:nvSpPr>
        <p:spPr>
          <a:xfrm>
            <a:off x="4596384" y="3870960"/>
            <a:ext cx="3212592" cy="280416"/>
          </a:xfrm>
          <a:prstGeom prst="rect">
            <a:avLst/>
          </a:prstGeom>
        </p:spPr>
        <p:txBody>
          <a:bodyPr lIns="0" tIns="0" rIns="0" bIns="0" wrap="none">
            <a:noAutofit/>
          </a:bodyPr>
          <a:p>
            <a:pPr indent="0">
              <a:spcBef>
                <a:spcPts val="2940"/>
              </a:spcBef>
            </a:pPr>
            <a:r>
              <a:rPr lang="en-US" sz="2200">
                <a:latin typeface="Calibri"/>
              </a:rPr>
              <a:t>Libraries of molecules</a:t>
            </a:r>
          </a:p>
        </p:txBody>
      </p:sp>
    </p:spTree>
  </p:cSld>
  <p:clrMapOvr>
    <a:overrideClrMapping bg1="lt1" tx1="dk1" bg2="lt2" tx2="dk2" accent1="accent1" accent2="accent2" accent3="accent3" accent4="accent4" accent5="accent5" accent6="accent6" hlink="hlink" folHlink="folHlink"/>
  </p:clrMapOvr>
</p:sld>
</file>

<file path=ppt/slides/slide61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31008" y="371856"/>
            <a:ext cx="5684520" cy="344424"/>
          </a:xfrm>
          <a:prstGeom prst="rect">
            <a:avLst/>
          </a:prstGeom>
        </p:spPr>
        <p:txBody>
          <a:bodyPr lIns="0" tIns="0" rIns="0" bIns="0" wrap="none">
            <a:noAutofit/>
          </a:bodyPr>
          <a:p>
            <a:pPr indent="0"/>
            <a:r>
              <a:rPr lang="en-US" b="1" sz="3200">
                <a:solidFill>
                  <a:srgbClr val="205969"/>
                </a:solidFill>
                <a:latin typeface="Arial"/>
              </a:rPr>
              <a:t>Lead Identification</a:t>
            </a:r>
          </a:p>
        </p:txBody>
      </p:sp>
      <p:sp>
        <p:nvSpPr>
          <p:cNvPr id="3" name=""/>
          <p:cNvSpPr/>
          <p:nvPr/>
        </p:nvSpPr>
        <p:spPr>
          <a:xfrm>
            <a:off x="2731008" y="1112520"/>
            <a:ext cx="5684520" cy="4245864"/>
          </a:xfrm>
          <a:prstGeom prst="rect">
            <a:avLst/>
          </a:prstGeom>
        </p:spPr>
        <p:txBody>
          <a:bodyPr lIns="0" tIns="0" rIns="0" bIns="0">
            <a:noAutofit/>
          </a:bodyPr>
          <a:p>
            <a:pPr marL="1813052" indent="0">
              <a:lnSpc>
                <a:spcPts val="3240"/>
              </a:lnSpc>
              <a:spcAft>
                <a:spcPts val="1890"/>
              </a:spcAft>
            </a:pPr>
            <a:r>
              <a:rPr lang="en-US" sz="2600">
                <a:solidFill>
                  <a:srgbClr val="8F2934"/>
                </a:solidFill>
                <a:latin typeface="Arial"/>
              </a:rPr>
              <a:t>Lead Identification -Technologies </a:t>
            </a:r>
            <a:r>
              <a:rPr lang="en-US" sz="2600">
                <a:solidFill>
                  <a:srgbClr val="205969"/>
                </a:solidFill>
                <a:latin typeface="Arial"/>
              </a:rPr>
              <a:t>Virtual Screening:</a:t>
            </a:r>
          </a:p>
          <a:p>
            <a:pPr marL="1813052" indent="0">
              <a:lnSpc>
                <a:spcPts val="3120"/>
              </a:lnSpc>
              <a:spcAft>
                <a:spcPts val="1890"/>
              </a:spcAft>
            </a:pPr>
            <a:r>
              <a:rPr lang="en-US" sz="2200">
                <a:latin typeface="Calibri"/>
              </a:rPr>
              <a:t>Protein structure , docking Chemical similarity search</a:t>
            </a:r>
          </a:p>
          <a:p>
            <a:pPr algn="just" marL="1813052" indent="0">
              <a:lnSpc>
                <a:spcPts val="3072"/>
              </a:lnSpc>
            </a:pPr>
            <a:r>
              <a:rPr lang="en-US" sz="2200">
                <a:latin typeface="Calibri"/>
              </a:rPr>
              <a:t>Knowledge of compounds against receptor, receptor structure &amp; receptor ligand interactions</a:t>
            </a:r>
          </a:p>
        </p:txBody>
      </p:sp>
    </p:spTree>
  </p:cSld>
  <p:clrMapOvr>
    <a:overrideClrMapping bg1="lt1" tx1="dk1" bg2="lt2" tx2="dk2" accent1="accent1" accent2="accent2" accent3="accent3" accent4="accent4" accent5="accent5" accent6="accent6" hlink="hlink" folHlink="folHlink"/>
  </p:clrMapOvr>
</p:sld>
</file>

<file path=ppt/slides/slide61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14400" y="1066800"/>
            <a:ext cx="7315200" cy="5105400"/>
          </a:xfrm>
          <a:prstGeom prst="rect">
            <a:avLst/>
          </a:prstGeom>
        </p:spPr>
      </p:pic>
      <p:sp>
        <p:nvSpPr>
          <p:cNvPr id="3" name=""/>
          <p:cNvSpPr/>
          <p:nvPr/>
        </p:nvSpPr>
        <p:spPr>
          <a:xfrm>
            <a:off x="2731008" y="371856"/>
            <a:ext cx="3697224" cy="356616"/>
          </a:xfrm>
          <a:prstGeom prst="rect">
            <a:avLst/>
          </a:prstGeom>
        </p:spPr>
        <p:txBody>
          <a:bodyPr lIns="0" tIns="0" rIns="0" bIns="0" wrap="none">
            <a:noAutofit/>
          </a:bodyPr>
          <a:p>
            <a:pPr indent="0"/>
            <a:r>
              <a:rPr lang="en-US" b="1" sz="3200">
                <a:solidFill>
                  <a:srgbClr val="205969"/>
                </a:solidFill>
                <a:latin typeface="Arial"/>
              </a:rPr>
              <a:t>Lead Identification</a:t>
            </a:r>
          </a:p>
        </p:txBody>
      </p:sp>
      <p:sp>
        <p:nvSpPr>
          <p:cNvPr id="4" name=""/>
          <p:cNvSpPr/>
          <p:nvPr/>
        </p:nvSpPr>
        <p:spPr>
          <a:xfrm>
            <a:off x="3770376" y="1124712"/>
            <a:ext cx="408432" cy="140208"/>
          </a:xfrm>
          <a:prstGeom prst="rect">
            <a:avLst/>
          </a:prstGeom>
        </p:spPr>
        <p:txBody>
          <a:bodyPr lIns="0" tIns="0" rIns="0" bIns="0" wrap="none">
            <a:noAutofit/>
          </a:bodyPr>
          <a:p>
            <a:pPr indent="0"/>
            <a:r>
              <a:rPr lang="en-US" b="1" sz="1100">
                <a:solidFill>
                  <a:srgbClr val="5E6672"/>
                </a:solidFill>
                <a:latin typeface="Arial"/>
              </a:rPr>
              <a:t>liters</a:t>
            </a:r>
          </a:p>
        </p:txBody>
      </p:sp>
      <p:sp>
        <p:nvSpPr>
          <p:cNvPr id="5" name=""/>
          <p:cNvSpPr/>
          <p:nvPr/>
        </p:nvSpPr>
        <p:spPr>
          <a:xfrm>
            <a:off x="4419600" y="1444752"/>
            <a:ext cx="786384" cy="140208"/>
          </a:xfrm>
          <a:prstGeom prst="rect">
            <a:avLst/>
          </a:prstGeom>
        </p:spPr>
        <p:txBody>
          <a:bodyPr lIns="0" tIns="0" rIns="0" bIns="0" wrap="none">
            <a:noAutofit/>
          </a:bodyPr>
          <a:p>
            <a:pPr indent="0"/>
            <a:r>
              <a:rPr lang="en-US" b="1" sz="1100">
                <a:solidFill>
                  <a:srgbClr val="5E6672"/>
                </a:solidFill>
                <a:latin typeface="Arial"/>
              </a:rPr>
              <a:t>Computer</a:t>
            </a:r>
          </a:p>
        </p:txBody>
      </p:sp>
      <p:sp>
        <p:nvSpPr>
          <p:cNvPr id="6" name=""/>
          <p:cNvSpPr/>
          <p:nvPr/>
        </p:nvSpPr>
        <p:spPr>
          <a:xfrm>
            <a:off x="1207008" y="1456944"/>
            <a:ext cx="1993392" cy="329184"/>
          </a:xfrm>
          <a:prstGeom prst="rect">
            <a:avLst/>
          </a:prstGeom>
        </p:spPr>
        <p:txBody>
          <a:bodyPr lIns="0" tIns="0" rIns="0" bIns="0" wrap="none">
            <a:noAutofit/>
          </a:bodyPr>
          <a:p>
            <a:pPr algn="r" indent="0"/>
            <a:r>
              <a:rPr lang="en-US" sz="2600">
                <a:solidFill>
                  <a:srgbClr val="5E6672"/>
                </a:solidFill>
                <a:latin typeface="Arial"/>
              </a:rPr>
              <a:t>V "</a:t>
            </a:r>
            <a:r>
              <a:rPr lang="en-US" baseline="30000" sz="2600">
                <a:solidFill>
                  <a:srgbClr val="5E6672"/>
                </a:solidFill>
                <a:latin typeface="Arial"/>
              </a:rPr>
              <a:t>,Xx</a:t>
            </a:r>
            <a:r>
              <a:rPr lang="en-US" sz="2600">
                <a:solidFill>
                  <a:srgbClr val="5E6672"/>
                </a:solidFill>
                <a:latin typeface="Arial"/>
              </a:rPr>
              <a:t>v</a:t>
            </a:r>
          </a:p>
        </p:txBody>
      </p:sp>
      <p:sp>
        <p:nvSpPr>
          <p:cNvPr id="7" name=""/>
          <p:cNvSpPr/>
          <p:nvPr/>
        </p:nvSpPr>
        <p:spPr>
          <a:xfrm>
            <a:off x="4492752" y="1627632"/>
            <a:ext cx="615696" cy="134112"/>
          </a:xfrm>
          <a:prstGeom prst="rect">
            <a:avLst/>
          </a:prstGeom>
        </p:spPr>
        <p:txBody>
          <a:bodyPr lIns="0" tIns="0" rIns="0" bIns="0" wrap="none">
            <a:noAutofit/>
          </a:bodyPr>
          <a:p>
            <a:pPr indent="0"/>
            <a:r>
              <a:rPr lang="en-US" b="1" sz="1200" spc="-100">
                <a:solidFill>
                  <a:srgbClr val="414341"/>
                </a:solidFill>
                <a:latin typeface="Cambria"/>
              </a:rPr>
              <a:t>docidng</a:t>
            </a:r>
          </a:p>
        </p:txBody>
      </p:sp>
      <p:sp>
        <p:nvSpPr>
          <p:cNvPr id="8" name=""/>
          <p:cNvSpPr/>
          <p:nvPr/>
        </p:nvSpPr>
        <p:spPr>
          <a:xfrm>
            <a:off x="1216152" y="1819656"/>
            <a:ext cx="1953768" cy="286512"/>
          </a:xfrm>
          <a:prstGeom prst="rect">
            <a:avLst/>
          </a:prstGeom>
        </p:spPr>
        <p:txBody>
          <a:bodyPr lIns="0" tIns="0" rIns="0" bIns="0" wrap="none">
            <a:noAutofit/>
          </a:bodyPr>
          <a:p>
            <a:pPr indent="0"/>
            <a:r>
              <a:rPr lang="en-US" b="1" sz="2400" spc="-200">
                <a:solidFill>
                  <a:srgbClr val="5E6672"/>
                </a:solidFill>
                <a:latin typeface="Cambria"/>
              </a:rPr>
              <a:t>t55'</a:t>
            </a:r>
            <a:r>
              <a:rPr lang="en-US" b="1" baseline="30000" sz="2400" spc="-200">
                <a:solidFill>
                  <a:srgbClr val="5E6672"/>
                </a:solidFill>
                <a:latin typeface="Cambria"/>
              </a:rPr>
              <a:t>!</a:t>
            </a:r>
            <a:r>
              <a:rPr lang="en-US" b="1" sz="2400" spc="-200">
                <a:solidFill>
                  <a:srgbClr val="5E6672"/>
                </a:solidFill>
                <a:latin typeface="Cambria"/>
              </a:rPr>
              <a:t>'V, '’*V, </a:t>
            </a:r>
            <a:r>
              <a:rPr lang="en-US" i="1" sz="2900">
                <a:solidFill>
                  <a:srgbClr val="5E6672"/>
                </a:solidFill>
                <a:latin typeface="Franklin Gothic Medium"/>
              </a:rPr>
              <a:t>%</a:t>
            </a:r>
          </a:p>
        </p:txBody>
      </p:sp>
      <p:sp>
        <p:nvSpPr>
          <p:cNvPr id="9" name=""/>
          <p:cNvSpPr/>
          <p:nvPr/>
        </p:nvSpPr>
        <p:spPr>
          <a:xfrm>
            <a:off x="6498336" y="2487168"/>
            <a:ext cx="1072896" cy="140208"/>
          </a:xfrm>
          <a:prstGeom prst="rect">
            <a:avLst/>
          </a:prstGeom>
        </p:spPr>
        <p:txBody>
          <a:bodyPr lIns="0" tIns="0" rIns="0" bIns="0" wrap="none">
            <a:noAutofit/>
          </a:bodyPr>
          <a:p>
            <a:pPr indent="0"/>
            <a:r>
              <a:rPr lang="en-US" b="1" sz="1100">
                <a:solidFill>
                  <a:srgbClr val="5E6672"/>
                </a:solidFill>
                <a:latin typeface="Arial"/>
              </a:rPr>
              <a:t>Protein target</a:t>
            </a:r>
          </a:p>
        </p:txBody>
      </p:sp>
      <p:sp>
        <p:nvSpPr>
          <p:cNvPr id="10" name=""/>
          <p:cNvSpPr/>
          <p:nvPr/>
        </p:nvSpPr>
        <p:spPr>
          <a:xfrm>
            <a:off x="1780032" y="2749296"/>
            <a:ext cx="1194816" cy="146304"/>
          </a:xfrm>
          <a:prstGeom prst="rect">
            <a:avLst/>
          </a:prstGeom>
        </p:spPr>
        <p:txBody>
          <a:bodyPr lIns="0" tIns="0" rIns="0" bIns="0" wrap="none">
            <a:noAutofit/>
          </a:bodyPr>
          <a:p>
            <a:pPr algn="ctr" indent="0">
              <a:spcBef>
                <a:spcPts val="3360"/>
              </a:spcBef>
            </a:pPr>
            <a:r>
              <a:rPr lang="en-US" b="1" sz="1100">
                <a:solidFill>
                  <a:srgbClr val="5E6672"/>
                </a:solidFill>
                <a:latin typeface="Arial"/>
              </a:rPr>
              <a:t>Ligand library</a:t>
            </a:r>
          </a:p>
        </p:txBody>
      </p:sp>
      <p:sp>
        <p:nvSpPr>
          <p:cNvPr id="11" name=""/>
          <p:cNvSpPr/>
          <p:nvPr/>
        </p:nvSpPr>
        <p:spPr>
          <a:xfrm>
            <a:off x="6224016" y="3566160"/>
            <a:ext cx="1176528" cy="146304"/>
          </a:xfrm>
          <a:prstGeom prst="rect">
            <a:avLst/>
          </a:prstGeom>
        </p:spPr>
        <p:txBody>
          <a:bodyPr lIns="0" tIns="0" rIns="0" bIns="0" wrap="none">
            <a:noAutofit/>
          </a:bodyPr>
          <a:p>
            <a:pPr indent="0"/>
            <a:r>
              <a:rPr lang="en-US" b="1" sz="1100">
                <a:solidFill>
                  <a:srgbClr val="5E6672"/>
                </a:solidFill>
                <a:latin typeface="Arial"/>
              </a:rPr>
              <a:t>Energy-ranked</a:t>
            </a:r>
          </a:p>
        </p:txBody>
      </p:sp>
      <p:sp>
        <p:nvSpPr>
          <p:cNvPr id="12" name=""/>
          <p:cNvSpPr/>
          <p:nvPr/>
        </p:nvSpPr>
        <p:spPr>
          <a:xfrm>
            <a:off x="6096000" y="3742944"/>
            <a:ext cx="1444752" cy="134112"/>
          </a:xfrm>
          <a:prstGeom prst="rect">
            <a:avLst/>
          </a:prstGeom>
        </p:spPr>
        <p:txBody>
          <a:bodyPr lIns="0" tIns="0" rIns="0" bIns="0" wrap="none">
            <a:noAutofit/>
          </a:bodyPr>
          <a:p>
            <a:pPr indent="0"/>
            <a:r>
              <a:rPr lang="en-US" b="1" sz="1100" spc="-50">
                <a:solidFill>
                  <a:srgbClr val="5E6672"/>
                </a:solidFill>
                <a:latin typeface="Arial"/>
              </a:rPr>
              <a:t>complexes ('nits )</a:t>
            </a:r>
          </a:p>
        </p:txBody>
      </p:sp>
      <p:sp>
        <p:nvSpPr>
          <p:cNvPr id="13" name=""/>
          <p:cNvSpPr/>
          <p:nvPr/>
        </p:nvSpPr>
        <p:spPr>
          <a:xfrm>
            <a:off x="2377440" y="4523232"/>
            <a:ext cx="530352" cy="115824"/>
          </a:xfrm>
          <a:prstGeom prst="rect">
            <a:avLst/>
          </a:prstGeom>
        </p:spPr>
        <p:txBody>
          <a:bodyPr lIns="0" tIns="0" rIns="0" bIns="0" wrap="none">
            <a:noAutofit/>
          </a:bodyPr>
          <a:p>
            <a:pPr indent="0"/>
            <a:r>
              <a:rPr lang="en-US" i="1" sz="550">
                <a:solidFill>
                  <a:srgbClr val="5E6672"/>
                </a:solidFill>
                <a:latin typeface="Arial"/>
              </a:rPr>
              <a:t>In vttro</a:t>
            </a:r>
          </a:p>
        </p:txBody>
      </p:sp>
      <p:sp>
        <p:nvSpPr>
          <p:cNvPr id="14" name=""/>
          <p:cNvSpPr/>
          <p:nvPr/>
        </p:nvSpPr>
        <p:spPr>
          <a:xfrm>
            <a:off x="2377440" y="4693920"/>
            <a:ext cx="518160" cy="146304"/>
          </a:xfrm>
          <a:prstGeom prst="rect">
            <a:avLst/>
          </a:prstGeom>
        </p:spPr>
        <p:txBody>
          <a:bodyPr lIns="0" tIns="0" rIns="0" bIns="0" wrap="none">
            <a:noAutofit/>
          </a:bodyPr>
          <a:p>
            <a:pPr indent="0"/>
            <a:r>
              <a:rPr lang="en-US" b="1" sz="1200" spc="-100">
                <a:solidFill>
                  <a:srgbClr val="3F3A59"/>
                </a:solidFill>
                <a:latin typeface="Cambria"/>
              </a:rPr>
              <a:t>testing</a:t>
            </a:r>
          </a:p>
        </p:txBody>
      </p:sp>
      <p:sp>
        <p:nvSpPr>
          <p:cNvPr id="15" name=""/>
          <p:cNvSpPr/>
          <p:nvPr/>
        </p:nvSpPr>
        <p:spPr>
          <a:xfrm>
            <a:off x="5132832" y="5181600"/>
            <a:ext cx="993648" cy="140208"/>
          </a:xfrm>
          <a:prstGeom prst="rect">
            <a:avLst/>
          </a:prstGeom>
        </p:spPr>
        <p:txBody>
          <a:bodyPr lIns="0" tIns="0" rIns="0" bIns="0" wrap="none">
            <a:noAutofit/>
          </a:bodyPr>
          <a:p>
            <a:pPr indent="0"/>
            <a:r>
              <a:rPr lang="en-US" b="1" sz="1100" spc="-50">
                <a:solidFill>
                  <a:srgbClr val="5E6672"/>
                </a:solidFill>
                <a:latin typeface="Arial"/>
              </a:rPr>
              <a:t>Optimization</a:t>
            </a:r>
          </a:p>
        </p:txBody>
      </p:sp>
      <p:sp>
        <p:nvSpPr>
          <p:cNvPr id="16" name=""/>
          <p:cNvSpPr/>
          <p:nvPr/>
        </p:nvSpPr>
        <p:spPr>
          <a:xfrm>
            <a:off x="7181088" y="5730240"/>
            <a:ext cx="603504" cy="109728"/>
          </a:xfrm>
          <a:prstGeom prst="rect">
            <a:avLst/>
          </a:prstGeom>
        </p:spPr>
        <p:txBody>
          <a:bodyPr lIns="0" tIns="0" rIns="0" bIns="0" wrap="none">
            <a:noAutofit/>
          </a:bodyPr>
          <a:p>
            <a:pPr indent="0"/>
            <a:r>
              <a:rPr lang="en-US" b="1" sz="1100" spc="-50">
                <a:solidFill>
                  <a:srgbClr val="724B4A"/>
                </a:solidFill>
                <a:latin typeface="Arial"/>
              </a:rPr>
              <a:t>Rel ned</a:t>
            </a:r>
          </a:p>
        </p:txBody>
      </p:sp>
      <p:sp>
        <p:nvSpPr>
          <p:cNvPr id="17" name=""/>
          <p:cNvSpPr/>
          <p:nvPr/>
        </p:nvSpPr>
        <p:spPr>
          <a:xfrm>
            <a:off x="7345680" y="5900928"/>
            <a:ext cx="323088" cy="115824"/>
          </a:xfrm>
          <a:prstGeom prst="rect">
            <a:avLst/>
          </a:prstGeom>
        </p:spPr>
        <p:txBody>
          <a:bodyPr lIns="0" tIns="0" rIns="0" bIns="0" wrap="none">
            <a:noAutofit/>
          </a:bodyPr>
          <a:p>
            <a:pPr indent="0"/>
            <a:r>
              <a:rPr lang="en-US" b="1" sz="1100">
                <a:solidFill>
                  <a:srgbClr val="987271"/>
                </a:solidFill>
                <a:latin typeface="Arial"/>
              </a:rPr>
              <a:t>lead</a:t>
            </a:r>
          </a:p>
        </p:txBody>
      </p:sp>
      <p:sp>
        <p:nvSpPr>
          <p:cNvPr id="18" name=""/>
          <p:cNvSpPr/>
          <p:nvPr/>
        </p:nvSpPr>
        <p:spPr>
          <a:xfrm>
            <a:off x="3694176" y="6016752"/>
            <a:ext cx="481584" cy="115824"/>
          </a:xfrm>
          <a:prstGeom prst="rect">
            <a:avLst/>
          </a:prstGeom>
        </p:spPr>
        <p:txBody>
          <a:bodyPr lIns="0" tIns="0" rIns="0" bIns="0" wrap="none">
            <a:noAutofit/>
          </a:bodyPr>
          <a:p>
            <a:pPr indent="0"/>
            <a:r>
              <a:rPr lang="en-US" b="1" sz="1300" spc="-50">
                <a:solidFill>
                  <a:srgbClr val="724B4A"/>
                </a:solidFill>
                <a:latin typeface="Arial"/>
              </a:rPr>
              <a:t>Leads</a:t>
            </a:r>
          </a:p>
        </p:txBody>
      </p:sp>
      <p:sp>
        <p:nvSpPr>
          <p:cNvPr id="19" name=""/>
          <p:cNvSpPr/>
          <p:nvPr/>
        </p:nvSpPr>
        <p:spPr>
          <a:xfrm>
            <a:off x="9040368" y="515112"/>
            <a:ext cx="103632" cy="496824"/>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Tree>
  </p:cSld>
  <p:clrMapOvr>
    <a:overrideClrMapping bg1="lt1" tx1="dk1" bg2="lt2" tx2="dk2" accent1="accent1" accent2="accent2" accent3="accent3" accent4="accent4" accent5="accent5" accent6="accent6" hlink="hlink" folHlink="folHlink"/>
  </p:clrMapOvr>
</p:sld>
</file>

<file path=ppt/slides/slide61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31008" y="371856"/>
            <a:ext cx="3697224" cy="356616"/>
          </a:xfrm>
          <a:prstGeom prst="rect">
            <a:avLst/>
          </a:prstGeom>
        </p:spPr>
        <p:txBody>
          <a:bodyPr lIns="0" tIns="0" rIns="0" bIns="0" wrap="none">
            <a:noAutofit/>
          </a:bodyPr>
          <a:p>
            <a:pPr indent="0"/>
            <a:r>
              <a:rPr lang="en-US" b="1" sz="3200">
                <a:solidFill>
                  <a:srgbClr val="205969"/>
                </a:solidFill>
                <a:latin typeface="Arial"/>
              </a:rPr>
              <a:t>Lead Identification</a:t>
            </a:r>
          </a:p>
        </p:txBody>
      </p:sp>
      <p:sp>
        <p:nvSpPr>
          <p:cNvPr id="3" name=""/>
          <p:cNvSpPr/>
          <p:nvPr/>
        </p:nvSpPr>
        <p:spPr>
          <a:xfrm>
            <a:off x="9037320" y="646176"/>
            <a:ext cx="106680" cy="365760"/>
          </a:xfrm>
          <a:prstGeom prst="rect">
            <a:avLst/>
          </a:prstGeom>
          <a:solidFill>
            <a:srgbClr val="E6F3F9"/>
          </a:solidFill>
        </p:spPr>
        <p:txBody>
          <a:bodyPr lIns="0" tIns="0" rIns="0" bIns="0" wrap="none">
            <a:noAutofit/>
          </a:bodyPr>
          <a:p>
            <a:pPr indent="0"/>
            <a:r>
              <a:rPr lang="en-US" b="1" sz="4000">
                <a:solidFill>
                  <a:srgbClr val="205969"/>
                </a:solidFill>
                <a:latin typeface="Cambria"/>
              </a:rPr>
              <a:t>I</a:t>
            </a:r>
          </a:p>
        </p:txBody>
      </p:sp>
      <p:sp>
        <p:nvSpPr>
          <p:cNvPr id="4" name=""/>
          <p:cNvSpPr/>
          <p:nvPr/>
        </p:nvSpPr>
        <p:spPr>
          <a:xfrm>
            <a:off x="4568952" y="1173480"/>
            <a:ext cx="3645408" cy="3965448"/>
          </a:xfrm>
          <a:prstGeom prst="rect">
            <a:avLst/>
          </a:prstGeom>
        </p:spPr>
        <p:txBody>
          <a:bodyPr lIns="0" tIns="0" rIns="0" bIns="0">
            <a:noAutofit/>
          </a:bodyPr>
          <a:p>
            <a:pPr indent="0">
              <a:lnSpc>
                <a:spcPts val="3336"/>
              </a:lnSpc>
              <a:spcAft>
                <a:spcPts val="1890"/>
              </a:spcAft>
            </a:pPr>
            <a:r>
              <a:rPr lang="en-US" sz="2600">
                <a:solidFill>
                  <a:srgbClr val="8F2934"/>
                </a:solidFill>
                <a:latin typeface="Arial"/>
              </a:rPr>
              <a:t>Visual Screening </a:t>
            </a:r>
            <a:r>
              <a:rPr lang="en-US" sz="2600">
                <a:latin typeface="Arial"/>
              </a:rPr>
              <a:t>MLCC: Multilevel chemical Compatibility scoring</a:t>
            </a:r>
          </a:p>
          <a:p>
            <a:pPr algn="just" indent="0">
              <a:lnSpc>
                <a:spcPts val="3096"/>
              </a:lnSpc>
            </a:pPr>
            <a:r>
              <a:rPr lang="en-US" sz="2600">
                <a:latin typeface="Arial"/>
              </a:rPr>
              <a:t>□    Top selling drugs</a:t>
            </a:r>
          </a:p>
          <a:p>
            <a:pPr indent="0">
              <a:lnSpc>
                <a:spcPts val="3096"/>
              </a:lnSpc>
            </a:pPr>
            <a:r>
              <a:rPr lang="en-US" sz="2600">
                <a:latin typeface="Arial"/>
              </a:rPr>
              <a:t>□    Compounds under biological scrutiny</a:t>
            </a:r>
          </a:p>
          <a:p>
            <a:pPr algn="just" indent="0">
              <a:lnSpc>
                <a:spcPts val="3096"/>
              </a:lnSpc>
            </a:pPr>
            <a:r>
              <a:rPr lang="en-US" sz="2600">
                <a:latin typeface="Arial"/>
              </a:rPr>
              <a:t>□    Anticancer drugs</a:t>
            </a:r>
          </a:p>
          <a:p>
            <a:pPr algn="just" indent="0">
              <a:lnSpc>
                <a:spcPts val="3096"/>
              </a:lnSpc>
            </a:pPr>
            <a:r>
              <a:rPr lang="en-US" sz="2600">
                <a:latin typeface="Arial"/>
              </a:rPr>
              <a:t>□    Compounds with poor drug like characters</a:t>
            </a:r>
          </a:p>
        </p:txBody>
      </p:sp>
    </p:spTree>
  </p:cSld>
  <p:clrMapOvr>
    <a:overrideClrMapping bg1="lt1" tx1="dk1" bg2="lt2" tx2="dk2" accent1="accent1" accent2="accent2" accent3="accent3" accent4="accent4" accent5="accent5" accent6="accent6" hlink="hlink" folHlink="folHlink"/>
  </p:clrMapOvr>
</p:sld>
</file>

<file path=ppt/slides/slide61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838200" y="1066800"/>
            <a:ext cx="7467600" cy="5029200"/>
          </a:xfrm>
          <a:prstGeom prst="rect">
            <a:avLst/>
          </a:prstGeom>
        </p:spPr>
      </p:pic>
      <p:sp>
        <p:nvSpPr>
          <p:cNvPr id="3" name=""/>
          <p:cNvSpPr/>
          <p:nvPr/>
        </p:nvSpPr>
        <p:spPr>
          <a:xfrm>
            <a:off x="2731008" y="371856"/>
            <a:ext cx="3697224" cy="356616"/>
          </a:xfrm>
          <a:prstGeom prst="rect">
            <a:avLst/>
          </a:prstGeom>
        </p:spPr>
        <p:txBody>
          <a:bodyPr lIns="0" tIns="0" rIns="0" bIns="0" wrap="none">
            <a:noAutofit/>
          </a:bodyPr>
          <a:p>
            <a:pPr indent="0"/>
            <a:r>
              <a:rPr lang="en-US" b="1" sz="3200">
                <a:solidFill>
                  <a:srgbClr val="205969"/>
                </a:solidFill>
                <a:latin typeface="Arial"/>
              </a:rPr>
              <a:t>Lead Identification</a:t>
            </a:r>
          </a:p>
        </p:txBody>
      </p:sp>
      <p:sp>
        <p:nvSpPr>
          <p:cNvPr id="4" name=""/>
          <p:cNvSpPr/>
          <p:nvPr/>
        </p:nvSpPr>
        <p:spPr>
          <a:xfrm>
            <a:off x="1082040" y="2895600"/>
            <a:ext cx="963168" cy="1618488"/>
          </a:xfrm>
          <a:prstGeom prst="rect">
            <a:avLst/>
          </a:prstGeom>
        </p:spPr>
        <p:txBody>
          <a:bodyPr lIns="0" tIns="0" rIns="0" bIns="0">
            <a:noAutofit/>
          </a:bodyPr>
          <a:p>
            <a:pPr indent="0">
              <a:lnSpc>
                <a:spcPts val="2592"/>
              </a:lnSpc>
            </a:pPr>
            <a:r>
              <a:rPr lang="en-US" sz="1300">
                <a:latin typeface="Impact"/>
              </a:rPr>
              <a:t>Absorption</a:t>
            </a:r>
          </a:p>
          <a:p>
            <a:pPr indent="0">
              <a:lnSpc>
                <a:spcPts val="2592"/>
              </a:lnSpc>
            </a:pPr>
            <a:r>
              <a:rPr lang="en-US" sz="1300">
                <a:latin typeface="Impact"/>
              </a:rPr>
              <a:t>Distribution</a:t>
            </a:r>
          </a:p>
          <a:p>
            <a:pPr indent="0">
              <a:lnSpc>
                <a:spcPts val="2592"/>
              </a:lnSpc>
            </a:pPr>
            <a:r>
              <a:rPr lang="en-US" sz="1300">
                <a:latin typeface="Impact"/>
              </a:rPr>
              <a:t>Metabolism</a:t>
            </a:r>
          </a:p>
          <a:p>
            <a:pPr indent="0">
              <a:lnSpc>
                <a:spcPts val="2592"/>
              </a:lnSpc>
            </a:pPr>
            <a:r>
              <a:rPr lang="en-US" sz="1300">
                <a:latin typeface="Impact"/>
              </a:rPr>
              <a:t>Excretion</a:t>
            </a:r>
          </a:p>
          <a:p>
            <a:pPr indent="0">
              <a:lnSpc>
                <a:spcPts val="2592"/>
              </a:lnSpc>
            </a:pPr>
            <a:r>
              <a:rPr lang="en-US" sz="1300">
                <a:latin typeface="Impact"/>
              </a:rPr>
              <a:t>Toxicity</a:t>
            </a:r>
          </a:p>
        </p:txBody>
      </p:sp>
      <p:sp>
        <p:nvSpPr>
          <p:cNvPr id="5" name=""/>
          <p:cNvSpPr/>
          <p:nvPr/>
        </p:nvSpPr>
        <p:spPr>
          <a:xfrm>
            <a:off x="3035808" y="5154168"/>
            <a:ext cx="963168" cy="237744"/>
          </a:xfrm>
          <a:prstGeom prst="rect">
            <a:avLst/>
          </a:prstGeom>
          <a:solidFill>
            <a:srgbClr val="FAFB3E"/>
          </a:solidFill>
        </p:spPr>
        <p:txBody>
          <a:bodyPr lIns="0" tIns="0" rIns="0" bIns="0" wrap="none">
            <a:noAutofit/>
          </a:bodyPr>
          <a:p>
            <a:pPr indent="0"/>
            <a:r>
              <a:rPr lang="en-US" sz="1300">
                <a:solidFill>
                  <a:srgbClr val="2E240A"/>
                </a:solidFill>
                <a:latin typeface="Impact"/>
              </a:rPr>
              <a:t>Informatics</a:t>
            </a:r>
          </a:p>
        </p:txBody>
      </p:sp>
      <p:sp>
        <p:nvSpPr>
          <p:cNvPr id="6" name=""/>
          <p:cNvSpPr/>
          <p:nvPr/>
        </p:nvSpPr>
        <p:spPr>
          <a:xfrm>
            <a:off x="3322320" y="1328928"/>
            <a:ext cx="2078736" cy="304800"/>
          </a:xfrm>
          <a:prstGeom prst="rect">
            <a:avLst/>
          </a:prstGeom>
        </p:spPr>
        <p:txBody>
          <a:bodyPr lIns="0" tIns="0" rIns="0" bIns="0" wrap="none">
            <a:noAutofit/>
          </a:bodyPr>
          <a:p>
            <a:pPr indent="0"/>
            <a:r>
              <a:rPr lang="en-US" sz="2600">
                <a:latin typeface="Arial"/>
              </a:rPr>
              <a:t>Chemoinformatics</a:t>
            </a:r>
          </a:p>
        </p:txBody>
      </p:sp>
      <p:sp>
        <p:nvSpPr>
          <p:cNvPr id="7" name=""/>
          <p:cNvSpPr/>
          <p:nvPr/>
        </p:nvSpPr>
        <p:spPr>
          <a:xfrm>
            <a:off x="1316736" y="2182368"/>
            <a:ext cx="603504" cy="207264"/>
          </a:xfrm>
          <a:prstGeom prst="rect">
            <a:avLst/>
          </a:prstGeom>
        </p:spPr>
        <p:txBody>
          <a:bodyPr lIns="0" tIns="0" rIns="0" bIns="0" wrap="none">
            <a:noAutofit/>
          </a:bodyPr>
          <a:p>
            <a:pPr indent="0"/>
            <a:r>
              <a:rPr lang="en-US" sz="1300">
                <a:latin typeface="Impact"/>
              </a:rPr>
              <a:t>ADMET</a:t>
            </a:r>
          </a:p>
        </p:txBody>
      </p:sp>
      <p:sp>
        <p:nvSpPr>
          <p:cNvPr id="8" name=""/>
          <p:cNvSpPr/>
          <p:nvPr/>
        </p:nvSpPr>
        <p:spPr>
          <a:xfrm>
            <a:off x="2871216" y="2188464"/>
            <a:ext cx="1298448" cy="249936"/>
          </a:xfrm>
          <a:prstGeom prst="rect">
            <a:avLst/>
          </a:prstGeom>
        </p:spPr>
        <p:txBody>
          <a:bodyPr lIns="0" tIns="0" rIns="0" bIns="0" wrap="none">
            <a:noAutofit/>
          </a:bodyPr>
          <a:p>
            <a:pPr indent="0"/>
            <a:r>
              <a:rPr lang="en-US" sz="1300">
                <a:solidFill>
                  <a:srgbClr val="201829"/>
                </a:solidFill>
                <a:latin typeface="Impact"/>
              </a:rPr>
              <a:t>Chemistry Space</a:t>
            </a:r>
          </a:p>
        </p:txBody>
      </p:sp>
      <p:sp>
        <p:nvSpPr>
          <p:cNvPr id="9" name=""/>
          <p:cNvSpPr/>
          <p:nvPr/>
        </p:nvSpPr>
        <p:spPr>
          <a:xfrm>
            <a:off x="5077968" y="2194560"/>
            <a:ext cx="597408" cy="243840"/>
          </a:xfrm>
          <a:prstGeom prst="rect">
            <a:avLst/>
          </a:prstGeom>
        </p:spPr>
        <p:txBody>
          <a:bodyPr lIns="0" tIns="0" rIns="0" bIns="0" wrap="none">
            <a:noAutofit/>
          </a:bodyPr>
          <a:p>
            <a:pPr indent="0"/>
            <a:r>
              <a:rPr lang="en-US" sz="1300">
                <a:latin typeface="Impact"/>
              </a:rPr>
              <a:t>Targets</a:t>
            </a:r>
          </a:p>
        </p:txBody>
      </p:sp>
      <p:sp>
        <p:nvSpPr>
          <p:cNvPr id="10" name=""/>
          <p:cNvSpPr/>
          <p:nvPr/>
        </p:nvSpPr>
        <p:spPr>
          <a:xfrm>
            <a:off x="7083552" y="2194560"/>
            <a:ext cx="658368" cy="188976"/>
          </a:xfrm>
          <a:prstGeom prst="rect">
            <a:avLst/>
          </a:prstGeom>
        </p:spPr>
        <p:txBody>
          <a:bodyPr lIns="0" tIns="0" rIns="0" bIns="0" wrap="none">
            <a:noAutofit/>
          </a:bodyPr>
          <a:p>
            <a:pPr indent="0"/>
            <a:r>
              <a:rPr lang="en-US" sz="1300">
                <a:latin typeface="Impact"/>
              </a:rPr>
              <a:t>Diseases</a:t>
            </a:r>
          </a:p>
        </p:txBody>
      </p:sp>
      <p:sp>
        <p:nvSpPr>
          <p:cNvPr id="11" name=""/>
          <p:cNvSpPr/>
          <p:nvPr/>
        </p:nvSpPr>
        <p:spPr>
          <a:xfrm>
            <a:off x="6888480" y="2913888"/>
            <a:ext cx="1133856" cy="1536192"/>
          </a:xfrm>
          <a:prstGeom prst="rect">
            <a:avLst/>
          </a:prstGeom>
        </p:spPr>
        <p:txBody>
          <a:bodyPr lIns="0" tIns="0" rIns="0" bIns="0">
            <a:noAutofit/>
          </a:bodyPr>
          <a:p>
            <a:pPr indent="0">
              <a:lnSpc>
                <a:spcPts val="2616"/>
              </a:lnSpc>
            </a:pPr>
            <a:r>
              <a:rPr lang="en-US" sz="1300">
                <a:latin typeface="Impact"/>
              </a:rPr>
              <a:t>AIDS/HIV</a:t>
            </a:r>
          </a:p>
          <a:p>
            <a:pPr indent="0">
              <a:lnSpc>
                <a:spcPts val="2616"/>
              </a:lnSpc>
            </a:pPr>
            <a:r>
              <a:rPr lang="en-US" sz="1300">
                <a:latin typeface="Impact"/>
              </a:rPr>
              <a:t>Cancer</a:t>
            </a:r>
          </a:p>
          <a:p>
            <a:pPr indent="0">
              <a:lnSpc>
                <a:spcPts val="2616"/>
              </a:lnSpc>
            </a:pPr>
            <a:r>
              <a:rPr lang="en-US" sz="1300">
                <a:latin typeface="Impact"/>
              </a:rPr>
              <a:t>CNS disorders</a:t>
            </a:r>
          </a:p>
          <a:p>
            <a:pPr indent="0">
              <a:lnSpc>
                <a:spcPts val="2616"/>
              </a:lnSpc>
            </a:pPr>
            <a:r>
              <a:rPr lang="en-US" sz="1300">
                <a:latin typeface="Impact"/>
              </a:rPr>
              <a:t>Diabetes</a:t>
            </a:r>
          </a:p>
          <a:p>
            <a:pPr indent="0">
              <a:lnSpc>
                <a:spcPts val="2616"/>
              </a:lnSpc>
            </a:pPr>
            <a:r>
              <a:rPr lang="en-US" sz="1300">
                <a:latin typeface="Impact"/>
              </a:rPr>
              <a:t>Inflammation</a:t>
            </a:r>
          </a:p>
        </p:txBody>
      </p:sp>
      <p:sp>
        <p:nvSpPr>
          <p:cNvPr id="12" name=""/>
          <p:cNvSpPr/>
          <p:nvPr/>
        </p:nvSpPr>
        <p:spPr>
          <a:xfrm>
            <a:off x="4949952" y="2919984"/>
            <a:ext cx="963168" cy="1524000"/>
          </a:xfrm>
          <a:prstGeom prst="rect">
            <a:avLst/>
          </a:prstGeom>
        </p:spPr>
        <p:txBody>
          <a:bodyPr lIns="0" tIns="0" rIns="0" bIns="0">
            <a:noAutofit/>
          </a:bodyPr>
          <a:p>
            <a:pPr algn="just" indent="0">
              <a:lnSpc>
                <a:spcPts val="2616"/>
              </a:lnSpc>
            </a:pPr>
            <a:r>
              <a:rPr lang="en-US" sz="1300">
                <a:latin typeface="Impact"/>
              </a:rPr>
              <a:t>DNA</a:t>
            </a:r>
          </a:p>
          <a:p>
            <a:pPr algn="just" indent="0">
              <a:lnSpc>
                <a:spcPts val="2616"/>
              </a:lnSpc>
            </a:pPr>
            <a:r>
              <a:rPr lang="en-US" sz="1300">
                <a:latin typeface="Impact"/>
              </a:rPr>
              <a:t>Enzymes</a:t>
            </a:r>
          </a:p>
          <a:p>
            <a:pPr algn="just" indent="0">
              <a:lnSpc>
                <a:spcPts val="2616"/>
              </a:lnSpc>
            </a:pPr>
            <a:r>
              <a:rPr lang="en-US" sz="1300">
                <a:latin typeface="Impact"/>
              </a:rPr>
              <a:t>SPCRs</a:t>
            </a:r>
          </a:p>
          <a:p>
            <a:pPr algn="just" indent="0">
              <a:lnSpc>
                <a:spcPts val="2616"/>
              </a:lnSpc>
            </a:pPr>
            <a:r>
              <a:rPr lang="en-US" sz="1300">
                <a:latin typeface="Impact"/>
              </a:rPr>
              <a:t>Ion channels Kinases</a:t>
            </a:r>
          </a:p>
        </p:txBody>
      </p:sp>
    </p:spTree>
  </p:cSld>
  <p:clrMapOvr>
    <a:overrideClrMapping bg1="lt1" tx1="dk1" bg2="lt2" tx2="dk2" accent1="accent1" accent2="accent2" accent3="accent3" accent4="accent4" accent5="accent5" accent6="accent6" hlink="hlink" folHlink="folHlink"/>
  </p:clrMapOvr>
</p:sld>
</file>

<file path=ppt/slides/slide61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31008" y="371856"/>
            <a:ext cx="3697224" cy="356616"/>
          </a:xfrm>
          <a:prstGeom prst="rect">
            <a:avLst/>
          </a:prstGeom>
        </p:spPr>
        <p:txBody>
          <a:bodyPr lIns="0" tIns="0" rIns="0" bIns="0" wrap="none">
            <a:noAutofit/>
          </a:bodyPr>
          <a:p>
            <a:pPr indent="0"/>
            <a:r>
              <a:rPr lang="en-US" b="1" sz="3200">
                <a:solidFill>
                  <a:srgbClr val="205969"/>
                </a:solidFill>
                <a:latin typeface="Arial"/>
              </a:rPr>
              <a:t>Lead Identification</a:t>
            </a:r>
          </a:p>
        </p:txBody>
      </p:sp>
      <p:sp>
        <p:nvSpPr>
          <p:cNvPr id="3" name=""/>
          <p:cNvSpPr/>
          <p:nvPr/>
        </p:nvSpPr>
        <p:spPr>
          <a:xfrm>
            <a:off x="9037320" y="661416"/>
            <a:ext cx="106680" cy="350520"/>
          </a:xfrm>
          <a:prstGeom prst="rect">
            <a:avLst/>
          </a:prstGeom>
          <a:solidFill>
            <a:srgbClr val="E6F3F9"/>
          </a:solidFill>
        </p:spPr>
        <p:txBody>
          <a:bodyPr lIns="0" tIns="0" rIns="0" bIns="0" wrap="none">
            <a:noAutofit/>
          </a:bodyPr>
          <a:p>
            <a:pPr indent="0"/>
            <a:r>
              <a:rPr lang="en-US" sz="1000">
                <a:solidFill>
                  <a:srgbClr val="205969"/>
                </a:solidFill>
                <a:latin typeface="Arial"/>
              </a:rPr>
              <a:t>1</a:t>
            </a:r>
          </a:p>
        </p:txBody>
      </p:sp>
      <p:sp>
        <p:nvSpPr>
          <p:cNvPr id="4" name=""/>
          <p:cNvSpPr/>
          <p:nvPr/>
        </p:nvSpPr>
        <p:spPr>
          <a:xfrm>
            <a:off x="4581144" y="1176528"/>
            <a:ext cx="3791712" cy="3166872"/>
          </a:xfrm>
          <a:prstGeom prst="rect">
            <a:avLst/>
          </a:prstGeom>
        </p:spPr>
        <p:txBody>
          <a:bodyPr lIns="0" tIns="0" rIns="0" bIns="0">
            <a:noAutofit/>
          </a:bodyPr>
          <a:p>
            <a:pPr indent="0">
              <a:spcAft>
                <a:spcPts val="630"/>
              </a:spcAft>
            </a:pPr>
            <a:r>
              <a:rPr lang="en-US" sz="2600">
                <a:solidFill>
                  <a:srgbClr val="8F2934"/>
                </a:solidFill>
                <a:latin typeface="Arial"/>
              </a:rPr>
              <a:t>Pharmacophore</a:t>
            </a:r>
          </a:p>
          <a:p>
            <a:pPr indent="0">
              <a:spcAft>
                <a:spcPts val="1050"/>
              </a:spcAft>
            </a:pPr>
            <a:r>
              <a:rPr lang="en-US" sz="2600">
                <a:solidFill>
                  <a:srgbClr val="8F2934"/>
                </a:solidFill>
                <a:latin typeface="Arial"/>
              </a:rPr>
              <a:t>Mapping</a:t>
            </a:r>
          </a:p>
          <a:p>
            <a:pPr indent="0">
              <a:lnSpc>
                <a:spcPts val="3120"/>
              </a:lnSpc>
              <a:spcAft>
                <a:spcPts val="2100"/>
              </a:spcAft>
            </a:pPr>
            <a:r>
              <a:rPr lang="en-US" sz="2600">
                <a:latin typeface="Arial"/>
              </a:rPr>
              <a:t>Identify lead compounds against a desired target</a:t>
            </a:r>
          </a:p>
          <a:p>
            <a:pPr indent="0">
              <a:lnSpc>
                <a:spcPts val="3096"/>
              </a:lnSpc>
              <a:spcAft>
                <a:spcPts val="2100"/>
              </a:spcAft>
            </a:pPr>
            <a:r>
              <a:rPr lang="en-US" sz="2600">
                <a:latin typeface="Arial"/>
              </a:rPr>
              <a:t>Definition: 3-D arrange... Usage: interaction of receptor &amp; legend</a:t>
            </a:r>
          </a:p>
        </p:txBody>
      </p:sp>
      <p:sp>
        <p:nvSpPr>
          <p:cNvPr id="5" name=""/>
          <p:cNvSpPr/>
          <p:nvPr/>
        </p:nvSpPr>
        <p:spPr>
          <a:xfrm>
            <a:off x="4596384" y="4791456"/>
            <a:ext cx="1716024" cy="341376"/>
          </a:xfrm>
          <a:prstGeom prst="rect">
            <a:avLst/>
          </a:prstGeom>
        </p:spPr>
        <p:txBody>
          <a:bodyPr lIns="0" tIns="0" rIns="0" bIns="0" wrap="none">
            <a:noAutofit/>
          </a:bodyPr>
          <a:p>
            <a:pPr indent="0">
              <a:spcBef>
                <a:spcPts val="2100"/>
              </a:spcBef>
            </a:pPr>
            <a:r>
              <a:rPr lang="en-US" sz="2600">
                <a:latin typeface="Arial"/>
              </a:rPr>
              <a:t>DB concept</a:t>
            </a:r>
          </a:p>
        </p:txBody>
      </p:sp>
    </p:spTree>
  </p:cSld>
  <p:clrMapOvr>
    <a:overrideClrMapping bg1="lt1" tx1="dk1" bg2="lt2" tx2="dk2" accent1="accent1" accent2="accent2" accent3="accent3" accent4="accent4" accent5="accent5" accent6="accent6" hlink="hlink" folHlink="folHlink"/>
  </p:clrMapOvr>
</p:sld>
</file>

<file path=ppt/slides/slide61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31008" y="371856"/>
            <a:ext cx="3697224" cy="356616"/>
          </a:xfrm>
          <a:prstGeom prst="rect">
            <a:avLst/>
          </a:prstGeom>
        </p:spPr>
        <p:txBody>
          <a:bodyPr lIns="0" tIns="0" rIns="0" bIns="0" wrap="none">
            <a:noAutofit/>
          </a:bodyPr>
          <a:p>
            <a:pPr indent="0"/>
            <a:r>
              <a:rPr lang="en-US" b="1" sz="3200">
                <a:solidFill>
                  <a:srgbClr val="205969"/>
                </a:solidFill>
                <a:latin typeface="Arial"/>
              </a:rPr>
              <a:t>Lead Identification</a:t>
            </a:r>
          </a:p>
        </p:txBody>
      </p:sp>
      <p:sp>
        <p:nvSpPr>
          <p:cNvPr id="3" name=""/>
          <p:cNvSpPr/>
          <p:nvPr/>
        </p:nvSpPr>
        <p:spPr>
          <a:xfrm>
            <a:off x="9037320" y="518160"/>
            <a:ext cx="106680" cy="493776"/>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75048" y="1173480"/>
            <a:ext cx="3157728" cy="3169920"/>
          </a:xfrm>
          <a:prstGeom prst="rect">
            <a:avLst/>
          </a:prstGeom>
        </p:spPr>
        <p:txBody>
          <a:bodyPr lIns="0" tIns="0" rIns="0" bIns="0">
            <a:noAutofit/>
          </a:bodyPr>
          <a:p>
            <a:pPr indent="0">
              <a:spcAft>
                <a:spcPts val="1050"/>
              </a:spcAft>
            </a:pPr>
            <a:r>
              <a:rPr lang="en-US" sz="2600">
                <a:solidFill>
                  <a:srgbClr val="8F2934"/>
                </a:solidFill>
                <a:latin typeface="Arial"/>
              </a:rPr>
              <a:t>QSAR</a:t>
            </a:r>
          </a:p>
          <a:p>
            <a:pPr indent="0">
              <a:lnSpc>
                <a:spcPts val="3120"/>
              </a:lnSpc>
              <a:spcAft>
                <a:spcPts val="2100"/>
              </a:spcAft>
            </a:pPr>
            <a:r>
              <a:rPr lang="en-US" sz="2200">
                <a:latin typeface="Calibri"/>
              </a:rPr>
              <a:t>Quantitative structure activity relationship</a:t>
            </a:r>
          </a:p>
          <a:p>
            <a:pPr indent="0">
              <a:lnSpc>
                <a:spcPts val="3096"/>
              </a:lnSpc>
              <a:spcAft>
                <a:spcPts val="2100"/>
              </a:spcAft>
            </a:pPr>
            <a:r>
              <a:rPr lang="en-US" sz="2600">
                <a:solidFill>
                  <a:srgbClr val="205969"/>
                </a:solidFill>
                <a:latin typeface="Arial"/>
              </a:rPr>
              <a:t>SAR: </a:t>
            </a:r>
            <a:r>
              <a:rPr lang="en-US" sz="2200">
                <a:latin typeface="Calibri"/>
              </a:rPr>
              <a:t>synthesizing &amp; testing a series of structurally related compounds</a:t>
            </a:r>
          </a:p>
        </p:txBody>
      </p:sp>
      <p:sp>
        <p:nvSpPr>
          <p:cNvPr id="5" name=""/>
          <p:cNvSpPr/>
          <p:nvPr/>
        </p:nvSpPr>
        <p:spPr>
          <a:xfrm>
            <a:off x="4596384" y="4791456"/>
            <a:ext cx="3340608" cy="344424"/>
          </a:xfrm>
          <a:prstGeom prst="rect">
            <a:avLst/>
          </a:prstGeom>
        </p:spPr>
        <p:txBody>
          <a:bodyPr lIns="0" tIns="0" rIns="0" bIns="0" wrap="none">
            <a:noAutofit/>
          </a:bodyPr>
          <a:p>
            <a:pPr indent="0">
              <a:spcBef>
                <a:spcPts val="2100"/>
              </a:spcBef>
            </a:pPr>
            <a:r>
              <a:rPr lang="en-US" sz="2200">
                <a:latin typeface="Calibri"/>
              </a:rPr>
              <a:t>Least squares &amp; KNNs</a:t>
            </a:r>
          </a:p>
        </p:txBody>
      </p:sp>
    </p:spTree>
  </p:cSld>
  <p:clrMapOvr>
    <a:overrideClrMapping bg1="lt1" tx1="dk1" bg2="lt2" tx2="dk2" accent1="accent1" accent2="accent2" accent3="accent3" accent4="accent4" accent5="accent5" accent6="accent6" hlink="hlink" folHlink="folHlink"/>
  </p:clrMapOvr>
</p:sld>
</file>

<file path=ppt/slides/slide61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31008" y="371856"/>
            <a:ext cx="3697224" cy="356616"/>
          </a:xfrm>
          <a:prstGeom prst="rect">
            <a:avLst/>
          </a:prstGeom>
        </p:spPr>
        <p:txBody>
          <a:bodyPr lIns="0" tIns="0" rIns="0" bIns="0" wrap="none">
            <a:noAutofit/>
          </a:bodyPr>
          <a:p>
            <a:pPr indent="0"/>
            <a:r>
              <a:rPr lang="en-US" b="1" sz="3200">
                <a:solidFill>
                  <a:srgbClr val="205969"/>
                </a:solidFill>
                <a:latin typeface="Arial"/>
              </a:rPr>
              <a:t>Lead Identification</a:t>
            </a:r>
          </a:p>
        </p:txBody>
      </p:sp>
      <p:sp>
        <p:nvSpPr>
          <p:cNvPr id="3" name=""/>
          <p:cNvSpPr/>
          <p:nvPr/>
        </p:nvSpPr>
        <p:spPr>
          <a:xfrm>
            <a:off x="4590288" y="1176528"/>
            <a:ext cx="3474720" cy="3413760"/>
          </a:xfrm>
          <a:prstGeom prst="rect">
            <a:avLst/>
          </a:prstGeom>
        </p:spPr>
        <p:txBody>
          <a:bodyPr lIns="0" tIns="0" rIns="0" bIns="0">
            <a:noAutofit/>
          </a:bodyPr>
          <a:p>
            <a:pPr indent="0">
              <a:lnSpc>
                <a:spcPts val="3120"/>
              </a:lnSpc>
              <a:spcAft>
                <a:spcPts val="1470"/>
              </a:spcAft>
            </a:pPr>
            <a:r>
              <a:rPr lang="en-US" sz="2600">
                <a:solidFill>
                  <a:srgbClr val="8F2934"/>
                </a:solidFill>
                <a:latin typeface="Arial"/>
              </a:rPr>
              <a:t>High Throughput Docking</a:t>
            </a:r>
          </a:p>
          <a:p>
            <a:pPr indent="0">
              <a:spcAft>
                <a:spcPts val="2940"/>
              </a:spcAft>
            </a:pPr>
            <a:r>
              <a:rPr lang="en-US" sz="2200">
                <a:latin typeface="Calibri"/>
              </a:rPr>
              <a:t>Ligand &amp; protein</a:t>
            </a:r>
          </a:p>
          <a:p>
            <a:pPr indent="0">
              <a:spcAft>
                <a:spcPts val="2940"/>
              </a:spcAft>
            </a:pPr>
            <a:r>
              <a:rPr lang="en-US" sz="2200">
                <a:latin typeface="Calibri"/>
              </a:rPr>
              <a:t>Docking algos</a:t>
            </a:r>
          </a:p>
          <a:p>
            <a:pPr indent="0">
              <a:lnSpc>
                <a:spcPts val="3096"/>
              </a:lnSpc>
            </a:pPr>
            <a:r>
              <a:rPr lang="en-US" sz="2200">
                <a:latin typeface="Calibri"/>
              </a:rPr>
              <a:t>Force fields, knowledge based &amp; empirical</a:t>
            </a:r>
          </a:p>
        </p:txBody>
      </p:sp>
    </p:spTree>
  </p:cSld>
  <p:clrMapOvr>
    <a:overrideClrMapping bg1="lt1" tx1="dk1" bg2="lt2" tx2="dk2" accent1="accent1" accent2="accent2" accent3="accent3" accent4="accent4" accent5="accent5" accent6="accent6" hlink="hlink" folHlink="folHlink"/>
  </p:clrMapOvr>
</p:sld>
</file>

<file path=ppt/slides/slide61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31008" y="371856"/>
            <a:ext cx="3697224" cy="356616"/>
          </a:xfrm>
          <a:prstGeom prst="rect">
            <a:avLst/>
          </a:prstGeom>
        </p:spPr>
        <p:txBody>
          <a:bodyPr lIns="0" tIns="0" rIns="0" bIns="0" wrap="none">
            <a:noAutofit/>
          </a:bodyPr>
          <a:p>
            <a:pPr indent="0"/>
            <a:r>
              <a:rPr lang="en-US" b="1" sz="3200">
                <a:solidFill>
                  <a:srgbClr val="205969"/>
                </a:solidFill>
                <a:latin typeface="Arial"/>
              </a:rPr>
              <a:t>Lead Identification</a:t>
            </a:r>
          </a:p>
        </p:txBody>
      </p:sp>
      <p:sp>
        <p:nvSpPr>
          <p:cNvPr id="3" name=""/>
          <p:cNvSpPr/>
          <p:nvPr/>
        </p:nvSpPr>
        <p:spPr>
          <a:xfrm>
            <a:off x="9037320" y="554736"/>
            <a:ext cx="106680" cy="457200"/>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81144" y="1176528"/>
            <a:ext cx="3874008" cy="4130040"/>
          </a:xfrm>
          <a:prstGeom prst="rect">
            <a:avLst/>
          </a:prstGeom>
        </p:spPr>
        <p:txBody>
          <a:bodyPr lIns="0" tIns="0" rIns="0" bIns="0">
            <a:noAutofit/>
          </a:bodyPr>
          <a:p>
            <a:pPr algn="just" indent="0">
              <a:spcAft>
                <a:spcPts val="2310"/>
              </a:spcAft>
            </a:pPr>
            <a:r>
              <a:rPr lang="en-US" sz="2600">
                <a:solidFill>
                  <a:srgbClr val="8F2934"/>
                </a:solidFill>
                <a:latin typeface="Arial"/>
              </a:rPr>
              <a:t>NMR based screening</a:t>
            </a:r>
          </a:p>
          <a:p>
            <a:pPr indent="0">
              <a:lnSpc>
                <a:spcPts val="3072"/>
              </a:lnSpc>
              <a:spcAft>
                <a:spcPts val="2100"/>
              </a:spcAft>
            </a:pPr>
            <a:r>
              <a:rPr lang="en-US" sz="2200">
                <a:latin typeface="Calibri"/>
              </a:rPr>
              <a:t>Nuclear Magnetic Resonance</a:t>
            </a:r>
          </a:p>
          <a:p>
            <a:pPr indent="0">
              <a:lnSpc>
                <a:spcPts val="3120"/>
              </a:lnSpc>
              <a:spcAft>
                <a:spcPts val="2100"/>
              </a:spcAft>
            </a:pPr>
            <a:r>
              <a:rPr lang="en-US" sz="2200">
                <a:latin typeface="Calibri"/>
              </a:rPr>
              <a:t>3-D potential DC &amp; tertiary structure of Proteins</a:t>
            </a:r>
          </a:p>
          <a:p>
            <a:pPr indent="0">
              <a:spcAft>
                <a:spcPts val="2940"/>
              </a:spcAft>
            </a:pPr>
            <a:r>
              <a:rPr lang="en-US" sz="2200">
                <a:latin typeface="Calibri"/>
              </a:rPr>
              <a:t>Need of prior information</a:t>
            </a:r>
          </a:p>
          <a:p>
            <a:pPr indent="0">
              <a:spcAft>
                <a:spcPts val="2940"/>
              </a:spcAft>
            </a:pPr>
            <a:r>
              <a:rPr lang="en-US" sz="2200">
                <a:latin typeface="Calibri"/>
              </a:rPr>
              <a:t>SHAPES</a:t>
            </a:r>
          </a:p>
        </p:txBody>
      </p:sp>
      <p:sp>
        <p:nvSpPr>
          <p:cNvPr id="5" name=""/>
          <p:cNvSpPr/>
          <p:nvPr/>
        </p:nvSpPr>
        <p:spPr>
          <a:xfrm>
            <a:off x="4572000" y="5833872"/>
            <a:ext cx="1789176" cy="344424"/>
          </a:xfrm>
          <a:prstGeom prst="rect">
            <a:avLst/>
          </a:prstGeom>
        </p:spPr>
        <p:txBody>
          <a:bodyPr lIns="0" tIns="0" rIns="0" bIns="0" wrap="none">
            <a:noAutofit/>
          </a:bodyPr>
          <a:p>
            <a:pPr indent="0">
              <a:spcBef>
                <a:spcPts val="2940"/>
              </a:spcBef>
            </a:pPr>
            <a:r>
              <a:rPr lang="en-US" sz="2200">
                <a:latin typeface="Calibri"/>
              </a:rPr>
              <a:t>WaterLogsy</a:t>
            </a:r>
          </a:p>
        </p:txBody>
      </p:sp>
    </p:spTree>
  </p:cSld>
  <p:clrMapOvr>
    <a:overrideClrMapping bg1="lt1" tx1="dk1" bg2="lt2" tx2="dk2" accent1="accent1" accent2="accent2" accent3="accent3" accent4="accent4" accent5="accent5" accent6="accent6" hlink="hlink" folHlink="folHlink"/>
  </p:clrMapOvr>
</p:sld>
</file>

<file path=ppt/slides/slide6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05584" y="768096"/>
            <a:ext cx="5257800" cy="417576"/>
          </a:xfrm>
          <a:prstGeom prst="rect">
            <a:avLst/>
          </a:prstGeom>
        </p:spPr>
        <p:txBody>
          <a:bodyPr lIns="0" tIns="0" rIns="0" bIns="0" wrap="none">
            <a:noAutofit/>
          </a:bodyPr>
          <a:p>
            <a:pPr indent="0"/>
            <a:r>
              <a:rPr lang="en-US" b="1" sz="3200">
                <a:solidFill>
                  <a:srgbClr val="001F5F"/>
                </a:solidFill>
                <a:latin typeface="Arial"/>
              </a:rPr>
              <a:t>Smith-Waterman Algorithm</a:t>
            </a:r>
          </a:p>
        </p:txBody>
      </p:sp>
      <p:sp>
        <p:nvSpPr>
          <p:cNvPr id="3" name=""/>
          <p:cNvSpPr/>
          <p:nvPr/>
        </p:nvSpPr>
        <p:spPr>
          <a:xfrm>
            <a:off x="941832" y="1630680"/>
            <a:ext cx="6992112" cy="719328"/>
          </a:xfrm>
          <a:prstGeom prst="rect">
            <a:avLst/>
          </a:prstGeom>
        </p:spPr>
        <p:txBody>
          <a:bodyPr lIns="0" tIns="0" rIns="0" bIns="0">
            <a:noAutofit/>
          </a:bodyPr>
          <a:p>
            <a:pPr indent="0">
              <a:spcAft>
                <a:spcPts val="1050"/>
              </a:spcAft>
            </a:pPr>
            <a:r>
              <a:rPr lang="en-US" sz="2600" spc="-50">
                <a:solidFill>
                  <a:srgbClr val="3265FF"/>
                </a:solidFill>
                <a:latin typeface="Arial"/>
              </a:rPr>
              <a:t>Initialization</a:t>
            </a:r>
          </a:p>
          <a:p>
            <a:pPr algn="r" indent="0">
              <a:lnSpc>
                <a:spcPts val="3120"/>
              </a:lnSpc>
            </a:pPr>
            <a:r>
              <a:rPr lang="en-US" sz="2600" spc="-50">
                <a:solidFill>
                  <a:srgbClr val="622422"/>
                </a:solidFill>
                <a:latin typeface="Arial"/>
              </a:rPr>
              <a:t>• </a:t>
            </a:r>
            <a:r>
              <a:rPr lang="en-US" sz="2600" spc="-50">
                <a:latin typeface="Arial"/>
              </a:rPr>
              <a:t>First row and first column of the matrix is filled </a:t>
            </a:r>
          </a:p>
        </p:txBody>
      </p:sp>
      <p:sp>
        <p:nvSpPr>
          <p:cNvPr id="4" name=""/>
          <p:cNvSpPr/>
          <p:nvPr/>
        </p:nvSpPr>
        <p:spPr>
          <a:xfrm>
            <a:off x="1271016" y="2502408"/>
            <a:ext cx="1310640" cy="243840"/>
          </a:xfrm>
          <a:prstGeom prst="rect">
            <a:avLst/>
          </a:prstGeom>
        </p:spPr>
        <p:txBody>
          <a:bodyPr lIns="0" tIns="0" rIns="0" bIns="0" wrap="none">
            <a:noAutofit/>
          </a:bodyPr>
          <a:p>
            <a:pPr algn="r" indent="0">
              <a:lnSpc>
                <a:spcPts val="3120"/>
              </a:lnSpc>
            </a:pPr>
            <a:r>
              <a:rPr lang="en-US" sz="2600" spc="-50">
                <a:latin typeface="Arial"/>
              </a:rPr>
              <a:t>with zero</a:t>
            </a:r>
          </a:p>
        </p:txBody>
      </p:sp>
      <p:graphicFrame>
        <p:nvGraphicFramePr>
          <p:cNvPr id="5" name=""/>
          <p:cNvGraphicFramePr>
            <a:graphicFrameLocks noGrp="1"/>
          </p:cNvGraphicFramePr>
          <p:nvPr/>
        </p:nvGraphicFramePr>
        <p:xfrm>
          <a:off x="3048000" y="2468880"/>
          <a:ext cx="4212336" cy="3825240"/>
        </p:xfrm>
        <a:graphic>
          <a:graphicData uri="http://schemas.openxmlformats.org/drawingml/2006/table">
            <a:tbl>
              <a:tblPr/>
              <a:tblGrid>
                <a:gridCol w="609600"/>
                <a:gridCol w="597408"/>
                <a:gridCol w="600456"/>
                <a:gridCol w="597408"/>
                <a:gridCol w="597408"/>
                <a:gridCol w="600456"/>
                <a:gridCol w="609600"/>
              </a:tblGrid>
              <a:tr h="893064">
                <a:tc>
                  <a:txBody>
                    <a:bodyPr lIns="0" tIns="0" rIns="0" bIns="0">
                      <a:noAutofit/>
                    </a:bodyPr>
                    <a:p>
                      <a:endParaRPr sz="4300"/>
                    </a:p>
                  </a:txBody>
                  <a:tcPr marL="0" marR="0" marT="0" marB="0"/>
                </a:tc>
                <a:tc>
                  <a:txBody>
                    <a:bodyPr lIns="0" tIns="0" rIns="0" bIns="0">
                      <a:noAutofit/>
                    </a:bodyPr>
                    <a:p>
                      <a:endParaRPr sz="4300"/>
                    </a:p>
                  </a:txBody>
                  <a:tcPr marL="0" marR="0" marT="0" marB="0"/>
                </a:tc>
                <a:tc>
                  <a:txBody>
                    <a:bodyPr lIns="0" tIns="0" rIns="0" bIns="0">
                      <a:noAutofit/>
                    </a:bodyPr>
                    <a:p>
                      <a:pPr marL="114300" indent="0"/>
                      <a:r>
                        <a:rPr lang="en-US" sz="2600" spc="-50">
                          <a:latin typeface="Arial"/>
                        </a:rPr>
                        <a:t>T</a:t>
                      </a:r>
                    </a:p>
                  </a:txBody>
                  <a:tcPr marL="0" marR="0" marT="0" marB="0"/>
                </a:tc>
                <a:tc>
                  <a:txBody>
                    <a:bodyPr lIns="0" tIns="0" rIns="0" bIns="0">
                      <a:noAutofit/>
                    </a:bodyPr>
                    <a:p>
                      <a:pPr marL="114300" indent="0"/>
                      <a:r>
                        <a:rPr lang="en-US" sz="2600" spc="-50">
                          <a:latin typeface="Arial"/>
                        </a:rPr>
                        <a:t>G</a:t>
                      </a:r>
                    </a:p>
                  </a:txBody>
                  <a:tcPr marL="0" marR="0" marT="0" marB="0"/>
                </a:tc>
                <a:tc>
                  <a:txBody>
                    <a:bodyPr lIns="0" tIns="0" rIns="0" bIns="0">
                      <a:noAutofit/>
                    </a:bodyPr>
                    <a:p>
                      <a:pPr marL="114300" indent="0"/>
                      <a:r>
                        <a:rPr lang="en-US" sz="2600" spc="-50">
                          <a:latin typeface="Arial"/>
                        </a:rPr>
                        <a:t>G</a:t>
                      </a:r>
                    </a:p>
                  </a:txBody>
                  <a:tcPr marL="0" marR="0" marT="0" marB="0"/>
                </a:tc>
                <a:tc>
                  <a:txBody>
                    <a:bodyPr lIns="0" tIns="0" rIns="0" bIns="0">
                      <a:noAutofit/>
                    </a:bodyPr>
                    <a:p>
                      <a:pPr marL="114300" indent="0"/>
                      <a:r>
                        <a:rPr lang="en-US" sz="2600" spc="-50">
                          <a:latin typeface="Arial"/>
                        </a:rPr>
                        <a:t>T</a:t>
                      </a:r>
                    </a:p>
                  </a:txBody>
                  <a:tcPr marL="0" marR="0" marT="0" marB="0"/>
                </a:tc>
                <a:tc>
                  <a:txBody>
                    <a:bodyPr lIns="0" tIns="0" rIns="0" bIns="0">
                      <a:noAutofit/>
                    </a:bodyPr>
                    <a:p>
                      <a:pPr marL="114300" indent="0"/>
                      <a:r>
                        <a:rPr lang="en-US" sz="2600" spc="-50">
                          <a:latin typeface="Arial"/>
                        </a:rPr>
                        <a:t>G</a:t>
                      </a:r>
                    </a:p>
                  </a:txBody>
                  <a:tcPr marL="0" marR="0" marT="0" marB="0"/>
                </a:tc>
              </a:tr>
              <a:tr h="487680">
                <a:tc>
                  <a:txBody>
                    <a:bodyPr lIns="0" tIns="0" rIns="0" bIns="0">
                      <a:noAutofit/>
                    </a:bodyPr>
                    <a:p>
                      <a:endParaRPr sz="2400"/>
                    </a:p>
                  </a:txBody>
                  <a:tcPr marL="0" marR="0" marT="0" marB="0"/>
                </a:tc>
                <a:tc>
                  <a:txBody>
                    <a:bodyPr lIns="0" tIns="0" rIns="0" bIns="0">
                      <a:noAutofit/>
                    </a:bodyPr>
                    <a:p>
                      <a:pPr marL="114300" indent="0"/>
                      <a:r>
                        <a:rPr lang="en-US" sz="2600" spc="-50">
                          <a:latin typeface="Arial"/>
                        </a:rPr>
                        <a:t>0</a:t>
                      </a:r>
                    </a:p>
                  </a:txBody>
                  <a:tcPr marL="0" marR="0" marT="0" marB="0" anchor="b"/>
                </a:tc>
                <a:tc>
                  <a:txBody>
                    <a:bodyPr lIns="0" tIns="0" rIns="0" bIns="0">
                      <a:noAutofit/>
                    </a:bodyPr>
                    <a:p>
                      <a:pPr marL="114300" indent="0"/>
                      <a:r>
                        <a:rPr lang="en-US" sz="2600" spc="-50">
                          <a:latin typeface="Arial"/>
                        </a:rPr>
                        <a:t>0</a:t>
                      </a:r>
                    </a:p>
                  </a:txBody>
                  <a:tcPr marL="0" marR="0" marT="0" marB="0" anchor="b"/>
                </a:tc>
                <a:tc>
                  <a:txBody>
                    <a:bodyPr lIns="0" tIns="0" rIns="0" bIns="0">
                      <a:noAutofit/>
                    </a:bodyPr>
                    <a:p>
                      <a:pPr marL="114300" indent="0"/>
                      <a:r>
                        <a:rPr lang="en-US" sz="2600" spc="-50">
                          <a:latin typeface="Arial"/>
                        </a:rPr>
                        <a:t>0</a:t>
                      </a:r>
                    </a:p>
                  </a:txBody>
                  <a:tcPr marL="0" marR="0" marT="0" marB="0" anchor="b"/>
                </a:tc>
                <a:tc>
                  <a:txBody>
                    <a:bodyPr lIns="0" tIns="0" rIns="0" bIns="0">
                      <a:noAutofit/>
                    </a:bodyPr>
                    <a:p>
                      <a:pPr marL="114300" indent="0"/>
                      <a:r>
                        <a:rPr lang="en-US" sz="2600" spc="-50">
                          <a:latin typeface="Arial"/>
                        </a:rPr>
                        <a:t>0</a:t>
                      </a:r>
                    </a:p>
                  </a:txBody>
                  <a:tcPr marL="0" marR="0" marT="0" marB="0" anchor="b"/>
                </a:tc>
                <a:tc>
                  <a:txBody>
                    <a:bodyPr lIns="0" tIns="0" rIns="0" bIns="0">
                      <a:noAutofit/>
                    </a:bodyPr>
                    <a:p>
                      <a:pPr marL="114300" indent="0"/>
                      <a:r>
                        <a:rPr lang="en-US" sz="2600" spc="-50">
                          <a:latin typeface="Arial"/>
                        </a:rPr>
                        <a:t>0</a:t>
                      </a:r>
                    </a:p>
                  </a:txBody>
                  <a:tcPr marL="0" marR="0" marT="0" marB="0" anchor="b"/>
                </a:tc>
                <a:tc>
                  <a:txBody>
                    <a:bodyPr lIns="0" tIns="0" rIns="0" bIns="0">
                      <a:noAutofit/>
                    </a:bodyPr>
                    <a:p>
                      <a:pPr marL="114300" indent="0"/>
                      <a:r>
                        <a:rPr lang="en-US" sz="2600" spc="-50">
                          <a:latin typeface="Arial"/>
                        </a:rPr>
                        <a:t>0</a:t>
                      </a:r>
                    </a:p>
                  </a:txBody>
                  <a:tcPr marL="0" marR="0" marT="0" marB="0" anchor="b"/>
                </a:tc>
              </a:tr>
              <a:tr h="487680">
                <a:tc>
                  <a:txBody>
                    <a:bodyPr lIns="0" tIns="0" rIns="0" bIns="0">
                      <a:noAutofit/>
                    </a:bodyPr>
                    <a:p>
                      <a:pPr marL="114300" indent="0"/>
                      <a:r>
                        <a:rPr lang="en-US" sz="2600" spc="-50">
                          <a:latin typeface="Arial"/>
                        </a:rPr>
                        <a:t>A</a:t>
                      </a:r>
                    </a:p>
                  </a:txBody>
                  <a:tcPr marL="0" marR="0" marT="0" marB="0" anchor="ctr"/>
                </a:tc>
                <a:tc>
                  <a:txBody>
                    <a:bodyPr lIns="0" tIns="0" rIns="0" bIns="0">
                      <a:noAutofit/>
                    </a:bodyPr>
                    <a:p>
                      <a:pPr marL="114300" indent="0"/>
                      <a:r>
                        <a:rPr lang="en-US" sz="2600" spc="-50">
                          <a:latin typeface="Arial"/>
                        </a:rPr>
                        <a:t>0</a:t>
                      </a:r>
                    </a:p>
                  </a:txBody>
                  <a:tcPr marL="0" marR="0" marT="0" marB="0" anchor="b"/>
                </a:tc>
                <a:tc>
                  <a:txBody>
                    <a:bodyPr lIns="0" tIns="0" rIns="0" bIns="0">
                      <a:noAutofit/>
                    </a:bodyPr>
                    <a:p>
                      <a:endParaRPr sz="2400"/>
                    </a:p>
                  </a:txBody>
                  <a:tcPr marL="0" marR="0" marT="0" marB="0"/>
                </a:tc>
                <a:tc>
                  <a:txBody>
                    <a:bodyPr lIns="0" tIns="0" rIns="0" bIns="0">
                      <a:noAutofit/>
                    </a:bodyPr>
                    <a:p>
                      <a:endParaRPr sz="2400"/>
                    </a:p>
                  </a:txBody>
                  <a:tcPr marL="0" marR="0" marT="0" marB="0"/>
                </a:tc>
                <a:tc>
                  <a:txBody>
                    <a:bodyPr lIns="0" tIns="0" rIns="0" bIns="0">
                      <a:noAutofit/>
                    </a:bodyPr>
                    <a:p>
                      <a:endParaRPr sz="2400"/>
                    </a:p>
                  </a:txBody>
                  <a:tcPr marL="0" marR="0" marT="0" marB="0"/>
                </a:tc>
                <a:tc>
                  <a:txBody>
                    <a:bodyPr lIns="0" tIns="0" rIns="0" bIns="0">
                      <a:noAutofit/>
                    </a:bodyPr>
                    <a:p>
                      <a:endParaRPr sz="2400"/>
                    </a:p>
                  </a:txBody>
                  <a:tcPr marL="0" marR="0" marT="0" marB="0"/>
                </a:tc>
                <a:tc>
                  <a:txBody>
                    <a:bodyPr lIns="0" tIns="0" rIns="0" bIns="0">
                      <a:noAutofit/>
                    </a:bodyPr>
                    <a:p>
                      <a:endParaRPr sz="2400"/>
                    </a:p>
                  </a:txBody>
                  <a:tcPr marL="0" marR="0" marT="0" marB="0"/>
                </a:tc>
              </a:tr>
              <a:tr h="484632">
                <a:tc>
                  <a:txBody>
                    <a:bodyPr lIns="0" tIns="0" rIns="0" bIns="0">
                      <a:noAutofit/>
                    </a:bodyPr>
                    <a:p>
                      <a:pPr marL="114300" indent="0"/>
                      <a:r>
                        <a:rPr lang="en-US" sz="2600" spc="-50">
                          <a:latin typeface="Arial"/>
                        </a:rPr>
                        <a:t>T</a:t>
                      </a:r>
                    </a:p>
                  </a:txBody>
                  <a:tcPr marL="0" marR="0" marT="0" marB="0" anchor="ctr"/>
                </a:tc>
                <a:tc>
                  <a:txBody>
                    <a:bodyPr lIns="0" tIns="0" rIns="0" bIns="0">
                      <a:noAutofit/>
                    </a:bodyPr>
                    <a:p>
                      <a:pPr marL="114300" indent="0"/>
                      <a:r>
                        <a:rPr lang="en-US" sz="2600" spc="-50">
                          <a:latin typeface="Arial"/>
                        </a:rPr>
                        <a:t>0</a:t>
                      </a:r>
                    </a:p>
                  </a:txBody>
                  <a:tcPr marL="0" marR="0" marT="0" marB="0" anchor="b"/>
                </a:tc>
                <a:tc>
                  <a:txBody>
                    <a:bodyPr lIns="0" tIns="0" rIns="0" bIns="0">
                      <a:noAutofit/>
                    </a:bodyPr>
                    <a:p>
                      <a:endParaRPr sz="2300"/>
                    </a:p>
                  </a:txBody>
                  <a:tcPr marL="0" marR="0" marT="0" marB="0"/>
                </a:tc>
                <a:tc>
                  <a:txBody>
                    <a:bodyPr lIns="0" tIns="0" rIns="0" bIns="0">
                      <a:noAutofit/>
                    </a:bodyPr>
                    <a:p>
                      <a:endParaRPr sz="2300"/>
                    </a:p>
                  </a:txBody>
                  <a:tcPr marL="0" marR="0" marT="0" marB="0"/>
                </a:tc>
                <a:tc>
                  <a:txBody>
                    <a:bodyPr lIns="0" tIns="0" rIns="0" bIns="0">
                      <a:noAutofit/>
                    </a:bodyPr>
                    <a:p>
                      <a:endParaRPr sz="2300"/>
                    </a:p>
                  </a:txBody>
                  <a:tcPr marL="0" marR="0" marT="0" marB="0"/>
                </a:tc>
                <a:tc>
                  <a:txBody>
                    <a:bodyPr lIns="0" tIns="0" rIns="0" bIns="0">
                      <a:noAutofit/>
                    </a:bodyPr>
                    <a:p>
                      <a:endParaRPr sz="2300"/>
                    </a:p>
                  </a:txBody>
                  <a:tcPr marL="0" marR="0" marT="0" marB="0"/>
                </a:tc>
                <a:tc>
                  <a:txBody>
                    <a:bodyPr lIns="0" tIns="0" rIns="0" bIns="0">
                      <a:noAutofit/>
                    </a:bodyPr>
                    <a:p>
                      <a:endParaRPr sz="2300"/>
                    </a:p>
                  </a:txBody>
                  <a:tcPr marL="0" marR="0" marT="0" marB="0"/>
                </a:tc>
              </a:tr>
              <a:tr h="487680">
                <a:tc>
                  <a:txBody>
                    <a:bodyPr lIns="0" tIns="0" rIns="0" bIns="0">
                      <a:noAutofit/>
                    </a:bodyPr>
                    <a:p>
                      <a:pPr marL="114300" indent="0"/>
                      <a:r>
                        <a:rPr lang="en-US" sz="2600" spc="-50">
                          <a:latin typeface="Arial"/>
                        </a:rPr>
                        <a:t>C</a:t>
                      </a:r>
                    </a:p>
                  </a:txBody>
                  <a:tcPr marL="0" marR="0" marT="0" marB="0" anchor="ctr"/>
                </a:tc>
                <a:tc>
                  <a:txBody>
                    <a:bodyPr lIns="0" tIns="0" rIns="0" bIns="0">
                      <a:noAutofit/>
                    </a:bodyPr>
                    <a:p>
                      <a:pPr marL="114300" indent="0"/>
                      <a:r>
                        <a:rPr lang="en-US" sz="2600" spc="-50">
                          <a:latin typeface="Arial"/>
                        </a:rPr>
                        <a:t>0</a:t>
                      </a:r>
                    </a:p>
                  </a:txBody>
                  <a:tcPr marL="0" marR="0" marT="0" marB="0" anchor="b"/>
                </a:tc>
                <a:tc>
                  <a:txBody>
                    <a:bodyPr lIns="0" tIns="0" rIns="0" bIns="0">
                      <a:noAutofit/>
                    </a:bodyPr>
                    <a:p>
                      <a:endParaRPr sz="2400"/>
                    </a:p>
                  </a:txBody>
                  <a:tcPr marL="0" marR="0" marT="0" marB="0"/>
                </a:tc>
                <a:tc>
                  <a:txBody>
                    <a:bodyPr lIns="0" tIns="0" rIns="0" bIns="0">
                      <a:noAutofit/>
                    </a:bodyPr>
                    <a:p>
                      <a:endParaRPr sz="2400"/>
                    </a:p>
                  </a:txBody>
                  <a:tcPr marL="0" marR="0" marT="0" marB="0"/>
                </a:tc>
                <a:tc>
                  <a:txBody>
                    <a:bodyPr lIns="0" tIns="0" rIns="0" bIns="0">
                      <a:noAutofit/>
                    </a:bodyPr>
                    <a:p>
                      <a:endParaRPr sz="2400"/>
                    </a:p>
                  </a:txBody>
                  <a:tcPr marL="0" marR="0" marT="0" marB="0"/>
                </a:tc>
                <a:tc>
                  <a:txBody>
                    <a:bodyPr lIns="0" tIns="0" rIns="0" bIns="0">
                      <a:noAutofit/>
                    </a:bodyPr>
                    <a:p>
                      <a:endParaRPr sz="2400"/>
                    </a:p>
                  </a:txBody>
                  <a:tcPr marL="0" marR="0" marT="0" marB="0"/>
                </a:tc>
                <a:tc>
                  <a:txBody>
                    <a:bodyPr lIns="0" tIns="0" rIns="0" bIns="0">
                      <a:noAutofit/>
                    </a:bodyPr>
                    <a:p>
                      <a:endParaRPr sz="2400"/>
                    </a:p>
                  </a:txBody>
                  <a:tcPr marL="0" marR="0" marT="0" marB="0">
                    <a:solidFill>
                      <a:srgbClr val="F7B6AC"/>
                    </a:solidFill>
                  </a:tcPr>
                </a:tc>
              </a:tr>
              <a:tr h="487680">
                <a:tc>
                  <a:txBody>
                    <a:bodyPr lIns="0" tIns="0" rIns="0" bIns="0">
                      <a:noAutofit/>
                    </a:bodyPr>
                    <a:p>
                      <a:pPr marL="114300" indent="0"/>
                      <a:r>
                        <a:rPr lang="en-US" sz="2600" spc="-50">
                          <a:latin typeface="Arial"/>
                        </a:rPr>
                        <a:t>G</a:t>
                      </a:r>
                    </a:p>
                  </a:txBody>
                  <a:tcPr marL="0" marR="0" marT="0" marB="0" anchor="ctr"/>
                </a:tc>
                <a:tc>
                  <a:txBody>
                    <a:bodyPr lIns="0" tIns="0" rIns="0" bIns="0">
                      <a:noAutofit/>
                    </a:bodyPr>
                    <a:p>
                      <a:pPr marL="114300" indent="0"/>
                      <a:r>
                        <a:rPr lang="en-US" sz="2600" spc="-50">
                          <a:latin typeface="Arial"/>
                        </a:rPr>
                        <a:t>0</a:t>
                      </a:r>
                    </a:p>
                  </a:txBody>
                  <a:tcPr marL="0" marR="0" marT="0" marB="0" anchor="b"/>
                </a:tc>
                <a:tc>
                  <a:txBody>
                    <a:bodyPr lIns="0" tIns="0" rIns="0" bIns="0">
                      <a:noAutofit/>
                    </a:bodyPr>
                    <a:p>
                      <a:endParaRPr sz="2400"/>
                    </a:p>
                  </a:txBody>
                  <a:tcPr marL="0" marR="0" marT="0" marB="0"/>
                </a:tc>
                <a:tc>
                  <a:txBody>
                    <a:bodyPr lIns="0" tIns="0" rIns="0" bIns="0">
                      <a:noAutofit/>
                    </a:bodyPr>
                    <a:p>
                      <a:endParaRPr sz="2400"/>
                    </a:p>
                  </a:txBody>
                  <a:tcPr marL="0" marR="0" marT="0" marB="0"/>
                </a:tc>
                <a:tc>
                  <a:txBody>
                    <a:bodyPr lIns="0" tIns="0" rIns="0" bIns="0">
                      <a:noAutofit/>
                    </a:bodyPr>
                    <a:p>
                      <a:endParaRPr sz="2400"/>
                    </a:p>
                  </a:txBody>
                  <a:tcPr marL="0" marR="0" marT="0" marB="0"/>
                </a:tc>
                <a:tc>
                  <a:txBody>
                    <a:bodyPr lIns="0" tIns="0" rIns="0" bIns="0">
                      <a:noAutofit/>
                    </a:bodyPr>
                    <a:p>
                      <a:endParaRPr sz="2400"/>
                    </a:p>
                  </a:txBody>
                  <a:tcPr marL="0" marR="0" marT="0" marB="0">
                    <a:solidFill>
                      <a:srgbClr val="F7B6AC"/>
                    </a:solidFill>
                  </a:tcPr>
                </a:tc>
                <a:tc>
                  <a:txBody>
                    <a:bodyPr lIns="0" tIns="0" rIns="0" bIns="0">
                      <a:noAutofit/>
                    </a:bodyPr>
                    <a:p>
                      <a:endParaRPr sz="2400"/>
                    </a:p>
                  </a:txBody>
                  <a:tcPr marL="0" marR="0" marT="0" marB="0">
                    <a:solidFill>
                      <a:srgbClr val="F7B6AC"/>
                    </a:solidFill>
                  </a:tcPr>
                </a:tc>
              </a:tr>
              <a:tr h="496824">
                <a:tc>
                  <a:txBody>
                    <a:bodyPr lIns="0" tIns="0" rIns="0" bIns="0">
                      <a:noAutofit/>
                    </a:bodyPr>
                    <a:p>
                      <a:pPr marL="114300" indent="0"/>
                      <a:r>
                        <a:rPr lang="en-US" sz="2600" spc="-50">
                          <a:latin typeface="Arial"/>
                        </a:rPr>
                        <a:t>T</a:t>
                      </a:r>
                    </a:p>
                  </a:txBody>
                  <a:tcPr marL="0" marR="0" marT="0" marB="0" anchor="ctr"/>
                </a:tc>
                <a:tc>
                  <a:txBody>
                    <a:bodyPr lIns="0" tIns="0" rIns="0" bIns="0">
                      <a:noAutofit/>
                    </a:bodyPr>
                    <a:p>
                      <a:pPr marL="114300" indent="0"/>
                      <a:r>
                        <a:rPr lang="en-US" sz="2600" spc="-50">
                          <a:latin typeface="Arial"/>
                        </a:rPr>
                        <a:t>0</a:t>
                      </a:r>
                    </a:p>
                  </a:txBody>
                  <a:tcPr marL="0" marR="0" marT="0" marB="0" anchor="b"/>
                </a:tc>
                <a:tc>
                  <a:txBody>
                    <a:bodyPr lIns="0" tIns="0" rIns="0" bIns="0">
                      <a:noAutofit/>
                    </a:bodyPr>
                    <a:p>
                      <a:endParaRPr sz="2400"/>
                    </a:p>
                  </a:txBody>
                  <a:tcPr marL="0" marR="0" marT="0" marB="0"/>
                </a:tc>
                <a:tc>
                  <a:txBody>
                    <a:bodyPr lIns="0" tIns="0" rIns="0" bIns="0">
                      <a:noAutofit/>
                    </a:bodyPr>
                    <a:p>
                      <a:endParaRPr sz="2400"/>
                    </a:p>
                  </a:txBody>
                  <a:tcPr marL="0" marR="0" marT="0" marB="0"/>
                </a:tc>
                <a:tc>
                  <a:txBody>
                    <a:bodyPr lIns="0" tIns="0" rIns="0" bIns="0">
                      <a:noAutofit/>
                    </a:bodyPr>
                    <a:p>
                      <a:endParaRPr sz="2400"/>
                    </a:p>
                  </a:txBody>
                  <a:tcPr marL="0" marR="0" marT="0" marB="0"/>
                </a:tc>
                <a:tc>
                  <a:txBody>
                    <a:bodyPr lIns="0" tIns="0" rIns="0" bIns="0">
                      <a:noAutofit/>
                    </a:bodyPr>
                    <a:p>
                      <a:endParaRPr sz="2400"/>
                    </a:p>
                  </a:txBody>
                  <a:tcPr marL="0" marR="0" marT="0" marB="0"/>
                </a:tc>
                <a:tc>
                  <a:txBody>
                    <a:bodyPr lIns="0" tIns="0" rIns="0" bIns="0">
                      <a:noAutofit/>
                    </a:bodyPr>
                    <a:p>
                      <a:endParaRPr sz="2400"/>
                    </a:p>
                  </a:txBody>
                  <a:tcPr marL="0" marR="0" marT="0" marB="0">
                    <a:solidFill>
                      <a:srgbClr val="F7B6AC"/>
                    </a:solidFill>
                  </a:tcPr>
                </a:tc>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62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191768" y="1164336"/>
            <a:ext cx="862584" cy="1469136"/>
          </a:xfrm>
          <a:prstGeom prst="rect">
            <a:avLst/>
          </a:prstGeom>
        </p:spPr>
      </p:pic>
      <p:pic>
        <p:nvPicPr>
          <p:cNvPr id="3" name=""/>
          <p:cNvPicPr>
            <a:picLocks noChangeAspect="1"/>
          </p:cNvPicPr>
          <p:nvPr/>
        </p:nvPicPr>
        <p:blipFill>
          <a:blip r:embed="rPictId1"/>
          <a:stretch>
            <a:fillRect/>
          </a:stretch>
        </p:blipFill>
        <p:spPr>
          <a:xfrm>
            <a:off x="1136904" y="3535680"/>
            <a:ext cx="844296" cy="1786128"/>
          </a:xfrm>
          <a:prstGeom prst="rect">
            <a:avLst/>
          </a:prstGeom>
        </p:spPr>
      </p:pic>
      <p:pic>
        <p:nvPicPr>
          <p:cNvPr id="4" name=""/>
          <p:cNvPicPr>
            <a:picLocks noChangeAspect="1"/>
          </p:cNvPicPr>
          <p:nvPr/>
        </p:nvPicPr>
        <p:blipFill>
          <a:blip r:embed="rPictId2"/>
          <a:stretch>
            <a:fillRect/>
          </a:stretch>
        </p:blipFill>
        <p:spPr>
          <a:xfrm>
            <a:off x="2505456" y="1097280"/>
            <a:ext cx="5580888" cy="5151120"/>
          </a:xfrm>
          <a:prstGeom prst="rect">
            <a:avLst/>
          </a:prstGeom>
        </p:spPr>
      </p:pic>
      <p:sp>
        <p:nvSpPr>
          <p:cNvPr id="5" name=""/>
          <p:cNvSpPr/>
          <p:nvPr/>
        </p:nvSpPr>
        <p:spPr>
          <a:xfrm>
            <a:off x="2731008" y="371856"/>
            <a:ext cx="3697224" cy="356616"/>
          </a:xfrm>
          <a:prstGeom prst="rect">
            <a:avLst/>
          </a:prstGeom>
        </p:spPr>
        <p:txBody>
          <a:bodyPr lIns="0" tIns="0" rIns="0" bIns="0" wrap="none">
            <a:noAutofit/>
          </a:bodyPr>
          <a:p>
            <a:pPr indent="0"/>
            <a:r>
              <a:rPr lang="en-US" b="1" sz="3200">
                <a:solidFill>
                  <a:srgbClr val="205969"/>
                </a:solidFill>
                <a:latin typeface="Arial"/>
              </a:rPr>
              <a:t>Lead Identification</a:t>
            </a:r>
          </a:p>
        </p:txBody>
      </p:sp>
      <p:sp>
        <p:nvSpPr>
          <p:cNvPr id="6" name=""/>
          <p:cNvSpPr/>
          <p:nvPr/>
        </p:nvSpPr>
        <p:spPr>
          <a:xfrm>
            <a:off x="9040368" y="542544"/>
            <a:ext cx="103632" cy="469392"/>
          </a:xfrm>
          <a:prstGeom prst="rect">
            <a:avLst/>
          </a:prstGeom>
          <a:solidFill>
            <a:srgbClr val="E6F3F9"/>
          </a:solidFill>
        </p:spPr>
        <p:txBody>
          <a:bodyPr lIns="0" tIns="0" rIns="0" bIns="0" wrap="none">
            <a:noAutofit/>
          </a:bodyPr>
          <a:p>
            <a:pPr indent="0"/>
            <a:r>
              <a:rPr lang="en-US" sz="1000">
                <a:solidFill>
                  <a:srgbClr val="205969"/>
                </a:solidFill>
                <a:latin typeface="Arial"/>
              </a:rPr>
              <a:t>1</a:t>
            </a:r>
          </a:p>
        </p:txBody>
      </p:sp>
      <p:sp>
        <p:nvSpPr>
          <p:cNvPr id="7" name=""/>
          <p:cNvSpPr/>
          <p:nvPr/>
        </p:nvSpPr>
        <p:spPr>
          <a:xfrm>
            <a:off x="914400" y="975360"/>
            <a:ext cx="1481328" cy="188976"/>
          </a:xfrm>
          <a:prstGeom prst="rect">
            <a:avLst/>
          </a:prstGeom>
        </p:spPr>
        <p:txBody>
          <a:bodyPr lIns="0" tIns="0" rIns="0" bIns="0" wrap="none">
            <a:noAutofit/>
          </a:bodyPr>
          <a:p>
            <a:pPr indent="0"/>
            <a:r>
              <a:rPr lang="en-US" b="1" sz="1300">
                <a:solidFill>
                  <a:srgbClr val="414341"/>
                </a:solidFill>
                <a:latin typeface="Arial"/>
              </a:rPr>
              <a:t>Neurodegenerative diseases</a:t>
            </a:r>
          </a:p>
        </p:txBody>
      </p:sp>
      <p:sp>
        <p:nvSpPr>
          <p:cNvPr id="8" name=""/>
          <p:cNvSpPr/>
          <p:nvPr/>
        </p:nvSpPr>
        <p:spPr>
          <a:xfrm>
            <a:off x="1603248" y="3218688"/>
            <a:ext cx="865632" cy="192024"/>
          </a:xfrm>
          <a:prstGeom prst="rect">
            <a:avLst/>
          </a:prstGeom>
          <a:solidFill>
            <a:srgbClr val="F8C40A"/>
          </a:solidFill>
        </p:spPr>
        <p:txBody>
          <a:bodyPr lIns="0" tIns="0" rIns="0" bIns="0" wrap="none">
            <a:noAutofit/>
          </a:bodyPr>
          <a:p>
            <a:pPr indent="0"/>
            <a:r>
              <a:rPr lang="en-US" b="1" sz="1300">
                <a:solidFill>
                  <a:srgbClr val="603608"/>
                </a:solidFill>
                <a:latin typeface="Arial"/>
              </a:rPr>
              <a:t>Potential targets</a:t>
            </a:r>
          </a:p>
        </p:txBody>
      </p:sp>
    </p:spTree>
  </p:cSld>
  <p:clrMapOvr>
    <a:overrideClrMapping bg1="lt1" tx1="dk1" bg2="lt2" tx2="dk2" accent1="accent1" accent2="accent2" accent3="accent3" accent4="accent4" accent5="accent5" accent6="accent6" hlink="hlink" folHlink="folHlink"/>
  </p:clrMapOvr>
</p:sld>
</file>

<file path=ppt/slides/slide62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31008" y="371856"/>
            <a:ext cx="3697224" cy="356616"/>
          </a:xfrm>
          <a:prstGeom prst="rect">
            <a:avLst/>
          </a:prstGeom>
        </p:spPr>
        <p:txBody>
          <a:bodyPr lIns="0" tIns="0" rIns="0" bIns="0" wrap="none">
            <a:noAutofit/>
          </a:bodyPr>
          <a:p>
            <a:pPr indent="0"/>
            <a:r>
              <a:rPr lang="en-US" b="1" sz="3200">
                <a:solidFill>
                  <a:srgbClr val="205969"/>
                </a:solidFill>
                <a:latin typeface="Arial"/>
              </a:rPr>
              <a:t>Lead Identification</a:t>
            </a:r>
          </a:p>
        </p:txBody>
      </p:sp>
      <p:sp>
        <p:nvSpPr>
          <p:cNvPr id="3" name=""/>
          <p:cNvSpPr/>
          <p:nvPr/>
        </p:nvSpPr>
        <p:spPr>
          <a:xfrm>
            <a:off x="9037320" y="518160"/>
            <a:ext cx="106680" cy="493776"/>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81144" y="1173480"/>
            <a:ext cx="3669792" cy="4194048"/>
          </a:xfrm>
          <a:prstGeom prst="rect">
            <a:avLst/>
          </a:prstGeom>
        </p:spPr>
        <p:txBody>
          <a:bodyPr lIns="0" tIns="0" rIns="0" bIns="0">
            <a:noAutofit/>
          </a:bodyPr>
          <a:p>
            <a:pPr indent="0">
              <a:spcAft>
                <a:spcPts val="2100"/>
              </a:spcAft>
            </a:pPr>
            <a:r>
              <a:rPr lang="en-US" sz="2600">
                <a:solidFill>
                  <a:srgbClr val="8F2934"/>
                </a:solidFill>
                <a:latin typeface="Arial"/>
              </a:rPr>
              <a:t>Chemical Genetics</a:t>
            </a:r>
          </a:p>
          <a:p>
            <a:pPr indent="0">
              <a:lnSpc>
                <a:spcPts val="3096"/>
              </a:lnSpc>
              <a:spcAft>
                <a:spcPts val="2100"/>
              </a:spcAft>
            </a:pPr>
            <a:r>
              <a:rPr lang="en-US" sz="2200">
                <a:latin typeface="Calibri"/>
              </a:rPr>
              <a:t>Gene-product function in cellular or organismal context using exogenous ligands</a:t>
            </a:r>
          </a:p>
          <a:p>
            <a:pPr indent="0">
              <a:spcAft>
                <a:spcPts val="2730"/>
              </a:spcAft>
            </a:pPr>
            <a:r>
              <a:rPr lang="en-US" sz="2200">
                <a:latin typeface="Calibri"/>
              </a:rPr>
              <a:t>Knockouts</a:t>
            </a:r>
          </a:p>
          <a:p>
            <a:pPr indent="0">
              <a:lnSpc>
                <a:spcPts val="3096"/>
              </a:lnSpc>
            </a:pPr>
            <a:r>
              <a:rPr lang="en-US" sz="2200">
                <a:latin typeface="Calibri"/>
              </a:rPr>
              <a:t>Cell cycle - arresting agents</a:t>
            </a:r>
          </a:p>
        </p:txBody>
      </p:sp>
    </p:spTree>
  </p:cSld>
  <p:clrMapOvr>
    <a:overrideClrMapping bg1="lt1" tx1="dk1" bg2="lt2" tx2="dk2" accent1="accent1" accent2="accent2" accent3="accent3" accent4="accent4" accent5="accent5" accent6="accent6" hlink="hlink" folHlink="folHlink"/>
  </p:clrMapOvr>
</p:sld>
</file>

<file path=ppt/slides/slide62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45208" y="371856"/>
            <a:ext cx="5077968" cy="356616"/>
          </a:xfrm>
          <a:prstGeom prst="rect">
            <a:avLst/>
          </a:prstGeom>
        </p:spPr>
        <p:txBody>
          <a:bodyPr lIns="0" tIns="0" rIns="0" bIns="0" wrap="none">
            <a:noAutofit/>
          </a:bodyPr>
          <a:p>
            <a:pPr indent="0"/>
            <a:r>
              <a:rPr lang="en-US" b="1" sz="3200">
                <a:solidFill>
                  <a:srgbClr val="205969"/>
                </a:solidFill>
                <a:latin typeface="Arial"/>
              </a:rPr>
              <a:t>Advanced Bio Informatics</a:t>
            </a:r>
          </a:p>
        </p:txBody>
      </p:sp>
      <p:sp>
        <p:nvSpPr>
          <p:cNvPr id="3" name=""/>
          <p:cNvSpPr/>
          <p:nvPr/>
        </p:nvSpPr>
        <p:spPr>
          <a:xfrm>
            <a:off x="9037320" y="533400"/>
            <a:ext cx="106680" cy="478536"/>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72000" y="1097280"/>
            <a:ext cx="3825240" cy="3843528"/>
          </a:xfrm>
          <a:prstGeom prst="rect">
            <a:avLst/>
          </a:prstGeom>
        </p:spPr>
        <p:txBody>
          <a:bodyPr lIns="0" tIns="0" rIns="0" bIns="0">
            <a:noAutofit/>
          </a:bodyPr>
          <a:p>
            <a:pPr indent="0">
              <a:spcAft>
                <a:spcPts val="2940"/>
              </a:spcAft>
            </a:pPr>
            <a:r>
              <a:rPr lang="en-US" sz="2600">
                <a:solidFill>
                  <a:srgbClr val="8F2934"/>
                </a:solidFill>
                <a:latin typeface="Arial"/>
              </a:rPr>
              <a:t>Lead Optimization</a:t>
            </a:r>
          </a:p>
          <a:p>
            <a:pPr indent="0">
              <a:lnSpc>
                <a:spcPts val="3120"/>
              </a:lnSpc>
              <a:spcAft>
                <a:spcPts val="2100"/>
              </a:spcAft>
            </a:pPr>
            <a:r>
              <a:rPr lang="en-US" sz="2200">
                <a:latin typeface="Calibri"/>
              </a:rPr>
              <a:t>Optimize the desirable traits of the lead</a:t>
            </a:r>
          </a:p>
          <a:p>
            <a:pPr indent="0">
              <a:lnSpc>
                <a:spcPts val="3120"/>
              </a:lnSpc>
              <a:spcAft>
                <a:spcPts val="2100"/>
              </a:spcAft>
            </a:pPr>
            <a:r>
              <a:rPr lang="en-US" sz="2200">
                <a:latin typeface="Calibri"/>
              </a:rPr>
              <a:t>Lead should be amenable for chemistry optimization</a:t>
            </a:r>
          </a:p>
          <a:p>
            <a:pPr indent="0">
              <a:lnSpc>
                <a:spcPts val="3120"/>
              </a:lnSpc>
            </a:pPr>
            <a:r>
              <a:rPr lang="en-US" sz="2200">
                <a:latin typeface="Calibri"/>
              </a:rPr>
              <a:t>Methods from Lead Identification</a:t>
            </a:r>
          </a:p>
        </p:txBody>
      </p:sp>
    </p:spTree>
  </p:cSld>
  <p:clrMapOvr>
    <a:overrideClrMapping bg1="lt1" tx1="dk1" bg2="lt2" tx2="dk2" accent1="accent1" accent2="accent2" accent3="accent3" accent4="accent4" accent5="accent5" accent6="accent6" hlink="hlink" folHlink="folHlink"/>
  </p:clrMapOvr>
</p:sld>
</file>

<file path=ppt/slides/slide62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70632" y="374904"/>
            <a:ext cx="3621024" cy="429768"/>
          </a:xfrm>
          <a:prstGeom prst="rect">
            <a:avLst/>
          </a:prstGeom>
        </p:spPr>
        <p:txBody>
          <a:bodyPr lIns="0" tIns="0" rIns="0" bIns="0" wrap="none">
            <a:noAutofit/>
          </a:bodyPr>
          <a:p>
            <a:pPr indent="0"/>
            <a:r>
              <a:rPr lang="en-US" b="1" sz="3200">
                <a:solidFill>
                  <a:srgbClr val="205969"/>
                </a:solidFill>
                <a:latin typeface="Arial"/>
              </a:rPr>
              <a:t>Lead Optimization</a:t>
            </a:r>
          </a:p>
        </p:txBody>
      </p:sp>
      <p:sp>
        <p:nvSpPr>
          <p:cNvPr id="3" name=""/>
          <p:cNvSpPr/>
          <p:nvPr/>
        </p:nvSpPr>
        <p:spPr>
          <a:xfrm>
            <a:off x="9037320" y="563880"/>
            <a:ext cx="106680" cy="448056"/>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75048" y="1021080"/>
            <a:ext cx="4078224" cy="5163312"/>
          </a:xfrm>
          <a:prstGeom prst="rect">
            <a:avLst/>
          </a:prstGeom>
        </p:spPr>
        <p:txBody>
          <a:bodyPr lIns="0" tIns="0" rIns="0" bIns="0">
            <a:noAutofit/>
          </a:bodyPr>
          <a:p>
            <a:pPr indent="0">
              <a:lnSpc>
                <a:spcPts val="3144"/>
              </a:lnSpc>
              <a:spcAft>
                <a:spcPts val="210"/>
              </a:spcAft>
            </a:pPr>
            <a:r>
              <a:rPr lang="en-US" sz="2600">
                <a:solidFill>
                  <a:srgbClr val="8F2934"/>
                </a:solidFill>
                <a:latin typeface="Arial"/>
              </a:rPr>
              <a:t>Lead Optimization -Technologies</a:t>
            </a:r>
          </a:p>
          <a:p>
            <a:pPr algn="just" indent="0">
              <a:lnSpc>
                <a:spcPts val="3096"/>
              </a:lnSpc>
              <a:spcAft>
                <a:spcPts val="2100"/>
              </a:spcAft>
            </a:pPr>
            <a:r>
              <a:rPr lang="en-US" sz="2200">
                <a:latin typeface="Calibri"/>
              </a:rPr>
              <a:t>Medicinal chemists conduct extensive SARs to improve potency and selectivity.</a:t>
            </a:r>
          </a:p>
          <a:p>
            <a:pPr indent="0">
              <a:lnSpc>
                <a:spcPts val="3096"/>
              </a:lnSpc>
              <a:spcAft>
                <a:spcPts val="2100"/>
              </a:spcAft>
            </a:pPr>
            <a:r>
              <a:rPr lang="en-US" sz="2200">
                <a:latin typeface="Calibri"/>
              </a:rPr>
              <a:t>Improve physicochemical and drug-like properties</a:t>
            </a:r>
          </a:p>
          <a:p>
            <a:pPr indent="0">
              <a:lnSpc>
                <a:spcPts val="3096"/>
              </a:lnSpc>
            </a:pPr>
            <a:r>
              <a:rPr lang="en-US" sz="2200">
                <a:latin typeface="Calibri"/>
              </a:rPr>
              <a:t>Best molecules are advanced to animal Models &amp; preliminary toxicology</a:t>
            </a:r>
          </a:p>
        </p:txBody>
      </p:sp>
    </p:spTree>
  </p:cSld>
  <p:clrMapOvr>
    <a:overrideClrMapping bg1="lt1" tx1="dk1" bg2="lt2" tx2="dk2" accent1="accent1" accent2="accent2" accent3="accent3" accent4="accent4" accent5="accent5" accent6="accent6" hlink="hlink" folHlink="folHlink"/>
  </p:clrMapOvr>
</p:sld>
</file>

<file path=ppt/slides/slide62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70632" y="374904"/>
            <a:ext cx="3621024" cy="429768"/>
          </a:xfrm>
          <a:prstGeom prst="rect">
            <a:avLst/>
          </a:prstGeom>
        </p:spPr>
        <p:txBody>
          <a:bodyPr lIns="0" tIns="0" rIns="0" bIns="0" wrap="none">
            <a:noAutofit/>
          </a:bodyPr>
          <a:p>
            <a:pPr indent="0"/>
            <a:r>
              <a:rPr lang="en-US" b="1" sz="3200">
                <a:solidFill>
                  <a:srgbClr val="205969"/>
                </a:solidFill>
                <a:latin typeface="Arial"/>
              </a:rPr>
              <a:t>Lead Optimization</a:t>
            </a:r>
          </a:p>
        </p:txBody>
      </p:sp>
      <p:sp>
        <p:nvSpPr>
          <p:cNvPr id="3" name=""/>
          <p:cNvSpPr/>
          <p:nvPr/>
        </p:nvSpPr>
        <p:spPr>
          <a:xfrm>
            <a:off x="9037320" y="643128"/>
            <a:ext cx="106680" cy="368808"/>
          </a:xfrm>
          <a:prstGeom prst="rect">
            <a:avLst/>
          </a:prstGeom>
          <a:solidFill>
            <a:srgbClr val="E6F3F9"/>
          </a:solidFill>
        </p:spPr>
        <p:txBody>
          <a:bodyPr lIns="0" tIns="0" rIns="0" bIns="0" wrap="none">
            <a:noAutofit/>
          </a:bodyPr>
          <a:p>
            <a:pPr indent="0"/>
            <a:r>
              <a:rPr lang="en-US" b="1" sz="4000">
                <a:solidFill>
                  <a:srgbClr val="205969"/>
                </a:solidFill>
                <a:latin typeface="Cambria"/>
              </a:rPr>
              <a:t>I</a:t>
            </a:r>
          </a:p>
        </p:txBody>
      </p:sp>
      <p:sp>
        <p:nvSpPr>
          <p:cNvPr id="4" name=""/>
          <p:cNvSpPr/>
          <p:nvPr/>
        </p:nvSpPr>
        <p:spPr>
          <a:xfrm>
            <a:off x="4581144" y="1173480"/>
            <a:ext cx="3776472" cy="2770632"/>
          </a:xfrm>
          <a:prstGeom prst="rect">
            <a:avLst/>
          </a:prstGeom>
        </p:spPr>
        <p:txBody>
          <a:bodyPr lIns="0" tIns="0" rIns="0" bIns="0">
            <a:noAutofit/>
          </a:bodyPr>
          <a:p>
            <a:pPr indent="0">
              <a:spcAft>
                <a:spcPts val="1050"/>
              </a:spcAft>
            </a:pPr>
            <a:r>
              <a:rPr lang="en-US" sz="2600">
                <a:solidFill>
                  <a:srgbClr val="8F2934"/>
                </a:solidFill>
                <a:latin typeface="Arial"/>
              </a:rPr>
              <a:t>LO Methods:</a:t>
            </a:r>
          </a:p>
          <a:p>
            <a:pPr indent="0">
              <a:spcAft>
                <a:spcPts val="2940"/>
              </a:spcAft>
            </a:pPr>
            <a:r>
              <a:rPr lang="en-US" sz="2200">
                <a:latin typeface="Calibri"/>
              </a:rPr>
              <a:t>De novo drug desing</a:t>
            </a:r>
          </a:p>
          <a:p>
            <a:pPr indent="0">
              <a:lnSpc>
                <a:spcPts val="2976"/>
              </a:lnSpc>
            </a:pPr>
            <a:r>
              <a:rPr lang="en-US" sz="2200">
                <a:latin typeface="Calibri"/>
              </a:rPr>
              <a:t>Charge distribution, liphophilicity or pk</a:t>
            </a:r>
            <a:r>
              <a:rPr lang="en-US" baseline="-25000" sz="2200">
                <a:latin typeface="Calibri"/>
              </a:rPr>
              <a:t>a</a:t>
            </a:r>
            <a:r>
              <a:rPr lang="en-US" sz="2200">
                <a:latin typeface="Calibri"/>
              </a:rPr>
              <a:t> of side</a:t>
            </a:r>
          </a:p>
          <a:p>
            <a:pPr indent="0">
              <a:lnSpc>
                <a:spcPts val="2952"/>
              </a:lnSpc>
            </a:pPr>
            <a:r>
              <a:rPr lang="en-US" sz="2200">
                <a:latin typeface="Calibri"/>
              </a:rPr>
              <a:t>chains and H-bonds donors and acceptors</a:t>
            </a:r>
          </a:p>
        </p:txBody>
      </p:sp>
    </p:spTree>
  </p:cSld>
  <p:clrMapOvr>
    <a:overrideClrMapping bg1="lt1" tx1="dk1" bg2="lt2" tx2="dk2" accent1="accent1" accent2="accent2" accent3="accent3" accent4="accent4" accent5="accent5" accent6="accent6" hlink="hlink" folHlink="folHlink"/>
  </p:clrMapOvr>
</p:sld>
</file>

<file path=ppt/slides/slide62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70632" y="374904"/>
            <a:ext cx="3621024" cy="429768"/>
          </a:xfrm>
          <a:prstGeom prst="rect">
            <a:avLst/>
          </a:prstGeom>
        </p:spPr>
        <p:txBody>
          <a:bodyPr lIns="0" tIns="0" rIns="0" bIns="0" wrap="none">
            <a:noAutofit/>
          </a:bodyPr>
          <a:p>
            <a:pPr indent="0"/>
            <a:r>
              <a:rPr lang="en-US" b="1" sz="3200">
                <a:solidFill>
                  <a:srgbClr val="205969"/>
                </a:solidFill>
                <a:latin typeface="Arial"/>
              </a:rPr>
              <a:t>Lead Optimization</a:t>
            </a:r>
          </a:p>
        </p:txBody>
      </p:sp>
      <p:sp>
        <p:nvSpPr>
          <p:cNvPr id="3" name=""/>
          <p:cNvSpPr/>
          <p:nvPr/>
        </p:nvSpPr>
        <p:spPr>
          <a:xfrm>
            <a:off x="9037320" y="649224"/>
            <a:ext cx="106680" cy="362712"/>
          </a:xfrm>
          <a:prstGeom prst="rect">
            <a:avLst/>
          </a:prstGeom>
          <a:solidFill>
            <a:srgbClr val="E6F3F9"/>
          </a:solidFill>
        </p:spPr>
        <p:txBody>
          <a:bodyPr lIns="0" tIns="0" rIns="0" bIns="0" wrap="none">
            <a:noAutofit/>
          </a:bodyPr>
          <a:p>
            <a:pPr indent="0"/>
            <a:r>
              <a:rPr lang="en-US" b="1" sz="4000">
                <a:solidFill>
                  <a:srgbClr val="205969"/>
                </a:solidFill>
                <a:latin typeface="Cambria"/>
              </a:rPr>
              <a:t>I</a:t>
            </a:r>
          </a:p>
        </p:txBody>
      </p:sp>
      <p:sp>
        <p:nvSpPr>
          <p:cNvPr id="4" name=""/>
          <p:cNvSpPr/>
          <p:nvPr/>
        </p:nvSpPr>
        <p:spPr>
          <a:xfrm>
            <a:off x="4507992" y="1173480"/>
            <a:ext cx="3819144" cy="3928872"/>
          </a:xfrm>
          <a:prstGeom prst="rect">
            <a:avLst/>
          </a:prstGeom>
        </p:spPr>
        <p:txBody>
          <a:bodyPr lIns="0" tIns="0" rIns="0" bIns="0">
            <a:noAutofit/>
          </a:bodyPr>
          <a:p>
            <a:pPr indent="0">
              <a:lnSpc>
                <a:spcPts val="3120"/>
              </a:lnSpc>
            </a:pPr>
            <a:r>
              <a:rPr lang="en-US" sz="2600">
                <a:solidFill>
                  <a:srgbClr val="8F2934"/>
                </a:solidFill>
                <a:latin typeface="Arial"/>
              </a:rPr>
              <a:t>SBDD</a:t>
            </a:r>
          </a:p>
          <a:p>
            <a:pPr marR="572516" indent="0">
              <a:lnSpc>
                <a:spcPts val="3120"/>
              </a:lnSpc>
            </a:pPr>
            <a:r>
              <a:rPr lang="en-US" sz="2200">
                <a:latin typeface="Calibri"/>
              </a:rPr>
              <a:t>Structure based drug Design</a:t>
            </a:r>
          </a:p>
          <a:p>
            <a:pPr indent="0">
              <a:lnSpc>
                <a:spcPts val="3120"/>
              </a:lnSpc>
              <a:spcAft>
                <a:spcPts val="2100"/>
              </a:spcAft>
            </a:pPr>
            <a:r>
              <a:rPr lang="en-US" sz="2200">
                <a:latin typeface="Calibri"/>
              </a:rPr>
              <a:t>Effective: 3-D structure of inhibitor with target known</a:t>
            </a:r>
          </a:p>
          <a:p>
            <a:pPr indent="0">
              <a:spcAft>
                <a:spcPts val="2940"/>
              </a:spcAft>
            </a:pPr>
            <a:r>
              <a:rPr lang="en-US" sz="2200">
                <a:latin typeface="Calibri"/>
              </a:rPr>
              <a:t>Large no of medicines</a:t>
            </a:r>
          </a:p>
          <a:p>
            <a:pPr indent="0">
              <a:lnSpc>
                <a:spcPts val="3168"/>
              </a:lnSpc>
            </a:pPr>
            <a:r>
              <a:rPr lang="en-US" sz="2200">
                <a:latin typeface="Calibri"/>
              </a:rPr>
              <a:t>Molecular recognition in protein ligand complexes</a:t>
            </a:r>
          </a:p>
        </p:txBody>
      </p:sp>
    </p:spTree>
  </p:cSld>
  <p:clrMapOvr>
    <a:overrideClrMapping bg1="lt1" tx1="dk1" bg2="lt2" tx2="dk2" accent1="accent1" accent2="accent2" accent3="accent3" accent4="accent4" accent5="accent5" accent6="accent6" hlink="hlink" folHlink="folHlink"/>
  </p:clrMapOvr>
</p:sld>
</file>

<file path=ppt/slides/slide62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70632" y="374904"/>
            <a:ext cx="3621024" cy="429768"/>
          </a:xfrm>
          <a:prstGeom prst="rect">
            <a:avLst/>
          </a:prstGeom>
        </p:spPr>
        <p:txBody>
          <a:bodyPr lIns="0" tIns="0" rIns="0" bIns="0" wrap="none">
            <a:noAutofit/>
          </a:bodyPr>
          <a:p>
            <a:pPr indent="0"/>
            <a:r>
              <a:rPr lang="en-US" b="1" sz="3200">
                <a:solidFill>
                  <a:srgbClr val="205969"/>
                </a:solidFill>
                <a:latin typeface="Arial"/>
              </a:rPr>
              <a:t>Lead Optimization</a:t>
            </a:r>
          </a:p>
        </p:txBody>
      </p:sp>
      <p:sp>
        <p:nvSpPr>
          <p:cNvPr id="3" name=""/>
          <p:cNvSpPr/>
          <p:nvPr/>
        </p:nvSpPr>
        <p:spPr>
          <a:xfrm>
            <a:off x="9037320" y="573024"/>
            <a:ext cx="106680" cy="438912"/>
          </a:xfrm>
          <a:prstGeom prst="rect">
            <a:avLst/>
          </a:prstGeom>
          <a:solidFill>
            <a:srgbClr val="E6F3F9"/>
          </a:solidFill>
        </p:spPr>
        <p:txBody>
          <a:bodyPr lIns="0" tIns="0" rIns="0" bIns="0" wrap="none">
            <a:noAutofit/>
          </a:bodyPr>
          <a:p>
            <a:pPr indent="0"/>
            <a:r>
              <a:rPr lang="en-US" sz="4100">
                <a:solidFill>
                  <a:srgbClr val="205969"/>
                </a:solidFill>
                <a:latin typeface="Impact"/>
              </a:rPr>
              <a:t>I</a:t>
            </a:r>
          </a:p>
        </p:txBody>
      </p:sp>
      <p:sp>
        <p:nvSpPr>
          <p:cNvPr id="4" name=""/>
          <p:cNvSpPr/>
          <p:nvPr/>
        </p:nvSpPr>
        <p:spPr>
          <a:xfrm>
            <a:off x="4565904" y="1176528"/>
            <a:ext cx="3255264" cy="1527048"/>
          </a:xfrm>
          <a:prstGeom prst="rect">
            <a:avLst/>
          </a:prstGeom>
        </p:spPr>
        <p:txBody>
          <a:bodyPr lIns="0" tIns="0" rIns="0" bIns="0">
            <a:noAutofit/>
          </a:bodyPr>
          <a:p>
            <a:pPr indent="0">
              <a:spcAft>
                <a:spcPts val="1050"/>
              </a:spcAft>
            </a:pPr>
            <a:r>
              <a:rPr lang="en-US" sz="2600">
                <a:solidFill>
                  <a:srgbClr val="8F2934"/>
                </a:solidFill>
                <a:latin typeface="Arial"/>
              </a:rPr>
              <a:t>Drug Like properties</a:t>
            </a:r>
          </a:p>
          <a:p>
            <a:pPr indent="0">
              <a:spcAft>
                <a:spcPts val="2940"/>
              </a:spcAft>
            </a:pPr>
            <a:r>
              <a:rPr lang="en-US" sz="2200">
                <a:latin typeface="Calibri"/>
              </a:rPr>
              <a:t>ADMET in phase 1</a:t>
            </a:r>
          </a:p>
          <a:p>
            <a:pPr indent="0">
              <a:spcAft>
                <a:spcPts val="2940"/>
              </a:spcAft>
            </a:pPr>
            <a:r>
              <a:rPr lang="en-US" sz="2200">
                <a:latin typeface="Calibri"/>
              </a:rPr>
              <a:t>Filters</a:t>
            </a:r>
          </a:p>
        </p:txBody>
      </p:sp>
      <p:sp>
        <p:nvSpPr>
          <p:cNvPr id="5" name=""/>
          <p:cNvSpPr/>
          <p:nvPr/>
        </p:nvSpPr>
        <p:spPr>
          <a:xfrm>
            <a:off x="4596384" y="3227832"/>
            <a:ext cx="3499104" cy="347472"/>
          </a:xfrm>
          <a:prstGeom prst="rect">
            <a:avLst/>
          </a:prstGeom>
        </p:spPr>
        <p:txBody>
          <a:bodyPr lIns="0" tIns="0" rIns="0" bIns="0" wrap="none">
            <a:noAutofit/>
          </a:bodyPr>
          <a:p>
            <a:pPr indent="0">
              <a:spcBef>
                <a:spcPts val="2940"/>
              </a:spcBef>
            </a:pPr>
            <a:r>
              <a:rPr lang="en-US" sz="2200">
                <a:latin typeface="Calibri"/>
              </a:rPr>
              <a:t>Bioavailability, PK, CNS</a:t>
            </a:r>
          </a:p>
        </p:txBody>
      </p:sp>
    </p:spTree>
  </p:cSld>
  <p:clrMapOvr>
    <a:overrideClrMapping bg1="lt1" tx1="dk1" bg2="lt2" tx2="dk2" accent1="accent1" accent2="accent2" accent3="accent3" accent4="accent4" accent5="accent5" accent6="accent6" hlink="hlink" folHlink="folHlink"/>
  </p:clrMapOvr>
</p:sld>
</file>

<file path=ppt/slides/slide62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770632" y="374904"/>
            <a:ext cx="3621024" cy="429768"/>
          </a:xfrm>
          <a:prstGeom prst="rect">
            <a:avLst/>
          </a:prstGeom>
        </p:spPr>
        <p:txBody>
          <a:bodyPr lIns="0" tIns="0" rIns="0" bIns="0" wrap="none">
            <a:noAutofit/>
          </a:bodyPr>
          <a:p>
            <a:pPr indent="0"/>
            <a:r>
              <a:rPr lang="en-US" b="1" sz="3200">
                <a:solidFill>
                  <a:srgbClr val="205969"/>
                </a:solidFill>
                <a:latin typeface="Arial"/>
              </a:rPr>
              <a:t>Lead Optimization</a:t>
            </a:r>
          </a:p>
        </p:txBody>
      </p:sp>
      <p:sp>
        <p:nvSpPr>
          <p:cNvPr id="3" name=""/>
          <p:cNvSpPr/>
          <p:nvPr/>
        </p:nvSpPr>
        <p:spPr>
          <a:xfrm>
            <a:off x="4565904" y="1173480"/>
            <a:ext cx="3358896" cy="3224784"/>
          </a:xfrm>
          <a:prstGeom prst="rect">
            <a:avLst/>
          </a:prstGeom>
        </p:spPr>
        <p:txBody>
          <a:bodyPr lIns="0" tIns="0" rIns="0" bIns="0">
            <a:noAutofit/>
          </a:bodyPr>
          <a:p>
            <a:pPr indent="0">
              <a:lnSpc>
                <a:spcPts val="3120"/>
              </a:lnSpc>
              <a:spcAft>
                <a:spcPts val="630"/>
              </a:spcAft>
            </a:pPr>
            <a:r>
              <a:rPr lang="en-US" sz="2600">
                <a:solidFill>
                  <a:srgbClr val="8F2934"/>
                </a:solidFill>
                <a:latin typeface="Arial"/>
              </a:rPr>
              <a:t>Pre- Clinical Pharmacology &amp; Toxicity</a:t>
            </a:r>
          </a:p>
          <a:p>
            <a:pPr indent="0">
              <a:spcAft>
                <a:spcPts val="2940"/>
              </a:spcAft>
            </a:pPr>
            <a:r>
              <a:rPr lang="en-US" sz="2200">
                <a:latin typeface="Calibri"/>
              </a:rPr>
              <a:t>Animals testing</a:t>
            </a:r>
          </a:p>
          <a:p>
            <a:pPr indent="0">
              <a:spcAft>
                <a:spcPts val="2940"/>
              </a:spcAft>
            </a:pPr>
            <a:r>
              <a:rPr lang="en-US" sz="2200">
                <a:latin typeface="Calibri"/>
              </a:rPr>
              <a:t>Xenograft models</a:t>
            </a:r>
          </a:p>
          <a:p>
            <a:pPr indent="0">
              <a:lnSpc>
                <a:spcPts val="3144"/>
              </a:lnSpc>
            </a:pPr>
            <a:r>
              <a:rPr lang="en-US" sz="2200">
                <a:latin typeface="Calibri"/>
              </a:rPr>
              <a:t>ADME/T testing and validation</a:t>
            </a:r>
          </a:p>
        </p:txBody>
      </p:sp>
    </p:spTree>
  </p:cSld>
  <p:clrMapOvr>
    <a:overrideClrMapping bg1="lt1" tx1="dk1" bg2="lt2" tx2="dk2" accent1="accent1" accent2="accent2" accent3="accent3" accent4="accent4" accent5="accent5" accent6="accent6" hlink="hlink" folHlink="folHlink"/>
  </p:clrMapOvr>
</p:sld>
</file>

<file path=ppt/slides/slide6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05584" y="768096"/>
            <a:ext cx="5257800" cy="417576"/>
          </a:xfrm>
          <a:prstGeom prst="rect">
            <a:avLst/>
          </a:prstGeom>
        </p:spPr>
        <p:txBody>
          <a:bodyPr lIns="0" tIns="0" rIns="0" bIns="0" wrap="none">
            <a:noAutofit/>
          </a:bodyPr>
          <a:p>
            <a:pPr indent="0"/>
            <a:r>
              <a:rPr lang="en-US" b="1" sz="3200">
                <a:solidFill>
                  <a:srgbClr val="001F5F"/>
                </a:solidFill>
                <a:latin typeface="Arial"/>
              </a:rPr>
              <a:t>Smith-Waterman Algorithm</a:t>
            </a:r>
          </a:p>
        </p:txBody>
      </p:sp>
      <p:graphicFrame>
        <p:nvGraphicFramePr>
          <p:cNvPr id="3" name=""/>
          <p:cNvGraphicFramePr>
            <a:graphicFrameLocks noGrp="1"/>
          </p:cNvGraphicFramePr>
          <p:nvPr/>
        </p:nvGraphicFramePr>
        <p:xfrm>
          <a:off x="1389888" y="1685544"/>
          <a:ext cx="1819656" cy="1776984"/>
        </p:xfrm>
        <a:graphic>
          <a:graphicData uri="http://schemas.openxmlformats.org/drawingml/2006/table">
            <a:tbl>
              <a:tblPr/>
              <a:tblGrid>
                <a:gridCol w="609600"/>
                <a:gridCol w="597408"/>
                <a:gridCol w="612648"/>
              </a:tblGrid>
              <a:tr h="795528">
                <a:tc>
                  <a:txBody>
                    <a:bodyPr lIns="0" tIns="0" rIns="0" bIns="0">
                      <a:noAutofit/>
                    </a:bodyPr>
                    <a:p>
                      <a:endParaRPr sz="3800"/>
                    </a:p>
                  </a:txBody>
                  <a:tcPr marL="0" marR="0" marT="0" marB="0"/>
                </a:tc>
                <a:tc>
                  <a:txBody>
                    <a:bodyPr lIns="0" tIns="0" rIns="0" bIns="0">
                      <a:noAutofit/>
                    </a:bodyPr>
                    <a:p>
                      <a:endParaRPr sz="3800"/>
                    </a:p>
                  </a:txBody>
                  <a:tcPr marL="0" marR="0" marT="0" marB="0"/>
                </a:tc>
                <a:tc>
                  <a:txBody>
                    <a:bodyPr lIns="0" tIns="0" rIns="0" bIns="0">
                      <a:noAutofit/>
                    </a:bodyPr>
                    <a:p>
                      <a:pPr marL="114300" indent="0"/>
                      <a:r>
                        <a:rPr lang="en-US" sz="2600" spc="-50">
                          <a:latin typeface="Arial"/>
                        </a:rPr>
                        <a:t>T</a:t>
                      </a:r>
                    </a:p>
                  </a:txBody>
                  <a:tcPr marL="0" marR="0" marT="0" marB="0"/>
                </a:tc>
              </a:tr>
              <a:tr h="484632">
                <a:tc>
                  <a:txBody>
                    <a:bodyPr lIns="0" tIns="0" rIns="0" bIns="0">
                      <a:noAutofit/>
                    </a:bodyPr>
                    <a:p>
                      <a:endParaRPr sz="2300"/>
                    </a:p>
                  </a:txBody>
                  <a:tcPr marL="0" marR="0" marT="0" marB="0"/>
                </a:tc>
                <a:tc>
                  <a:txBody>
                    <a:bodyPr lIns="0" tIns="0" rIns="0" bIns="0">
                      <a:noAutofit/>
                    </a:bodyPr>
                    <a:p>
                      <a:pPr marL="114300" indent="0"/>
                      <a:r>
                        <a:rPr lang="en-US" sz="2600" spc="-50">
                          <a:latin typeface="Arial"/>
                        </a:rPr>
                        <a:t>0</a:t>
                      </a:r>
                    </a:p>
                  </a:txBody>
                  <a:tcPr marL="0" marR="0" marT="0" marB="0" anchor="b"/>
                </a:tc>
                <a:tc>
                  <a:txBody>
                    <a:bodyPr lIns="0" tIns="0" rIns="0" bIns="0">
                      <a:noAutofit/>
                    </a:bodyPr>
                    <a:p>
                      <a:pPr marL="114300" indent="0"/>
                      <a:r>
                        <a:rPr lang="en-US" sz="2600" spc="-50">
                          <a:latin typeface="Arial"/>
                        </a:rPr>
                        <a:t>0</a:t>
                      </a:r>
                    </a:p>
                  </a:txBody>
                  <a:tcPr marL="0" marR="0" marT="0" marB="0" anchor="b"/>
                </a:tc>
              </a:tr>
              <a:tr h="496824">
                <a:tc>
                  <a:txBody>
                    <a:bodyPr lIns="0" tIns="0" rIns="0" bIns="0">
                      <a:noAutofit/>
                    </a:bodyPr>
                    <a:p>
                      <a:pPr marL="114300" indent="0"/>
                      <a:r>
                        <a:rPr lang="en-US" sz="2600" spc="-50">
                          <a:latin typeface="Arial"/>
                        </a:rPr>
                        <a:t>A</a:t>
                      </a:r>
                    </a:p>
                  </a:txBody>
                  <a:tcPr marL="0" marR="0" marT="0" marB="0" anchor="ctr"/>
                </a:tc>
                <a:tc>
                  <a:txBody>
                    <a:bodyPr lIns="0" tIns="0" rIns="0" bIns="0">
                      <a:noAutofit/>
                    </a:bodyPr>
                    <a:p>
                      <a:pPr marL="114300" indent="0"/>
                      <a:r>
                        <a:rPr lang="en-US" sz="2600" spc="-50">
                          <a:latin typeface="Arial"/>
                        </a:rPr>
                        <a:t>0</a:t>
                      </a:r>
                    </a:p>
                  </a:txBody>
                  <a:tcPr marL="0" marR="0" marT="0" marB="0" anchor="b"/>
                </a:tc>
                <a:tc>
                  <a:txBody>
                    <a:bodyPr lIns="0" tIns="0" rIns="0" bIns="0">
                      <a:noAutofit/>
                    </a:bodyPr>
                    <a:p>
                      <a:pPr marL="114300" indent="0"/>
                      <a:r>
                        <a:rPr lang="en-US" sz="2600" spc="-50">
                          <a:latin typeface="Arial"/>
                        </a:rPr>
                        <a:t>0</a:t>
                      </a:r>
                    </a:p>
                  </a:txBody>
                  <a:tcPr marL="0" marR="0" marT="0" marB="0" anchor="b"/>
                </a:tc>
              </a:tr>
            </a:tbl>
          </a:graphicData>
        </a:graphic>
      </p:graphicFrame>
      <p:sp>
        <p:nvSpPr>
          <p:cNvPr id="4" name=""/>
          <p:cNvSpPr/>
          <p:nvPr/>
        </p:nvSpPr>
        <p:spPr>
          <a:xfrm>
            <a:off x="4663440" y="1612392"/>
            <a:ext cx="3453384" cy="3736848"/>
          </a:xfrm>
          <a:prstGeom prst="rect">
            <a:avLst/>
          </a:prstGeom>
        </p:spPr>
        <p:txBody>
          <a:bodyPr lIns="0" tIns="0" rIns="0" bIns="0">
            <a:noAutofit/>
          </a:bodyPr>
          <a:p>
            <a:pPr indent="-342900">
              <a:spcAft>
                <a:spcPts val="1050"/>
              </a:spcAft>
            </a:pPr>
            <a:r>
              <a:rPr lang="en-US" sz="2600" spc="-50">
                <a:solidFill>
                  <a:srgbClr val="3265FF"/>
                </a:solidFill>
                <a:latin typeface="Arial"/>
              </a:rPr>
              <a:t>Matrix Filling</a:t>
            </a:r>
          </a:p>
          <a:p>
            <a:pPr indent="-342900">
              <a:lnSpc>
                <a:spcPts val="3096"/>
              </a:lnSpc>
              <a:spcAft>
                <a:spcPts val="210"/>
              </a:spcAft>
            </a:pPr>
            <a:r>
              <a:rPr lang="en-US" sz="2600" spc="-50">
                <a:solidFill>
                  <a:srgbClr val="622422"/>
                </a:solidFill>
                <a:latin typeface="Arial"/>
              </a:rPr>
              <a:t>•    </a:t>
            </a:r>
            <a:r>
              <a:rPr lang="en-US" sz="2600" spc="-50">
                <a:latin typeface="Arial"/>
              </a:rPr>
              <a:t>Add the match or mismatch scores diagonally</a:t>
            </a:r>
          </a:p>
          <a:p>
            <a:pPr indent="-342900">
              <a:lnSpc>
                <a:spcPts val="3072"/>
              </a:lnSpc>
              <a:spcAft>
                <a:spcPts val="210"/>
              </a:spcAft>
            </a:pPr>
            <a:r>
              <a:rPr lang="en-US" sz="2600" spc="-50">
                <a:solidFill>
                  <a:srgbClr val="622422"/>
                </a:solidFill>
                <a:latin typeface="Arial"/>
              </a:rPr>
              <a:t>•    </a:t>
            </a:r>
            <a:r>
              <a:rPr lang="en-US" sz="2600" spc="-50">
                <a:latin typeface="Arial"/>
              </a:rPr>
              <a:t>Add gap penalties vertically and horizontally</a:t>
            </a:r>
          </a:p>
          <a:p>
            <a:pPr indent="-342900">
              <a:lnSpc>
                <a:spcPts val="3072"/>
              </a:lnSpc>
            </a:pPr>
            <a:r>
              <a:rPr lang="en-US" sz="2600" spc="-50">
                <a:solidFill>
                  <a:srgbClr val="622422"/>
                </a:solidFill>
                <a:latin typeface="Arial"/>
              </a:rPr>
              <a:t>•    </a:t>
            </a:r>
            <a:r>
              <a:rPr lang="en-US" sz="2600" spc="-50">
                <a:latin typeface="Arial"/>
              </a:rPr>
              <a:t>Replace the negative values by zero</a:t>
            </a:r>
          </a:p>
        </p:txBody>
      </p:sp>
    </p:spTree>
  </p:cSld>
  <p:clrMapOvr>
    <a:overrideClrMapping bg1="lt1" tx1="dk1" bg2="lt2" tx2="dk2" accent1="accent1" accent2="accent2" accent3="accent3" accent4="accent4" accent5="accent5" accent6="accent6" hlink="hlink" folHlink="folHlink"/>
  </p:clrMapOvr>
</p:sld>
</file>

<file path=ppt/slides/slide6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05584" y="768096"/>
            <a:ext cx="5257800" cy="417576"/>
          </a:xfrm>
          <a:prstGeom prst="rect">
            <a:avLst/>
          </a:prstGeom>
        </p:spPr>
        <p:txBody>
          <a:bodyPr lIns="0" tIns="0" rIns="0" bIns="0" wrap="none">
            <a:noAutofit/>
          </a:bodyPr>
          <a:p>
            <a:pPr indent="0"/>
            <a:r>
              <a:rPr lang="en-US" b="1" sz="3200">
                <a:solidFill>
                  <a:srgbClr val="001F5F"/>
                </a:solidFill>
                <a:latin typeface="Arial"/>
              </a:rPr>
              <a:t>Smith-Waterman Algorithm</a:t>
            </a:r>
          </a:p>
        </p:txBody>
      </p:sp>
      <p:graphicFrame>
        <p:nvGraphicFramePr>
          <p:cNvPr id="3" name=""/>
          <p:cNvGraphicFramePr>
            <a:graphicFrameLocks noGrp="1"/>
          </p:cNvGraphicFramePr>
          <p:nvPr/>
        </p:nvGraphicFramePr>
        <p:xfrm>
          <a:off x="1487424" y="2115312"/>
          <a:ext cx="2758440" cy="2414016"/>
        </p:xfrm>
        <a:graphic>
          <a:graphicData uri="http://schemas.openxmlformats.org/drawingml/2006/table">
            <a:tbl>
              <a:tblPr/>
              <a:tblGrid>
                <a:gridCol w="694944"/>
                <a:gridCol w="682752"/>
                <a:gridCol w="685800"/>
                <a:gridCol w="694944"/>
              </a:tblGrid>
              <a:tr h="847344">
                <a:tc>
                  <a:txBody>
                    <a:bodyPr lIns="0" tIns="0" rIns="0" bIns="0">
                      <a:noAutofit/>
                    </a:bodyPr>
                    <a:p>
                      <a:endParaRPr sz="4100"/>
                    </a:p>
                  </a:txBody>
                  <a:tcPr marL="0" marR="0" marT="0" marB="0"/>
                </a:tc>
                <a:tc>
                  <a:txBody>
                    <a:bodyPr lIns="0" tIns="0" rIns="0" bIns="0">
                      <a:noAutofit/>
                    </a:bodyPr>
                    <a:p>
                      <a:endParaRPr sz="4100"/>
                    </a:p>
                  </a:txBody>
                  <a:tcPr marL="0" marR="0" marT="0" marB="0"/>
                </a:tc>
                <a:tc>
                  <a:txBody>
                    <a:bodyPr lIns="0" tIns="0" rIns="0" bIns="0">
                      <a:noAutofit/>
                    </a:bodyPr>
                    <a:p>
                      <a:pPr marL="114300" indent="0"/>
                      <a:r>
                        <a:rPr lang="en-US" sz="2600" spc="-50">
                          <a:latin typeface="Arial"/>
                        </a:rPr>
                        <a:t>T</a:t>
                      </a:r>
                    </a:p>
                  </a:txBody>
                  <a:tcPr marL="0" marR="0" marT="0" marB="0"/>
                </a:tc>
                <a:tc>
                  <a:txBody>
                    <a:bodyPr lIns="0" tIns="0" rIns="0" bIns="0">
                      <a:noAutofit/>
                    </a:bodyPr>
                    <a:p>
                      <a:pPr marL="114300" indent="0"/>
                      <a:r>
                        <a:rPr lang="en-US" sz="2600" spc="-50">
                          <a:latin typeface="Arial"/>
                        </a:rPr>
                        <a:t>G</a:t>
                      </a:r>
                    </a:p>
                  </a:txBody>
                  <a:tcPr marL="0" marR="0" marT="0" marB="0"/>
                </a:tc>
              </a:tr>
              <a:tr h="518160">
                <a:tc>
                  <a:txBody>
                    <a:bodyPr lIns="0" tIns="0" rIns="0" bIns="0">
                      <a:noAutofit/>
                    </a:bodyPr>
                    <a:p>
                      <a:endParaRPr sz="2500"/>
                    </a:p>
                  </a:txBody>
                  <a:tcPr marL="0" marR="0" marT="0" marB="0"/>
                </a:tc>
                <a:tc>
                  <a:txBody>
                    <a:bodyPr lIns="0" tIns="0" rIns="0" bIns="0">
                      <a:noAutofit/>
                    </a:bodyPr>
                    <a:p>
                      <a:pPr marL="114300" indent="0"/>
                      <a:r>
                        <a:rPr lang="en-US" sz="2600" spc="-50">
                          <a:latin typeface="Arial"/>
                        </a:rPr>
                        <a:t>0</a:t>
                      </a:r>
                    </a:p>
                  </a:txBody>
                  <a:tcPr marL="0" marR="0" marT="0" marB="0" anchor="b"/>
                </a:tc>
                <a:tc>
                  <a:txBody>
                    <a:bodyPr lIns="0" tIns="0" rIns="0" bIns="0">
                      <a:noAutofit/>
                    </a:bodyPr>
                    <a:p>
                      <a:pPr marL="114300" indent="0"/>
                      <a:r>
                        <a:rPr lang="en-US" sz="2600" spc="-50">
                          <a:latin typeface="Arial"/>
                        </a:rPr>
                        <a:t>0</a:t>
                      </a:r>
                    </a:p>
                  </a:txBody>
                  <a:tcPr marL="0" marR="0" marT="0" marB="0" anchor="b"/>
                </a:tc>
                <a:tc>
                  <a:txBody>
                    <a:bodyPr lIns="0" tIns="0" rIns="0" bIns="0">
                      <a:noAutofit/>
                    </a:bodyPr>
                    <a:p>
                      <a:pPr marL="114300" indent="0"/>
                      <a:r>
                        <a:rPr lang="en-US" sz="2600" spc="-50">
                          <a:latin typeface="Arial"/>
                        </a:rPr>
                        <a:t>0</a:t>
                      </a:r>
                    </a:p>
                  </a:txBody>
                  <a:tcPr marL="0" marR="0" marT="0" marB="0" anchor="b"/>
                </a:tc>
              </a:tr>
              <a:tr h="518160">
                <a:tc>
                  <a:txBody>
                    <a:bodyPr lIns="0" tIns="0" rIns="0" bIns="0">
                      <a:noAutofit/>
                    </a:bodyPr>
                    <a:p>
                      <a:pPr marL="114300" indent="0"/>
                      <a:r>
                        <a:rPr lang="en-US" sz="2600" spc="-50">
                          <a:latin typeface="Arial"/>
                        </a:rPr>
                        <a:t>A</a:t>
                      </a:r>
                    </a:p>
                  </a:txBody>
                  <a:tcPr marL="0" marR="0" marT="0" marB="0" anchor="ctr"/>
                </a:tc>
                <a:tc>
                  <a:txBody>
                    <a:bodyPr lIns="0" tIns="0" rIns="0" bIns="0">
                      <a:noAutofit/>
                    </a:bodyPr>
                    <a:p>
                      <a:pPr marL="114300" indent="0"/>
                      <a:r>
                        <a:rPr lang="en-US" sz="2600" spc="-50">
                          <a:latin typeface="Arial"/>
                        </a:rPr>
                        <a:t>0</a:t>
                      </a:r>
                    </a:p>
                  </a:txBody>
                  <a:tcPr marL="0" marR="0" marT="0" marB="0" anchor="b"/>
                </a:tc>
                <a:tc>
                  <a:txBody>
                    <a:bodyPr lIns="0" tIns="0" rIns="0" bIns="0">
                      <a:noAutofit/>
                    </a:bodyPr>
                    <a:p>
                      <a:pPr marL="114300" indent="0"/>
                      <a:r>
                        <a:rPr lang="en-US" sz="2600" spc="-50">
                          <a:latin typeface="Arial"/>
                        </a:rPr>
                        <a:t>0</a:t>
                      </a:r>
                    </a:p>
                  </a:txBody>
                  <a:tcPr marL="0" marR="0" marT="0" marB="0" anchor="b"/>
                </a:tc>
                <a:tc>
                  <a:txBody>
                    <a:bodyPr lIns="0" tIns="0" rIns="0" bIns="0">
                      <a:noAutofit/>
                    </a:bodyPr>
                    <a:p>
                      <a:pPr marL="114300" indent="0"/>
                      <a:r>
                        <a:rPr lang="en-US" sz="2600" spc="-50">
                          <a:latin typeface="Arial"/>
                        </a:rPr>
                        <a:t>0</a:t>
                      </a:r>
                    </a:p>
                  </a:txBody>
                  <a:tcPr marL="0" marR="0" marT="0" marB="0" anchor="b"/>
                </a:tc>
              </a:tr>
              <a:tr h="530352">
                <a:tc>
                  <a:txBody>
                    <a:bodyPr lIns="0" tIns="0" rIns="0" bIns="0">
                      <a:noAutofit/>
                    </a:bodyPr>
                    <a:p>
                      <a:pPr marL="114300" indent="0"/>
                      <a:r>
                        <a:rPr lang="en-US" sz="2600" spc="-50">
                          <a:latin typeface="Arial"/>
                        </a:rPr>
                        <a:t>T</a:t>
                      </a:r>
                    </a:p>
                  </a:txBody>
                  <a:tcPr marL="0" marR="0" marT="0" marB="0"/>
                </a:tc>
                <a:tc>
                  <a:txBody>
                    <a:bodyPr lIns="0" tIns="0" rIns="0" bIns="0">
                      <a:noAutofit/>
                    </a:bodyPr>
                    <a:p>
                      <a:pPr marL="114300" indent="0"/>
                      <a:r>
                        <a:rPr lang="en-US" sz="2600" spc="-50">
                          <a:latin typeface="Arial"/>
                        </a:rPr>
                        <a:t>0</a:t>
                      </a:r>
                    </a:p>
                  </a:txBody>
                  <a:tcPr marL="0" marR="0" marT="0" marB="0" anchor="ctr"/>
                </a:tc>
                <a:tc>
                  <a:txBody>
                    <a:bodyPr lIns="0" tIns="0" rIns="0" bIns="0">
                      <a:noAutofit/>
                    </a:bodyPr>
                    <a:p>
                      <a:pPr marL="114300" indent="0"/>
                      <a:r>
                        <a:rPr lang="en-US" sz="2600" spc="-50">
                          <a:latin typeface="Arial"/>
                        </a:rPr>
                        <a:t>5</a:t>
                      </a:r>
                    </a:p>
                  </a:txBody>
                  <a:tcPr marL="0" marR="0" marT="0" marB="0"/>
                </a:tc>
                <a:tc>
                  <a:txBody>
                    <a:bodyPr lIns="0" tIns="0" rIns="0" bIns="0">
                      <a:noAutofit/>
                    </a:bodyPr>
                    <a:p>
                      <a:pPr marL="114300" indent="0"/>
                      <a:r>
                        <a:rPr lang="en-US" sz="2600" spc="-50">
                          <a:latin typeface="Arial"/>
                        </a:rPr>
                        <a:t>3</a:t>
                      </a:r>
                    </a:p>
                  </a:txBody>
                  <a:tcPr marL="0" marR="0" marT="0" marB="0"/>
                </a:tc>
              </a:tr>
            </a:tbl>
          </a:graphicData>
        </a:graphic>
      </p:graphicFrame>
      <p:sp>
        <p:nvSpPr>
          <p:cNvPr id="4" name=""/>
          <p:cNvSpPr/>
          <p:nvPr/>
        </p:nvSpPr>
        <p:spPr>
          <a:xfrm>
            <a:off x="1588008" y="4974336"/>
            <a:ext cx="1435608" cy="780288"/>
          </a:xfrm>
          <a:prstGeom prst="rect">
            <a:avLst/>
          </a:prstGeom>
        </p:spPr>
        <p:txBody>
          <a:bodyPr lIns="0" tIns="0" rIns="0" bIns="0">
            <a:noAutofit/>
          </a:bodyPr>
          <a:p>
            <a:pPr indent="0">
              <a:lnSpc>
                <a:spcPts val="2136"/>
              </a:lnSpc>
            </a:pPr>
            <a:r>
              <a:rPr lang="en-US" sz="1800">
                <a:latin typeface="Calibri"/>
              </a:rPr>
              <a:t>Match=+5 Mismatch=-3 Gap penalty=-2</a:t>
            </a:r>
          </a:p>
        </p:txBody>
      </p:sp>
      <p:graphicFrame>
        <p:nvGraphicFramePr>
          <p:cNvPr id="5" name=""/>
          <p:cNvGraphicFramePr>
            <a:graphicFrameLocks noGrp="1"/>
          </p:cNvGraphicFramePr>
          <p:nvPr/>
        </p:nvGraphicFramePr>
        <p:xfrm>
          <a:off x="5108448" y="1981200"/>
          <a:ext cx="2807208" cy="3212592"/>
        </p:xfrm>
        <a:graphic>
          <a:graphicData uri="http://schemas.openxmlformats.org/drawingml/2006/table">
            <a:tbl>
              <a:tblPr/>
              <a:tblGrid>
                <a:gridCol w="566928"/>
                <a:gridCol w="557784"/>
                <a:gridCol w="554736"/>
                <a:gridCol w="557784"/>
                <a:gridCol w="569976"/>
              </a:tblGrid>
              <a:tr h="926592">
                <a:tc>
                  <a:txBody>
                    <a:bodyPr lIns="0" tIns="0" rIns="0" bIns="0">
                      <a:noAutofit/>
                    </a:bodyPr>
                    <a:p>
                      <a:endParaRPr sz="4400"/>
                    </a:p>
                  </a:txBody>
                  <a:tcPr marL="0" marR="0" marT="0" marB="0"/>
                </a:tc>
                <a:tc>
                  <a:txBody>
                    <a:bodyPr lIns="0" tIns="0" rIns="0" bIns="0">
                      <a:noAutofit/>
                    </a:bodyPr>
                    <a:p>
                      <a:endParaRPr sz="4400"/>
                    </a:p>
                  </a:txBody>
                  <a:tcPr marL="0" marR="0" marT="0" marB="0"/>
                </a:tc>
                <a:tc>
                  <a:txBody>
                    <a:bodyPr lIns="0" tIns="0" rIns="0" bIns="0">
                      <a:noAutofit/>
                    </a:bodyPr>
                    <a:p>
                      <a:pPr marL="114300" indent="0"/>
                      <a:r>
                        <a:rPr lang="en-US" sz="2600" spc="-50">
                          <a:latin typeface="Arial"/>
                        </a:rPr>
                        <a:t>T</a:t>
                      </a:r>
                    </a:p>
                  </a:txBody>
                  <a:tcPr marL="0" marR="0" marT="0" marB="0"/>
                </a:tc>
                <a:tc>
                  <a:txBody>
                    <a:bodyPr lIns="0" tIns="0" rIns="0" bIns="0">
                      <a:noAutofit/>
                    </a:bodyPr>
                    <a:p>
                      <a:pPr marL="114300" indent="0"/>
                      <a:r>
                        <a:rPr lang="en-US" sz="2600" spc="-50">
                          <a:latin typeface="Arial"/>
                        </a:rPr>
                        <a:t>G</a:t>
                      </a:r>
                    </a:p>
                  </a:txBody>
                  <a:tcPr marL="0" marR="0" marT="0" marB="0"/>
                </a:tc>
                <a:tc>
                  <a:txBody>
                    <a:bodyPr lIns="0" tIns="0" rIns="0" bIns="0">
                      <a:noAutofit/>
                    </a:bodyPr>
                    <a:p>
                      <a:pPr marL="127000" indent="0"/>
                      <a:r>
                        <a:rPr lang="en-US" sz="2600" spc="-50">
                          <a:latin typeface="Arial"/>
                        </a:rPr>
                        <a:t>G</a:t>
                      </a:r>
                    </a:p>
                  </a:txBody>
                  <a:tcPr marL="0" marR="0" marT="0" marB="0"/>
                </a:tc>
              </a:tr>
              <a:tr h="569976">
                <a:tc>
                  <a:txBody>
                    <a:bodyPr lIns="0" tIns="0" rIns="0" bIns="0">
                      <a:noAutofit/>
                    </a:bodyPr>
                    <a:p>
                      <a:endParaRPr sz="2700"/>
                    </a:p>
                  </a:txBody>
                  <a:tcPr marL="0" marR="0" marT="0" marB="0"/>
                </a:tc>
                <a:tc>
                  <a:txBody>
                    <a:bodyPr lIns="0" tIns="0" rIns="0" bIns="0">
                      <a:noAutofit/>
                    </a:bodyPr>
                    <a:p>
                      <a:pPr marL="114300" indent="0"/>
                      <a:r>
                        <a:rPr lang="en-US" sz="2600" spc="-50">
                          <a:latin typeface="Arial"/>
                        </a:rPr>
                        <a:t>0</a:t>
                      </a:r>
                    </a:p>
                  </a:txBody>
                  <a:tcPr marL="0" marR="0" marT="0" marB="0" anchor="ctr"/>
                </a:tc>
                <a:tc>
                  <a:txBody>
                    <a:bodyPr lIns="0" tIns="0" rIns="0" bIns="0">
                      <a:noAutofit/>
                    </a:bodyPr>
                    <a:p>
                      <a:pPr marL="114300" indent="0"/>
                      <a:r>
                        <a:rPr lang="en-US" sz="2600" spc="-50">
                          <a:latin typeface="Arial"/>
                        </a:rPr>
                        <a:t>0</a:t>
                      </a:r>
                    </a:p>
                  </a:txBody>
                  <a:tcPr marL="0" marR="0" marT="0" marB="0" anchor="ctr"/>
                </a:tc>
                <a:tc>
                  <a:txBody>
                    <a:bodyPr lIns="0" tIns="0" rIns="0" bIns="0">
                      <a:noAutofit/>
                    </a:bodyPr>
                    <a:p>
                      <a:pPr marL="114300" indent="0"/>
                      <a:r>
                        <a:rPr lang="en-US" sz="2600" spc="-50">
                          <a:latin typeface="Arial"/>
                        </a:rPr>
                        <a:t>0</a:t>
                      </a:r>
                    </a:p>
                  </a:txBody>
                  <a:tcPr marL="0" marR="0" marT="0" marB="0" anchor="ctr"/>
                </a:tc>
                <a:tc>
                  <a:txBody>
                    <a:bodyPr lIns="0" tIns="0" rIns="0" bIns="0">
                      <a:noAutofit/>
                    </a:bodyPr>
                    <a:p>
                      <a:pPr marL="127000" indent="0"/>
                      <a:r>
                        <a:rPr lang="en-US" sz="2600" spc="-50">
                          <a:latin typeface="Arial"/>
                        </a:rPr>
                        <a:t>0</a:t>
                      </a:r>
                    </a:p>
                  </a:txBody>
                  <a:tcPr marL="0" marR="0" marT="0" marB="0" anchor="ctr"/>
                </a:tc>
              </a:tr>
              <a:tr h="569976">
                <a:tc>
                  <a:txBody>
                    <a:bodyPr lIns="0" tIns="0" rIns="0" bIns="0">
                      <a:noAutofit/>
                    </a:bodyPr>
                    <a:p>
                      <a:pPr marL="114300" indent="0"/>
                      <a:r>
                        <a:rPr lang="en-US" sz="2600" spc="-50">
                          <a:latin typeface="Arial"/>
                        </a:rPr>
                        <a:t>A</a:t>
                      </a:r>
                    </a:p>
                  </a:txBody>
                  <a:tcPr marL="0" marR="0" marT="0" marB="0" anchor="ctr"/>
                </a:tc>
                <a:tc>
                  <a:txBody>
                    <a:bodyPr lIns="0" tIns="0" rIns="0" bIns="0">
                      <a:noAutofit/>
                    </a:bodyPr>
                    <a:p>
                      <a:pPr marL="114300" indent="0"/>
                      <a:r>
                        <a:rPr lang="en-US" sz="2600" spc="-50">
                          <a:latin typeface="Arial"/>
                        </a:rPr>
                        <a:t>0</a:t>
                      </a:r>
                    </a:p>
                  </a:txBody>
                  <a:tcPr marL="0" marR="0" marT="0" marB="0" anchor="ctr"/>
                </a:tc>
                <a:tc>
                  <a:txBody>
                    <a:bodyPr lIns="0" tIns="0" rIns="0" bIns="0">
                      <a:noAutofit/>
                    </a:bodyPr>
                    <a:p>
                      <a:pPr marL="114300" indent="0"/>
                      <a:r>
                        <a:rPr lang="en-US" sz="2600" spc="-50">
                          <a:latin typeface="Arial"/>
                        </a:rPr>
                        <a:t>0</a:t>
                      </a:r>
                    </a:p>
                  </a:txBody>
                  <a:tcPr marL="0" marR="0" marT="0" marB="0" anchor="ctr"/>
                </a:tc>
                <a:tc>
                  <a:txBody>
                    <a:bodyPr lIns="0" tIns="0" rIns="0" bIns="0">
                      <a:noAutofit/>
                    </a:bodyPr>
                    <a:p>
                      <a:pPr marL="114300" indent="0"/>
                      <a:r>
                        <a:rPr lang="en-US" sz="2600" spc="-50">
                          <a:latin typeface="Arial"/>
                        </a:rPr>
                        <a:t>0</a:t>
                      </a:r>
                    </a:p>
                  </a:txBody>
                  <a:tcPr marL="0" marR="0" marT="0" marB="0" anchor="ctr"/>
                </a:tc>
                <a:tc>
                  <a:txBody>
                    <a:bodyPr lIns="0" tIns="0" rIns="0" bIns="0">
                      <a:noAutofit/>
                    </a:bodyPr>
                    <a:p>
                      <a:pPr marL="127000" indent="0"/>
                      <a:r>
                        <a:rPr lang="en-US" sz="2600" spc="-50">
                          <a:latin typeface="Arial"/>
                        </a:rPr>
                        <a:t>0</a:t>
                      </a:r>
                    </a:p>
                  </a:txBody>
                  <a:tcPr marL="0" marR="0" marT="0" marB="0" anchor="ctr"/>
                </a:tc>
              </a:tr>
              <a:tr h="566928">
                <a:tc>
                  <a:txBody>
                    <a:bodyPr lIns="0" tIns="0" rIns="0" bIns="0">
                      <a:noAutofit/>
                    </a:bodyPr>
                    <a:p>
                      <a:pPr marL="114300" indent="0"/>
                      <a:r>
                        <a:rPr lang="en-US" sz="2600" spc="-50">
                          <a:latin typeface="Arial"/>
                        </a:rPr>
                        <a:t>T</a:t>
                      </a:r>
                    </a:p>
                  </a:txBody>
                  <a:tcPr marL="0" marR="0" marT="0" marB="0" anchor="ctr"/>
                </a:tc>
                <a:tc>
                  <a:txBody>
                    <a:bodyPr lIns="0" tIns="0" rIns="0" bIns="0">
                      <a:noAutofit/>
                    </a:bodyPr>
                    <a:p>
                      <a:pPr marL="114300" indent="0"/>
                      <a:r>
                        <a:rPr lang="en-US" sz="2600" spc="-50">
                          <a:latin typeface="Arial"/>
                        </a:rPr>
                        <a:t>0</a:t>
                      </a:r>
                    </a:p>
                  </a:txBody>
                  <a:tcPr marL="0" marR="0" marT="0" marB="0" anchor="ctr"/>
                </a:tc>
                <a:tc>
                  <a:txBody>
                    <a:bodyPr lIns="0" tIns="0" rIns="0" bIns="0">
                      <a:noAutofit/>
                    </a:bodyPr>
                    <a:p>
                      <a:pPr marL="114300" indent="0"/>
                      <a:r>
                        <a:rPr lang="en-US" sz="2600" spc="-50">
                          <a:latin typeface="Arial"/>
                        </a:rPr>
                        <a:t>5</a:t>
                      </a:r>
                    </a:p>
                  </a:txBody>
                  <a:tcPr marL="0" marR="0" marT="0" marB="0" anchor="ctr"/>
                </a:tc>
                <a:tc>
                  <a:txBody>
                    <a:bodyPr lIns="0" tIns="0" rIns="0" bIns="0">
                      <a:noAutofit/>
                    </a:bodyPr>
                    <a:p>
                      <a:pPr marL="114300" indent="0"/>
                      <a:r>
                        <a:rPr lang="en-US" sz="2600" spc="-50">
                          <a:latin typeface="Arial"/>
                        </a:rPr>
                        <a:t>3</a:t>
                      </a:r>
                    </a:p>
                  </a:txBody>
                  <a:tcPr marL="0" marR="0" marT="0" marB="0" anchor="ctr"/>
                </a:tc>
                <a:tc>
                  <a:txBody>
                    <a:bodyPr lIns="0" tIns="0" rIns="0" bIns="0">
                      <a:noAutofit/>
                    </a:bodyPr>
                    <a:p>
                      <a:pPr marL="127000" indent="0"/>
                      <a:r>
                        <a:rPr lang="en-US" sz="2600" spc="-50">
                          <a:latin typeface="Arial"/>
                        </a:rPr>
                        <a:t>1</a:t>
                      </a:r>
                    </a:p>
                  </a:txBody>
                  <a:tcPr marL="0" marR="0" marT="0" marB="0" anchor="ctr"/>
                </a:tc>
              </a:tr>
              <a:tr h="579120">
                <a:tc>
                  <a:txBody>
                    <a:bodyPr lIns="0" tIns="0" rIns="0" bIns="0">
                      <a:noAutofit/>
                    </a:bodyPr>
                    <a:p>
                      <a:pPr marL="114300" indent="0"/>
                      <a:r>
                        <a:rPr lang="en-US" sz="2600" spc="-50">
                          <a:latin typeface="Arial"/>
                        </a:rPr>
                        <a:t>C</a:t>
                      </a:r>
                    </a:p>
                  </a:txBody>
                  <a:tcPr marL="0" marR="0" marT="0" marB="0" anchor="ctr"/>
                </a:tc>
                <a:tc>
                  <a:txBody>
                    <a:bodyPr lIns="0" tIns="0" rIns="0" bIns="0">
                      <a:noAutofit/>
                    </a:bodyPr>
                    <a:p>
                      <a:pPr marL="114300" indent="0"/>
                      <a:r>
                        <a:rPr lang="en-US" sz="2600" spc="-50">
                          <a:latin typeface="Arial"/>
                        </a:rPr>
                        <a:t>0</a:t>
                      </a:r>
                    </a:p>
                  </a:txBody>
                  <a:tcPr marL="0" marR="0" marT="0" marB="0" anchor="ctr"/>
                </a:tc>
                <a:tc>
                  <a:txBody>
                    <a:bodyPr lIns="0" tIns="0" rIns="0" bIns="0">
                      <a:noAutofit/>
                    </a:bodyPr>
                    <a:p>
                      <a:pPr marL="114300" indent="0"/>
                      <a:r>
                        <a:rPr lang="en-US" sz="2600" spc="-50">
                          <a:latin typeface="Arial"/>
                        </a:rPr>
                        <a:t>3</a:t>
                      </a:r>
                    </a:p>
                  </a:txBody>
                  <a:tcPr marL="0" marR="0" marT="0" marB="0" anchor="ctr"/>
                </a:tc>
                <a:tc>
                  <a:txBody>
                    <a:bodyPr lIns="0" tIns="0" rIns="0" bIns="0">
                      <a:noAutofit/>
                    </a:bodyPr>
                    <a:p>
                      <a:pPr marL="114300" indent="0"/>
                      <a:r>
                        <a:rPr lang="en-US" sz="2600" spc="-50">
                          <a:latin typeface="Arial"/>
                        </a:rPr>
                        <a:t>2</a:t>
                      </a:r>
                    </a:p>
                  </a:txBody>
                  <a:tcPr marL="0" marR="0" marT="0" marB="0" anchor="ctr">
                    <a:solidFill>
                      <a:srgbClr val="F8D5E9"/>
                    </a:solidFill>
                  </a:tcPr>
                </a:tc>
                <a:tc>
                  <a:txBody>
                    <a:bodyPr lIns="0" tIns="0" rIns="0" bIns="0">
                      <a:noAutofit/>
                    </a:bodyPr>
                    <a:p>
                      <a:pPr marL="127000" indent="0"/>
                      <a:r>
                        <a:rPr lang="en-US" sz="2600" spc="-50">
                          <a:latin typeface="Arial"/>
                        </a:rPr>
                        <a:t>0</a:t>
                      </a:r>
                    </a:p>
                  </a:txBody>
                  <a:tcPr marL="0" marR="0" marT="0" marB="0" anchor="ctr"/>
                </a:tc>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6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05584" y="768096"/>
            <a:ext cx="5257800" cy="417576"/>
          </a:xfrm>
          <a:prstGeom prst="rect">
            <a:avLst/>
          </a:prstGeom>
        </p:spPr>
        <p:txBody>
          <a:bodyPr lIns="0" tIns="0" rIns="0" bIns="0" wrap="none">
            <a:noAutofit/>
          </a:bodyPr>
          <a:p>
            <a:pPr indent="0"/>
            <a:r>
              <a:rPr lang="en-US" b="1" sz="3200">
                <a:solidFill>
                  <a:srgbClr val="001F5F"/>
                </a:solidFill>
                <a:latin typeface="Arial"/>
              </a:rPr>
              <a:t>Smith-Waterman Algorithm</a:t>
            </a:r>
          </a:p>
        </p:txBody>
      </p:sp>
      <p:graphicFrame>
        <p:nvGraphicFramePr>
          <p:cNvPr id="3" name=""/>
          <p:cNvGraphicFramePr>
            <a:graphicFrameLocks noGrp="1"/>
          </p:cNvGraphicFramePr>
          <p:nvPr/>
        </p:nvGraphicFramePr>
        <p:xfrm>
          <a:off x="1508760" y="1682496"/>
          <a:ext cx="6111240" cy="4358640"/>
        </p:xfrm>
        <a:graphic>
          <a:graphicData uri="http://schemas.openxmlformats.org/drawingml/2006/table">
            <a:tbl>
              <a:tblPr/>
              <a:tblGrid>
                <a:gridCol w="880872"/>
                <a:gridCol w="868680"/>
                <a:gridCol w="871728"/>
                <a:gridCol w="868680"/>
                <a:gridCol w="868680"/>
                <a:gridCol w="871728"/>
                <a:gridCol w="880872"/>
              </a:tblGrid>
              <a:tr h="627888">
                <a:tc>
                  <a:txBody>
                    <a:bodyPr lIns="0" tIns="0" rIns="0" bIns="0">
                      <a:noAutofit/>
                    </a:bodyPr>
                    <a:p>
                      <a:endParaRPr sz="3000"/>
                    </a:p>
                  </a:txBody>
                  <a:tcPr marL="0" marR="0" marT="0" marB="0"/>
                </a:tc>
                <a:tc>
                  <a:txBody>
                    <a:bodyPr lIns="0" tIns="0" rIns="0" bIns="0">
                      <a:noAutofit/>
                    </a:bodyPr>
                    <a:p>
                      <a:endParaRPr sz="3000"/>
                    </a:p>
                  </a:txBody>
                  <a:tcPr marL="0" marR="0" marT="0" marB="0"/>
                </a:tc>
                <a:tc>
                  <a:txBody>
                    <a:bodyPr lIns="0" tIns="0" rIns="0" bIns="0">
                      <a:noAutofit/>
                    </a:bodyPr>
                    <a:p>
                      <a:pPr marL="368300" indent="0"/>
                      <a:r>
                        <a:rPr lang="en-US" sz="2600">
                          <a:latin typeface="Arial"/>
                        </a:rPr>
                        <a:t>T</a:t>
                      </a:r>
                    </a:p>
                  </a:txBody>
                  <a:tcPr marL="0" marR="0" marT="0" marB="0"/>
                </a:tc>
                <a:tc>
                  <a:txBody>
                    <a:bodyPr lIns="0" tIns="0" rIns="0" bIns="0">
                      <a:noAutofit/>
                    </a:bodyPr>
                    <a:p>
                      <a:pPr marL="355600" indent="0"/>
                      <a:r>
                        <a:rPr lang="en-US" sz="2600">
                          <a:latin typeface="Arial"/>
                        </a:rPr>
                        <a:t>G</a:t>
                      </a:r>
                    </a:p>
                  </a:txBody>
                  <a:tcPr marL="0" marR="0" marT="0" marB="0"/>
                </a:tc>
                <a:tc>
                  <a:txBody>
                    <a:bodyPr lIns="0" tIns="0" rIns="0" bIns="0">
                      <a:noAutofit/>
                    </a:bodyPr>
                    <a:p>
                      <a:pPr marL="368300" indent="0"/>
                      <a:r>
                        <a:rPr lang="en-US" sz="2600">
                          <a:latin typeface="Arial"/>
                        </a:rPr>
                        <a:t>G</a:t>
                      </a:r>
                    </a:p>
                  </a:txBody>
                  <a:tcPr marL="0" marR="0" marT="0" marB="0"/>
                </a:tc>
                <a:tc>
                  <a:txBody>
                    <a:bodyPr lIns="0" tIns="0" rIns="0" bIns="0">
                      <a:noAutofit/>
                    </a:bodyPr>
                    <a:p>
                      <a:pPr marL="355600" indent="0"/>
                      <a:r>
                        <a:rPr lang="en-US" sz="2600">
                          <a:latin typeface="Arial"/>
                        </a:rPr>
                        <a:t>T</a:t>
                      </a:r>
                    </a:p>
                  </a:txBody>
                  <a:tcPr marL="0" marR="0" marT="0" marB="0"/>
                </a:tc>
                <a:tc>
                  <a:txBody>
                    <a:bodyPr lIns="0" tIns="0" rIns="0" bIns="0">
                      <a:noAutofit/>
                    </a:bodyPr>
                    <a:p>
                      <a:pPr marL="355600" indent="0"/>
                      <a:r>
                        <a:rPr lang="en-US" sz="2600">
                          <a:latin typeface="Arial"/>
                        </a:rPr>
                        <a:t>G</a:t>
                      </a:r>
                    </a:p>
                  </a:txBody>
                  <a:tcPr marL="0" marR="0" marT="0" marB="0"/>
                </a:tc>
              </a:tr>
              <a:tr h="618744">
                <a:tc>
                  <a:txBody>
                    <a:bodyPr lIns="0" tIns="0" rIns="0" bIns="0">
                      <a:noAutofit/>
                    </a:bodyPr>
                    <a:p>
                      <a:endParaRPr sz="3000"/>
                    </a:p>
                  </a:txBody>
                  <a:tcPr marL="0" marR="0" marT="0" marB="0"/>
                </a:tc>
                <a:tc>
                  <a:txBody>
                    <a:bodyPr lIns="0" tIns="0" rIns="0" bIns="0">
                      <a:noAutofit/>
                    </a:bodyPr>
                    <a:p>
                      <a:pPr marL="368300" indent="0"/>
                      <a:r>
                        <a:rPr lang="en-US" sz="2600">
                          <a:latin typeface="Arial"/>
                        </a:rPr>
                        <a:t>0</a:t>
                      </a:r>
                    </a:p>
                  </a:txBody>
                  <a:tcPr marL="0" marR="0" marT="0" marB="0" anchor="ctr"/>
                </a:tc>
                <a:tc>
                  <a:txBody>
                    <a:bodyPr lIns="0" tIns="0" rIns="0" bIns="0">
                      <a:noAutofit/>
                    </a:bodyPr>
                    <a:p>
                      <a:pPr marL="368300" indent="0"/>
                      <a:r>
                        <a:rPr lang="en-US" sz="2600">
                          <a:latin typeface="Arial"/>
                        </a:rPr>
                        <a:t>0</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68300" indent="0"/>
                      <a:r>
                        <a:rPr lang="en-US" sz="2600">
                          <a:latin typeface="Arial"/>
                        </a:rPr>
                        <a:t>0</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55600" indent="0"/>
                      <a:r>
                        <a:rPr lang="en-US" sz="2600">
                          <a:latin typeface="Arial"/>
                        </a:rPr>
                        <a:t>0</a:t>
                      </a:r>
                    </a:p>
                  </a:txBody>
                  <a:tcPr marL="0" marR="0" marT="0" marB="0" anchor="ctr"/>
                </a:tc>
              </a:tr>
              <a:tr h="621792">
                <a:tc>
                  <a:txBody>
                    <a:bodyPr lIns="0" tIns="0" rIns="0" bIns="0">
                      <a:noAutofit/>
                    </a:bodyPr>
                    <a:p>
                      <a:pPr marL="342900" indent="0"/>
                      <a:r>
                        <a:rPr lang="en-US" sz="2600">
                          <a:latin typeface="Arial"/>
                        </a:rPr>
                        <a:t>A</a:t>
                      </a:r>
                    </a:p>
                  </a:txBody>
                  <a:tcPr marL="0" marR="0" marT="0" marB="0" anchor="ctr"/>
                </a:tc>
                <a:tc>
                  <a:txBody>
                    <a:bodyPr lIns="0" tIns="0" rIns="0" bIns="0">
                      <a:noAutofit/>
                    </a:bodyPr>
                    <a:p>
                      <a:pPr marL="368300" indent="0"/>
                      <a:r>
                        <a:rPr lang="en-US" sz="2600">
                          <a:latin typeface="Arial"/>
                        </a:rPr>
                        <a:t>0</a:t>
                      </a:r>
                    </a:p>
                  </a:txBody>
                  <a:tcPr marL="0" marR="0" marT="0" marB="0" anchor="ctr"/>
                </a:tc>
                <a:tc>
                  <a:txBody>
                    <a:bodyPr lIns="0" tIns="0" rIns="0" bIns="0">
                      <a:noAutofit/>
                    </a:bodyPr>
                    <a:p>
                      <a:pPr marL="368300" indent="0"/>
                      <a:r>
                        <a:rPr lang="en-US" sz="2600">
                          <a:latin typeface="Arial"/>
                        </a:rPr>
                        <a:t>0</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68300" indent="0"/>
                      <a:r>
                        <a:rPr lang="en-US" sz="2600">
                          <a:latin typeface="Arial"/>
                        </a:rPr>
                        <a:t>0</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55600" indent="0"/>
                      <a:r>
                        <a:rPr lang="en-US" sz="2600">
                          <a:latin typeface="Arial"/>
                        </a:rPr>
                        <a:t>0</a:t>
                      </a:r>
                    </a:p>
                  </a:txBody>
                  <a:tcPr marL="0" marR="0" marT="0" marB="0" anchor="ctr"/>
                </a:tc>
              </a:tr>
              <a:tr h="618744">
                <a:tc>
                  <a:txBody>
                    <a:bodyPr lIns="0" tIns="0" rIns="0" bIns="0">
                      <a:noAutofit/>
                    </a:bodyPr>
                    <a:p>
                      <a:pPr marL="342900" indent="0"/>
                      <a:r>
                        <a:rPr lang="en-US" sz="2600">
                          <a:latin typeface="Arial"/>
                        </a:rPr>
                        <a:t>T</a:t>
                      </a:r>
                    </a:p>
                  </a:txBody>
                  <a:tcPr marL="0" marR="0" marT="0" marB="0" anchor="ctr"/>
                </a:tc>
                <a:tc>
                  <a:txBody>
                    <a:bodyPr lIns="0" tIns="0" rIns="0" bIns="0">
                      <a:noAutofit/>
                    </a:bodyPr>
                    <a:p>
                      <a:pPr marL="368300" indent="0"/>
                      <a:r>
                        <a:rPr lang="en-US" sz="2600">
                          <a:latin typeface="Arial"/>
                        </a:rPr>
                        <a:t>0</a:t>
                      </a:r>
                    </a:p>
                  </a:txBody>
                  <a:tcPr marL="0" marR="0" marT="0" marB="0" anchor="ctr"/>
                </a:tc>
                <a:tc>
                  <a:txBody>
                    <a:bodyPr lIns="0" tIns="0" rIns="0" bIns="0">
                      <a:noAutofit/>
                    </a:bodyPr>
                    <a:p>
                      <a:pPr marL="368300" indent="0"/>
                      <a:r>
                        <a:rPr lang="en-US" sz="2600">
                          <a:latin typeface="Arial"/>
                        </a:rPr>
                        <a:t>5</a:t>
                      </a:r>
                    </a:p>
                  </a:txBody>
                  <a:tcPr marL="0" marR="0" marT="0" marB="0" anchor="ctr"/>
                </a:tc>
                <a:tc>
                  <a:txBody>
                    <a:bodyPr lIns="0" tIns="0" rIns="0" bIns="0">
                      <a:noAutofit/>
                    </a:bodyPr>
                    <a:p>
                      <a:pPr marL="355600" indent="0"/>
                      <a:r>
                        <a:rPr lang="en-US" sz="2600">
                          <a:latin typeface="Arial"/>
                        </a:rPr>
                        <a:t>3</a:t>
                      </a:r>
                    </a:p>
                  </a:txBody>
                  <a:tcPr marL="0" marR="0" marT="0" marB="0" anchor="ctr"/>
                </a:tc>
                <a:tc>
                  <a:txBody>
                    <a:bodyPr lIns="0" tIns="0" rIns="0" bIns="0">
                      <a:noAutofit/>
                    </a:bodyPr>
                    <a:p>
                      <a:pPr marL="368300" indent="0"/>
                      <a:r>
                        <a:rPr lang="en-US" sz="2600">
                          <a:latin typeface="Arial"/>
                        </a:rPr>
                        <a:t>1</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55600" indent="0"/>
                      <a:r>
                        <a:rPr lang="en-US" sz="2600">
                          <a:latin typeface="Arial"/>
                        </a:rPr>
                        <a:t>0</a:t>
                      </a:r>
                    </a:p>
                  </a:txBody>
                  <a:tcPr marL="0" marR="0" marT="0" marB="0" anchor="ctr"/>
                </a:tc>
              </a:tr>
              <a:tr h="618744">
                <a:tc>
                  <a:txBody>
                    <a:bodyPr lIns="0" tIns="0" rIns="0" bIns="0">
                      <a:noAutofit/>
                    </a:bodyPr>
                    <a:p>
                      <a:pPr marL="342900" indent="0"/>
                      <a:r>
                        <a:rPr lang="en-US" sz="2600">
                          <a:latin typeface="Arial"/>
                        </a:rPr>
                        <a:t>C</a:t>
                      </a:r>
                    </a:p>
                  </a:txBody>
                  <a:tcPr marL="0" marR="0" marT="0" marB="0" anchor="ctr"/>
                </a:tc>
                <a:tc>
                  <a:txBody>
                    <a:bodyPr lIns="0" tIns="0" rIns="0" bIns="0">
                      <a:noAutofit/>
                    </a:bodyPr>
                    <a:p>
                      <a:pPr marL="368300" indent="0"/>
                      <a:r>
                        <a:rPr lang="en-US" sz="2600">
                          <a:latin typeface="Arial"/>
                        </a:rPr>
                        <a:t>0</a:t>
                      </a:r>
                    </a:p>
                  </a:txBody>
                  <a:tcPr marL="0" marR="0" marT="0" marB="0" anchor="ctr"/>
                </a:tc>
                <a:tc>
                  <a:txBody>
                    <a:bodyPr lIns="0" tIns="0" rIns="0" bIns="0">
                      <a:noAutofit/>
                    </a:bodyPr>
                    <a:p>
                      <a:pPr marL="368300" indent="0"/>
                      <a:r>
                        <a:rPr lang="en-US" sz="2600">
                          <a:latin typeface="Arial"/>
                        </a:rPr>
                        <a:t>3</a:t>
                      </a:r>
                    </a:p>
                  </a:txBody>
                  <a:tcPr marL="0" marR="0" marT="0" marB="0" anchor="ctr"/>
                </a:tc>
                <a:tc>
                  <a:txBody>
                    <a:bodyPr lIns="0" tIns="0" rIns="0" bIns="0">
                      <a:noAutofit/>
                    </a:bodyPr>
                    <a:p>
                      <a:pPr marL="355600" indent="0"/>
                      <a:r>
                        <a:rPr lang="en-US" sz="2600">
                          <a:latin typeface="Arial"/>
                        </a:rPr>
                        <a:t>2</a:t>
                      </a:r>
                    </a:p>
                  </a:txBody>
                  <a:tcPr marL="0" marR="0" marT="0" marB="0" anchor="ctr"/>
                </a:tc>
                <a:tc>
                  <a:txBody>
                    <a:bodyPr lIns="0" tIns="0" rIns="0" bIns="0">
                      <a:noAutofit/>
                    </a:bodyPr>
                    <a:p>
                      <a:pPr marL="368300" indent="0"/>
                      <a:r>
                        <a:rPr lang="en-US" sz="2600">
                          <a:latin typeface="Arial"/>
                        </a:rPr>
                        <a:t>0</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55600" indent="0"/>
                      <a:r>
                        <a:rPr lang="en-US" sz="2600">
                          <a:latin typeface="Arial"/>
                        </a:rPr>
                        <a:t>0</a:t>
                      </a:r>
                    </a:p>
                  </a:txBody>
                  <a:tcPr marL="0" marR="0" marT="0" marB="0" anchor="ctr"/>
                </a:tc>
              </a:tr>
              <a:tr h="621792">
                <a:tc>
                  <a:txBody>
                    <a:bodyPr lIns="0" tIns="0" rIns="0" bIns="0">
                      <a:noAutofit/>
                    </a:bodyPr>
                    <a:p>
                      <a:pPr marL="342900" indent="0"/>
                      <a:r>
                        <a:rPr lang="en-US" sz="2600">
                          <a:latin typeface="Arial"/>
                        </a:rPr>
                        <a:t>G</a:t>
                      </a:r>
                    </a:p>
                  </a:txBody>
                  <a:tcPr marL="0" marR="0" marT="0" marB="0" anchor="ctr"/>
                </a:tc>
                <a:tc>
                  <a:txBody>
                    <a:bodyPr lIns="0" tIns="0" rIns="0" bIns="0">
                      <a:noAutofit/>
                    </a:bodyPr>
                    <a:p>
                      <a:pPr marL="368300" indent="0"/>
                      <a:r>
                        <a:rPr lang="en-US" sz="2600">
                          <a:latin typeface="Arial"/>
                        </a:rPr>
                        <a:t>0</a:t>
                      </a:r>
                    </a:p>
                  </a:txBody>
                  <a:tcPr marL="0" marR="0" marT="0" marB="0" anchor="ctr"/>
                </a:tc>
                <a:tc>
                  <a:txBody>
                    <a:bodyPr lIns="0" tIns="0" rIns="0" bIns="0">
                      <a:noAutofit/>
                    </a:bodyPr>
                    <a:p>
                      <a:pPr marL="368300" indent="0"/>
                      <a:r>
                        <a:rPr lang="en-US" sz="2600">
                          <a:latin typeface="Arial"/>
                        </a:rPr>
                        <a:t>1</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68300" indent="0"/>
                      <a:r>
                        <a:rPr lang="en-US" sz="2600">
                          <a:latin typeface="Arial"/>
                        </a:rPr>
                        <a:t>7</a:t>
                      </a:r>
                    </a:p>
                  </a:txBody>
                  <a:tcPr marL="0" marR="0" marT="0" marB="0" anchor="ctr"/>
                </a:tc>
                <a:tc>
                  <a:txBody>
                    <a:bodyPr lIns="0" tIns="0" rIns="0" bIns="0">
                      <a:noAutofit/>
                    </a:bodyPr>
                    <a:p>
                      <a:pPr marL="355600" indent="0"/>
                      <a:r>
                        <a:rPr lang="en-US" sz="2600">
                          <a:latin typeface="Arial"/>
                        </a:rPr>
                        <a:t>5</a:t>
                      </a:r>
                    </a:p>
                  </a:txBody>
                  <a:tcPr marL="0" marR="0" marT="0" marB="0" anchor="ctr"/>
                </a:tc>
                <a:tc>
                  <a:txBody>
                    <a:bodyPr lIns="0" tIns="0" rIns="0" bIns="0">
                      <a:noAutofit/>
                    </a:bodyPr>
                    <a:p>
                      <a:pPr marL="355600" indent="0"/>
                      <a:r>
                        <a:rPr lang="en-US" sz="2600">
                          <a:latin typeface="Arial"/>
                        </a:rPr>
                        <a:t>5</a:t>
                      </a:r>
                    </a:p>
                  </a:txBody>
                  <a:tcPr marL="0" marR="0" marT="0" marB="0" anchor="ctr">
                    <a:solidFill>
                      <a:srgbClr val="F7B6AC"/>
                    </a:solidFill>
                  </a:tcPr>
                </a:tc>
              </a:tr>
              <a:tr h="630936">
                <a:tc>
                  <a:txBody>
                    <a:bodyPr lIns="0" tIns="0" rIns="0" bIns="0">
                      <a:noAutofit/>
                    </a:bodyPr>
                    <a:p>
                      <a:pPr marL="342900" indent="0"/>
                      <a:r>
                        <a:rPr lang="en-US" sz="2600">
                          <a:latin typeface="Arial"/>
                        </a:rPr>
                        <a:t>T</a:t>
                      </a:r>
                    </a:p>
                  </a:txBody>
                  <a:tcPr marL="0" marR="0" marT="0" marB="0" anchor="ctr"/>
                </a:tc>
                <a:tc>
                  <a:txBody>
                    <a:bodyPr lIns="0" tIns="0" rIns="0" bIns="0">
                      <a:noAutofit/>
                    </a:bodyPr>
                    <a:p>
                      <a:pPr marL="368300" indent="0"/>
                      <a:r>
                        <a:rPr lang="en-US" sz="2600">
                          <a:latin typeface="Arial"/>
                        </a:rPr>
                        <a:t>0</a:t>
                      </a:r>
                    </a:p>
                  </a:txBody>
                  <a:tcPr marL="0" marR="0" marT="0" marB="0" anchor="ctr"/>
                </a:tc>
                <a:tc>
                  <a:txBody>
                    <a:bodyPr lIns="0" tIns="0" rIns="0" bIns="0">
                      <a:noAutofit/>
                    </a:bodyPr>
                    <a:p>
                      <a:pPr marL="368300" indent="0"/>
                      <a:r>
                        <a:rPr lang="en-US" sz="2600">
                          <a:latin typeface="Arial"/>
                        </a:rPr>
                        <a:t>5</a:t>
                      </a:r>
                    </a:p>
                  </a:txBody>
                  <a:tcPr marL="0" marR="0" marT="0" marB="0" anchor="ctr"/>
                </a:tc>
                <a:tc>
                  <a:txBody>
                    <a:bodyPr lIns="0" tIns="0" rIns="0" bIns="0">
                      <a:noAutofit/>
                    </a:bodyPr>
                    <a:p>
                      <a:pPr marL="355600" indent="0"/>
                      <a:r>
                        <a:rPr lang="en-US" sz="2600">
                          <a:latin typeface="Arial"/>
                        </a:rPr>
                        <a:t>3</a:t>
                      </a:r>
                    </a:p>
                  </a:txBody>
                  <a:tcPr marL="0" marR="0" marT="0" marB="0" anchor="ctr"/>
                </a:tc>
                <a:tc>
                  <a:txBody>
                    <a:bodyPr lIns="0" tIns="0" rIns="0" bIns="0">
                      <a:noAutofit/>
                    </a:bodyPr>
                    <a:p>
                      <a:pPr marL="368300" indent="0"/>
                      <a:r>
                        <a:rPr lang="en-US" sz="2600">
                          <a:latin typeface="Arial"/>
                        </a:rPr>
                        <a:t>5</a:t>
                      </a:r>
                    </a:p>
                  </a:txBody>
                  <a:tcPr marL="0" marR="0" marT="0" marB="0" anchor="ctr"/>
                </a:tc>
                <a:tc>
                  <a:txBody>
                    <a:bodyPr lIns="0" tIns="0" rIns="0" bIns="0">
                      <a:noAutofit/>
                    </a:bodyPr>
                    <a:p>
                      <a:pPr marL="355600" indent="0"/>
                      <a:r>
                        <a:rPr lang="en-US" sz="2600">
                          <a:latin typeface="Arial"/>
                        </a:rPr>
                        <a:t>12</a:t>
                      </a:r>
                    </a:p>
                  </a:txBody>
                  <a:tcPr marL="0" marR="0" marT="0" marB="0" anchor="ctr"/>
                </a:tc>
                <a:tc>
                  <a:txBody>
                    <a:bodyPr lIns="0" tIns="0" rIns="0" bIns="0">
                      <a:noAutofit/>
                    </a:bodyPr>
                    <a:p>
                      <a:pPr marL="355600" indent="0"/>
                      <a:r>
                        <a:rPr lang="en-US" sz="2600">
                          <a:latin typeface="Arial"/>
                        </a:rPr>
                        <a:t>10</a:t>
                      </a:r>
                    </a:p>
                  </a:txBody>
                  <a:tcPr marL="0" marR="0" marT="0" marB="0" anchor="ctr">
                    <a:solidFill>
                      <a:srgbClr val="F7B6AC"/>
                    </a:solidFill>
                  </a:tcPr>
                </a:tc>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6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05584" y="768096"/>
            <a:ext cx="5257800" cy="417576"/>
          </a:xfrm>
          <a:prstGeom prst="rect">
            <a:avLst/>
          </a:prstGeom>
        </p:spPr>
        <p:txBody>
          <a:bodyPr lIns="0" tIns="0" rIns="0" bIns="0" wrap="none">
            <a:noAutofit/>
          </a:bodyPr>
          <a:p>
            <a:pPr indent="0"/>
            <a:r>
              <a:rPr lang="en-US" b="1" sz="3200">
                <a:solidFill>
                  <a:srgbClr val="001F5F"/>
                </a:solidFill>
                <a:latin typeface="Arial"/>
              </a:rPr>
              <a:t>Smith-Waterman Algorithm</a:t>
            </a:r>
          </a:p>
        </p:txBody>
      </p:sp>
      <p:sp>
        <p:nvSpPr>
          <p:cNvPr id="3" name=""/>
          <p:cNvSpPr/>
          <p:nvPr/>
        </p:nvSpPr>
        <p:spPr>
          <a:xfrm>
            <a:off x="4654296" y="1612392"/>
            <a:ext cx="3450336" cy="1999488"/>
          </a:xfrm>
          <a:prstGeom prst="rect">
            <a:avLst/>
          </a:prstGeom>
        </p:spPr>
        <p:txBody>
          <a:bodyPr lIns="0" tIns="0" rIns="0" bIns="0">
            <a:noAutofit/>
          </a:bodyPr>
          <a:p>
            <a:pPr marL="361696" indent="-342900">
              <a:spcAft>
                <a:spcPts val="1050"/>
              </a:spcAft>
            </a:pPr>
            <a:r>
              <a:rPr lang="en-US" sz="2600">
                <a:solidFill>
                  <a:srgbClr val="3265FF"/>
                </a:solidFill>
                <a:latin typeface="Arial"/>
              </a:rPr>
              <a:t>Traceback</a:t>
            </a:r>
          </a:p>
          <a:p>
            <a:pPr marL="361696" indent="-342900">
              <a:lnSpc>
                <a:spcPts val="3096"/>
              </a:lnSpc>
            </a:pPr>
            <a:r>
              <a:rPr lang="en-US" sz="2600">
                <a:solidFill>
                  <a:srgbClr val="622422"/>
                </a:solidFill>
                <a:latin typeface="Arial"/>
              </a:rPr>
              <a:t>• </a:t>
            </a:r>
            <a:r>
              <a:rPr lang="en-US" sz="2600">
                <a:latin typeface="Arial"/>
              </a:rPr>
              <a:t>Traceback starts with maximum value in the matrix and then go backwards</a:t>
            </a:r>
          </a:p>
        </p:txBody>
      </p:sp>
    </p:spTree>
  </p:cSld>
  <p:clrMapOvr>
    <a:overrideClrMapping bg1="lt1" tx1="dk1" bg2="lt2" tx2="dk2" accent1="accent1" accent2="accent2" accent3="accent3" accent4="accent4" accent5="accent5" accent6="accent6" hlink="hlink" folHlink="folHlink"/>
  </p:clrMapOvr>
</p:sld>
</file>

<file path=ppt/slides/slide6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05584" y="768096"/>
            <a:ext cx="5257800" cy="417576"/>
          </a:xfrm>
          <a:prstGeom prst="rect">
            <a:avLst/>
          </a:prstGeom>
        </p:spPr>
        <p:txBody>
          <a:bodyPr lIns="0" tIns="0" rIns="0" bIns="0" wrap="none">
            <a:noAutofit/>
          </a:bodyPr>
          <a:p>
            <a:pPr indent="0"/>
            <a:r>
              <a:rPr lang="en-US" b="1" sz="3200">
                <a:solidFill>
                  <a:srgbClr val="001F5F"/>
                </a:solidFill>
                <a:latin typeface="Arial"/>
              </a:rPr>
              <a:t>Smith-Waterman Algorithm</a:t>
            </a:r>
          </a:p>
        </p:txBody>
      </p:sp>
      <p:graphicFrame>
        <p:nvGraphicFramePr>
          <p:cNvPr id="3" name=""/>
          <p:cNvGraphicFramePr>
            <a:graphicFrameLocks noGrp="1"/>
          </p:cNvGraphicFramePr>
          <p:nvPr/>
        </p:nvGraphicFramePr>
        <p:xfrm>
          <a:off x="1520952" y="1682496"/>
          <a:ext cx="6102096" cy="4352544"/>
        </p:xfrm>
        <a:graphic>
          <a:graphicData uri="http://schemas.openxmlformats.org/drawingml/2006/table">
            <a:tbl>
              <a:tblPr/>
              <a:tblGrid>
                <a:gridCol w="874776"/>
                <a:gridCol w="871728"/>
                <a:gridCol w="868680"/>
                <a:gridCol w="871728"/>
                <a:gridCol w="868680"/>
                <a:gridCol w="871728"/>
                <a:gridCol w="874776"/>
              </a:tblGrid>
              <a:tr h="627888">
                <a:tc>
                  <a:txBody>
                    <a:bodyPr lIns="0" tIns="0" rIns="0" bIns="0">
                      <a:noAutofit/>
                    </a:bodyPr>
                    <a:p>
                      <a:endParaRPr sz="3000"/>
                    </a:p>
                  </a:txBody>
                  <a:tcPr marL="0" marR="0" marT="0" marB="0"/>
                </a:tc>
                <a:tc>
                  <a:txBody>
                    <a:bodyPr lIns="0" tIns="0" rIns="0" bIns="0">
                      <a:noAutofit/>
                    </a:bodyPr>
                    <a:p>
                      <a:endParaRPr sz="3000"/>
                    </a:p>
                  </a:txBody>
                  <a:tcPr marL="0" marR="0" marT="0" marB="0"/>
                </a:tc>
                <a:tc>
                  <a:txBody>
                    <a:bodyPr lIns="0" tIns="0" rIns="0" bIns="0">
                      <a:noAutofit/>
                    </a:bodyPr>
                    <a:p>
                      <a:pPr marL="368300" indent="0"/>
                      <a:r>
                        <a:rPr lang="en-US" sz="2600">
                          <a:latin typeface="Arial"/>
                        </a:rPr>
                        <a:t>T</a:t>
                      </a:r>
                    </a:p>
                  </a:txBody>
                  <a:tcPr marL="0" marR="0" marT="0" marB="0"/>
                </a:tc>
                <a:tc>
                  <a:txBody>
                    <a:bodyPr lIns="0" tIns="0" rIns="0" bIns="0">
                      <a:noAutofit/>
                    </a:bodyPr>
                    <a:p>
                      <a:pPr marL="355600" indent="0"/>
                      <a:r>
                        <a:rPr lang="en-US" sz="2600">
                          <a:latin typeface="Arial"/>
                        </a:rPr>
                        <a:t>G</a:t>
                      </a:r>
                    </a:p>
                  </a:txBody>
                  <a:tcPr marL="0" marR="0" marT="0" marB="0"/>
                </a:tc>
                <a:tc>
                  <a:txBody>
                    <a:bodyPr lIns="0" tIns="0" rIns="0" bIns="0">
                      <a:noAutofit/>
                    </a:bodyPr>
                    <a:p>
                      <a:pPr marL="355600" indent="0"/>
                      <a:r>
                        <a:rPr lang="en-US" sz="2600">
                          <a:latin typeface="Arial"/>
                        </a:rPr>
                        <a:t>G</a:t>
                      </a:r>
                    </a:p>
                  </a:txBody>
                  <a:tcPr marL="0" marR="0" marT="0" marB="0"/>
                </a:tc>
                <a:tc>
                  <a:txBody>
                    <a:bodyPr lIns="0" tIns="0" rIns="0" bIns="0">
                      <a:noAutofit/>
                    </a:bodyPr>
                    <a:p>
                      <a:pPr marL="355600" indent="0"/>
                      <a:r>
                        <a:rPr lang="en-US" sz="2600">
                          <a:latin typeface="Arial"/>
                        </a:rPr>
                        <a:t>T</a:t>
                      </a:r>
                    </a:p>
                  </a:txBody>
                  <a:tcPr marL="0" marR="0" marT="0" marB="0"/>
                </a:tc>
                <a:tc>
                  <a:txBody>
                    <a:bodyPr lIns="0" tIns="0" rIns="0" bIns="0">
                      <a:noAutofit/>
                    </a:bodyPr>
                    <a:p>
                      <a:pPr marL="342900" indent="0"/>
                      <a:r>
                        <a:rPr lang="en-US" sz="2600">
                          <a:latin typeface="Arial"/>
                        </a:rPr>
                        <a:t>G</a:t>
                      </a:r>
                    </a:p>
                  </a:txBody>
                  <a:tcPr marL="0" marR="0" marT="0" marB="0"/>
                </a:tc>
              </a:tr>
              <a:tr h="618744">
                <a:tc>
                  <a:txBody>
                    <a:bodyPr lIns="0" tIns="0" rIns="0" bIns="0">
                      <a:noAutofit/>
                    </a:bodyPr>
                    <a:p>
                      <a:pPr algn="r" indent="0"/>
                      <a:r>
                        <a:rPr lang="en-US" i="1" sz="950">
                          <a:solidFill>
                            <a:srgbClr val="FF0000"/>
                          </a:solidFill>
                          <a:latin typeface="Arial"/>
                        </a:rPr>
                        <a:t>i</a:t>
                      </a:r>
                    </a:p>
                  </a:txBody>
                  <a:tcPr marL="0" marR="0" marT="0" marB="0" anchor="b"/>
                </a:tc>
                <a:tc>
                  <a:txBody>
                    <a:bodyPr lIns="0" tIns="0" rIns="0" bIns="0">
                      <a:noAutofit/>
                    </a:bodyPr>
                    <a:p>
                      <a:pPr marL="355600" indent="0"/>
                      <a:r>
                        <a:rPr lang="en-US" baseline="30000" sz="2600">
                          <a:latin typeface="Arial"/>
                        </a:rPr>
                        <a:t>0</a:t>
                      </a:r>
                    </a:p>
                  </a:txBody>
                  <a:tcPr marL="0" marR="0" marT="0" marB="0" anchor="ctr"/>
                </a:tc>
                <a:tc>
                  <a:txBody>
                    <a:bodyPr lIns="0" tIns="0" rIns="0" bIns="0">
                      <a:noAutofit/>
                    </a:bodyPr>
                    <a:p>
                      <a:pPr marL="368300" indent="0"/>
                      <a:r>
                        <a:rPr lang="en-US" sz="2600">
                          <a:latin typeface="Arial"/>
                        </a:rPr>
                        <a:t>0</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42900" indent="0"/>
                      <a:r>
                        <a:rPr lang="en-US" sz="2600">
                          <a:latin typeface="Arial"/>
                        </a:rPr>
                        <a:t>0</a:t>
                      </a:r>
                    </a:p>
                  </a:txBody>
                  <a:tcPr marL="0" marR="0" marT="0" marB="0" anchor="ctr"/>
                </a:tc>
              </a:tr>
              <a:tr h="618744">
                <a:tc>
                  <a:txBody>
                    <a:bodyPr lIns="0" tIns="0" rIns="0" bIns="0">
                      <a:noAutofit/>
                    </a:bodyPr>
                    <a:p>
                      <a:pPr marL="330200" indent="0"/>
                      <a:r>
                        <a:rPr lang="en-US" sz="2600">
                          <a:latin typeface="Arial"/>
                        </a:rPr>
                        <a:t>A</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68300" indent="0">
                        <a:spcAft>
                          <a:spcPts val="840"/>
                        </a:spcAft>
                      </a:pPr>
                      <a:r>
                        <a:rPr lang="en-US" sz="2600">
                          <a:latin typeface="Arial"/>
                        </a:rPr>
                        <a:t>0</a:t>
                      </a:r>
                    </a:p>
                    <a:p>
                      <a:pPr indent="0"/>
                      <a:r>
                        <a:rPr lang="en-US" sz="1100">
                          <a:solidFill>
                            <a:srgbClr val="FF0000"/>
                          </a:solidFill>
                          <a:latin typeface="Cambria"/>
                        </a:rPr>
                        <a:t>V</a:t>
                      </a:r>
                    </a:p>
                  </a:txBody>
                  <a:tcPr marL="0" marR="0" marT="0" marB="0" anchor="b"/>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42900" indent="0"/>
                      <a:r>
                        <a:rPr lang="en-US" sz="2600">
                          <a:latin typeface="Arial"/>
                        </a:rPr>
                        <a:t>0</a:t>
                      </a:r>
                    </a:p>
                  </a:txBody>
                  <a:tcPr marL="0" marR="0" marT="0" marB="0" anchor="ctr"/>
                </a:tc>
              </a:tr>
              <a:tr h="621792">
                <a:tc>
                  <a:txBody>
                    <a:bodyPr lIns="0" tIns="0" rIns="0" bIns="0">
                      <a:noAutofit/>
                    </a:bodyPr>
                    <a:p>
                      <a:pPr marL="330200" indent="0"/>
                      <a:r>
                        <a:rPr lang="en-US" sz="2600">
                          <a:latin typeface="Arial"/>
                        </a:rPr>
                        <a:t>T</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indent="0"/>
                      <a:r>
                        <a:rPr lang="en-US" sz="2600">
                          <a:solidFill>
                            <a:srgbClr val="FF0000"/>
                          </a:solidFill>
                          <a:latin typeface="Arial"/>
                        </a:rPr>
                        <a:t>V</a:t>
                      </a:r>
                    </a:p>
                    <a:p>
                      <a:pPr marL="368300" indent="0"/>
                      <a:r>
                        <a:rPr lang="en-US" sz="2600">
                          <a:latin typeface="Arial"/>
                        </a:rPr>
                        <a:t>5</a:t>
                      </a:r>
                    </a:p>
                  </a:txBody>
                  <a:tcPr marL="0" marR="0" marT="0" marB="0"/>
                </a:tc>
                <a:tc>
                  <a:txBody>
                    <a:bodyPr lIns="0" tIns="0" rIns="0" bIns="0">
                      <a:noAutofit/>
                    </a:bodyPr>
                    <a:p>
                      <a:pPr marL="355600" indent="0"/>
                      <a:r>
                        <a:rPr lang="en-US" sz="2600">
                          <a:latin typeface="Arial"/>
                        </a:rPr>
                        <a:t>3</a:t>
                      </a:r>
                    </a:p>
                  </a:txBody>
                  <a:tcPr marL="0" marR="0" marT="0" marB="0" anchor="ctr"/>
                </a:tc>
                <a:tc>
                  <a:txBody>
                    <a:bodyPr lIns="0" tIns="0" rIns="0" bIns="0">
                      <a:noAutofit/>
                    </a:bodyPr>
                    <a:p>
                      <a:pPr marL="355600" indent="0"/>
                      <a:r>
                        <a:rPr lang="en-US" sz="2600">
                          <a:latin typeface="Arial"/>
                        </a:rPr>
                        <a:t>1</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42900" indent="0"/>
                      <a:r>
                        <a:rPr lang="en-US" sz="2600">
                          <a:latin typeface="Arial"/>
                        </a:rPr>
                        <a:t>0</a:t>
                      </a:r>
                    </a:p>
                  </a:txBody>
                  <a:tcPr marL="0" marR="0" marT="0" marB="0" anchor="ctr"/>
                </a:tc>
              </a:tr>
              <a:tr h="618744">
                <a:tc>
                  <a:txBody>
                    <a:bodyPr lIns="0" tIns="0" rIns="0" bIns="0">
                      <a:noAutofit/>
                    </a:bodyPr>
                    <a:p>
                      <a:pPr marL="330200" indent="0"/>
                      <a:r>
                        <a:rPr lang="en-US" sz="2600">
                          <a:latin typeface="Arial"/>
                        </a:rPr>
                        <a:t>C</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68300" indent="0"/>
                      <a:r>
                        <a:rPr lang="en-US" sz="2600">
                          <a:latin typeface="Arial"/>
                        </a:rPr>
                        <a:t>3</a:t>
                      </a:r>
                    </a:p>
                  </a:txBody>
                  <a:tcPr marL="0" marR="0" marT="0" marB="0" anchor="ctr"/>
                </a:tc>
                <a:tc>
                  <a:txBody>
                    <a:bodyPr lIns="0" tIns="0" rIns="0" bIns="0">
                      <a:noAutofit/>
                    </a:bodyPr>
                    <a:p>
                      <a:pPr marL="355600" indent="0"/>
                      <a:r>
                        <a:rPr lang="en-US" sz="2600">
                          <a:latin typeface="Arial"/>
                        </a:rPr>
                        <a:t>2</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42900" indent="0"/>
                      <a:r>
                        <a:rPr lang="en-US" sz="2600">
                          <a:latin typeface="Arial"/>
                        </a:rPr>
                        <a:t>0</a:t>
                      </a:r>
                    </a:p>
                  </a:txBody>
                  <a:tcPr marL="0" marR="0" marT="0" marB="0" anchor="ctr"/>
                </a:tc>
              </a:tr>
              <a:tr h="621792">
                <a:tc>
                  <a:txBody>
                    <a:bodyPr lIns="0" tIns="0" rIns="0" bIns="0">
                      <a:noAutofit/>
                    </a:bodyPr>
                    <a:p>
                      <a:pPr marL="330200" indent="0"/>
                      <a:r>
                        <a:rPr lang="en-US" sz="2600">
                          <a:latin typeface="Arial"/>
                        </a:rPr>
                        <a:t>G</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68300" indent="0"/>
                      <a:r>
                        <a:rPr lang="en-US" sz="2600">
                          <a:latin typeface="Arial"/>
                        </a:rPr>
                        <a:t>1</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55600" indent="0"/>
                      <a:r>
                        <a:rPr lang="en-US" sz="2600">
                          <a:latin typeface="Arial"/>
                        </a:rPr>
                        <a:t>7</a:t>
                      </a:r>
                    </a:p>
                    <a:p>
                      <a:pPr algn="r" indent="0"/>
                      <a:r>
                        <a:rPr lang="en-US" sz="2600">
                          <a:solidFill>
                            <a:srgbClr val="FF0000"/>
                          </a:solidFill>
                          <a:latin typeface="Arial"/>
                        </a:rPr>
                        <a:t>Ts</a:t>
                      </a:r>
                    </a:p>
                  </a:txBody>
                  <a:tcPr marL="0" marR="0" marT="0" marB="0" anchor="b"/>
                </a:tc>
                <a:tc>
                  <a:txBody>
                    <a:bodyPr lIns="0" tIns="0" rIns="0" bIns="0">
                      <a:noAutofit/>
                    </a:bodyPr>
                    <a:p>
                      <a:pPr marL="355600" indent="0"/>
                      <a:r>
                        <a:rPr lang="en-US" sz="2600">
                          <a:latin typeface="Arial"/>
                        </a:rPr>
                        <a:t>5</a:t>
                      </a:r>
                    </a:p>
                  </a:txBody>
                  <a:tcPr marL="0" marR="0" marT="0" marB="0" anchor="ctr"/>
                </a:tc>
                <a:tc>
                  <a:txBody>
                    <a:bodyPr lIns="0" tIns="0" rIns="0" bIns="0">
                      <a:noAutofit/>
                    </a:bodyPr>
                    <a:p>
                      <a:pPr marL="342900" indent="0"/>
                      <a:r>
                        <a:rPr lang="en-US" sz="2600">
                          <a:latin typeface="Arial"/>
                        </a:rPr>
                        <a:t>5</a:t>
                      </a:r>
                    </a:p>
                  </a:txBody>
                  <a:tcPr marL="0" marR="0" marT="0" marB="0" anchor="ctr">
                    <a:solidFill>
                      <a:srgbClr val="F7B6AC"/>
                    </a:solidFill>
                  </a:tcPr>
                </a:tc>
              </a:tr>
              <a:tr h="624840">
                <a:tc>
                  <a:txBody>
                    <a:bodyPr lIns="0" tIns="0" rIns="0" bIns="0">
                      <a:noAutofit/>
                    </a:bodyPr>
                    <a:p>
                      <a:pPr marL="330200" indent="0"/>
                      <a:r>
                        <a:rPr lang="en-US" sz="2600">
                          <a:latin typeface="Arial"/>
                        </a:rPr>
                        <a:t>T</a:t>
                      </a:r>
                    </a:p>
                  </a:txBody>
                  <a:tcPr marL="0" marR="0" marT="0" marB="0" anchor="ctr"/>
                </a:tc>
                <a:tc>
                  <a:txBody>
                    <a:bodyPr lIns="0" tIns="0" rIns="0" bIns="0">
                      <a:noAutofit/>
                    </a:bodyPr>
                    <a:p>
                      <a:pPr marL="355600" indent="0"/>
                      <a:r>
                        <a:rPr lang="en-US" sz="2600">
                          <a:latin typeface="Arial"/>
                        </a:rPr>
                        <a:t>0</a:t>
                      </a:r>
                    </a:p>
                  </a:txBody>
                  <a:tcPr marL="0" marR="0" marT="0" marB="0" anchor="ctr"/>
                </a:tc>
                <a:tc>
                  <a:txBody>
                    <a:bodyPr lIns="0" tIns="0" rIns="0" bIns="0">
                      <a:noAutofit/>
                    </a:bodyPr>
                    <a:p>
                      <a:pPr marL="368300" indent="0"/>
                      <a:r>
                        <a:rPr lang="en-US" sz="2600">
                          <a:latin typeface="Arial"/>
                        </a:rPr>
                        <a:t>5</a:t>
                      </a:r>
                    </a:p>
                  </a:txBody>
                  <a:tcPr marL="0" marR="0" marT="0" marB="0" anchor="ctr"/>
                </a:tc>
                <a:tc>
                  <a:txBody>
                    <a:bodyPr lIns="0" tIns="0" rIns="0" bIns="0">
                      <a:noAutofit/>
                    </a:bodyPr>
                    <a:p>
                      <a:pPr marL="355600" indent="0"/>
                      <a:r>
                        <a:rPr lang="en-US" sz="2600">
                          <a:latin typeface="Arial"/>
                        </a:rPr>
                        <a:t>3</a:t>
                      </a:r>
                    </a:p>
                  </a:txBody>
                  <a:tcPr marL="0" marR="0" marT="0" marB="0" anchor="ctr"/>
                </a:tc>
                <a:tc>
                  <a:txBody>
                    <a:bodyPr lIns="0" tIns="0" rIns="0" bIns="0">
                      <a:noAutofit/>
                    </a:bodyPr>
                    <a:p>
                      <a:pPr marL="355600" indent="0"/>
                      <a:r>
                        <a:rPr lang="en-US" sz="2600">
                          <a:latin typeface="Arial"/>
                        </a:rPr>
                        <a:t>5</a:t>
                      </a:r>
                    </a:p>
                  </a:txBody>
                  <a:tcPr marL="0" marR="0" marT="0" marB="0" anchor="ctr"/>
                </a:tc>
                <a:tc>
                  <a:txBody>
                    <a:bodyPr lIns="0" tIns="0" rIns="0" bIns="0">
                      <a:noAutofit/>
                    </a:bodyPr>
                    <a:p>
                      <a:pPr marL="355600" indent="0"/>
                      <a:r>
                        <a:rPr lang="en-US" sz="2600">
                          <a:latin typeface="Arial"/>
                        </a:rPr>
                        <a:t>12</a:t>
                      </a:r>
                    </a:p>
                  </a:txBody>
                  <a:tcPr marL="0" marR="0" marT="0" marB="0" anchor="ctr"/>
                </a:tc>
                <a:tc>
                  <a:txBody>
                    <a:bodyPr lIns="0" tIns="0" rIns="0" bIns="0">
                      <a:noAutofit/>
                    </a:bodyPr>
                    <a:p>
                      <a:pPr marL="342900" indent="0"/>
                      <a:r>
                        <a:rPr lang="en-US" sz="2600">
                          <a:latin typeface="Arial"/>
                        </a:rPr>
                        <a:t>10</a:t>
                      </a:r>
                    </a:p>
                  </a:txBody>
                  <a:tcPr marL="0" marR="0" marT="0" marB="0" anchor="ctr">
                    <a:solidFill>
                      <a:srgbClr val="F7B6AC"/>
                    </a:solidFill>
                  </a:tcPr>
                </a:tc>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6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05584" y="768096"/>
            <a:ext cx="5257800" cy="417576"/>
          </a:xfrm>
          <a:prstGeom prst="rect">
            <a:avLst/>
          </a:prstGeom>
        </p:spPr>
        <p:txBody>
          <a:bodyPr lIns="0" tIns="0" rIns="0" bIns="0" wrap="none">
            <a:noAutofit/>
          </a:bodyPr>
          <a:p>
            <a:pPr indent="0"/>
            <a:r>
              <a:rPr lang="en-US" b="1" sz="3200">
                <a:solidFill>
                  <a:srgbClr val="001F5F"/>
                </a:solidFill>
                <a:latin typeface="Arial"/>
              </a:rPr>
              <a:t>Smith-Waterman Algorithm</a:t>
            </a:r>
          </a:p>
        </p:txBody>
      </p:sp>
      <p:sp>
        <p:nvSpPr>
          <p:cNvPr id="3" name=""/>
          <p:cNvSpPr/>
          <p:nvPr/>
        </p:nvSpPr>
        <p:spPr>
          <a:xfrm>
            <a:off x="4663440" y="1612392"/>
            <a:ext cx="2977896" cy="1688592"/>
          </a:xfrm>
          <a:prstGeom prst="rect">
            <a:avLst/>
          </a:prstGeom>
        </p:spPr>
        <p:txBody>
          <a:bodyPr lIns="0" tIns="0" rIns="0" bIns="0">
            <a:noAutofit/>
          </a:bodyPr>
          <a:p>
            <a:pPr indent="0">
              <a:spcAft>
                <a:spcPts val="3780"/>
              </a:spcAft>
            </a:pPr>
            <a:r>
              <a:rPr lang="en-US" sz="2600">
                <a:solidFill>
                  <a:srgbClr val="3265FF"/>
                </a:solidFill>
                <a:latin typeface="Arial"/>
              </a:rPr>
              <a:t>Alignment</a:t>
            </a:r>
          </a:p>
          <a:p>
            <a:pPr algn="just" marL="927100" indent="0">
              <a:lnSpc>
                <a:spcPts val="3648"/>
              </a:lnSpc>
            </a:pPr>
            <a:r>
              <a:rPr lang="en-US" sz="2600">
                <a:latin typeface="Arial"/>
              </a:rPr>
              <a:t>_ T G G T A T C G T</a:t>
            </a:r>
          </a:p>
        </p:txBody>
      </p:sp>
    </p:spTree>
  </p:cSld>
  <p:clrMapOvr>
    <a:overrideClrMapping bg1="lt1" tx1="dk1" bg2="lt2" tx2="dk2" accent1="accent1" accent2="accent2" accent3="accent3" accent4="accent4" accent5="accent5" accent6="accent6" hlink="hlink" folHlink="folHlink"/>
  </p:clrMapOvr>
</p:sld>
</file>

<file path=ppt/slides/slide6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005584" y="768096"/>
            <a:ext cx="5257800" cy="417576"/>
          </a:xfrm>
          <a:prstGeom prst="rect">
            <a:avLst/>
          </a:prstGeom>
        </p:spPr>
        <p:txBody>
          <a:bodyPr lIns="0" tIns="0" rIns="0" bIns="0" wrap="none">
            <a:noAutofit/>
          </a:bodyPr>
          <a:p>
            <a:pPr indent="0"/>
            <a:r>
              <a:rPr lang="en-US" b="1" sz="3200">
                <a:solidFill>
                  <a:srgbClr val="001F5F"/>
                </a:solidFill>
                <a:latin typeface="Arial"/>
              </a:rPr>
              <a:t>Smith-Waterman Algorithm</a:t>
            </a:r>
          </a:p>
        </p:txBody>
      </p:sp>
      <p:sp>
        <p:nvSpPr>
          <p:cNvPr id="3" name=""/>
          <p:cNvSpPr/>
          <p:nvPr/>
        </p:nvSpPr>
        <p:spPr>
          <a:xfrm>
            <a:off x="4660392" y="1609344"/>
            <a:ext cx="3200400" cy="1606296"/>
          </a:xfrm>
          <a:prstGeom prst="rect">
            <a:avLst/>
          </a:prstGeom>
        </p:spPr>
        <p:txBody>
          <a:bodyPr lIns="0" tIns="0" rIns="0" bIns="0">
            <a:noAutofit/>
          </a:bodyPr>
          <a:p>
            <a:pPr algn="just" marL="362204" indent="-342900">
              <a:spcAft>
                <a:spcPts val="1050"/>
              </a:spcAft>
            </a:pPr>
            <a:r>
              <a:rPr lang="en-US" sz="2600">
                <a:solidFill>
                  <a:srgbClr val="3265FF"/>
                </a:solidFill>
                <a:latin typeface="Arial"/>
              </a:rPr>
              <a:t>Conclusion</a:t>
            </a:r>
          </a:p>
          <a:p>
            <a:pPr algn="just" marL="362204" indent="-342900">
              <a:lnSpc>
                <a:spcPts val="3120"/>
              </a:lnSpc>
            </a:pPr>
            <a:r>
              <a:rPr lang="en-US" sz="2600">
                <a:solidFill>
                  <a:srgbClr val="622422"/>
                </a:solidFill>
                <a:latin typeface="Arial"/>
              </a:rPr>
              <a:t>• </a:t>
            </a:r>
            <a:r>
              <a:rPr lang="en-US" sz="2600">
                <a:latin typeface="Arial"/>
              </a:rPr>
              <a:t>Finds the best local alignment between two subsequences</a:t>
            </a:r>
          </a:p>
        </p:txBody>
      </p:sp>
    </p:spTree>
  </p:cSld>
  <p:clrMapOvr>
    <a:overrideClrMapping bg1="lt1" tx1="dk1" bg2="lt2" tx2="dk2" accent1="accent1" accent2="accent2" accent3="accent3" accent4="accent4" accent5="accent5" accent6="accent6" hlink="hlink" folHlink="folHlink"/>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62072" y="774192"/>
            <a:ext cx="3413760" cy="417576"/>
          </a:xfrm>
          <a:prstGeom prst="rect">
            <a:avLst/>
          </a:prstGeom>
        </p:spPr>
        <p:txBody>
          <a:bodyPr lIns="0" tIns="0" rIns="0" bIns="0" wrap="none">
            <a:noAutofit/>
          </a:bodyPr>
          <a:p>
            <a:pPr indent="0"/>
            <a:r>
              <a:rPr lang="en-US" b="1" sz="3200">
                <a:solidFill>
                  <a:srgbClr val="001F5F"/>
                </a:solidFill>
                <a:latin typeface="Arial"/>
              </a:rPr>
              <a:t>Scoring Schemes</a:t>
            </a:r>
          </a:p>
        </p:txBody>
      </p:sp>
      <p:sp>
        <p:nvSpPr>
          <p:cNvPr id="3" name=""/>
          <p:cNvSpPr/>
          <p:nvPr/>
        </p:nvSpPr>
        <p:spPr>
          <a:xfrm>
            <a:off x="4657344" y="1609344"/>
            <a:ext cx="3425952" cy="4069080"/>
          </a:xfrm>
          <a:prstGeom prst="rect">
            <a:avLst/>
          </a:prstGeom>
        </p:spPr>
        <p:txBody>
          <a:bodyPr lIns="0" tIns="0" rIns="0" bIns="0">
            <a:noAutofit/>
          </a:bodyPr>
          <a:p>
            <a:pPr marL="377444" indent="-355600">
              <a:spcAft>
                <a:spcPts val="630"/>
              </a:spcAft>
            </a:pPr>
            <a:r>
              <a:rPr lang="en-US" b="1" sz="2600">
                <a:solidFill>
                  <a:srgbClr val="3265FF"/>
                </a:solidFill>
                <a:latin typeface="Arial"/>
              </a:rPr>
              <a:t>Scoring or</a:t>
            </a:r>
          </a:p>
          <a:p>
            <a:pPr marL="377444" indent="-355600">
              <a:spcAft>
                <a:spcPts val="1050"/>
              </a:spcAft>
            </a:pPr>
            <a:r>
              <a:rPr lang="en-US" b="1" sz="2600">
                <a:solidFill>
                  <a:srgbClr val="3265FF"/>
                </a:solidFill>
                <a:latin typeface="Arial"/>
              </a:rPr>
              <a:t>Substitution Matrices</a:t>
            </a:r>
          </a:p>
          <a:p>
            <a:pPr indent="0">
              <a:lnSpc>
                <a:spcPts val="3096"/>
              </a:lnSpc>
              <a:spcAft>
                <a:spcPts val="210"/>
              </a:spcAft>
            </a:pPr>
            <a:r>
              <a:rPr lang="en-US" sz="2600">
                <a:latin typeface="Arial"/>
              </a:rPr>
              <a:t>Some of the substitution matrices to compute sequence alignments are:</a:t>
            </a:r>
          </a:p>
          <a:p>
            <a:pPr marL="377444" indent="-355600">
              <a:lnSpc>
                <a:spcPts val="3096"/>
              </a:lnSpc>
              <a:spcAft>
                <a:spcPts val="210"/>
              </a:spcAft>
            </a:pPr>
            <a:r>
              <a:rPr lang="en-US" sz="2600">
                <a:solidFill>
                  <a:srgbClr val="622422"/>
                </a:solidFill>
                <a:latin typeface="Arial"/>
              </a:rPr>
              <a:t>•    </a:t>
            </a:r>
            <a:r>
              <a:rPr lang="en-US" sz="2600">
                <a:latin typeface="Arial"/>
              </a:rPr>
              <a:t>PAM: Point Accepted mutations</a:t>
            </a:r>
          </a:p>
          <a:p>
            <a:pPr marL="377444" indent="-355600">
              <a:lnSpc>
                <a:spcPts val="3120"/>
              </a:lnSpc>
            </a:pPr>
            <a:r>
              <a:rPr lang="en-US" sz="2600">
                <a:solidFill>
                  <a:srgbClr val="622422"/>
                </a:solidFill>
                <a:latin typeface="Arial"/>
              </a:rPr>
              <a:t>•    </a:t>
            </a:r>
            <a:r>
              <a:rPr lang="en-US" sz="2600">
                <a:latin typeface="Arial"/>
              </a:rPr>
              <a:t>BLOSUM: BLOCK Substitution Matrix</a:t>
            </a:r>
          </a:p>
        </p:txBody>
      </p:sp>
    </p:spTree>
  </p:cSld>
  <p:clrMapOvr>
    <a:overrideClrMapping bg1="lt1" tx1="dk1" bg2="lt2" tx2="dk2" accent1="accent1" accent2="accent2" accent3="accent3" accent4="accent4" accent5="accent5" accent6="accent6" hlink="hlink" folHlink="folHlink"/>
  </p:clrMapOvr>
</p:sld>
</file>

<file path=ppt/slides/slide7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670048" y="563880"/>
            <a:ext cx="3831336" cy="509016"/>
          </a:xfrm>
          <a:prstGeom prst="rect">
            <a:avLst/>
          </a:prstGeom>
          <a:solidFill>
            <a:srgbClr val="3C7EB2"/>
          </a:solidFill>
        </p:spPr>
        <p:txBody>
          <a:bodyPr lIns="0" tIns="0" rIns="0" bIns="0" wrap="none">
            <a:noAutofit/>
          </a:bodyPr>
          <a:p>
            <a:pPr indent="0"/>
            <a:r>
              <a:rPr lang="en-US" b="1" sz="3700">
                <a:solidFill>
                  <a:srgbClr val="FFFFFF"/>
                </a:solidFill>
                <a:latin typeface="Arial"/>
              </a:rPr>
              <a:t>DNA Sequencing</a:t>
            </a:r>
          </a:p>
        </p:txBody>
      </p:sp>
      <p:sp>
        <p:nvSpPr>
          <p:cNvPr id="3" name=""/>
          <p:cNvSpPr/>
          <p:nvPr/>
        </p:nvSpPr>
        <p:spPr>
          <a:xfrm>
            <a:off x="4648200" y="1240536"/>
            <a:ext cx="3907536" cy="4834128"/>
          </a:xfrm>
          <a:prstGeom prst="rect">
            <a:avLst/>
          </a:prstGeom>
          <a:solidFill>
            <a:srgbClr val="E6F3F9"/>
          </a:solidFill>
        </p:spPr>
        <p:txBody>
          <a:bodyPr lIns="0" tIns="0" rIns="0" bIns="0">
            <a:noAutofit/>
          </a:bodyPr>
          <a:p>
            <a:pPr algn="just" indent="0">
              <a:lnSpc>
                <a:spcPts val="3120"/>
              </a:lnSpc>
              <a:spcAft>
                <a:spcPts val="210"/>
              </a:spcAft>
            </a:pPr>
            <a:r>
              <a:rPr lang="en-US" b="1" sz="2100">
                <a:latin typeface="Arial"/>
              </a:rPr>
              <a:t>Magazine cut into millions of pieces . Problem of fragment assembly in DNA sequencing</a:t>
            </a:r>
          </a:p>
          <a:p>
            <a:pPr algn="just" marR="203200" indent="0">
              <a:lnSpc>
                <a:spcPts val="3096"/>
              </a:lnSpc>
              <a:spcAft>
                <a:spcPts val="210"/>
              </a:spcAft>
            </a:pPr>
            <a:r>
              <a:rPr lang="en-US" b="1" sz="2100">
                <a:latin typeface="Arial"/>
              </a:rPr>
              <a:t>Short 500 to 700 nucleotide sequences per experiment, Assembling entire genomereassembling the magazine Both problems are complicated by unavoidable experimental error</a:t>
            </a:r>
          </a:p>
          <a:p>
            <a:pPr marR="203200" indent="0">
              <a:lnSpc>
                <a:spcPts val="3168"/>
              </a:lnSpc>
            </a:pPr>
            <a:r>
              <a:rPr lang="en-US" b="1" sz="2100">
                <a:latin typeface="Arial"/>
              </a:rPr>
              <a:t>The data are frequently incomplete</a:t>
            </a:r>
          </a:p>
        </p:txBody>
      </p:sp>
    </p:spTree>
  </p:cSld>
  <p:clrMapOvr>
    <a:overrideClrMapping bg1="lt1" tx1="dk1" bg2="lt2" tx2="dk2" accent1="accent1" accent2="accent2" accent3="accent3" accent4="accent4" accent5="accent5" accent6="accent6" hlink="hlink" folHlink="folHlink"/>
  </p:clrMapOvr>
</p:sld>
</file>

<file path=ppt/slides/slide7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670048" y="563880"/>
            <a:ext cx="3831336" cy="509016"/>
          </a:xfrm>
          <a:prstGeom prst="rect">
            <a:avLst/>
          </a:prstGeom>
          <a:solidFill>
            <a:srgbClr val="3C7EB2"/>
          </a:solidFill>
        </p:spPr>
        <p:txBody>
          <a:bodyPr lIns="0" tIns="0" rIns="0" bIns="0" wrap="none">
            <a:noAutofit/>
          </a:bodyPr>
          <a:p>
            <a:pPr indent="0"/>
            <a:r>
              <a:rPr lang="en-US" b="1" sz="3700">
                <a:solidFill>
                  <a:srgbClr val="FFFFFF"/>
                </a:solidFill>
                <a:latin typeface="Arial"/>
              </a:rPr>
              <a:t>DNA Sequencing</a:t>
            </a:r>
          </a:p>
        </p:txBody>
      </p:sp>
      <p:sp>
        <p:nvSpPr>
          <p:cNvPr id="3" name=""/>
          <p:cNvSpPr/>
          <p:nvPr/>
        </p:nvSpPr>
        <p:spPr>
          <a:xfrm>
            <a:off x="4660392" y="1243584"/>
            <a:ext cx="3992880" cy="2295144"/>
          </a:xfrm>
          <a:prstGeom prst="rect">
            <a:avLst/>
          </a:prstGeom>
          <a:solidFill>
            <a:srgbClr val="E6F3F9"/>
          </a:solidFill>
        </p:spPr>
        <p:txBody>
          <a:bodyPr lIns="0" tIns="0" rIns="0" bIns="0">
            <a:noAutofit/>
          </a:bodyPr>
          <a:p>
            <a:pPr indent="0">
              <a:lnSpc>
                <a:spcPts val="3096"/>
              </a:lnSpc>
            </a:pPr>
            <a:r>
              <a:rPr lang="en-US" b="1" sz="2100">
                <a:latin typeface="Arial"/>
              </a:rPr>
              <a:t>DNA sequencing methods-Fred Sanger and Walter Gilbert</a:t>
            </a:r>
          </a:p>
          <a:p>
            <a:pPr indent="0">
              <a:lnSpc>
                <a:spcPts val="3096"/>
              </a:lnSpc>
            </a:pPr>
            <a:r>
              <a:rPr lang="en-US" b="1" sz="2100">
                <a:latin typeface="Arial"/>
              </a:rPr>
              <a:t>Cells make copies of DNA DNA fragments of different lengths- if one base is missing</a:t>
            </a:r>
          </a:p>
        </p:txBody>
      </p:sp>
    </p:spTree>
  </p:cSld>
  <p:clrMapOvr>
    <a:overrideClrMapping bg1="lt1" tx1="dk1" bg2="lt2" tx2="dk2" accent1="accent1" accent2="accent2" accent3="accent3" accent4="accent4" accent5="accent5" accent6="accent6" hlink="hlink" folHlink="folHlink"/>
  </p:clrMapOvr>
</p:sld>
</file>

<file path=ppt/slides/slide7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670048" y="563880"/>
            <a:ext cx="3831336" cy="509016"/>
          </a:xfrm>
          <a:prstGeom prst="rect">
            <a:avLst/>
          </a:prstGeom>
          <a:solidFill>
            <a:srgbClr val="3C7EB2"/>
          </a:solidFill>
        </p:spPr>
        <p:txBody>
          <a:bodyPr lIns="0" tIns="0" rIns="0" bIns="0" wrap="none">
            <a:noAutofit/>
          </a:bodyPr>
          <a:p>
            <a:pPr indent="0"/>
            <a:r>
              <a:rPr lang="en-US" b="1" sz="3700">
                <a:solidFill>
                  <a:srgbClr val="FFFFFF"/>
                </a:solidFill>
                <a:latin typeface="Arial"/>
              </a:rPr>
              <a:t>DNA Sequencing</a:t>
            </a:r>
          </a:p>
        </p:txBody>
      </p:sp>
      <p:sp>
        <p:nvSpPr>
          <p:cNvPr id="3" name=""/>
          <p:cNvSpPr/>
          <p:nvPr/>
        </p:nvSpPr>
        <p:spPr>
          <a:xfrm>
            <a:off x="3224784" y="1277112"/>
            <a:ext cx="2212848" cy="283464"/>
          </a:xfrm>
          <a:prstGeom prst="rect">
            <a:avLst/>
          </a:prstGeom>
        </p:spPr>
        <p:txBody>
          <a:bodyPr lIns="0" tIns="0" rIns="0" bIns="0" wrap="none">
            <a:noAutofit/>
          </a:bodyPr>
          <a:p>
            <a:pPr indent="0">
              <a:spcAft>
                <a:spcPts val="1050"/>
              </a:spcAft>
            </a:pPr>
            <a:r>
              <a:rPr lang="en-US" sz="2600">
                <a:solidFill>
                  <a:srgbClr val="CC0098"/>
                </a:solidFill>
                <a:latin typeface="Arial"/>
              </a:rPr>
              <a:t>ACGTAAGCTA</a:t>
            </a:r>
          </a:p>
        </p:txBody>
      </p:sp>
      <p:sp>
        <p:nvSpPr>
          <p:cNvPr id="4" name=""/>
          <p:cNvSpPr/>
          <p:nvPr/>
        </p:nvSpPr>
        <p:spPr>
          <a:xfrm>
            <a:off x="1828800" y="1731264"/>
            <a:ext cx="1776984" cy="350520"/>
          </a:xfrm>
          <a:prstGeom prst="rect">
            <a:avLst/>
          </a:prstGeom>
        </p:spPr>
        <p:txBody>
          <a:bodyPr lIns="0" tIns="0" rIns="0" bIns="0">
            <a:noAutofit/>
          </a:bodyPr>
          <a:p>
            <a:pPr algn="just" indent="0">
              <a:spcBef>
                <a:spcPts val="1050"/>
              </a:spcBef>
            </a:pPr>
            <a:r>
              <a:rPr lang="en-US" sz="1100">
                <a:solidFill>
                  <a:srgbClr val="FF0000"/>
                </a:solidFill>
                <a:latin typeface="Cambria"/>
              </a:rPr>
              <a:t>T </a:t>
            </a:r>
            <a:r>
              <a:rPr lang="en-US" sz="1100">
                <a:latin typeface="Cambria"/>
              </a:rPr>
              <a:t>*    •    •</a:t>
            </a:r>
          </a:p>
          <a:p>
            <a:pPr indent="0">
              <a:spcAft>
                <a:spcPts val="1050"/>
              </a:spcAft>
            </a:pPr>
            <a:r>
              <a:rPr lang="en-US" sz="2600">
                <a:solidFill>
                  <a:srgbClr val="FF0000"/>
                </a:solidFill>
                <a:latin typeface="Arial"/>
              </a:rPr>
              <a:t>T </a:t>
            </a:r>
            <a:r>
              <a:rPr lang="en-US" sz="2600">
                <a:latin typeface="Arial"/>
              </a:rPr>
              <a:t>is missing</a:t>
            </a:r>
          </a:p>
        </p:txBody>
      </p:sp>
      <p:sp>
        <p:nvSpPr>
          <p:cNvPr id="5" name=""/>
          <p:cNvSpPr/>
          <p:nvPr/>
        </p:nvSpPr>
        <p:spPr>
          <a:xfrm>
            <a:off x="1438656" y="2194560"/>
            <a:ext cx="4581144" cy="1472184"/>
          </a:xfrm>
          <a:prstGeom prst="rect">
            <a:avLst/>
          </a:prstGeom>
        </p:spPr>
        <p:txBody>
          <a:bodyPr lIns="0" tIns="0" rIns="0" bIns="0">
            <a:noAutofit/>
          </a:bodyPr>
          <a:p>
            <a:pPr marL="1790192" indent="0">
              <a:spcBef>
                <a:spcPts val="1050"/>
              </a:spcBef>
              <a:spcAft>
                <a:spcPts val="2100"/>
              </a:spcAft>
            </a:pPr>
            <a:r>
              <a:rPr lang="en-US" sz="2600">
                <a:solidFill>
                  <a:srgbClr val="009898"/>
                </a:solidFill>
                <a:latin typeface="Arial"/>
              </a:rPr>
              <a:t>ACG ACGTAAGC</a:t>
            </a:r>
          </a:p>
          <a:p>
            <a:pPr marL="1790192" indent="0">
              <a:spcAft>
                <a:spcPts val="1050"/>
              </a:spcAft>
            </a:pPr>
            <a:r>
              <a:rPr lang="en-US" sz="2600">
                <a:solidFill>
                  <a:srgbClr val="CC0098"/>
                </a:solidFill>
                <a:latin typeface="Arial"/>
              </a:rPr>
              <a:t>ACGTAAGCTA</a:t>
            </a:r>
          </a:p>
          <a:p>
            <a:pPr indent="0">
              <a:spcAft>
                <a:spcPts val="1050"/>
              </a:spcAft>
            </a:pPr>
            <a:r>
              <a:rPr lang="en-US" sz="2600">
                <a:solidFill>
                  <a:srgbClr val="FF0000"/>
                </a:solidFill>
                <a:latin typeface="Arial"/>
              </a:rPr>
              <a:t>G </a:t>
            </a:r>
            <a:r>
              <a:rPr lang="en-US" sz="2600">
                <a:latin typeface="Arial"/>
              </a:rPr>
              <a:t>is missing</a:t>
            </a:r>
          </a:p>
        </p:txBody>
      </p:sp>
      <p:sp>
        <p:nvSpPr>
          <p:cNvPr id="6" name=""/>
          <p:cNvSpPr/>
          <p:nvPr/>
        </p:nvSpPr>
        <p:spPr>
          <a:xfrm>
            <a:off x="3035808" y="3779520"/>
            <a:ext cx="2542032" cy="283464"/>
          </a:xfrm>
          <a:prstGeom prst="rect">
            <a:avLst/>
          </a:prstGeom>
        </p:spPr>
        <p:txBody>
          <a:bodyPr lIns="0" tIns="0" rIns="0" bIns="0" wrap="none">
            <a:noAutofit/>
          </a:bodyPr>
          <a:p>
            <a:pPr indent="0">
              <a:spcBef>
                <a:spcPts val="1050"/>
              </a:spcBef>
              <a:spcAft>
                <a:spcPts val="2940"/>
              </a:spcAft>
            </a:pPr>
            <a:r>
              <a:rPr lang="en-US" sz="2600">
                <a:solidFill>
                  <a:srgbClr val="009898"/>
                </a:solidFill>
                <a:latin typeface="Arial"/>
              </a:rPr>
              <a:t>AC ACGTAA</a:t>
            </a:r>
          </a:p>
        </p:txBody>
      </p:sp>
      <p:sp>
        <p:nvSpPr>
          <p:cNvPr id="7" name=""/>
          <p:cNvSpPr/>
          <p:nvPr/>
        </p:nvSpPr>
        <p:spPr>
          <a:xfrm>
            <a:off x="917448" y="4590288"/>
            <a:ext cx="7501128" cy="1517904"/>
          </a:xfrm>
          <a:prstGeom prst="rect">
            <a:avLst/>
          </a:prstGeom>
        </p:spPr>
        <p:txBody>
          <a:bodyPr lIns="0" tIns="0" rIns="0" bIns="0">
            <a:noAutofit/>
          </a:bodyPr>
          <a:p>
            <a:pPr indent="0">
              <a:lnSpc>
                <a:spcPts val="3120"/>
              </a:lnSpc>
              <a:spcBef>
                <a:spcPts val="2940"/>
              </a:spcBef>
            </a:pPr>
            <a:r>
              <a:rPr lang="en-US" b="1" sz="2100">
                <a:latin typeface="Arial"/>
              </a:rPr>
              <a:t>For A and C missing, will also result in DNA fragments by length. Each of four starvation experiments produces a </a:t>
            </a:r>
            <a:r>
              <a:rPr lang="en-US" b="1" i="1" sz="2500">
                <a:latin typeface="Calibri"/>
              </a:rPr>
              <a:t>ladder</a:t>
            </a:r>
            <a:r>
              <a:rPr lang="en-US" b="1" sz="2100">
                <a:latin typeface="Arial"/>
              </a:rPr>
              <a:t> of fragments of varying lengths called the </a:t>
            </a:r>
            <a:r>
              <a:rPr lang="en-US" b="1" i="1" sz="2500">
                <a:latin typeface="Calibri"/>
              </a:rPr>
              <a:t>Sanger ladder</a:t>
            </a:r>
          </a:p>
        </p:txBody>
      </p:sp>
    </p:spTree>
  </p:cSld>
  <p:clrMapOvr>
    <a:overrideClrMapping bg1="lt1" tx1="dk1" bg2="lt2" tx2="dk2" accent1="accent1" accent2="accent2" accent3="accent3" accent4="accent4" accent5="accent5" accent6="accent6" hlink="hlink" folHlink="folHlink"/>
  </p:clrMapOvr>
</p:sld>
</file>

<file path=ppt/slides/slide7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670048" y="563880"/>
            <a:ext cx="3831336" cy="509016"/>
          </a:xfrm>
          <a:prstGeom prst="rect">
            <a:avLst/>
          </a:prstGeom>
          <a:solidFill>
            <a:srgbClr val="3C7EB2"/>
          </a:solidFill>
        </p:spPr>
        <p:txBody>
          <a:bodyPr lIns="0" tIns="0" rIns="0" bIns="0" wrap="none">
            <a:noAutofit/>
          </a:bodyPr>
          <a:p>
            <a:pPr indent="0"/>
            <a:r>
              <a:rPr lang="en-US" b="1" sz="3700">
                <a:solidFill>
                  <a:srgbClr val="FFFFFF"/>
                </a:solidFill>
                <a:latin typeface="Arial"/>
              </a:rPr>
              <a:t>DNA Sequencing</a:t>
            </a:r>
          </a:p>
        </p:txBody>
      </p:sp>
      <p:sp>
        <p:nvSpPr>
          <p:cNvPr id="3" name=""/>
          <p:cNvSpPr/>
          <p:nvPr/>
        </p:nvSpPr>
        <p:spPr>
          <a:xfrm>
            <a:off x="4657344" y="1240536"/>
            <a:ext cx="3962400" cy="4355592"/>
          </a:xfrm>
          <a:prstGeom prst="rect">
            <a:avLst/>
          </a:prstGeom>
          <a:solidFill>
            <a:srgbClr val="E6F3F9"/>
          </a:solidFill>
        </p:spPr>
        <p:txBody>
          <a:bodyPr lIns="0" tIns="0" rIns="0" bIns="0">
            <a:noAutofit/>
          </a:bodyPr>
          <a:p>
            <a:pPr indent="0">
              <a:spcAft>
                <a:spcPts val="1260"/>
              </a:spcAft>
            </a:pPr>
            <a:r>
              <a:rPr lang="en-US" b="1" sz="2100">
                <a:latin typeface="Arial"/>
              </a:rPr>
              <a:t>Sequencing of a 5386-</a:t>
            </a:r>
          </a:p>
          <a:p>
            <a:pPr indent="0">
              <a:lnSpc>
                <a:spcPts val="3096"/>
              </a:lnSpc>
            </a:pPr>
            <a:r>
              <a:rPr lang="en-US" b="1" sz="2100">
                <a:latin typeface="Arial"/>
              </a:rPr>
              <a:t>nucleotide virus DNA sequence data Human Genome Project-3 billion-nucleotide sequence DNA sequencing technology Sequencing reads Continuous genome DNA reading process DNA sequencing machines Single DNA fragment</a:t>
            </a:r>
          </a:p>
        </p:txBody>
      </p:sp>
    </p:spTree>
  </p:cSld>
  <p:clrMapOvr>
    <a:overrideClrMapping bg1="lt1" tx1="dk1" bg2="lt2" tx2="dk2" accent1="accent1" accent2="accent2" accent3="accent3" accent4="accent4" accent5="accent5" accent6="accent6" hlink="hlink" folHlink="folHlink"/>
  </p:clrMapOvr>
</p:sld>
</file>

<file path=ppt/slides/slide7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670048" y="563880"/>
            <a:ext cx="3831336" cy="509016"/>
          </a:xfrm>
          <a:prstGeom prst="rect">
            <a:avLst/>
          </a:prstGeom>
          <a:solidFill>
            <a:srgbClr val="3C7EB2"/>
          </a:solidFill>
        </p:spPr>
        <p:txBody>
          <a:bodyPr lIns="0" tIns="0" rIns="0" bIns="0" wrap="none">
            <a:noAutofit/>
          </a:bodyPr>
          <a:p>
            <a:pPr indent="0"/>
            <a:r>
              <a:rPr lang="en-US" b="1" sz="3700">
                <a:solidFill>
                  <a:srgbClr val="FFFFFF"/>
                </a:solidFill>
                <a:latin typeface="Arial"/>
              </a:rPr>
              <a:t>DNA Sequencing</a:t>
            </a:r>
          </a:p>
        </p:txBody>
      </p:sp>
      <p:sp>
        <p:nvSpPr>
          <p:cNvPr id="3" name=""/>
          <p:cNvSpPr/>
          <p:nvPr/>
        </p:nvSpPr>
        <p:spPr>
          <a:xfrm>
            <a:off x="4645152" y="1249680"/>
            <a:ext cx="3874008" cy="3078480"/>
          </a:xfrm>
          <a:prstGeom prst="rect">
            <a:avLst/>
          </a:prstGeom>
          <a:solidFill>
            <a:srgbClr val="E6F3F9"/>
          </a:solidFill>
        </p:spPr>
        <p:txBody>
          <a:bodyPr lIns="0" tIns="0" rIns="0" bIns="0">
            <a:noAutofit/>
          </a:bodyPr>
          <a:p>
            <a:pPr algn="just" indent="0">
              <a:lnSpc>
                <a:spcPts val="3096"/>
              </a:lnSpc>
            </a:pPr>
            <a:r>
              <a:rPr lang="en-US" b="1" i="1" sz="2500">
                <a:latin typeface="Calibri"/>
              </a:rPr>
              <a:t>Shotgun sequencing</a:t>
            </a:r>
          </a:p>
          <a:p>
            <a:pPr algn="just" indent="0">
              <a:lnSpc>
                <a:spcPts val="3096"/>
              </a:lnSpc>
            </a:pPr>
            <a:r>
              <a:rPr lang="en-US" b="1" sz="2100">
                <a:latin typeface="Arial"/>
              </a:rPr>
              <a:t>Sonicated</a:t>
            </a:r>
          </a:p>
          <a:p>
            <a:pPr algn="just" indent="0">
              <a:lnSpc>
                <a:spcPts val="3096"/>
              </a:lnSpc>
            </a:pPr>
            <a:r>
              <a:rPr lang="en-US" b="1" sz="2100">
                <a:latin typeface="Arial"/>
              </a:rPr>
              <a:t>Inserts</a:t>
            </a:r>
          </a:p>
          <a:p>
            <a:pPr algn="just" indent="0">
              <a:lnSpc>
                <a:spcPts val="3096"/>
              </a:lnSpc>
            </a:pPr>
            <a:r>
              <a:rPr lang="en-US" b="1" sz="2100">
                <a:latin typeface="Arial"/>
              </a:rPr>
              <a:t>Vector</a:t>
            </a:r>
          </a:p>
          <a:p>
            <a:pPr indent="0">
              <a:lnSpc>
                <a:spcPts val="3096"/>
              </a:lnSpc>
            </a:pPr>
            <a:r>
              <a:rPr lang="en-US" b="1" sz="2100">
                <a:latin typeface="Arial"/>
              </a:rPr>
              <a:t>Bacterial host Cloning proce</a:t>
            </a:r>
          </a:p>
          <a:p>
            <a:pPr indent="0">
              <a:lnSpc>
                <a:spcPts val="3096"/>
              </a:lnSpc>
            </a:pPr>
            <a:r>
              <a:rPr lang="en-US" b="1" sz="2100">
                <a:latin typeface="Arial"/>
              </a:rPr>
              <a:t>DNA sequencing- inserts and computational</a:t>
            </a:r>
          </a:p>
        </p:txBody>
      </p:sp>
    </p:spTree>
  </p:cSld>
  <p:clrMapOvr>
    <a:overrideClrMapping bg1="lt1" tx1="dk1" bg2="lt2" tx2="dk2" accent1="accent1" accent2="accent2" accent3="accent3" accent4="accent4" accent5="accent5" accent6="accent6" hlink="hlink" folHlink="folHlink"/>
  </p:clrMapOvr>
</p:sld>
</file>

<file path=ppt/slides/slide7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74136" y="579120"/>
            <a:ext cx="2453640" cy="493776"/>
          </a:xfrm>
          <a:prstGeom prst="rect">
            <a:avLst/>
          </a:prstGeom>
          <a:solidFill>
            <a:srgbClr val="3C7EB2"/>
          </a:solidFill>
        </p:spPr>
        <p:txBody>
          <a:bodyPr lIns="0" tIns="0" rIns="0" bIns="0" wrap="none">
            <a:noAutofit/>
          </a:bodyPr>
          <a:p>
            <a:pPr indent="0"/>
            <a:r>
              <a:rPr lang="en-US" b="1" sz="3700">
                <a:solidFill>
                  <a:srgbClr val="FFFFFF"/>
                </a:solidFill>
                <a:latin typeface="Arial"/>
              </a:rPr>
              <a:t>DNA Array</a:t>
            </a:r>
          </a:p>
        </p:txBody>
      </p:sp>
      <p:sp>
        <p:nvSpPr>
          <p:cNvPr id="3" name=""/>
          <p:cNvSpPr/>
          <p:nvPr/>
        </p:nvSpPr>
        <p:spPr>
          <a:xfrm>
            <a:off x="4645152" y="1252728"/>
            <a:ext cx="3910584" cy="2240280"/>
          </a:xfrm>
          <a:prstGeom prst="rect">
            <a:avLst/>
          </a:prstGeom>
          <a:solidFill>
            <a:srgbClr val="E6F3F9"/>
          </a:solidFill>
        </p:spPr>
        <p:txBody>
          <a:bodyPr lIns="0" tIns="0" rIns="0" bIns="0">
            <a:noAutofit/>
          </a:bodyPr>
          <a:p>
            <a:pPr indent="0">
              <a:lnSpc>
                <a:spcPts val="3144"/>
              </a:lnSpc>
            </a:pPr>
            <a:r>
              <a:rPr lang="en-US" b="1" sz="2100">
                <a:latin typeface="Arial"/>
              </a:rPr>
              <a:t>Human Genome Project </a:t>
            </a:r>
            <a:r>
              <a:rPr lang="en-US" b="1" i="1" sz="2500">
                <a:latin typeface="Calibri"/>
              </a:rPr>
              <a:t>Sequencing by Hybridization</a:t>
            </a:r>
          </a:p>
          <a:p>
            <a:pPr indent="0">
              <a:lnSpc>
                <a:spcPts val="3144"/>
              </a:lnSpc>
            </a:pPr>
            <a:r>
              <a:rPr lang="en-US" b="1" sz="2100">
                <a:latin typeface="Arial"/>
              </a:rPr>
              <a:t>DNA array (DNA chip)</a:t>
            </a:r>
          </a:p>
          <a:p>
            <a:pPr indent="0">
              <a:lnSpc>
                <a:spcPts val="3144"/>
              </a:lnSpc>
            </a:pPr>
            <a:r>
              <a:rPr lang="en-US" b="1" sz="2100">
                <a:latin typeface="Arial"/>
              </a:rPr>
              <a:t>Probes Hybridization Weak chemical bond</a:t>
            </a:r>
          </a:p>
        </p:txBody>
      </p:sp>
    </p:spTree>
  </p:cSld>
  <p:clrMapOvr>
    <a:overrideClrMapping bg1="lt1" tx1="dk1" bg2="lt2" tx2="dk2" accent1="accent1" accent2="accent2" accent3="accent3" accent4="accent4" accent5="accent5" accent6="accent6" hlink="hlink" folHlink="folHlink"/>
  </p:clrMapOvr>
</p:sld>
</file>

<file path=ppt/slides/slide7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61944" y="579120"/>
            <a:ext cx="2453640" cy="493776"/>
          </a:xfrm>
          <a:prstGeom prst="rect">
            <a:avLst/>
          </a:prstGeom>
          <a:solidFill>
            <a:srgbClr val="3C7EB2"/>
          </a:solidFill>
        </p:spPr>
        <p:txBody>
          <a:bodyPr lIns="0" tIns="0" rIns="0" bIns="0" wrap="none">
            <a:noAutofit/>
          </a:bodyPr>
          <a:p>
            <a:pPr indent="0"/>
            <a:r>
              <a:rPr lang="en-US" b="1" sz="3700">
                <a:solidFill>
                  <a:srgbClr val="FFFFFF"/>
                </a:solidFill>
                <a:latin typeface="Arial"/>
              </a:rPr>
              <a:t>DNA Array</a:t>
            </a:r>
          </a:p>
        </p:txBody>
      </p:sp>
      <p:sp>
        <p:nvSpPr>
          <p:cNvPr id="3" name=""/>
          <p:cNvSpPr/>
          <p:nvPr/>
        </p:nvSpPr>
        <p:spPr>
          <a:xfrm>
            <a:off x="944880" y="2231136"/>
            <a:ext cx="7144512" cy="1578864"/>
          </a:xfrm>
          <a:prstGeom prst="rect">
            <a:avLst/>
          </a:prstGeom>
        </p:spPr>
        <p:txBody>
          <a:bodyPr lIns="0" tIns="0" rIns="0" bIns="0">
            <a:noAutofit/>
          </a:bodyPr>
          <a:p>
            <a:pPr indent="0">
              <a:spcAft>
                <a:spcPts val="2310"/>
              </a:spcAft>
            </a:pPr>
            <a:r>
              <a:rPr lang="en-US" b="1" sz="6500" spc="-50">
                <a:latin typeface="Calibri"/>
              </a:rPr>
              <a:t>CGTCC</a:t>
            </a:r>
            <a:r>
              <a:rPr lang="en-US" b="1" sz="6500" spc="-50">
                <a:solidFill>
                  <a:srgbClr val="FF0000"/>
                </a:solidFill>
                <a:latin typeface="Calibri"/>
              </a:rPr>
              <a:t>TGGCACC T</a:t>
            </a:r>
            <a:r>
              <a:rPr lang="en-US" b="1" sz="6500" spc="-50">
                <a:latin typeface="Calibri"/>
              </a:rPr>
              <a:t>AC</a:t>
            </a:r>
          </a:p>
          <a:p>
            <a:pPr algn="ctr" marR="697484" indent="0"/>
            <a:r>
              <a:rPr lang="en-US" b="1" sz="6500" spc="-50">
                <a:solidFill>
                  <a:srgbClr val="9832FF"/>
                </a:solidFill>
                <a:latin typeface="Calibri"/>
              </a:rPr>
              <a:t>ACC GTGGA</a:t>
            </a:r>
          </a:p>
        </p:txBody>
      </p:sp>
    </p:spTree>
  </p:cSld>
  <p:clrMapOvr>
    <a:overrideClrMapping bg1="lt1" tx1="dk1" bg2="lt2" tx2="dk2" accent1="accent1" accent2="accent2" accent3="accent3" accent4="accent4" accent5="accent5" accent6="accent6" hlink="hlink" folHlink="folHlink"/>
  </p:clrMapOvr>
</p:sld>
</file>

<file path=ppt/slides/slide7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3374136" y="579120"/>
            <a:ext cx="2453640" cy="493776"/>
          </a:xfrm>
          <a:prstGeom prst="rect">
            <a:avLst/>
          </a:prstGeom>
          <a:solidFill>
            <a:srgbClr val="3C7EB2"/>
          </a:solidFill>
        </p:spPr>
        <p:txBody>
          <a:bodyPr lIns="0" tIns="0" rIns="0" bIns="0" wrap="none">
            <a:noAutofit/>
          </a:bodyPr>
          <a:p>
            <a:pPr indent="0"/>
            <a:r>
              <a:rPr lang="en-US" b="1" sz="3700">
                <a:solidFill>
                  <a:srgbClr val="FFFFFF"/>
                </a:solidFill>
                <a:latin typeface="Arial"/>
              </a:rPr>
              <a:t>DNA Array</a:t>
            </a:r>
          </a:p>
        </p:txBody>
      </p:sp>
      <p:sp>
        <p:nvSpPr>
          <p:cNvPr id="3" name=""/>
          <p:cNvSpPr/>
          <p:nvPr/>
        </p:nvSpPr>
        <p:spPr>
          <a:xfrm>
            <a:off x="4645152" y="1249680"/>
            <a:ext cx="4026408" cy="3078480"/>
          </a:xfrm>
          <a:prstGeom prst="rect">
            <a:avLst/>
          </a:prstGeom>
          <a:solidFill>
            <a:srgbClr val="E6F3F9"/>
          </a:solidFill>
        </p:spPr>
        <p:txBody>
          <a:bodyPr lIns="0" tIns="0" rIns="0" bIns="0">
            <a:noAutofit/>
          </a:bodyPr>
          <a:p>
            <a:pPr indent="0">
              <a:lnSpc>
                <a:spcPts val="3096"/>
              </a:lnSpc>
            </a:pPr>
            <a:r>
              <a:rPr lang="en-US" b="1" sz="2100">
                <a:latin typeface="Arial"/>
              </a:rPr>
              <a:t>DNA probes</a:t>
            </a:r>
          </a:p>
          <a:p>
            <a:pPr indent="0">
              <a:lnSpc>
                <a:spcPts val="3096"/>
              </a:lnSpc>
            </a:pPr>
            <a:r>
              <a:rPr lang="en-US" b="1" sz="2100">
                <a:latin typeface="Arial"/>
              </a:rPr>
              <a:t>Biochemical problem and the combinatorial problem </a:t>
            </a:r>
            <a:r>
              <a:rPr lang="en-US" b="1" i="1" sz="2500">
                <a:latin typeface="Calibri"/>
              </a:rPr>
              <a:t>Science</a:t>
            </a:r>
          </a:p>
          <a:p>
            <a:pPr indent="0">
              <a:lnSpc>
                <a:spcPts val="3096"/>
              </a:lnSpc>
            </a:pPr>
            <a:r>
              <a:rPr lang="en-US" b="1" sz="2100">
                <a:latin typeface="Arial"/>
              </a:rPr>
              <a:t>Steve Fodor and colleagues Light-directed polymer synthesis -similarities to computer chip manufacturing</a:t>
            </a:r>
          </a:p>
        </p:txBody>
      </p:sp>
    </p:spTree>
  </p:cSld>
  <p:clrMapOvr>
    <a:overrideClrMapping bg1="lt1" tx1="dk1" bg2="lt2" tx2="dk2" accent1="accent1" accent2="accent2" accent3="accent3" accent4="accent4" accent5="accent5" accent6="accent6" hlink="hlink" folHlink="folHlink"/>
  </p:clrMapOvr>
</p:sld>
</file>

<file path=ppt/slides/slide7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81456" y="1121664"/>
            <a:ext cx="3398520" cy="5041392"/>
          </a:xfrm>
          <a:prstGeom prst="rect">
            <a:avLst/>
          </a:prstGeom>
        </p:spPr>
      </p:pic>
      <p:sp>
        <p:nvSpPr>
          <p:cNvPr id="3" name=""/>
          <p:cNvSpPr/>
          <p:nvPr/>
        </p:nvSpPr>
        <p:spPr>
          <a:xfrm>
            <a:off x="3374136" y="579120"/>
            <a:ext cx="2453640" cy="493776"/>
          </a:xfrm>
          <a:prstGeom prst="rect">
            <a:avLst/>
          </a:prstGeom>
          <a:solidFill>
            <a:srgbClr val="3C7EB2"/>
          </a:solidFill>
        </p:spPr>
        <p:txBody>
          <a:bodyPr lIns="0" tIns="0" rIns="0" bIns="0" wrap="none">
            <a:noAutofit/>
          </a:bodyPr>
          <a:p>
            <a:pPr indent="0"/>
            <a:r>
              <a:rPr lang="en-US" b="1" sz="3700">
                <a:solidFill>
                  <a:srgbClr val="FFFFFF"/>
                </a:solidFill>
                <a:latin typeface="Arial"/>
              </a:rPr>
              <a:t>DNA Array</a:t>
            </a:r>
          </a:p>
        </p:txBody>
      </p:sp>
      <p:sp>
        <p:nvSpPr>
          <p:cNvPr id="4" name=""/>
          <p:cNvSpPr/>
          <p:nvPr/>
        </p:nvSpPr>
        <p:spPr>
          <a:xfrm>
            <a:off x="5641848" y="1158240"/>
            <a:ext cx="2645664" cy="4684776"/>
          </a:xfrm>
          <a:prstGeom prst="rect">
            <a:avLst/>
          </a:prstGeom>
        </p:spPr>
        <p:txBody>
          <a:bodyPr lIns="0" tIns="0" rIns="0" bIns="0">
            <a:noAutofit/>
          </a:bodyPr>
          <a:p>
            <a:pPr indent="0">
              <a:lnSpc>
                <a:spcPts val="3096"/>
              </a:lnSpc>
            </a:pPr>
            <a:r>
              <a:rPr lang="en-US" b="1" sz="2100">
                <a:latin typeface="Arial"/>
              </a:rPr>
              <a:t>An array with all </a:t>
            </a:r>
            <a:r>
              <a:rPr lang="en-US" b="1" i="1" sz="2500">
                <a:latin typeface="Calibri"/>
              </a:rPr>
              <a:t>4 </a:t>
            </a:r>
            <a:r>
              <a:rPr lang="en-US" b="1" sz="2100">
                <a:latin typeface="Arial"/>
              </a:rPr>
              <a:t>probes- 4 • </a:t>
            </a:r>
            <a:r>
              <a:rPr lang="en-US" b="1" i="1" sz="2500">
                <a:latin typeface="Calibri"/>
              </a:rPr>
              <a:t>l </a:t>
            </a:r>
            <a:r>
              <a:rPr lang="en-US" b="1" sz="2100">
                <a:latin typeface="Arial"/>
              </a:rPr>
              <a:t>separate reactions Affymetrix-64-kb DNA array in 1994 1-Mb or larger Probes- unknown target DNA-l-mer composition Universal DNA array contains all 4l probes of length </a:t>
            </a:r>
            <a:r>
              <a:rPr lang="en-US" b="1" i="1" sz="2500">
                <a:latin typeface="Calibri"/>
              </a:rPr>
              <a:t>l</a:t>
            </a:r>
          </a:p>
        </p:txBody>
      </p:sp>
    </p:spTree>
  </p:cSld>
  <p:clrMapOvr>
    <a:overrideClrMapping bg1="lt1" tx1="dk1" bg2="lt2" tx2="dk2" accent1="accent1" accent2="accent2" accent3="accent3" accent4="accent4" accent5="accent5" accent6="accent6" hlink="hlink" folHlink="folHlink"/>
  </p:clrMapOvr>
</p:sld>
</file>

<file path=ppt/slides/slide7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63168" y="1386840"/>
            <a:ext cx="4379976" cy="3407664"/>
          </a:xfrm>
          <a:prstGeom prst="rect">
            <a:avLst/>
          </a:prstGeom>
        </p:spPr>
      </p:pic>
      <p:sp>
        <p:nvSpPr>
          <p:cNvPr id="3" name=""/>
          <p:cNvSpPr/>
          <p:nvPr/>
        </p:nvSpPr>
        <p:spPr>
          <a:xfrm>
            <a:off x="3374136" y="579120"/>
            <a:ext cx="2453640" cy="493776"/>
          </a:xfrm>
          <a:prstGeom prst="rect">
            <a:avLst/>
          </a:prstGeom>
          <a:solidFill>
            <a:srgbClr val="3C7EB2"/>
          </a:solidFill>
        </p:spPr>
        <p:txBody>
          <a:bodyPr lIns="0" tIns="0" rIns="0" bIns="0" wrap="none">
            <a:noAutofit/>
          </a:bodyPr>
          <a:p>
            <a:pPr indent="0"/>
            <a:r>
              <a:rPr lang="en-US" b="1" sz="3700">
                <a:solidFill>
                  <a:srgbClr val="FFFFFF"/>
                </a:solidFill>
                <a:latin typeface="Arial"/>
              </a:rPr>
              <a:t>DNA Array</a:t>
            </a:r>
          </a:p>
        </p:txBody>
      </p:sp>
      <p:sp>
        <p:nvSpPr>
          <p:cNvPr id="4" name=""/>
          <p:cNvSpPr/>
          <p:nvPr/>
        </p:nvSpPr>
        <p:spPr>
          <a:xfrm>
            <a:off x="2581656" y="1161288"/>
            <a:ext cx="1557528" cy="152400"/>
          </a:xfrm>
          <a:prstGeom prst="rect">
            <a:avLst/>
          </a:prstGeom>
        </p:spPr>
        <p:txBody>
          <a:bodyPr lIns="0" tIns="0" rIns="0" bIns="0" wrap="none">
            <a:noAutofit/>
          </a:bodyPr>
          <a:p>
            <a:pPr indent="0"/>
            <a:r>
              <a:rPr lang="en-US" b="1" sz="900">
                <a:solidFill>
                  <a:srgbClr val="201829"/>
                </a:solidFill>
                <a:latin typeface="Palatino Linotype"/>
              </a:rPr>
              <a:t>Universal D&gt;A Array</a:t>
            </a:r>
          </a:p>
        </p:txBody>
      </p:sp>
      <p:sp>
        <p:nvSpPr>
          <p:cNvPr id="5" name=""/>
          <p:cNvSpPr/>
          <p:nvPr/>
        </p:nvSpPr>
        <p:spPr>
          <a:xfrm>
            <a:off x="1207008" y="4992624"/>
            <a:ext cx="4191000" cy="134112"/>
          </a:xfrm>
          <a:prstGeom prst="rect">
            <a:avLst/>
          </a:prstGeom>
        </p:spPr>
        <p:txBody>
          <a:bodyPr lIns="0" tIns="0" rIns="0" bIns="0" wrap="none">
            <a:noAutofit/>
          </a:bodyPr>
          <a:p>
            <a:pPr indent="0"/>
            <a:r>
              <a:rPr lang="en-US" b="1" sz="950">
                <a:solidFill>
                  <a:srgbClr val="201829"/>
                </a:solidFill>
                <a:latin typeface="Georgia"/>
              </a:rPr>
              <a:t>DNA target</a:t>
            </a:r>
            <a:r>
              <a:rPr lang="en-US" b="1" sz="950">
                <a:solidFill>
                  <a:srgbClr val="201829"/>
                </a:solidFill>
                <a:latin typeface="Georgia"/>
              </a:rPr>
              <a:t> TATCCGTTT (complement of ATAGGCAAA)</a:t>
            </a:r>
          </a:p>
        </p:txBody>
      </p:sp>
      <p:sp>
        <p:nvSpPr>
          <p:cNvPr id="6" name=""/>
          <p:cNvSpPr/>
          <p:nvPr/>
        </p:nvSpPr>
        <p:spPr>
          <a:xfrm>
            <a:off x="1207008" y="5218176"/>
            <a:ext cx="4191000" cy="115824"/>
          </a:xfrm>
          <a:prstGeom prst="rect">
            <a:avLst/>
          </a:prstGeom>
        </p:spPr>
        <p:txBody>
          <a:bodyPr lIns="0" tIns="0" rIns="0" bIns="0" wrap="none">
            <a:noAutofit/>
          </a:bodyPr>
          <a:p>
            <a:pPr marL="609600" indent="0"/>
            <a:r>
              <a:rPr lang="en-US" b="1" sz="900">
                <a:solidFill>
                  <a:srgbClr val="201829"/>
                </a:solidFill>
                <a:latin typeface="Palatino Linotype"/>
              </a:rPr>
              <a:t>hybridizer to the array of nil 4-mers:</a:t>
            </a:r>
          </a:p>
        </p:txBody>
      </p:sp>
      <p:sp>
        <p:nvSpPr>
          <p:cNvPr id="7" name=""/>
          <p:cNvSpPr/>
          <p:nvPr/>
        </p:nvSpPr>
        <p:spPr>
          <a:xfrm>
            <a:off x="1207008" y="5443728"/>
            <a:ext cx="4191000" cy="704088"/>
          </a:xfrm>
          <a:prstGeom prst="rect">
            <a:avLst/>
          </a:prstGeom>
        </p:spPr>
        <p:txBody>
          <a:bodyPr lIns="0" tIns="0" rIns="0" bIns="0">
            <a:noAutofit/>
          </a:bodyPr>
          <a:p>
            <a:pPr marL="1130300" marR="1930400" indent="0">
              <a:lnSpc>
                <a:spcPts val="792"/>
              </a:lnSpc>
            </a:pPr>
            <a:r>
              <a:rPr lang="en-US" b="1" sz="700" spc="150">
                <a:solidFill>
                  <a:srgbClr val="201829"/>
                </a:solidFill>
                <a:latin typeface="Palatino Linotype"/>
              </a:rPr>
              <a:t>AT ACCCAAA A </a:t>
            </a:r>
            <a:r>
              <a:rPr lang="en-US" sz="700" spc="-100">
                <a:solidFill>
                  <a:srgbClr val="201829"/>
                </a:solidFill>
                <a:latin typeface="Arial"/>
              </a:rPr>
              <a:t>T </a:t>
            </a:r>
            <a:r>
              <a:rPr lang="en-US" b="1" sz="700" spc="150">
                <a:solidFill>
                  <a:srgbClr val="201829"/>
                </a:solidFill>
                <a:latin typeface="Palatino Linotype"/>
              </a:rPr>
              <a:t>A </a:t>
            </a:r>
            <a:r>
              <a:rPr lang="en-US" sz="700" spc="-100">
                <a:solidFill>
                  <a:srgbClr val="201829"/>
                </a:solidFill>
                <a:latin typeface="Arial"/>
              </a:rPr>
              <a:t>G </a:t>
            </a:r>
            <a:r>
              <a:rPr lang="en-US" b="1" sz="700" spc="150">
                <a:solidFill>
                  <a:srgbClr val="201829"/>
                </a:solidFill>
                <a:latin typeface="Palatino Linotype"/>
              </a:rPr>
              <a:t>T A </a:t>
            </a:r>
            <a:r>
              <a:rPr lang="en-US" sz="700" spc="-100">
                <a:solidFill>
                  <a:srgbClr val="201829"/>
                </a:solidFill>
                <a:latin typeface="Arial"/>
              </a:rPr>
              <a:t>G G-</a:t>
            </a:r>
            <a:r>
              <a:rPr lang="en-US" b="1" sz="700" spc="150">
                <a:solidFill>
                  <a:srgbClr val="201829"/>
                </a:solidFill>
                <a:latin typeface="Palatino Linotype"/>
              </a:rPr>
              <a:t>A G G-C CCCA </a:t>
            </a:r>
            <a:r>
              <a:rPr lang="en-US" b="1" i="1" sz="750">
                <a:solidFill>
                  <a:srgbClr val="201829"/>
                </a:solidFill>
                <a:latin typeface="Arial"/>
              </a:rPr>
              <a:t>G</a:t>
            </a:r>
            <a:r>
              <a:rPr lang="en-US" b="1" sz="700" spc="150">
                <a:solidFill>
                  <a:srgbClr val="201829"/>
                </a:solidFill>
                <a:latin typeface="Palatino Linotype"/>
              </a:rPr>
              <a:t> C A A </a:t>
            </a:r>
            <a:r>
              <a:rPr lang="en-US" sz="700" spc="-100">
                <a:solidFill>
                  <a:srgbClr val="201829"/>
                </a:solidFill>
                <a:latin typeface="Arial"/>
              </a:rPr>
              <a:t>C A </a:t>
            </a:r>
            <a:r>
              <a:rPr lang="en-US" b="1" sz="700" spc="150">
                <a:solidFill>
                  <a:srgbClr val="201829"/>
                </a:solidFill>
                <a:latin typeface="Palatino Linotype"/>
              </a:rPr>
              <a:t>A A</a:t>
            </a:r>
          </a:p>
        </p:txBody>
      </p:sp>
      <p:sp>
        <p:nvSpPr>
          <p:cNvPr id="8" name=""/>
          <p:cNvSpPr/>
          <p:nvPr/>
        </p:nvSpPr>
        <p:spPr>
          <a:xfrm>
            <a:off x="5562600" y="1170432"/>
            <a:ext cx="2648712" cy="4312920"/>
          </a:xfrm>
          <a:prstGeom prst="rect">
            <a:avLst/>
          </a:prstGeom>
        </p:spPr>
        <p:txBody>
          <a:bodyPr lIns="0" tIns="0" rIns="0" bIns="0">
            <a:noAutofit/>
          </a:bodyPr>
          <a:p>
            <a:pPr indent="0">
              <a:lnSpc>
                <a:spcPts val="2856"/>
              </a:lnSpc>
            </a:pPr>
            <a:r>
              <a:rPr lang="en-US" sz="2400">
                <a:latin typeface="Calibri"/>
              </a:rPr>
              <a:t>Probes of length </a:t>
            </a:r>
            <a:r>
              <a:rPr lang="en-US" i="1" sz="2400">
                <a:latin typeface="Calibri"/>
              </a:rPr>
              <a:t>l </a:t>
            </a:r>
            <a:r>
              <a:rPr lang="en-US" sz="2400">
                <a:latin typeface="Calibri"/>
              </a:rPr>
              <a:t>(/=8)-DNA array Fluorescently labeled DNA fragment to the Array</a:t>
            </a:r>
          </a:p>
          <a:p>
            <a:pPr indent="0">
              <a:lnSpc>
                <a:spcPts val="2856"/>
              </a:lnSpc>
            </a:pPr>
            <a:r>
              <a:rPr lang="en-US" sz="2400">
                <a:latin typeface="Calibri"/>
              </a:rPr>
              <a:t>Hybridizes-complementary to substrings Spectroscopic detector</a:t>
            </a:r>
          </a:p>
          <a:p>
            <a:pPr indent="0">
              <a:lnSpc>
                <a:spcPts val="2856"/>
              </a:lnSpc>
            </a:pPr>
            <a:r>
              <a:rPr lang="en-US" sz="2400">
                <a:latin typeface="Calibri"/>
              </a:rPr>
              <a:t>Apply combinatorial algorithm</a:t>
            </a:r>
          </a:p>
        </p:txBody>
      </p:sp>
    </p:spTree>
  </p:cSld>
  <p:clrMapOvr>
    <a:overrideClrMapping bg1="lt1" tx1="dk1" bg2="lt2" tx2="dk2" accent1="accent1" accent2="accent2" accent3="accent3" accent4="accent4" accent5="accent5" accent6="accent6" hlink="hlink" folHlink="folHlink"/>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2862072" y="774192"/>
            <a:ext cx="3413760" cy="417576"/>
          </a:xfrm>
          <a:prstGeom prst="rect">
            <a:avLst/>
          </a:prstGeom>
        </p:spPr>
        <p:txBody>
          <a:bodyPr lIns="0" tIns="0" rIns="0" bIns="0" wrap="none">
            <a:noAutofit/>
          </a:bodyPr>
          <a:p>
            <a:pPr indent="0"/>
            <a:r>
              <a:rPr lang="en-US" b="1" sz="3200">
                <a:solidFill>
                  <a:srgbClr val="001F5F"/>
                </a:solidFill>
                <a:latin typeface="Arial"/>
              </a:rPr>
              <a:t>Scoring Schemes</a:t>
            </a:r>
          </a:p>
        </p:txBody>
      </p:sp>
      <p:sp>
        <p:nvSpPr>
          <p:cNvPr id="3" name=""/>
          <p:cNvSpPr/>
          <p:nvPr/>
        </p:nvSpPr>
        <p:spPr>
          <a:xfrm>
            <a:off x="4657344" y="1609344"/>
            <a:ext cx="3410712" cy="3825240"/>
          </a:xfrm>
          <a:prstGeom prst="rect">
            <a:avLst/>
          </a:prstGeom>
        </p:spPr>
        <p:txBody>
          <a:bodyPr lIns="0" tIns="0" rIns="0" bIns="0">
            <a:noAutofit/>
          </a:bodyPr>
          <a:p>
            <a:pPr algn="just" indent="0">
              <a:spcAft>
                <a:spcPts val="1050"/>
              </a:spcAft>
            </a:pPr>
            <a:r>
              <a:rPr lang="en-US" b="1" sz="2600">
                <a:solidFill>
                  <a:srgbClr val="3265FF"/>
                </a:solidFill>
                <a:latin typeface="Arial"/>
              </a:rPr>
              <a:t>Substitution Matrices</a:t>
            </a:r>
          </a:p>
          <a:p>
            <a:pPr indent="0">
              <a:lnSpc>
                <a:spcPts val="3096"/>
              </a:lnSpc>
              <a:spcAft>
                <a:spcPts val="210"/>
              </a:spcAft>
            </a:pPr>
            <a:r>
              <a:rPr lang="en-US" sz="2600">
                <a:latin typeface="Arial"/>
              </a:rPr>
              <a:t>For a set of well known proteins:</a:t>
            </a:r>
          </a:p>
          <a:p>
            <a:pPr algn="just" indent="0">
              <a:spcAft>
                <a:spcPts val="1050"/>
              </a:spcAft>
            </a:pPr>
            <a:r>
              <a:rPr lang="en-US" sz="2600">
                <a:solidFill>
                  <a:srgbClr val="622422"/>
                </a:solidFill>
                <a:latin typeface="Arial"/>
              </a:rPr>
              <a:t>•    </a:t>
            </a:r>
            <a:r>
              <a:rPr lang="en-US" sz="2600">
                <a:latin typeface="Arial"/>
              </a:rPr>
              <a:t>Align the sequences</a:t>
            </a:r>
          </a:p>
          <a:p>
            <a:pPr marL="364744" indent="-342900">
              <a:lnSpc>
                <a:spcPts val="3120"/>
              </a:lnSpc>
              <a:spcAft>
                <a:spcPts val="210"/>
              </a:spcAft>
            </a:pPr>
            <a:r>
              <a:rPr lang="en-US" sz="2600">
                <a:solidFill>
                  <a:srgbClr val="622422"/>
                </a:solidFill>
                <a:latin typeface="Arial"/>
              </a:rPr>
              <a:t>•    </a:t>
            </a:r>
            <a:r>
              <a:rPr lang="en-US" sz="2600">
                <a:latin typeface="Arial"/>
              </a:rPr>
              <a:t>Count the mutations at each position</a:t>
            </a:r>
          </a:p>
          <a:p>
            <a:pPr marL="364744" indent="-342900">
              <a:lnSpc>
                <a:spcPts val="3120"/>
              </a:lnSpc>
            </a:pPr>
            <a:r>
              <a:rPr lang="en-US" sz="2600">
                <a:solidFill>
                  <a:srgbClr val="622422"/>
                </a:solidFill>
                <a:latin typeface="Arial"/>
              </a:rPr>
              <a:t>•    </a:t>
            </a:r>
            <a:r>
              <a:rPr lang="en-US" sz="2600">
                <a:latin typeface="Arial"/>
              </a:rPr>
              <a:t>For each substitution set the score to the</a:t>
            </a:r>
          </a:p>
          <a:p>
            <a:pPr algn="just" indent="0"/>
            <a:r>
              <a:rPr lang="en-US" sz="2600">
                <a:solidFill>
                  <a:srgbClr val="595959"/>
                </a:solidFill>
                <a:latin typeface="Arial"/>
              </a:rPr>
              <a:t>^</a:t>
            </a:r>
            <a:r>
              <a:rPr lang="en-US" sz="2600">
                <a:latin typeface="Arial"/>
              </a:rPr>
              <a:t>log-odds ratio</a:t>
            </a:r>
          </a:p>
        </p:txBody>
      </p:sp>
    </p:spTree>
  </p:cSld>
  <p:clrMapOvr>
    <a:overrideClrMapping bg1="lt1" tx1="dk1" bg2="lt2" tx2="dk2" accent1="accent1" accent2="accent2" accent3="accent3" accent4="accent4" accent5="accent5" accent6="accent6" hlink="hlink" folHlink="folHlink"/>
  </p:clrMapOvr>
</p:sld>
</file>

<file path=ppt/slides/slide8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381000" y="1679448"/>
            <a:ext cx="3989832" cy="4901184"/>
          </a:xfrm>
          <a:prstGeom prst="rect">
            <a:avLst/>
          </a:prstGeom>
        </p:spPr>
      </p:pic>
      <p:pic>
        <p:nvPicPr>
          <p:cNvPr id="3" name=""/>
          <p:cNvPicPr>
            <a:picLocks noChangeAspect="1"/>
          </p:cNvPicPr>
          <p:nvPr/>
        </p:nvPicPr>
        <p:blipFill>
          <a:blip r:embed="rPictId1"/>
          <a:stretch>
            <a:fillRect/>
          </a:stretch>
        </p:blipFill>
        <p:spPr>
          <a:xfrm>
            <a:off x="6970776" y="2270760"/>
            <a:ext cx="408432" cy="972312"/>
          </a:xfrm>
          <a:prstGeom prst="rect">
            <a:avLst/>
          </a:prstGeom>
        </p:spPr>
      </p:pic>
      <p:sp>
        <p:nvSpPr>
          <p:cNvPr id="4" name=""/>
          <p:cNvSpPr/>
          <p:nvPr/>
        </p:nvSpPr>
        <p:spPr>
          <a:xfrm>
            <a:off x="667512" y="518160"/>
            <a:ext cx="6842760" cy="725424"/>
          </a:xfrm>
          <a:prstGeom prst="rect">
            <a:avLst/>
          </a:prstGeom>
          <a:solidFill>
            <a:srgbClr val="2F579D"/>
          </a:solidFill>
        </p:spPr>
        <p:txBody>
          <a:bodyPr lIns="0" tIns="0" rIns="0" bIns="0" wrap="none">
            <a:noAutofit/>
          </a:bodyPr>
          <a:p>
            <a:pPr indent="0">
              <a:spcAft>
                <a:spcPts val="2940"/>
              </a:spcAft>
            </a:pPr>
            <a:r>
              <a:rPr lang="en-US" b="1" sz="5700" spc="-100">
                <a:solidFill>
                  <a:srgbClr val="DBE9F5"/>
                </a:solidFill>
                <a:latin typeface="Calibri"/>
              </a:rPr>
              <a:t>Sequencing by Hybridization</a:t>
            </a:r>
          </a:p>
        </p:txBody>
      </p:sp>
      <p:sp>
        <p:nvSpPr>
          <p:cNvPr id="5" name=""/>
          <p:cNvSpPr/>
          <p:nvPr/>
        </p:nvSpPr>
        <p:spPr>
          <a:xfrm>
            <a:off x="4154424" y="1642872"/>
            <a:ext cx="3529584" cy="353568"/>
          </a:xfrm>
          <a:prstGeom prst="rect">
            <a:avLst/>
          </a:prstGeom>
          <a:solidFill>
            <a:srgbClr val="E6F3F9"/>
          </a:solidFill>
        </p:spPr>
        <p:txBody>
          <a:bodyPr lIns="0" tIns="0" rIns="0" bIns="0" wrap="none">
            <a:noAutofit/>
          </a:bodyPr>
          <a:p>
            <a:pPr indent="0">
              <a:spcAft>
                <a:spcPts val="1260"/>
              </a:spcAft>
            </a:pPr>
            <a:r>
              <a:rPr lang="en-US" sz="2500">
                <a:solidFill>
                  <a:srgbClr val="3F3A59"/>
                </a:solidFill>
                <a:latin typeface="Arial"/>
              </a:rPr>
              <a:t>Unknown DNA sequence-</a:t>
            </a:r>
          </a:p>
        </p:txBody>
      </p:sp>
      <p:sp>
        <p:nvSpPr>
          <p:cNvPr id="6" name=""/>
          <p:cNvSpPr/>
          <p:nvPr/>
        </p:nvSpPr>
        <p:spPr>
          <a:xfrm>
            <a:off x="4154424" y="2185416"/>
            <a:ext cx="1011936" cy="371856"/>
          </a:xfrm>
          <a:prstGeom prst="rect">
            <a:avLst/>
          </a:prstGeom>
          <a:solidFill>
            <a:srgbClr val="E6F3F9"/>
          </a:solidFill>
        </p:spPr>
        <p:txBody>
          <a:bodyPr lIns="0" tIns="0" rIns="0" bIns="0" wrap="none">
            <a:noAutofit/>
          </a:bodyPr>
          <a:p>
            <a:pPr indent="0">
              <a:lnSpc>
                <a:spcPts val="4176"/>
              </a:lnSpc>
            </a:pPr>
            <a:r>
              <a:rPr lang="en-US" sz="2500">
                <a:solidFill>
                  <a:srgbClr val="3F3A59"/>
                </a:solidFill>
                <a:latin typeface="Arial"/>
              </a:rPr>
              <a:t>length /</a:t>
            </a:r>
          </a:p>
        </p:txBody>
      </p:sp>
      <p:sp>
        <p:nvSpPr>
          <p:cNvPr id="7" name=""/>
          <p:cNvSpPr/>
          <p:nvPr/>
        </p:nvSpPr>
        <p:spPr>
          <a:xfrm>
            <a:off x="4142232" y="2715768"/>
            <a:ext cx="2846832" cy="377952"/>
          </a:xfrm>
          <a:prstGeom prst="rect">
            <a:avLst/>
          </a:prstGeom>
          <a:solidFill>
            <a:srgbClr val="E6F3F9"/>
          </a:solidFill>
        </p:spPr>
        <p:txBody>
          <a:bodyPr lIns="0" tIns="0" rIns="0" bIns="0" wrap="none">
            <a:noAutofit/>
          </a:bodyPr>
          <a:p>
            <a:pPr indent="0">
              <a:lnSpc>
                <a:spcPts val="4176"/>
              </a:lnSpc>
            </a:pPr>
            <a:r>
              <a:rPr lang="en-US" sz="2500">
                <a:solidFill>
                  <a:srgbClr val="3F3A59"/>
                </a:solidFill>
                <a:latin typeface="Arial"/>
              </a:rPr>
              <a:t>String </a:t>
            </a:r>
            <a:r>
              <a:rPr lang="en-US" sz="2500">
                <a:solidFill>
                  <a:srgbClr val="595959"/>
                </a:solidFill>
                <a:latin typeface="Arial"/>
              </a:rPr>
              <a:t>s </a:t>
            </a:r>
            <a:r>
              <a:rPr lang="en-US" sz="2500">
                <a:solidFill>
                  <a:srgbClr val="3F3A59"/>
                </a:solidFill>
                <a:latin typeface="Arial"/>
              </a:rPr>
              <a:t>of length </a:t>
            </a:r>
            <a:r>
              <a:rPr lang="en-US" i="1" sz="2700">
                <a:solidFill>
                  <a:srgbClr val="3F3A59"/>
                </a:solidFill>
                <a:latin typeface="Calibri"/>
              </a:rPr>
              <a:t>n,</a:t>
            </a:r>
            <a:r>
              <a:rPr lang="en-US" sz="2500">
                <a:solidFill>
                  <a:srgbClr val="3F3A59"/>
                </a:solidFill>
                <a:latin typeface="Arial"/>
              </a:rPr>
              <a:t> t </a:t>
            </a:r>
          </a:p>
        </p:txBody>
      </p:sp>
      <p:sp>
        <p:nvSpPr>
          <p:cNvPr id="8" name=""/>
          <p:cNvSpPr/>
          <p:nvPr/>
        </p:nvSpPr>
        <p:spPr>
          <a:xfrm>
            <a:off x="4142232" y="3246120"/>
            <a:ext cx="4133088" cy="1432560"/>
          </a:xfrm>
          <a:prstGeom prst="rect">
            <a:avLst/>
          </a:prstGeom>
          <a:solidFill>
            <a:srgbClr val="E6F3F9"/>
          </a:solidFill>
        </p:spPr>
        <p:txBody>
          <a:bodyPr lIns="0" tIns="0" rIns="0" bIns="0">
            <a:noAutofit/>
          </a:bodyPr>
          <a:p>
            <a:pPr indent="0">
              <a:lnSpc>
                <a:spcPts val="4176"/>
              </a:lnSpc>
            </a:pPr>
            <a:r>
              <a:rPr lang="en-US" sz="2500">
                <a:solidFill>
                  <a:srgbClr val="3F3A59"/>
                </a:solidFill>
                <a:latin typeface="Arial"/>
              </a:rPr>
              <a:t>composition is the multiset of </a:t>
            </a:r>
            <a:r>
              <a:rPr lang="en-US" sz="2500">
                <a:solidFill>
                  <a:srgbClr val="595959"/>
                </a:solidFill>
                <a:latin typeface="Arial"/>
              </a:rPr>
              <a:t>n-/ +</a:t>
            </a:r>
            <a:r>
              <a:rPr lang="en-US" sz="2500">
                <a:solidFill>
                  <a:srgbClr val="3F3A59"/>
                </a:solidFill>
                <a:latin typeface="Arial"/>
              </a:rPr>
              <a:t>1/-mers in </a:t>
            </a:r>
            <a:r>
              <a:rPr lang="en-US" sz="2500">
                <a:solidFill>
                  <a:srgbClr val="595959"/>
                </a:solidFill>
                <a:latin typeface="Arial"/>
              </a:rPr>
              <a:t>s </a:t>
            </a:r>
            <a:r>
              <a:rPr lang="en-US" sz="2500">
                <a:solidFill>
                  <a:srgbClr val="3F3A59"/>
                </a:solidFill>
                <a:latin typeface="Arial"/>
              </a:rPr>
              <a:t>and is written </a:t>
            </a:r>
            <a:r>
              <a:rPr lang="en-US" i="1" sz="2700">
                <a:solidFill>
                  <a:srgbClr val="3F3A59"/>
                </a:solidFill>
                <a:latin typeface="Calibri"/>
              </a:rPr>
              <a:t>Spectrum(s,</a:t>
            </a:r>
            <a:r>
              <a:rPr lang="en-US" sz="2500">
                <a:solidFill>
                  <a:srgbClr val="3F3A59"/>
                </a:solidFill>
                <a:latin typeface="Arial"/>
              </a:rPr>
              <a:t> /).</a:t>
            </a:r>
          </a:p>
        </p:txBody>
      </p:sp>
    </p:spTree>
  </p:cSld>
  <p:clrMapOvr>
    <a:overrideClrMapping bg1="lt1" tx1="dk1" bg2="lt2" tx2="dk2" accent1="accent1" accent2="accent2" accent3="accent3" accent4="accent4" accent5="accent5" accent6="accent6" hlink="hlink" folHlink="folHlink"/>
  </p:clrMapOvr>
</p:sld>
</file>

<file path=ppt/slides/slide8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826008" y="356616"/>
            <a:ext cx="7056120" cy="576072"/>
          </a:xfrm>
          <a:prstGeom prst="rect">
            <a:avLst/>
          </a:prstGeom>
          <a:solidFill>
            <a:srgbClr val="2F579D"/>
          </a:solidFill>
        </p:spPr>
        <p:txBody>
          <a:bodyPr lIns="0" tIns="0" rIns="0" bIns="0" wrap="none">
            <a:noAutofit/>
          </a:bodyPr>
          <a:p>
            <a:pPr indent="0">
              <a:spcAft>
                <a:spcPts val="4830"/>
              </a:spcAft>
            </a:pPr>
            <a:r>
              <a:rPr lang="en-US" b="1" sz="4500" spc="-100">
                <a:solidFill>
                  <a:srgbClr val="DBE9F5"/>
                </a:solidFill>
                <a:latin typeface="Calibri"/>
              </a:rPr>
              <a:t>Sequencing by Hybridization</a:t>
            </a:r>
          </a:p>
        </p:txBody>
      </p:sp>
      <p:sp>
        <p:nvSpPr>
          <p:cNvPr id="3" name=""/>
          <p:cNvSpPr/>
          <p:nvPr/>
        </p:nvSpPr>
        <p:spPr>
          <a:xfrm>
            <a:off x="518160" y="1639824"/>
            <a:ext cx="4456176" cy="377952"/>
          </a:xfrm>
          <a:prstGeom prst="rect">
            <a:avLst/>
          </a:prstGeom>
          <a:solidFill>
            <a:srgbClr val="DCDBE6"/>
          </a:solidFill>
        </p:spPr>
        <p:txBody>
          <a:bodyPr lIns="0" tIns="0" rIns="0" bIns="0" wrap="none">
            <a:noAutofit/>
          </a:bodyPr>
          <a:p>
            <a:pPr indent="0">
              <a:spcBef>
                <a:spcPts val="4830"/>
              </a:spcBef>
              <a:spcAft>
                <a:spcPts val="3150"/>
              </a:spcAft>
            </a:pPr>
            <a:r>
              <a:rPr lang="en-US" b="1" sz="2100">
                <a:solidFill>
                  <a:srgbClr val="2A322C"/>
                </a:solidFill>
                <a:latin typeface="Arial"/>
              </a:rPr>
              <a:t>If / </a:t>
            </a:r>
            <a:r>
              <a:rPr lang="en-US" b="1" sz="2100">
                <a:solidFill>
                  <a:srgbClr val="747474"/>
                </a:solidFill>
                <a:latin typeface="Arial"/>
              </a:rPr>
              <a:t>= </a:t>
            </a:r>
            <a:r>
              <a:rPr lang="en-US" b="1" sz="2100">
                <a:solidFill>
                  <a:srgbClr val="2A322C"/>
                </a:solidFill>
                <a:latin typeface="Arial"/>
              </a:rPr>
              <a:t>3 and s </a:t>
            </a:r>
            <a:r>
              <a:rPr lang="en-US" b="1" sz="2100">
                <a:solidFill>
                  <a:srgbClr val="747474"/>
                </a:solidFill>
                <a:latin typeface="Arial"/>
              </a:rPr>
              <a:t>= </a:t>
            </a:r>
            <a:r>
              <a:rPr lang="en-US" b="1" sz="2100">
                <a:solidFill>
                  <a:srgbClr val="2A322C"/>
                </a:solidFill>
                <a:latin typeface="Arial"/>
              </a:rPr>
              <a:t>TATGGTGC, then</a:t>
            </a:r>
          </a:p>
        </p:txBody>
      </p:sp>
      <p:sp>
        <p:nvSpPr>
          <p:cNvPr id="4" name=""/>
          <p:cNvSpPr/>
          <p:nvPr/>
        </p:nvSpPr>
        <p:spPr>
          <a:xfrm>
            <a:off x="499872" y="2481072"/>
            <a:ext cx="6906768" cy="408432"/>
          </a:xfrm>
          <a:prstGeom prst="rect">
            <a:avLst/>
          </a:prstGeom>
        </p:spPr>
        <p:txBody>
          <a:bodyPr lIns="0" tIns="0" rIns="0" bIns="0" wrap="none">
            <a:noAutofit/>
          </a:bodyPr>
          <a:p>
            <a:pPr indent="0">
              <a:spcBef>
                <a:spcPts val="3150"/>
              </a:spcBef>
              <a:spcAft>
                <a:spcPts val="3150"/>
              </a:spcAft>
            </a:pPr>
            <a:r>
              <a:rPr lang="en-US" b="1" i="1" sz="2500">
                <a:solidFill>
                  <a:srgbClr val="414341"/>
                </a:solidFill>
                <a:latin typeface="Calibri"/>
              </a:rPr>
              <a:t>Spectrumfs, I)</a:t>
            </a:r>
            <a:r>
              <a:rPr lang="en-US" b="1" sz="2100">
                <a:solidFill>
                  <a:srgbClr val="414341"/>
                </a:solidFill>
                <a:latin typeface="Arial"/>
              </a:rPr>
              <a:t> </a:t>
            </a:r>
            <a:r>
              <a:rPr lang="en-US" b="1" sz="2100">
                <a:solidFill>
                  <a:srgbClr val="747474"/>
                </a:solidFill>
                <a:latin typeface="Arial"/>
              </a:rPr>
              <a:t>= </a:t>
            </a:r>
            <a:r>
              <a:rPr lang="en-US" b="1" sz="2100">
                <a:solidFill>
                  <a:srgbClr val="2A322C"/>
                </a:solidFill>
                <a:latin typeface="Arial"/>
              </a:rPr>
              <a:t>{TAT, ATG, TGG, GGT, GTG, TGC}</a:t>
            </a:r>
          </a:p>
        </p:txBody>
      </p:sp>
      <p:sp>
        <p:nvSpPr>
          <p:cNvPr id="5" name=""/>
          <p:cNvSpPr/>
          <p:nvPr/>
        </p:nvSpPr>
        <p:spPr>
          <a:xfrm>
            <a:off x="475488" y="3383280"/>
            <a:ext cx="7754112" cy="323088"/>
          </a:xfrm>
          <a:prstGeom prst="rect">
            <a:avLst/>
          </a:prstGeom>
        </p:spPr>
        <p:txBody>
          <a:bodyPr lIns="0" tIns="0" rIns="0" bIns="0" wrap="none">
            <a:noAutofit/>
          </a:bodyPr>
          <a:p>
            <a:pPr indent="0">
              <a:spcBef>
                <a:spcPts val="3150"/>
              </a:spcBef>
            </a:pPr>
            <a:r>
              <a:rPr lang="en-US" b="1" sz="2100">
                <a:solidFill>
                  <a:srgbClr val="414341"/>
                </a:solidFill>
                <a:latin typeface="Arial"/>
              </a:rPr>
              <a:t>Lexicographic order, like </a:t>
            </a:r>
            <a:r>
              <a:rPr lang="en-US" b="1" sz="2100">
                <a:solidFill>
                  <a:srgbClr val="201829"/>
                </a:solidFill>
                <a:latin typeface="Arial"/>
              </a:rPr>
              <a:t>ATG,GGT,GTG, </a:t>
            </a:r>
            <a:r>
              <a:rPr lang="en-US" b="1" sz="2100">
                <a:solidFill>
                  <a:srgbClr val="201829"/>
                </a:solidFill>
                <a:latin typeface="Arial"/>
              </a:rPr>
              <a:t>TAT,</a:t>
            </a:r>
            <a:r>
              <a:rPr lang="en-US" b="1" sz="2100">
                <a:solidFill>
                  <a:srgbClr val="201829"/>
                </a:solidFill>
                <a:latin typeface="Arial"/>
              </a:rPr>
              <a:t> TGC, TGG</a:t>
            </a:r>
          </a:p>
        </p:txBody>
      </p:sp>
      <p:sp>
        <p:nvSpPr>
          <p:cNvPr id="6" name=""/>
          <p:cNvSpPr/>
          <p:nvPr/>
        </p:nvSpPr>
        <p:spPr>
          <a:xfrm>
            <a:off x="417576" y="6284976"/>
            <a:ext cx="664464" cy="149352"/>
          </a:xfrm>
          <a:prstGeom prst="rect">
            <a:avLst/>
          </a:prstGeom>
          <a:solidFill>
            <a:srgbClr val="254A85"/>
          </a:solidFill>
        </p:spPr>
        <p:txBody>
          <a:bodyPr lIns="0" tIns="0" rIns="0" bIns="0" wrap="none">
            <a:noAutofit/>
          </a:bodyPr>
          <a:p>
            <a:pPr indent="0"/>
            <a:r>
              <a:rPr lang="en-US" b="1" sz="1200" spc="-50">
                <a:solidFill>
                  <a:srgbClr val="ACC9E3"/>
                </a:solidFill>
                <a:latin typeface="Arial"/>
              </a:rPr>
              <a:t>W 7H I</a:t>
            </a:r>
          </a:p>
        </p:txBody>
      </p:sp>
    </p:spTree>
  </p:cSld>
  <p:clrMapOvr>
    <a:overrideClrMapping bg1="lt1" tx1="dk1" bg2="lt2" tx2="dk2" accent1="accent1" accent2="accent2" accent3="accent3" accent4="accent4" accent5="accent5" accent6="accent6" hlink="hlink" folHlink="folHlink"/>
  </p:clrMapOvr>
</p:sld>
</file>

<file path=ppt/slides/slide8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819912" y="176784"/>
            <a:ext cx="7086600" cy="594360"/>
          </a:xfrm>
          <a:prstGeom prst="rect">
            <a:avLst/>
          </a:prstGeom>
          <a:solidFill>
            <a:srgbClr val="2F579D"/>
          </a:solidFill>
        </p:spPr>
        <p:txBody>
          <a:bodyPr lIns="0" tIns="0" rIns="0" bIns="0" wrap="none">
            <a:noAutofit/>
          </a:bodyPr>
          <a:p>
            <a:pPr indent="0">
              <a:spcAft>
                <a:spcPts val="3990"/>
              </a:spcAft>
            </a:pPr>
            <a:r>
              <a:rPr lang="en-US" b="1" sz="4500" spc="-100">
                <a:solidFill>
                  <a:srgbClr val="DBE9F5"/>
                </a:solidFill>
                <a:latin typeface="Calibri"/>
              </a:rPr>
              <a:t>Sequencing by Hybridization</a:t>
            </a:r>
          </a:p>
        </p:txBody>
      </p:sp>
      <p:sp>
        <p:nvSpPr>
          <p:cNvPr id="3" name=""/>
          <p:cNvSpPr/>
          <p:nvPr/>
        </p:nvSpPr>
        <p:spPr>
          <a:xfrm>
            <a:off x="527304" y="1350264"/>
            <a:ext cx="7248144" cy="2935224"/>
          </a:xfrm>
          <a:prstGeom prst="rect">
            <a:avLst/>
          </a:prstGeom>
          <a:solidFill>
            <a:srgbClr val="E6F3F9"/>
          </a:solidFill>
        </p:spPr>
        <p:txBody>
          <a:bodyPr lIns="0" tIns="0" rIns="0" bIns="0">
            <a:noAutofit/>
          </a:bodyPr>
          <a:p>
            <a:pPr indent="0">
              <a:spcBef>
                <a:spcPts val="3990"/>
              </a:spcBef>
              <a:spcAft>
                <a:spcPts val="840"/>
              </a:spcAft>
            </a:pPr>
            <a:r>
              <a:rPr lang="en-US" b="1" sz="2100">
                <a:solidFill>
                  <a:srgbClr val="201829"/>
                </a:solidFill>
                <a:latin typeface="Arial"/>
              </a:rPr>
              <a:t>Sequencing by Hybridization (SBH) Problem:</a:t>
            </a:r>
          </a:p>
          <a:p>
            <a:pPr indent="0">
              <a:spcAft>
                <a:spcPts val="3150"/>
              </a:spcAft>
            </a:pPr>
            <a:r>
              <a:rPr lang="en-US" i="1" sz="2700">
                <a:solidFill>
                  <a:srgbClr val="414341"/>
                </a:solidFill>
                <a:latin typeface="Calibri"/>
              </a:rPr>
              <a:t>R</a:t>
            </a:r>
            <a:r>
              <a:rPr lang="en-US" i="1" u="sng" sz="2700">
                <a:solidFill>
                  <a:srgbClr val="414341"/>
                </a:solidFill>
                <a:latin typeface="Calibri"/>
              </a:rPr>
              <a:t>econstruct a string</a:t>
            </a:r>
            <a:r>
              <a:rPr lang="en-US" i="1" sz="2700">
                <a:solidFill>
                  <a:srgbClr val="414341"/>
                </a:solidFill>
                <a:latin typeface="Calibri"/>
              </a:rPr>
              <a:t> from its l-mer composition</a:t>
            </a:r>
          </a:p>
          <a:p>
            <a:pPr marL="1014476" indent="0">
              <a:lnSpc>
                <a:spcPts val="3408"/>
              </a:lnSpc>
              <a:spcAft>
                <a:spcPts val="2310"/>
              </a:spcAft>
            </a:pPr>
            <a:r>
              <a:rPr lang="en-US" b="1" sz="2100">
                <a:solidFill>
                  <a:srgbClr val="201829"/>
                </a:solidFill>
                <a:latin typeface="Arial"/>
              </a:rPr>
              <a:t>Input: </a:t>
            </a:r>
            <a:r>
              <a:rPr lang="en-US" b="1" sz="2100">
                <a:solidFill>
                  <a:srgbClr val="414341"/>
                </a:solidFill>
                <a:latin typeface="Arial"/>
              </a:rPr>
              <a:t>A set, </a:t>
            </a:r>
            <a:r>
              <a:rPr lang="en-US" b="1" sz="2100">
                <a:solidFill>
                  <a:srgbClr val="595959"/>
                </a:solidFill>
                <a:latin typeface="Arial"/>
              </a:rPr>
              <a:t>S, </a:t>
            </a:r>
            <a:r>
              <a:rPr lang="en-US" b="1" sz="2100">
                <a:solidFill>
                  <a:srgbClr val="414341"/>
                </a:solidFill>
                <a:latin typeface="Arial"/>
              </a:rPr>
              <a:t>representing all mers from an (unknown) string </a:t>
            </a:r>
            <a:r>
              <a:rPr lang="en-US" b="1" sz="2100">
                <a:solidFill>
                  <a:srgbClr val="595959"/>
                </a:solidFill>
                <a:latin typeface="Arial"/>
              </a:rPr>
              <a:t>s</a:t>
            </a:r>
          </a:p>
          <a:p>
            <a:pPr algn="just" marL="1014476" indent="0">
              <a:spcAft>
                <a:spcPts val="11550"/>
              </a:spcAft>
            </a:pPr>
            <a:r>
              <a:rPr lang="en-US" b="1" sz="2100">
                <a:solidFill>
                  <a:srgbClr val="201829"/>
                </a:solidFill>
                <a:latin typeface="Arial"/>
              </a:rPr>
              <a:t>Output: </a:t>
            </a:r>
            <a:r>
              <a:rPr lang="en-US" b="1" sz="2100">
                <a:solidFill>
                  <a:srgbClr val="414341"/>
                </a:solidFill>
                <a:latin typeface="Arial"/>
              </a:rPr>
              <a:t>String </a:t>
            </a:r>
            <a:r>
              <a:rPr lang="en-US" b="1" sz="2100">
                <a:solidFill>
                  <a:srgbClr val="595959"/>
                </a:solidFill>
                <a:latin typeface="Arial"/>
              </a:rPr>
              <a:t>s </a:t>
            </a:r>
            <a:r>
              <a:rPr lang="en-US" b="1" sz="2100">
                <a:solidFill>
                  <a:srgbClr val="414341"/>
                </a:solidFill>
                <a:latin typeface="Arial"/>
              </a:rPr>
              <a:t>such that    /) </a:t>
            </a:r>
            <a:r>
              <a:rPr lang="en-US" b="1" sz="2100">
                <a:solidFill>
                  <a:srgbClr val="595959"/>
                </a:solidFill>
                <a:latin typeface="Arial"/>
              </a:rPr>
              <a:t>= </a:t>
            </a:r>
            <a:r>
              <a:rPr lang="en-US" b="1" sz="2100">
                <a:solidFill>
                  <a:srgbClr val="414341"/>
                </a:solidFill>
                <a:latin typeface="Arial"/>
              </a:rPr>
              <a:t>S</a:t>
            </a:r>
          </a:p>
        </p:txBody>
      </p:sp>
      <p:sp>
        <p:nvSpPr>
          <p:cNvPr id="4" name=""/>
          <p:cNvSpPr/>
          <p:nvPr/>
        </p:nvSpPr>
        <p:spPr>
          <a:xfrm>
            <a:off x="411480" y="6330696"/>
            <a:ext cx="664464" cy="286512"/>
          </a:xfrm>
          <a:prstGeom prst="rect">
            <a:avLst/>
          </a:prstGeom>
          <a:solidFill>
            <a:srgbClr val="254A85"/>
          </a:solidFill>
        </p:spPr>
        <p:txBody>
          <a:bodyPr lIns="0" tIns="0" rIns="0" bIns="0" wrap="none">
            <a:noAutofit/>
          </a:bodyPr>
          <a:p>
            <a:pPr marL="101600" indent="0">
              <a:spcBef>
                <a:spcPts val="11550"/>
              </a:spcBef>
            </a:pPr>
            <a:r>
              <a:rPr lang="en-US" b="1" sz="2200">
                <a:solidFill>
                  <a:srgbClr val="ACC9E3"/>
                </a:solidFill>
                <a:latin typeface="Georgia"/>
              </a:rPr>
              <a:t>VII I</a:t>
            </a:r>
          </a:p>
        </p:txBody>
      </p:sp>
    </p:spTree>
  </p:cSld>
  <p:clrMapOvr>
    <a:overrideClrMapping bg1="lt1" tx1="dk1" bg2="lt2" tx2="dk2" accent1="accent1" accent2="accent2" accent3="accent3" accent4="accent4" accent5="accent5" accent6="accent6" hlink="hlink" folHlink="folHlink"/>
  </p:clrMapOvr>
</p:sld>
</file>

<file path=ppt/slides/slide8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451104" y="603504"/>
            <a:ext cx="8275320" cy="472440"/>
          </a:xfrm>
          <a:prstGeom prst="rect">
            <a:avLst/>
          </a:prstGeom>
          <a:solidFill>
            <a:srgbClr val="3C7EB2"/>
          </a:solidFill>
        </p:spPr>
        <p:txBody>
          <a:bodyPr lIns="0" tIns="0" rIns="0" bIns="0" wrap="none">
            <a:noAutofit/>
          </a:bodyPr>
          <a:p>
            <a:pPr indent="0"/>
            <a:r>
              <a:rPr lang="en-US" b="1" sz="3900">
                <a:solidFill>
                  <a:srgbClr val="FFFFFF"/>
                </a:solidFill>
                <a:latin typeface="Calibri"/>
              </a:rPr>
              <a:t>Fragment Assembly in DNA Sequencing</a:t>
            </a:r>
          </a:p>
        </p:txBody>
      </p:sp>
      <p:sp>
        <p:nvSpPr>
          <p:cNvPr id="3" name=""/>
          <p:cNvSpPr/>
          <p:nvPr/>
        </p:nvSpPr>
        <p:spPr>
          <a:xfrm>
            <a:off x="4648200" y="1243584"/>
            <a:ext cx="3953256" cy="5059680"/>
          </a:xfrm>
          <a:prstGeom prst="rect">
            <a:avLst/>
          </a:prstGeom>
          <a:solidFill>
            <a:srgbClr val="E6F3F9"/>
          </a:solidFill>
        </p:spPr>
        <p:txBody>
          <a:bodyPr lIns="0" tIns="0" rIns="0" bIns="0">
            <a:noAutofit/>
          </a:bodyPr>
          <a:p>
            <a:pPr indent="0">
              <a:lnSpc>
                <a:spcPts val="3096"/>
              </a:lnSpc>
            </a:pPr>
            <a:r>
              <a:rPr lang="en-US" b="1" sz="2100">
                <a:latin typeface="Arial"/>
              </a:rPr>
              <a:t>500- to 700-bp DNA reads Reconstruct the entire genomic DNA sequence Fragment assembly Error rate in DNA reads Sequencing errors, Assignments to read Major problem-repeats in DNA-20% of human genome Alu sequence-million times Repeats occur at many scales Human T-cell receptor locus-Trypsinogen gene (4 kb)</a:t>
            </a:r>
          </a:p>
        </p:txBody>
      </p:sp>
    </p:spTree>
  </p:cSld>
  <p:clrMapOvr>
    <a:overrideClrMapping bg1="lt1" tx1="dk1" bg2="lt2" tx2="dk2" accent1="accent1" accent2="accent2" accent3="accent3" accent4="accent4" accent5="accent5" accent6="accent6" hlink="hlink" folHlink="folHlink"/>
  </p:clrMapOvr>
</p:sld>
</file>

<file path=ppt/slides/slide8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451104" y="603504"/>
            <a:ext cx="8272272" cy="472440"/>
          </a:xfrm>
          <a:prstGeom prst="rect">
            <a:avLst/>
          </a:prstGeom>
          <a:solidFill>
            <a:srgbClr val="3C7EB2"/>
          </a:solidFill>
        </p:spPr>
        <p:txBody>
          <a:bodyPr lIns="0" tIns="0" rIns="0" bIns="0" wrap="none">
            <a:noAutofit/>
          </a:bodyPr>
          <a:p>
            <a:pPr indent="0"/>
            <a:r>
              <a:rPr lang="en-US" b="1" sz="3900">
                <a:solidFill>
                  <a:srgbClr val="FFFFFF"/>
                </a:solidFill>
                <a:latin typeface="Calibri"/>
              </a:rPr>
              <a:t>Fragment Assembly in DNA Sequencing</a:t>
            </a:r>
          </a:p>
        </p:txBody>
      </p:sp>
      <p:sp>
        <p:nvSpPr>
          <p:cNvPr id="3" name=""/>
          <p:cNvSpPr/>
          <p:nvPr/>
        </p:nvSpPr>
        <p:spPr>
          <a:xfrm>
            <a:off x="4660392" y="1237488"/>
            <a:ext cx="3959352" cy="2301240"/>
          </a:xfrm>
          <a:prstGeom prst="rect">
            <a:avLst/>
          </a:prstGeom>
          <a:solidFill>
            <a:srgbClr val="E6F3F9"/>
          </a:solidFill>
        </p:spPr>
        <p:txBody>
          <a:bodyPr lIns="0" tIns="0" rIns="0" bIns="0">
            <a:noAutofit/>
          </a:bodyPr>
          <a:p>
            <a:pPr indent="0">
              <a:lnSpc>
                <a:spcPts val="3096"/>
              </a:lnSpc>
            </a:pPr>
            <a:r>
              <a:rPr lang="en-US" b="1" sz="2100">
                <a:latin typeface="Arial"/>
              </a:rPr>
              <a:t>1 million Alu repeats ( 300 bp) and 200,000 LINE repeats ( 1000 bp)</a:t>
            </a:r>
          </a:p>
          <a:p>
            <a:pPr marR="698500" indent="0">
              <a:lnSpc>
                <a:spcPts val="3096"/>
              </a:lnSpc>
            </a:pPr>
            <a:r>
              <a:rPr lang="en-US" b="1" sz="2100">
                <a:latin typeface="Arial"/>
              </a:rPr>
              <a:t>3 billion-letter sequence 500-letter reads, large number of repeats</a:t>
            </a:r>
          </a:p>
        </p:txBody>
      </p:sp>
    </p:spTree>
  </p:cSld>
  <p:clrMapOvr>
    <a:overrideClrMapping bg1="lt1" tx1="dk1" bg2="lt2" tx2="dk2" accent1="accent1" accent2="accent2" accent3="accent3" accent4="accent4" accent5="accent5" accent6="accent6" hlink="hlink" folHlink="folHlink"/>
  </p:clrMapOvr>
</p:sld>
</file>

<file path=ppt/slides/slide8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154936" y="1143000"/>
            <a:ext cx="4733544" cy="5181600"/>
          </a:xfrm>
          <a:prstGeom prst="rect">
            <a:avLst/>
          </a:prstGeom>
        </p:spPr>
      </p:pic>
      <p:sp>
        <p:nvSpPr>
          <p:cNvPr id="3" name=""/>
          <p:cNvSpPr/>
          <p:nvPr/>
        </p:nvSpPr>
        <p:spPr>
          <a:xfrm>
            <a:off x="451104" y="603504"/>
            <a:ext cx="8272272" cy="463296"/>
          </a:xfrm>
          <a:prstGeom prst="rect">
            <a:avLst/>
          </a:prstGeom>
          <a:solidFill>
            <a:srgbClr val="3C7EB2"/>
          </a:solidFill>
        </p:spPr>
        <p:txBody>
          <a:bodyPr lIns="0" tIns="0" rIns="0" bIns="0" wrap="none">
            <a:noAutofit/>
          </a:bodyPr>
          <a:p>
            <a:pPr indent="0"/>
            <a:r>
              <a:rPr lang="en-US" b="1" sz="3900">
                <a:solidFill>
                  <a:srgbClr val="FFFFFF"/>
                </a:solidFill>
                <a:latin typeface="Calibri"/>
              </a:rPr>
              <a:t>Fragment Assembly in DNA Sequencing</a:t>
            </a:r>
          </a:p>
        </p:txBody>
      </p:sp>
    </p:spTree>
  </p:cSld>
  <p:clrMapOvr>
    <a:overrideClrMapping bg1="lt1" tx1="dk1" bg2="lt2" tx2="dk2" accent1="accent1" accent2="accent2" accent3="accent3" accent4="accent4" accent5="accent5" accent6="accent6" hlink="hlink" folHlink="folHlink"/>
  </p:clrMapOvr>
</p:sld>
</file>

<file path=ppt/slides/slide8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22704" y="554736"/>
            <a:ext cx="5535168" cy="518160"/>
          </a:xfrm>
          <a:prstGeom prst="rect">
            <a:avLst/>
          </a:prstGeom>
          <a:solidFill>
            <a:srgbClr val="3C7EB2"/>
          </a:solidFill>
        </p:spPr>
        <p:txBody>
          <a:bodyPr lIns="0" tIns="0" rIns="0" bIns="0" wrap="none">
            <a:noAutofit/>
          </a:bodyPr>
          <a:p>
            <a:pPr indent="0"/>
            <a:r>
              <a:rPr lang="en-US" b="1" sz="3700">
                <a:solidFill>
                  <a:srgbClr val="FFFFFF"/>
                </a:solidFill>
                <a:latin typeface="Arial"/>
              </a:rPr>
              <a:t>Strategy for Sequencing</a:t>
            </a:r>
          </a:p>
        </p:txBody>
      </p:sp>
      <p:sp>
        <p:nvSpPr>
          <p:cNvPr id="3" name=""/>
          <p:cNvSpPr/>
          <p:nvPr/>
        </p:nvSpPr>
        <p:spPr>
          <a:xfrm>
            <a:off x="4651248" y="1240536"/>
            <a:ext cx="3998976" cy="4666488"/>
          </a:xfrm>
          <a:prstGeom prst="rect">
            <a:avLst/>
          </a:prstGeom>
          <a:solidFill>
            <a:srgbClr val="E6F3F9"/>
          </a:solidFill>
        </p:spPr>
        <p:txBody>
          <a:bodyPr lIns="0" tIns="0" rIns="0" bIns="0">
            <a:noAutofit/>
          </a:bodyPr>
          <a:p>
            <a:pPr indent="0">
              <a:lnSpc>
                <a:spcPts val="3096"/>
              </a:lnSpc>
            </a:pPr>
            <a:r>
              <a:rPr lang="en-US" b="1" sz="2100">
                <a:latin typeface="Arial"/>
              </a:rPr>
              <a:t>Strategy for sequencing Clone into BAC Sequenced each one-minigenome, Simplifies the computational assembly problem</a:t>
            </a:r>
          </a:p>
          <a:p>
            <a:pPr indent="0">
              <a:lnSpc>
                <a:spcPts val="3096"/>
              </a:lnSpc>
            </a:pPr>
            <a:r>
              <a:rPr lang="en-US" b="1" sz="2100">
                <a:latin typeface="Arial"/>
              </a:rPr>
              <a:t>Human Genome project Whole-genome assembly paradigm (James Weber and Gene Myers)Celera Genomics Mate-pair reads sequencing technique</a:t>
            </a:r>
          </a:p>
        </p:txBody>
      </p:sp>
    </p:spTree>
  </p:cSld>
  <p:clrMapOvr>
    <a:overrideClrMapping bg1="lt1" tx1="dk1" bg2="lt2" tx2="dk2" accent1="accent1" accent2="accent2" accent3="accent3" accent4="accent4" accent5="accent5" accent6="accent6" hlink="hlink" folHlink="folHlink"/>
  </p:clrMapOvr>
</p:sld>
</file>

<file path=ppt/slides/slide8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22704" y="554736"/>
            <a:ext cx="5535168" cy="518160"/>
          </a:xfrm>
          <a:prstGeom prst="rect">
            <a:avLst/>
          </a:prstGeom>
          <a:solidFill>
            <a:srgbClr val="3C7EB2"/>
          </a:solidFill>
        </p:spPr>
        <p:txBody>
          <a:bodyPr lIns="0" tIns="0" rIns="0" bIns="0" wrap="none">
            <a:noAutofit/>
          </a:bodyPr>
          <a:p>
            <a:pPr indent="0"/>
            <a:r>
              <a:rPr lang="en-US" b="1" sz="3700">
                <a:solidFill>
                  <a:srgbClr val="FFFFFF"/>
                </a:solidFill>
                <a:latin typeface="Arial"/>
              </a:rPr>
              <a:t>Strategy for Sequencing</a:t>
            </a:r>
          </a:p>
        </p:txBody>
      </p:sp>
      <p:sp>
        <p:nvSpPr>
          <p:cNvPr id="3" name=""/>
          <p:cNvSpPr/>
          <p:nvPr/>
        </p:nvSpPr>
        <p:spPr>
          <a:xfrm>
            <a:off x="4660392" y="1246632"/>
            <a:ext cx="3928872" cy="1505712"/>
          </a:xfrm>
          <a:prstGeom prst="rect">
            <a:avLst/>
          </a:prstGeom>
          <a:solidFill>
            <a:srgbClr val="E6F3F9"/>
          </a:solidFill>
        </p:spPr>
        <p:txBody>
          <a:bodyPr lIns="0" tIns="0" rIns="0" bIns="0">
            <a:noAutofit/>
          </a:bodyPr>
          <a:p>
            <a:pPr algn="just" indent="0">
              <a:lnSpc>
                <a:spcPts val="3096"/>
              </a:lnSpc>
            </a:pPr>
            <a:r>
              <a:rPr lang="en-US" b="1" sz="2100">
                <a:latin typeface="Arial"/>
              </a:rPr>
              <a:t>Inserts of length </a:t>
            </a:r>
            <a:r>
              <a:rPr lang="en-US" b="1" i="1" sz="2500">
                <a:latin typeface="Calibri"/>
              </a:rPr>
              <a:t>L-</a:t>
            </a:r>
            <a:r>
              <a:rPr lang="en-US" b="1" sz="2100">
                <a:latin typeface="Arial"/>
              </a:rPr>
              <a:t> both ends are sequenced</a:t>
            </a:r>
          </a:p>
          <a:p>
            <a:pPr algn="just" indent="0">
              <a:lnSpc>
                <a:spcPts val="3096"/>
              </a:lnSpc>
            </a:pPr>
            <a:r>
              <a:rPr lang="en-US" b="1" sz="2100">
                <a:latin typeface="Arial"/>
              </a:rPr>
              <a:t>Mates at distance </a:t>
            </a:r>
            <a:r>
              <a:rPr lang="en-US" b="1" i="1" sz="2500">
                <a:latin typeface="Calibri"/>
              </a:rPr>
              <a:t>L-</a:t>
            </a:r>
            <a:r>
              <a:rPr lang="en-US" b="1" sz="2100">
                <a:latin typeface="Arial"/>
              </a:rPr>
              <a:t> length is larger than most repeats</a:t>
            </a:r>
          </a:p>
        </p:txBody>
      </p:sp>
    </p:spTree>
  </p:cSld>
  <p:clrMapOvr>
    <a:overrideClrMapping bg1="lt1" tx1="dk1" bg2="lt2" tx2="dk2" accent1="accent1" accent2="accent2" accent3="accent3" accent4="accent4" accent5="accent5" accent6="accent6" hlink="hlink" folHlink="folHlink"/>
  </p:clrMapOvr>
</p:sld>
</file>

<file path=ppt/slides/slide8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1822704" y="554736"/>
            <a:ext cx="5535168" cy="518160"/>
          </a:xfrm>
          <a:prstGeom prst="rect">
            <a:avLst/>
          </a:prstGeom>
          <a:solidFill>
            <a:srgbClr val="3C7EB2"/>
          </a:solidFill>
        </p:spPr>
        <p:txBody>
          <a:bodyPr lIns="0" tIns="0" rIns="0" bIns="0" wrap="none">
            <a:noAutofit/>
          </a:bodyPr>
          <a:p>
            <a:pPr indent="0"/>
            <a:r>
              <a:rPr lang="en-US" b="1" sz="3700">
                <a:solidFill>
                  <a:srgbClr val="FFFFFF"/>
                </a:solidFill>
                <a:latin typeface="Arial"/>
              </a:rPr>
              <a:t>Strategy for Sequencing</a:t>
            </a:r>
          </a:p>
        </p:txBody>
      </p:sp>
      <p:sp>
        <p:nvSpPr>
          <p:cNvPr id="3" name=""/>
          <p:cNvSpPr/>
          <p:nvPr/>
        </p:nvSpPr>
        <p:spPr>
          <a:xfrm>
            <a:off x="993648" y="1252728"/>
            <a:ext cx="6982968" cy="5020056"/>
          </a:xfrm>
          <a:prstGeom prst="rect">
            <a:avLst/>
          </a:prstGeom>
        </p:spPr>
        <p:txBody>
          <a:bodyPr lIns="0" tIns="0" rIns="0" bIns="0">
            <a:noAutofit/>
          </a:bodyPr>
          <a:p>
            <a:pPr indent="0">
              <a:lnSpc>
                <a:spcPts val="3120"/>
              </a:lnSpc>
            </a:pPr>
            <a:r>
              <a:rPr lang="en-US" b="1" sz="2100">
                <a:latin typeface="Arial"/>
              </a:rPr>
              <a:t>Most fragment assembly algorithms consist of the following three steps</a:t>
            </a:r>
          </a:p>
          <a:p>
            <a:pPr indent="0">
              <a:lnSpc>
                <a:spcPts val="3120"/>
              </a:lnSpc>
            </a:pPr>
            <a:r>
              <a:rPr lang="en-US" b="1" i="1" sz="2500">
                <a:latin typeface="Calibri"/>
              </a:rPr>
              <a:t>Overlap:</a:t>
            </a:r>
            <a:r>
              <a:rPr lang="en-US" b="1" sz="2100">
                <a:latin typeface="Arial"/>
              </a:rPr>
              <a:t> Finding potentially overlapping reads </a:t>
            </a:r>
            <a:r>
              <a:rPr lang="en-US" b="1" i="1" sz="2500">
                <a:latin typeface="Calibri"/>
              </a:rPr>
              <a:t>Layout:</a:t>
            </a:r>
            <a:r>
              <a:rPr lang="en-US" b="1" sz="2100">
                <a:latin typeface="Arial"/>
              </a:rPr>
              <a:t> Finding the order of reads along DNA </a:t>
            </a:r>
            <a:r>
              <a:rPr lang="en-US" b="1" i="1" sz="2500">
                <a:latin typeface="Calibri"/>
              </a:rPr>
              <a:t>Consensus:</a:t>
            </a:r>
            <a:r>
              <a:rPr lang="en-US" b="1" sz="2100">
                <a:latin typeface="Arial"/>
              </a:rPr>
              <a:t> Deriving the DNA sequence from layout Best match between the suffix of one read and the prefix of another</a:t>
            </a:r>
          </a:p>
          <a:p>
            <a:pPr indent="0">
              <a:lnSpc>
                <a:spcPts val="3120"/>
              </a:lnSpc>
            </a:pPr>
            <a:r>
              <a:rPr lang="en-US" b="1" sz="2100">
                <a:latin typeface="Arial"/>
              </a:rPr>
              <a:t>Sequencing errors-Dynamic programming algorithm Constructing the layout is the hardest step in fragment assembly Whole-genome shotgun sequencing Large number of reads to ensure that experimental errors are reduced to minor noise</a:t>
            </a:r>
          </a:p>
        </p:txBody>
      </p:sp>
    </p:spTree>
  </p:cSld>
  <p:clrMapOvr>
    <a:overrideClrMapping bg1="lt1" tx1="dk1" bg2="lt2" tx2="dk2" accent1="accent1" accent2="accent2" accent3="accent3" accent4="accent4" accent5="accent5" accent6="accent6" hlink="hlink" folHlink="folHlink"/>
  </p:clrMapOvr>
</p:sld>
</file>

<file path=ppt/slides/slide8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624840" y="600456"/>
            <a:ext cx="7915656" cy="475488"/>
          </a:xfrm>
          <a:prstGeom prst="rect">
            <a:avLst/>
          </a:prstGeom>
          <a:solidFill>
            <a:srgbClr val="3C7EB2"/>
          </a:solidFill>
        </p:spPr>
        <p:txBody>
          <a:bodyPr lIns="0" tIns="0" rIns="0" bIns="0" wrap="none">
            <a:noAutofit/>
          </a:bodyPr>
          <a:p>
            <a:pPr indent="0"/>
            <a:r>
              <a:rPr lang="en-US" b="1" sz="3900">
                <a:solidFill>
                  <a:srgbClr val="FFFFFF"/>
                </a:solidFill>
                <a:latin typeface="Calibri"/>
              </a:rPr>
              <a:t>Protein Sequencing and Identification</a:t>
            </a:r>
          </a:p>
        </p:txBody>
      </p:sp>
      <p:sp>
        <p:nvSpPr>
          <p:cNvPr id="3" name=""/>
          <p:cNvSpPr/>
          <p:nvPr/>
        </p:nvSpPr>
        <p:spPr>
          <a:xfrm>
            <a:off x="4651248" y="1243584"/>
            <a:ext cx="3944112" cy="3883152"/>
          </a:xfrm>
          <a:prstGeom prst="rect">
            <a:avLst/>
          </a:prstGeom>
          <a:solidFill>
            <a:srgbClr val="E6F3F9"/>
          </a:solidFill>
        </p:spPr>
        <p:txBody>
          <a:bodyPr lIns="0" tIns="0" rIns="0" bIns="0">
            <a:noAutofit/>
          </a:bodyPr>
          <a:p>
            <a:pPr indent="0">
              <a:lnSpc>
                <a:spcPts val="3096"/>
              </a:lnSpc>
            </a:pPr>
            <a:r>
              <a:rPr lang="en-US" b="1" sz="2100">
                <a:latin typeface="Arial"/>
              </a:rPr>
              <a:t>Routinely sequenced proteins-Frederick Sanger-Nobel prize</a:t>
            </a:r>
          </a:p>
          <a:p>
            <a:pPr indent="0">
              <a:lnSpc>
                <a:spcPts val="3096"/>
              </a:lnSpc>
            </a:pPr>
            <a:r>
              <a:rPr lang="en-US" b="1" sz="2100">
                <a:latin typeface="Arial"/>
              </a:rPr>
              <a:t>Computational problem </a:t>
            </a:r>
            <a:r>
              <a:rPr lang="en-US" b="1" i="1" sz="2500">
                <a:latin typeface="Calibri"/>
              </a:rPr>
              <a:t>Edman degradation reaction</a:t>
            </a:r>
          </a:p>
          <a:p>
            <a:pPr algn="just" marR="199136" indent="0">
              <a:lnSpc>
                <a:spcPts val="3096"/>
              </a:lnSpc>
            </a:pPr>
            <a:r>
              <a:rPr lang="en-US" b="1" sz="2100">
                <a:latin typeface="Arial"/>
              </a:rPr>
              <a:t>to chop off one terminal a.a Sanger digested insulin with proteases</a:t>
            </a:r>
          </a:p>
          <a:p>
            <a:pPr indent="0">
              <a:lnSpc>
                <a:spcPts val="3096"/>
              </a:lnSpc>
            </a:pPr>
            <a:r>
              <a:rPr lang="en-US" b="1" sz="2100">
                <a:latin typeface="Arial"/>
              </a:rPr>
              <a:t>DNA sequencing "break-read the fragments-assemble"</a:t>
            </a:r>
          </a:p>
        </p:txBody>
      </p:sp>
    </p:spTree>
  </p:cSld>
  <p:clrMapOvr>
    <a:overrideClrMapping bg1="lt1" tx1="dk1" bg2="lt2" tx2="dk2" accent1="accent1" accent2="accent2" accent3="accent3" accent4="accent4" accent5="accent5" accent6="accent6" hlink="hlink" folHlink="folHlink"/>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2045208" y="3112008"/>
            <a:ext cx="1002792" cy="996696"/>
          </a:xfrm>
          <a:prstGeom prst="rect">
            <a:avLst/>
          </a:prstGeom>
        </p:spPr>
      </p:pic>
      <p:sp>
        <p:nvSpPr>
          <p:cNvPr id="3" name=""/>
          <p:cNvSpPr/>
          <p:nvPr/>
        </p:nvSpPr>
        <p:spPr>
          <a:xfrm>
            <a:off x="2862072" y="774192"/>
            <a:ext cx="3413760" cy="417576"/>
          </a:xfrm>
          <a:prstGeom prst="rect">
            <a:avLst/>
          </a:prstGeom>
        </p:spPr>
        <p:txBody>
          <a:bodyPr lIns="0" tIns="0" rIns="0" bIns="0" wrap="none">
            <a:noAutofit/>
          </a:bodyPr>
          <a:p>
            <a:pPr indent="0"/>
            <a:r>
              <a:rPr lang="en-US" b="1" sz="3200">
                <a:solidFill>
                  <a:srgbClr val="001F5F"/>
                </a:solidFill>
                <a:latin typeface="Arial"/>
              </a:rPr>
              <a:t>Scoring Schemes</a:t>
            </a:r>
          </a:p>
        </p:txBody>
      </p:sp>
      <p:sp>
        <p:nvSpPr>
          <p:cNvPr id="4" name=""/>
          <p:cNvSpPr/>
          <p:nvPr/>
        </p:nvSpPr>
        <p:spPr>
          <a:xfrm>
            <a:off x="1021080" y="1609344"/>
            <a:ext cx="6623304" cy="1149096"/>
          </a:xfrm>
          <a:prstGeom prst="rect">
            <a:avLst/>
          </a:prstGeom>
        </p:spPr>
        <p:txBody>
          <a:bodyPr lIns="0" tIns="0" rIns="0" bIns="0">
            <a:noAutofit/>
          </a:bodyPr>
          <a:p>
            <a:pPr indent="0">
              <a:spcAft>
                <a:spcPts val="1260"/>
              </a:spcAft>
            </a:pPr>
            <a:r>
              <a:rPr lang="en-US" b="1" sz="2600">
                <a:solidFill>
                  <a:srgbClr val="3265FF"/>
                </a:solidFill>
                <a:latin typeface="Arial"/>
              </a:rPr>
              <a:t>Substitution Matrices</a:t>
            </a:r>
          </a:p>
          <a:p>
            <a:pPr indent="0">
              <a:lnSpc>
                <a:spcPts val="3072"/>
              </a:lnSpc>
              <a:spcAft>
                <a:spcPts val="1260"/>
              </a:spcAft>
            </a:pPr>
            <a:r>
              <a:rPr lang="en-US" sz="2600">
                <a:latin typeface="Arial"/>
              </a:rPr>
              <a:t>For each substitution set the score to the log-odds ratio</a:t>
            </a:r>
          </a:p>
        </p:txBody>
      </p:sp>
      <p:sp>
        <p:nvSpPr>
          <p:cNvPr id="5" name=""/>
          <p:cNvSpPr/>
          <p:nvPr/>
        </p:nvSpPr>
        <p:spPr>
          <a:xfrm>
            <a:off x="4194048" y="2962656"/>
            <a:ext cx="2072640" cy="438912"/>
          </a:xfrm>
          <a:prstGeom prst="rect">
            <a:avLst/>
          </a:prstGeom>
        </p:spPr>
        <p:txBody>
          <a:bodyPr lIns="0" tIns="0" rIns="0" bIns="0" wrap="none">
            <a:noAutofit/>
          </a:bodyPr>
          <a:p>
            <a:pPr indent="0">
              <a:spcBef>
                <a:spcPts val="1260"/>
              </a:spcBef>
              <a:spcAft>
                <a:spcPts val="1680"/>
              </a:spcAft>
            </a:pPr>
            <a:r>
              <a:rPr lang="en-US" i="1" sz="4100">
                <a:latin typeface="Cambria"/>
              </a:rPr>
              <a:t>observed</a:t>
            </a:r>
          </a:p>
        </p:txBody>
      </p:sp>
      <p:sp>
        <p:nvSpPr>
          <p:cNvPr id="6" name=""/>
          <p:cNvSpPr/>
          <p:nvPr/>
        </p:nvSpPr>
        <p:spPr>
          <a:xfrm>
            <a:off x="3066288" y="3675888"/>
            <a:ext cx="4261104" cy="505968"/>
          </a:xfrm>
          <a:prstGeom prst="rect">
            <a:avLst/>
          </a:prstGeom>
        </p:spPr>
        <p:txBody>
          <a:bodyPr lIns="0" tIns="0" rIns="0" bIns="0" wrap="none">
            <a:noAutofit/>
          </a:bodyPr>
          <a:p>
            <a:pPr indent="0">
              <a:spcBef>
                <a:spcPts val="1680"/>
              </a:spcBef>
            </a:pPr>
            <a:r>
              <a:rPr lang="en-US" i="1" sz="4100">
                <a:latin typeface="Cambria"/>
              </a:rPr>
              <a:t>expected by chance</a:t>
            </a:r>
          </a:p>
        </p:txBody>
      </p:sp>
    </p:spTree>
  </p:cSld>
  <p:clrMapOvr>
    <a:overrideClrMapping bg1="lt1" tx1="dk1" bg2="lt2" tx2="dk2" accent1="accent1" accent2="accent2" accent3="accent3" accent4="accent4" accent5="accent5" accent6="accent6" hlink="hlink" folHlink="folHlink"/>
  </p:clrMapOvr>
</p:sld>
</file>

<file path=ppt/slides/slide90.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624840" y="600456"/>
            <a:ext cx="7915656" cy="475488"/>
          </a:xfrm>
          <a:prstGeom prst="rect">
            <a:avLst/>
          </a:prstGeom>
          <a:solidFill>
            <a:srgbClr val="3C7EB2"/>
          </a:solidFill>
        </p:spPr>
        <p:txBody>
          <a:bodyPr lIns="0" tIns="0" rIns="0" bIns="0" wrap="none">
            <a:noAutofit/>
          </a:bodyPr>
          <a:p>
            <a:pPr indent="0"/>
            <a:r>
              <a:rPr lang="en-US" b="1" sz="3900">
                <a:solidFill>
                  <a:srgbClr val="FFFFFF"/>
                </a:solidFill>
                <a:latin typeface="Calibri"/>
              </a:rPr>
              <a:t>Protein Sequencing and Identification</a:t>
            </a:r>
          </a:p>
        </p:txBody>
      </p:sp>
      <p:sp>
        <p:nvSpPr>
          <p:cNvPr id="3" name=""/>
          <p:cNvSpPr/>
          <p:nvPr/>
        </p:nvSpPr>
        <p:spPr>
          <a:xfrm>
            <a:off x="923544" y="1143000"/>
            <a:ext cx="4770120" cy="5084064"/>
          </a:xfrm>
          <a:prstGeom prst="rect">
            <a:avLst/>
          </a:prstGeom>
        </p:spPr>
        <p:txBody>
          <a:bodyPr lIns="0" tIns="0" rIns="0" bIns="0">
            <a:noAutofit/>
          </a:bodyPr>
          <a:p>
            <a:pPr indent="0">
              <a:lnSpc>
                <a:spcPts val="1104"/>
              </a:lnSpc>
            </a:pPr>
            <a:r>
              <a:rPr lang="en-US" b="1" sz="950">
                <a:solidFill>
                  <a:srgbClr val="3F3A59"/>
                </a:solidFill>
                <a:latin typeface="Palatino Linotype"/>
              </a:rPr>
              <a:t>GIVE</a:t>
            </a:r>
          </a:p>
          <a:p>
            <a:pPr marR="3507740" indent="0">
              <a:lnSpc>
                <a:spcPts val="1104"/>
              </a:lnSpc>
            </a:pPr>
            <a:r>
              <a:rPr lang="en-US" b="1" sz="950">
                <a:solidFill>
                  <a:srgbClr val="3F3A59"/>
                </a:solidFill>
                <a:latin typeface="Palatino Linotype"/>
              </a:rPr>
              <a:t>GIVEECCA GIVEECCASV GIVEECCA SVC GIVEECCASVCSL GIVEECCASVCSLY SVC</a:t>
            </a:r>
          </a:p>
          <a:p>
            <a:pPr marL="1026668" indent="0">
              <a:lnSpc>
                <a:spcPts val="1104"/>
              </a:lnSpc>
            </a:pPr>
            <a:r>
              <a:rPr lang="en-US" b="1" sz="950">
                <a:solidFill>
                  <a:srgbClr val="3F3A59"/>
                </a:solidFill>
                <a:latin typeface="Palatino Linotype"/>
              </a:rPr>
              <a:t>SLY</a:t>
            </a:r>
          </a:p>
          <a:p>
            <a:pPr marL="1026668" indent="0">
              <a:lnSpc>
                <a:spcPts val="1104"/>
              </a:lnSpc>
            </a:pPr>
            <a:r>
              <a:rPr lang="en-US" b="1" sz="950">
                <a:solidFill>
                  <a:srgbClr val="3F3A59"/>
                </a:solidFill>
                <a:latin typeface="Palatino Linotype"/>
              </a:rPr>
              <a:t>SLYELEDYC</a:t>
            </a:r>
          </a:p>
          <a:p>
            <a:pPr marL="1179068" indent="0">
              <a:lnSpc>
                <a:spcPts val="1104"/>
              </a:lnSpc>
            </a:pPr>
            <a:r>
              <a:rPr lang="en-US" b="1" sz="950">
                <a:solidFill>
                  <a:srgbClr val="3F3A59"/>
                </a:solidFill>
                <a:latin typeface="Palatino Linotype"/>
              </a:rPr>
              <a:t>YE</a:t>
            </a:r>
          </a:p>
          <a:p>
            <a:pPr marL="1179068" indent="0">
              <a:lnSpc>
                <a:spcPts val="1104"/>
              </a:lnSpc>
            </a:pPr>
            <a:r>
              <a:rPr lang="en-US" b="1" sz="950">
                <a:solidFill>
                  <a:srgbClr val="3F3A59"/>
                </a:solidFill>
                <a:latin typeface="Palatino Linotype"/>
              </a:rPr>
              <a:t>YEL</a:t>
            </a:r>
          </a:p>
          <a:p>
            <a:pPr marL="1179068" indent="0">
              <a:lnSpc>
                <a:spcPts val="1104"/>
              </a:lnSpc>
            </a:pPr>
            <a:r>
              <a:rPr lang="en-US" b="1" sz="950">
                <a:solidFill>
                  <a:srgbClr val="3F3A59"/>
                </a:solidFill>
                <a:latin typeface="Palatino Linotype"/>
              </a:rPr>
              <a:t>YELE</a:t>
            </a:r>
          </a:p>
          <a:p>
            <a:pPr marL="1267968" indent="0">
              <a:lnSpc>
                <a:spcPts val="1104"/>
              </a:lnSpc>
            </a:pPr>
            <a:r>
              <a:rPr lang="en-US" b="1" sz="950">
                <a:solidFill>
                  <a:srgbClr val="3F3A59"/>
                </a:solidFill>
                <a:latin typeface="Palatino Linotype"/>
              </a:rPr>
              <a:t>ELEDY</a:t>
            </a:r>
          </a:p>
          <a:p>
            <a:pPr marL="1267968" indent="0">
              <a:lnSpc>
                <a:spcPts val="1104"/>
              </a:lnSpc>
            </a:pPr>
            <a:r>
              <a:rPr lang="en-US" b="1" sz="950">
                <a:solidFill>
                  <a:srgbClr val="3F3A59"/>
                </a:solidFill>
                <a:latin typeface="Palatino Linotype"/>
              </a:rPr>
              <a:t>ELEDYCD</a:t>
            </a:r>
          </a:p>
          <a:p>
            <a:pPr marL="1356868" indent="0">
              <a:lnSpc>
                <a:spcPts val="1104"/>
              </a:lnSpc>
            </a:pPr>
            <a:r>
              <a:rPr lang="en-US" b="1" sz="950">
                <a:solidFill>
                  <a:srgbClr val="3F3A59"/>
                </a:solidFill>
                <a:latin typeface="Palatino Linotype"/>
              </a:rPr>
              <a:t>LE</a:t>
            </a:r>
          </a:p>
          <a:p>
            <a:pPr marL="1356868" indent="0">
              <a:lnSpc>
                <a:spcPts val="1104"/>
              </a:lnSpc>
            </a:pPr>
            <a:r>
              <a:rPr lang="en-US" b="1" sz="950">
                <a:solidFill>
                  <a:srgbClr val="3F3A59"/>
                </a:solidFill>
                <a:latin typeface="Palatino Linotype"/>
              </a:rPr>
              <a:t>LEDYCD</a:t>
            </a:r>
          </a:p>
          <a:p>
            <a:pPr marL="1445768" indent="0">
              <a:lnSpc>
                <a:spcPts val="1104"/>
              </a:lnSpc>
            </a:pPr>
            <a:r>
              <a:rPr lang="en-US" b="1" sz="950">
                <a:solidFill>
                  <a:srgbClr val="3F3A59"/>
                </a:solidFill>
                <a:latin typeface="Palatino Linotype"/>
              </a:rPr>
              <a:t>EDYCD</a:t>
            </a:r>
          </a:p>
          <a:p>
            <a:pPr marL="1534668" indent="0">
              <a:lnSpc>
                <a:spcPts val="1104"/>
              </a:lnSpc>
            </a:pPr>
            <a:r>
              <a:rPr lang="en-US" b="1" sz="1050">
                <a:solidFill>
                  <a:srgbClr val="3F3A59"/>
                </a:solidFill>
                <a:latin typeface="Palatino Linotype"/>
              </a:rPr>
              <a:t>DYCD</a:t>
            </a:r>
          </a:p>
          <a:p>
            <a:pPr marL="1737868" indent="0">
              <a:lnSpc>
                <a:spcPts val="1104"/>
              </a:lnSpc>
              <a:spcAft>
                <a:spcPts val="630"/>
              </a:spcAft>
            </a:pPr>
            <a:r>
              <a:rPr lang="en-US" sz="1100">
                <a:solidFill>
                  <a:srgbClr val="3F3A59"/>
                </a:solidFill>
                <a:latin typeface="Cambria"/>
              </a:rPr>
              <a:t>CD</a:t>
            </a:r>
          </a:p>
          <a:p>
            <a:pPr marL="1941068" marR="1793240" indent="0">
              <a:lnSpc>
                <a:spcPts val="1104"/>
              </a:lnSpc>
            </a:pPr>
            <a:r>
              <a:rPr lang="en-US" b="1" sz="950">
                <a:solidFill>
                  <a:srgbClr val="3F3A59"/>
                </a:solidFill>
                <a:latin typeface="Palatino Linotype"/>
              </a:rPr>
              <a:t>FVDEHLCG FVDEHLCGSH </a:t>
            </a:r>
            <a:r>
              <a:rPr lang="en-US" b="1" sz="950">
                <a:solidFill>
                  <a:srgbClr val="622422"/>
                </a:solidFill>
                <a:latin typeface="Palatino Linotype"/>
              </a:rPr>
              <a:t>I</a:t>
            </a:r>
            <a:r>
              <a:rPr lang="en-US" b="1" sz="950">
                <a:solidFill>
                  <a:srgbClr val="565585"/>
                </a:solidFill>
                <a:latin typeface="Palatino Linotype"/>
              </a:rPr>
              <a:t>,</a:t>
            </a:r>
          </a:p>
          <a:p>
            <a:pPr marL="2309368" indent="0">
              <a:lnSpc>
                <a:spcPts val="1104"/>
              </a:lnSpc>
            </a:pPr>
            <a:r>
              <a:rPr lang="en-US" b="1" sz="950">
                <a:solidFill>
                  <a:srgbClr val="3F3A59"/>
                </a:solidFill>
                <a:latin typeface="Palatino Linotype"/>
              </a:rPr>
              <a:t>HLCGSHE</a:t>
            </a:r>
          </a:p>
          <a:p>
            <a:pPr marL="2715768" indent="0">
              <a:lnSpc>
                <a:spcPts val="1104"/>
              </a:lnSpc>
            </a:pPr>
            <a:r>
              <a:rPr lang="en-US" b="1" sz="950">
                <a:solidFill>
                  <a:srgbClr val="3F3A59"/>
                </a:solidFill>
                <a:latin typeface="Palatino Linotype"/>
              </a:rPr>
              <a:t>SHLVEA</a:t>
            </a:r>
          </a:p>
          <a:p>
            <a:pPr marL="2982468" indent="0">
              <a:lnSpc>
                <a:spcPts val="1104"/>
              </a:lnSpc>
            </a:pPr>
            <a:r>
              <a:rPr lang="en-US" b="1" sz="1050">
                <a:solidFill>
                  <a:srgbClr val="3F3A59"/>
                </a:solidFill>
                <a:latin typeface="Palatino Linotype"/>
              </a:rPr>
              <a:t>VEAL</a:t>
            </a:r>
          </a:p>
          <a:p>
            <a:pPr marL="2982468" indent="0">
              <a:lnSpc>
                <a:spcPts val="1104"/>
              </a:lnSpc>
            </a:pPr>
            <a:r>
              <a:rPr lang="en-US" b="1" sz="950">
                <a:solidFill>
                  <a:srgbClr val="3F3A59"/>
                </a:solidFill>
                <a:latin typeface="Palatino Linotype"/>
              </a:rPr>
              <a:t>VEALY</a:t>
            </a:r>
          </a:p>
          <a:p>
            <a:pPr marL="3160268" indent="0">
              <a:lnSpc>
                <a:spcPts val="1104"/>
              </a:lnSpc>
            </a:pPr>
            <a:r>
              <a:rPr lang="en-US" b="1" sz="950">
                <a:solidFill>
                  <a:srgbClr val="3F3A59"/>
                </a:solidFill>
                <a:latin typeface="Palatino Linotype"/>
              </a:rPr>
              <a:t>AE</a:t>
            </a:r>
          </a:p>
          <a:p>
            <a:pPr marL="3160268" indent="0">
              <a:lnSpc>
                <a:spcPts val="1104"/>
              </a:lnSpc>
            </a:pPr>
            <a:r>
              <a:rPr lang="en-US" b="1" sz="950">
                <a:solidFill>
                  <a:srgbClr val="3F3A59"/>
                </a:solidFill>
                <a:latin typeface="Palatino Linotype"/>
              </a:rPr>
              <a:t>ALY</a:t>
            </a:r>
          </a:p>
          <a:p>
            <a:pPr marL="3363468" indent="0">
              <a:lnSpc>
                <a:spcPts val="1104"/>
              </a:lnSpc>
            </a:pPr>
            <a:r>
              <a:rPr lang="en-US" b="1" sz="950">
                <a:solidFill>
                  <a:srgbClr val="3F3A59"/>
                </a:solidFill>
                <a:latin typeface="Palatino Linotype"/>
              </a:rPr>
              <a:t>YLVCC</a:t>
            </a:r>
          </a:p>
          <a:p>
            <a:pPr algn="ctr" indent="0">
              <a:lnSpc>
                <a:spcPts val="1104"/>
              </a:lnSpc>
            </a:pPr>
            <a:r>
              <a:rPr lang="en-US" b="1" sz="950">
                <a:solidFill>
                  <a:srgbClr val="3F3A59"/>
                </a:solidFill>
                <a:latin typeface="Palatino Linotype"/>
              </a:rPr>
              <a:t>LVCCERCF</a:t>
            </a:r>
          </a:p>
          <a:p>
            <a:pPr algn="ctr" indent="0">
              <a:lnSpc>
                <a:spcPts val="1104"/>
              </a:lnSpc>
            </a:pPr>
            <a:r>
              <a:rPr lang="en-US" b="1" sz="950">
                <a:solidFill>
                  <a:srgbClr val="3F3A59"/>
                </a:solidFill>
                <a:latin typeface="Palatino Linotype"/>
              </a:rPr>
              <a:t>LVCCERCFF</a:t>
            </a:r>
          </a:p>
          <a:p>
            <a:pPr algn="ctr" indent="0">
              <a:lnSpc>
                <a:spcPts val="1104"/>
              </a:lnSpc>
            </a:pPr>
            <a:r>
              <a:rPr lang="en-US" b="1" sz="950">
                <a:solidFill>
                  <a:srgbClr val="3F3A59"/>
                </a:solidFill>
                <a:latin typeface="Palatino Linotype"/>
              </a:rPr>
              <a:t>CERC</a:t>
            </a:r>
          </a:p>
          <a:p>
            <a:pPr marL="4023868" indent="0">
              <a:lnSpc>
                <a:spcPts val="1104"/>
              </a:lnSpc>
            </a:pPr>
            <a:r>
              <a:rPr lang="en-US" b="1" sz="950">
                <a:solidFill>
                  <a:srgbClr val="3F3A59"/>
                </a:solidFill>
                <a:latin typeface="Palatino Linotype"/>
              </a:rPr>
              <a:t>CF</a:t>
            </a:r>
          </a:p>
          <a:p>
            <a:pPr marL="4023868" indent="0">
              <a:lnSpc>
                <a:spcPts val="1104"/>
              </a:lnSpc>
            </a:pPr>
            <a:r>
              <a:rPr lang="en-US" b="1" sz="950">
                <a:solidFill>
                  <a:srgbClr val="3F3A59"/>
                </a:solidFill>
                <a:latin typeface="Palatino Linotype"/>
              </a:rPr>
              <a:t>CFFYTFK</a:t>
            </a:r>
          </a:p>
          <a:p>
            <a:pPr marL="4290568" indent="0">
              <a:lnSpc>
                <a:spcPts val="1104"/>
              </a:lnSpc>
            </a:pPr>
            <a:r>
              <a:rPr lang="en-US" b="1" sz="950">
                <a:solidFill>
                  <a:srgbClr val="3F3A59"/>
                </a:solidFill>
                <a:latin typeface="Palatino Linotype"/>
              </a:rPr>
              <a:t>YTFKLA</a:t>
            </a:r>
          </a:p>
          <a:p>
            <a:pPr marL="4379468" indent="0">
              <a:lnSpc>
                <a:spcPts val="1104"/>
              </a:lnSpc>
            </a:pPr>
            <a:r>
              <a:rPr lang="en-US" b="1" sz="1050">
                <a:solidFill>
                  <a:srgbClr val="3F3A59"/>
                </a:solidFill>
                <a:latin typeface="Palatino Linotype"/>
              </a:rPr>
              <a:t>TFKA</a:t>
            </a:r>
          </a:p>
        </p:txBody>
      </p:sp>
      <p:sp>
        <p:nvSpPr>
          <p:cNvPr id="4" name=""/>
          <p:cNvSpPr/>
          <p:nvPr/>
        </p:nvSpPr>
        <p:spPr>
          <a:xfrm>
            <a:off x="5870448" y="1237488"/>
            <a:ext cx="2243328" cy="3617976"/>
          </a:xfrm>
          <a:prstGeom prst="rect">
            <a:avLst/>
          </a:prstGeom>
        </p:spPr>
        <p:txBody>
          <a:bodyPr lIns="0" tIns="0" rIns="0" bIns="0">
            <a:noAutofit/>
          </a:bodyPr>
          <a:p>
            <a:pPr indent="0">
              <a:lnSpc>
                <a:spcPts val="2616"/>
              </a:lnSpc>
            </a:pPr>
            <a:r>
              <a:rPr lang="en-US" sz="2200">
                <a:latin typeface="Calibri"/>
              </a:rPr>
              <a:t>Edman degradation</a:t>
            </a:r>
          </a:p>
          <a:p>
            <a:pPr indent="0">
              <a:lnSpc>
                <a:spcPts val="2616"/>
              </a:lnSpc>
            </a:pPr>
            <a:r>
              <a:rPr lang="en-US" sz="2200">
                <a:latin typeface="Calibri"/>
              </a:rPr>
              <a:t>reaction</a:t>
            </a:r>
          </a:p>
          <a:p>
            <a:pPr indent="0">
              <a:lnSpc>
                <a:spcPts val="2616"/>
              </a:lnSpc>
            </a:pPr>
            <a:r>
              <a:rPr lang="en-US" sz="2200">
                <a:latin typeface="Calibri"/>
              </a:rPr>
              <a:t>1960s protein</a:t>
            </a:r>
          </a:p>
          <a:p>
            <a:pPr indent="0">
              <a:lnSpc>
                <a:spcPts val="2616"/>
              </a:lnSpc>
            </a:pPr>
            <a:r>
              <a:rPr lang="en-US" sz="2200">
                <a:latin typeface="Calibri"/>
              </a:rPr>
              <a:t>sequencing</a:t>
            </a:r>
          </a:p>
          <a:p>
            <a:pPr indent="0">
              <a:lnSpc>
                <a:spcPts val="2616"/>
              </a:lnSpc>
            </a:pPr>
            <a:r>
              <a:rPr lang="en-US" sz="2200">
                <a:latin typeface="Calibri"/>
              </a:rPr>
              <a:t>machines were on</a:t>
            </a:r>
          </a:p>
          <a:p>
            <a:pPr indent="0">
              <a:lnSpc>
                <a:spcPts val="2616"/>
              </a:lnSpc>
            </a:pPr>
            <a:r>
              <a:rPr lang="en-US" sz="2200">
                <a:latin typeface="Calibri"/>
              </a:rPr>
              <a:t>the market</a:t>
            </a:r>
          </a:p>
          <a:p>
            <a:pPr indent="0">
              <a:lnSpc>
                <a:spcPts val="2616"/>
              </a:lnSpc>
            </a:pPr>
            <a:r>
              <a:rPr lang="en-US" sz="2200">
                <a:latin typeface="Calibri"/>
              </a:rPr>
              <a:t>DNA sequencing</a:t>
            </a:r>
          </a:p>
          <a:p>
            <a:pPr indent="0">
              <a:lnSpc>
                <a:spcPts val="2616"/>
              </a:lnSpc>
            </a:pPr>
            <a:r>
              <a:rPr lang="en-US" sz="2200">
                <a:latin typeface="Calibri"/>
              </a:rPr>
              <a:t>technology</a:t>
            </a:r>
          </a:p>
          <a:p>
            <a:pPr indent="0">
              <a:lnSpc>
                <a:spcPts val="2616"/>
              </a:lnSpc>
            </a:pPr>
            <a:r>
              <a:rPr lang="en-US" sz="2200">
                <a:latin typeface="Calibri"/>
              </a:rPr>
              <a:t>Protein-Obtaining</a:t>
            </a:r>
          </a:p>
          <a:p>
            <a:pPr indent="0">
              <a:lnSpc>
                <a:spcPts val="2616"/>
              </a:lnSpc>
            </a:pPr>
            <a:r>
              <a:rPr lang="en-US" sz="2200">
                <a:latin typeface="Calibri"/>
              </a:rPr>
              <a:t>reads-problem</a:t>
            </a:r>
          </a:p>
          <a:p>
            <a:pPr indent="0">
              <a:lnSpc>
                <a:spcPts val="2616"/>
              </a:lnSpc>
            </a:pPr>
            <a:r>
              <a:rPr lang="en-US" sz="2200">
                <a:latin typeface="Calibri"/>
              </a:rPr>
              <a:t>Assembly- easy</a:t>
            </a:r>
          </a:p>
        </p:txBody>
      </p:sp>
    </p:spTree>
  </p:cSld>
  <p:clrMapOvr>
    <a:overrideClrMapping bg1="lt1" tx1="dk1" bg2="lt2" tx2="dk2" accent1="accent1" accent2="accent2" accent3="accent3" accent4="accent4" accent5="accent5" accent6="accent6" hlink="hlink" folHlink="folHlink"/>
  </p:clrMapOvr>
</p:sld>
</file>

<file path=ppt/slides/slide91.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905256" y="603504"/>
            <a:ext cx="7360920" cy="472440"/>
          </a:xfrm>
          <a:prstGeom prst="rect">
            <a:avLst/>
          </a:prstGeom>
          <a:solidFill>
            <a:srgbClr val="3C7EB2"/>
          </a:solidFill>
        </p:spPr>
        <p:txBody>
          <a:bodyPr lIns="0" tIns="0" rIns="0" bIns="0" wrap="none">
            <a:noAutofit/>
          </a:bodyPr>
          <a:p>
            <a:pPr indent="0"/>
            <a:r>
              <a:rPr lang="en-US" b="1" sz="3900">
                <a:solidFill>
                  <a:srgbClr val="FFFFFF"/>
                </a:solidFill>
                <a:latin typeface="Calibri"/>
              </a:rPr>
              <a:t>Computational Protein Sequencing</a:t>
            </a:r>
          </a:p>
        </p:txBody>
      </p:sp>
      <p:sp>
        <p:nvSpPr>
          <p:cNvPr id="3" name=""/>
          <p:cNvSpPr/>
          <p:nvPr/>
        </p:nvSpPr>
        <p:spPr>
          <a:xfrm>
            <a:off x="4654296" y="1243584"/>
            <a:ext cx="3913632" cy="3962400"/>
          </a:xfrm>
          <a:prstGeom prst="rect">
            <a:avLst/>
          </a:prstGeom>
          <a:solidFill>
            <a:srgbClr val="E6F3F9"/>
          </a:solidFill>
        </p:spPr>
        <p:txBody>
          <a:bodyPr lIns="0" tIns="0" rIns="0" bIns="0">
            <a:noAutofit/>
          </a:bodyPr>
          <a:p>
            <a:pPr indent="0">
              <a:lnSpc>
                <a:spcPts val="3096"/>
              </a:lnSpc>
              <a:spcAft>
                <a:spcPts val="210"/>
              </a:spcAft>
            </a:pPr>
            <a:r>
              <a:rPr lang="en-US" b="1" sz="2100">
                <a:latin typeface="Arial"/>
              </a:rPr>
              <a:t>Proteins produced in cell Sequence of previously unknown proteins. Proteins -biological system and Range-Brain cells-Liver cells </a:t>
            </a:r>
            <a:r>
              <a:rPr lang="en-US" b="1" i="1" sz="2500">
                <a:latin typeface="Calibri"/>
              </a:rPr>
              <a:t>De novo protein sequencing Protein identification </a:t>
            </a:r>
            <a:r>
              <a:rPr lang="en-US" b="1" sz="2100">
                <a:latin typeface="Arial"/>
              </a:rPr>
              <a:t>Gedanken experiment</a:t>
            </a:r>
          </a:p>
          <a:p>
            <a:pPr indent="0">
              <a:lnSpc>
                <a:spcPts val="3144"/>
              </a:lnSpc>
            </a:pPr>
            <a:r>
              <a:rPr lang="en-US" b="1" sz="2100">
                <a:latin typeface="Arial"/>
              </a:rPr>
              <a:t>Proteins constitute the DNA polymerase</a:t>
            </a:r>
          </a:p>
        </p:txBody>
      </p:sp>
    </p:spTree>
  </p:cSld>
  <p:clrMapOvr>
    <a:overrideClrMapping bg1="lt1" tx1="dk1" bg2="lt2" tx2="dk2" accent1="accent1" accent2="accent2" accent3="accent3" accent4="accent4" accent5="accent5" accent6="accent6" hlink="hlink" folHlink="folHlink"/>
  </p:clrMapOvr>
</p:sld>
</file>

<file path=ppt/slides/slide92.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905256" y="588264"/>
            <a:ext cx="7360920" cy="472440"/>
          </a:xfrm>
          <a:prstGeom prst="rect">
            <a:avLst/>
          </a:prstGeom>
          <a:solidFill>
            <a:srgbClr val="3C7EB2"/>
          </a:solidFill>
        </p:spPr>
        <p:txBody>
          <a:bodyPr lIns="0" tIns="0" rIns="0" bIns="0" wrap="none">
            <a:noAutofit/>
          </a:bodyPr>
          <a:p>
            <a:pPr indent="0"/>
            <a:r>
              <a:rPr lang="en-US" b="1" sz="3900">
                <a:solidFill>
                  <a:srgbClr val="FFFFFF"/>
                </a:solidFill>
                <a:latin typeface="Calibri"/>
              </a:rPr>
              <a:t>Computational Protein Sequencing</a:t>
            </a:r>
          </a:p>
        </p:txBody>
      </p:sp>
      <p:sp>
        <p:nvSpPr>
          <p:cNvPr id="3" name=""/>
          <p:cNvSpPr/>
          <p:nvPr/>
        </p:nvSpPr>
        <p:spPr>
          <a:xfrm>
            <a:off x="4645152" y="1136904"/>
            <a:ext cx="3172968" cy="2289048"/>
          </a:xfrm>
          <a:prstGeom prst="rect">
            <a:avLst/>
          </a:prstGeom>
          <a:solidFill>
            <a:srgbClr val="E6F3F9"/>
          </a:solidFill>
        </p:spPr>
        <p:txBody>
          <a:bodyPr lIns="0" tIns="0" rIns="0" bIns="0">
            <a:noAutofit/>
          </a:bodyPr>
          <a:p>
            <a:pPr indent="0">
              <a:lnSpc>
                <a:spcPts val="3096"/>
              </a:lnSpc>
            </a:pPr>
            <a:r>
              <a:rPr lang="en-US" b="1" sz="2100">
                <a:latin typeface="Arial"/>
              </a:rPr>
              <a:t>Protein sequencing and identification </a:t>
            </a:r>
            <a:r>
              <a:rPr lang="en-US" b="1" i="1" sz="2500">
                <a:latin typeface="Calibri"/>
              </a:rPr>
              <a:t>Spliceosome </a:t>
            </a:r>
            <a:r>
              <a:rPr lang="en-US" b="1" sz="2100">
                <a:latin typeface="Arial"/>
              </a:rPr>
              <a:t>Matthias Mann and colleagues purified the spliceosome complex</a:t>
            </a:r>
          </a:p>
        </p:txBody>
      </p:sp>
    </p:spTree>
  </p:cSld>
  <p:clrMapOvr>
    <a:overrideClrMapping bg1="lt1" tx1="dk1" bg2="lt2" tx2="dk2" accent1="accent1" accent2="accent2" accent3="accent3" accent4="accent4" accent5="accent5" accent6="accent6" hlink="hlink" folHlink="folHlink"/>
  </p:clrMapOvr>
</p:sld>
</file>

<file path=ppt/slides/slide93.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52400" y="1118616"/>
            <a:ext cx="4251960" cy="5394960"/>
          </a:xfrm>
          <a:prstGeom prst="rect">
            <a:avLst/>
          </a:prstGeom>
        </p:spPr>
      </p:pic>
      <p:sp>
        <p:nvSpPr>
          <p:cNvPr id="3" name=""/>
          <p:cNvSpPr/>
          <p:nvPr/>
        </p:nvSpPr>
        <p:spPr>
          <a:xfrm>
            <a:off x="710184" y="338328"/>
            <a:ext cx="6056376" cy="591312"/>
          </a:xfrm>
          <a:prstGeom prst="rect">
            <a:avLst/>
          </a:prstGeom>
          <a:solidFill>
            <a:srgbClr val="2F579D"/>
          </a:solidFill>
        </p:spPr>
        <p:txBody>
          <a:bodyPr lIns="0" tIns="0" rIns="0" bIns="0" wrap="none">
            <a:noAutofit/>
          </a:bodyPr>
          <a:p>
            <a:pPr indent="0">
              <a:spcAft>
                <a:spcPts val="2310"/>
              </a:spcAft>
            </a:pPr>
            <a:r>
              <a:rPr lang="en-US" b="1" sz="4500" spc="-100">
                <a:solidFill>
                  <a:srgbClr val="BDE1F0"/>
                </a:solidFill>
                <a:latin typeface="Calibri"/>
              </a:rPr>
              <a:t>Mass Spectrophotometry</a:t>
            </a:r>
          </a:p>
        </p:txBody>
      </p:sp>
      <p:sp>
        <p:nvSpPr>
          <p:cNvPr id="4" name=""/>
          <p:cNvSpPr/>
          <p:nvPr/>
        </p:nvSpPr>
        <p:spPr>
          <a:xfrm>
            <a:off x="4081272" y="1258824"/>
            <a:ext cx="3499104" cy="341376"/>
          </a:xfrm>
          <a:prstGeom prst="rect">
            <a:avLst/>
          </a:prstGeom>
          <a:solidFill>
            <a:srgbClr val="DCDBE6"/>
          </a:solidFill>
        </p:spPr>
        <p:txBody>
          <a:bodyPr lIns="0" tIns="0" rIns="0" bIns="0" wrap="none">
            <a:noAutofit/>
          </a:bodyPr>
          <a:p>
            <a:pPr indent="0">
              <a:lnSpc>
                <a:spcPts val="3840"/>
              </a:lnSpc>
            </a:pPr>
            <a:r>
              <a:rPr lang="en-US" sz="2600">
                <a:solidFill>
                  <a:srgbClr val="2A2342"/>
                </a:solidFill>
                <a:latin typeface="Arial"/>
              </a:rPr>
              <a:t>Programmed cell death </a:t>
            </a:r>
          </a:p>
        </p:txBody>
      </p:sp>
      <p:sp>
        <p:nvSpPr>
          <p:cNvPr id="5" name=""/>
          <p:cNvSpPr/>
          <p:nvPr/>
        </p:nvSpPr>
        <p:spPr>
          <a:xfrm>
            <a:off x="4069080" y="1752600"/>
            <a:ext cx="2273808" cy="268224"/>
          </a:xfrm>
          <a:prstGeom prst="rect">
            <a:avLst/>
          </a:prstGeom>
          <a:solidFill>
            <a:srgbClr val="DCDBE6"/>
          </a:solidFill>
        </p:spPr>
        <p:txBody>
          <a:bodyPr lIns="0" tIns="0" rIns="0" bIns="0" wrap="none">
            <a:noAutofit/>
          </a:bodyPr>
          <a:p>
            <a:pPr indent="0">
              <a:lnSpc>
                <a:spcPts val="3840"/>
              </a:lnSpc>
            </a:pPr>
            <a:r>
              <a:rPr lang="en-US" sz="2600">
                <a:solidFill>
                  <a:srgbClr val="2A2342"/>
                </a:solidFill>
                <a:latin typeface="Arial"/>
              </a:rPr>
              <a:t>Survival factors</a:t>
            </a:r>
          </a:p>
        </p:txBody>
      </p:sp>
      <p:sp>
        <p:nvSpPr>
          <p:cNvPr id="6" name=""/>
          <p:cNvSpPr/>
          <p:nvPr/>
        </p:nvSpPr>
        <p:spPr>
          <a:xfrm>
            <a:off x="7202424" y="1508760"/>
            <a:ext cx="649224" cy="472440"/>
          </a:xfrm>
          <a:prstGeom prst="rect">
            <a:avLst/>
          </a:prstGeom>
          <a:solidFill>
            <a:srgbClr val="9092A3"/>
          </a:solidFill>
        </p:spPr>
        <p:txBody>
          <a:bodyPr lIns="0" tIns="0" rIns="0" bIns="0" wrap="none">
            <a:noAutofit/>
          </a:bodyPr>
          <a:p>
            <a:pPr indent="0"/>
            <a:r>
              <a:rPr lang="en-US" sz="4800" spc="-400">
                <a:solidFill>
                  <a:srgbClr val="7A8B96"/>
                </a:solidFill>
                <a:latin typeface="Arial"/>
              </a:rPr>
              <a:t>OSS</a:t>
            </a:r>
          </a:p>
        </p:txBody>
      </p:sp>
      <p:sp>
        <p:nvSpPr>
          <p:cNvPr id="7" name=""/>
          <p:cNvSpPr/>
          <p:nvPr/>
        </p:nvSpPr>
        <p:spPr>
          <a:xfrm>
            <a:off x="4062984" y="2221992"/>
            <a:ext cx="4139184" cy="1274064"/>
          </a:xfrm>
          <a:prstGeom prst="rect">
            <a:avLst/>
          </a:prstGeom>
          <a:solidFill>
            <a:srgbClr val="DCDBE6"/>
          </a:solidFill>
        </p:spPr>
        <p:txBody>
          <a:bodyPr lIns="0" tIns="0" rIns="0" bIns="0">
            <a:noAutofit/>
          </a:bodyPr>
          <a:p>
            <a:pPr indent="0">
              <a:lnSpc>
                <a:spcPts val="3696"/>
              </a:lnSpc>
            </a:pPr>
            <a:r>
              <a:rPr lang="en-US" sz="2600">
                <a:solidFill>
                  <a:srgbClr val="414341"/>
                </a:solidFill>
                <a:latin typeface="Arial"/>
              </a:rPr>
              <a:t>Developing nematode DNA sequence data Nervous system- mutation in several</a:t>
            </a:r>
          </a:p>
        </p:txBody>
      </p:sp>
      <p:sp>
        <p:nvSpPr>
          <p:cNvPr id="8" name=""/>
          <p:cNvSpPr/>
          <p:nvPr/>
        </p:nvSpPr>
        <p:spPr>
          <a:xfrm>
            <a:off x="4422648" y="3727704"/>
            <a:ext cx="493776" cy="182880"/>
          </a:xfrm>
          <a:prstGeom prst="rect">
            <a:avLst/>
          </a:prstGeom>
          <a:solidFill>
            <a:srgbClr val="DCDBE6"/>
          </a:solidFill>
        </p:spPr>
        <p:txBody>
          <a:bodyPr lIns="0" tIns="0" rIns="0" bIns="0" wrap="none">
            <a:noAutofit/>
          </a:bodyPr>
          <a:p>
            <a:pPr indent="0">
              <a:lnSpc>
                <a:spcPts val="3696"/>
              </a:lnSpc>
            </a:pPr>
            <a:r>
              <a:rPr lang="en-US" sz="2600">
                <a:solidFill>
                  <a:srgbClr val="414341"/>
                </a:solidFill>
                <a:latin typeface="Arial"/>
              </a:rPr>
              <a:t>nes</a:t>
            </a:r>
          </a:p>
        </p:txBody>
      </p:sp>
      <p:sp>
        <p:nvSpPr>
          <p:cNvPr id="9" name=""/>
          <p:cNvSpPr/>
          <p:nvPr/>
        </p:nvSpPr>
        <p:spPr>
          <a:xfrm>
            <a:off x="4075176" y="4142232"/>
            <a:ext cx="2871216" cy="316992"/>
          </a:xfrm>
          <a:prstGeom prst="rect">
            <a:avLst/>
          </a:prstGeom>
          <a:solidFill>
            <a:srgbClr val="DCDBE6"/>
          </a:solidFill>
        </p:spPr>
        <p:txBody>
          <a:bodyPr lIns="0" tIns="0" rIns="0" bIns="0" wrap="none">
            <a:noAutofit/>
          </a:bodyPr>
          <a:p>
            <a:pPr indent="0"/>
            <a:r>
              <a:rPr lang="en-US" sz="2600">
                <a:solidFill>
                  <a:srgbClr val="414341"/>
                </a:solidFill>
                <a:latin typeface="Arial"/>
              </a:rPr>
              <a:t>Mass spectrometry</a:t>
            </a:r>
          </a:p>
        </p:txBody>
      </p:sp>
      <p:sp>
        <p:nvSpPr>
          <p:cNvPr id="10" name=""/>
          <p:cNvSpPr/>
          <p:nvPr/>
        </p:nvSpPr>
        <p:spPr>
          <a:xfrm>
            <a:off x="8327136" y="3096768"/>
            <a:ext cx="182880" cy="140208"/>
          </a:xfrm>
          <a:prstGeom prst="rect">
            <a:avLst/>
          </a:prstGeom>
          <a:solidFill>
            <a:srgbClr val="9092A3"/>
          </a:solidFill>
        </p:spPr>
        <p:txBody>
          <a:bodyPr lIns="0" tIns="0" rIns="0" bIns="0" wrap="none">
            <a:noAutofit/>
          </a:bodyPr>
          <a:p>
            <a:pPr indent="0"/>
            <a:r>
              <a:rPr lang="en-US" b="1" sz="2600" spc="-250">
                <a:solidFill>
                  <a:srgbClr val="7A8B96"/>
                </a:solidFill>
                <a:latin typeface="Arial"/>
              </a:rPr>
              <a:t>A</a:t>
            </a:r>
          </a:p>
        </p:txBody>
      </p:sp>
      <p:sp>
        <p:nvSpPr>
          <p:cNvPr id="11" name=""/>
          <p:cNvSpPr/>
          <p:nvPr/>
        </p:nvSpPr>
        <p:spPr>
          <a:xfrm>
            <a:off x="8461248" y="4980432"/>
            <a:ext cx="304800" cy="185928"/>
          </a:xfrm>
          <a:prstGeom prst="rect">
            <a:avLst/>
          </a:prstGeom>
          <a:solidFill>
            <a:srgbClr val="9092A3"/>
          </a:solidFill>
        </p:spPr>
        <p:txBody>
          <a:bodyPr lIns="0" tIns="0" rIns="0" bIns="0" wrap="none">
            <a:noAutofit/>
          </a:bodyPr>
          <a:p>
            <a:pPr algn="just" indent="0"/>
            <a:r>
              <a:rPr lang="en-US" b="1" sz="2600" spc="-250">
                <a:solidFill>
                  <a:srgbClr val="999999"/>
                </a:solidFill>
                <a:latin typeface="Arial"/>
              </a:rPr>
              <a:t>JJ/</a:t>
            </a:r>
          </a:p>
        </p:txBody>
      </p:sp>
    </p:spTree>
  </p:cSld>
  <p:clrMapOvr>
    <a:overrideClrMapping bg1="lt1" tx1="dk1" bg2="lt2" tx2="dk2" accent1="accent1" accent2="accent2" accent3="accent3" accent4="accent4" accent5="accent5" accent6="accent6" hlink="hlink" folHlink="folHlink"/>
  </p:clrMapOvr>
</p:sld>
</file>

<file path=ppt/slides/slide94.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655320" y="554736"/>
            <a:ext cx="7318248" cy="502920"/>
          </a:xfrm>
          <a:prstGeom prst="rect">
            <a:avLst/>
          </a:prstGeom>
          <a:solidFill>
            <a:srgbClr val="2F579D"/>
          </a:solidFill>
        </p:spPr>
        <p:txBody>
          <a:bodyPr lIns="0" tIns="0" rIns="0" bIns="0" wrap="none">
            <a:noAutofit/>
          </a:bodyPr>
          <a:p>
            <a:pPr indent="0"/>
            <a:r>
              <a:rPr lang="en-US" b="1" sz="3900">
                <a:solidFill>
                  <a:srgbClr val="BDE1F0"/>
                </a:solidFill>
                <a:latin typeface="Calibri"/>
              </a:rPr>
              <a:t>Protein Sequencing and Identification</a:t>
            </a:r>
          </a:p>
        </p:txBody>
      </p:sp>
      <p:sp>
        <p:nvSpPr>
          <p:cNvPr id="3" name=""/>
          <p:cNvSpPr/>
          <p:nvPr/>
        </p:nvSpPr>
        <p:spPr>
          <a:xfrm>
            <a:off x="652272" y="1267968"/>
            <a:ext cx="7318248" cy="5096256"/>
          </a:xfrm>
          <a:prstGeom prst="rect">
            <a:avLst/>
          </a:prstGeom>
          <a:solidFill>
            <a:srgbClr val="DCDBE6"/>
          </a:solidFill>
        </p:spPr>
        <p:txBody>
          <a:bodyPr lIns="0" tIns="0" rIns="0" bIns="0">
            <a:noAutofit/>
          </a:bodyPr>
          <a:p>
            <a:pPr algn="ctr" marL="203200" indent="0">
              <a:spcAft>
                <a:spcPts val="210"/>
              </a:spcAft>
            </a:pPr>
            <a:r>
              <a:rPr lang="en-US" b="1" sz="2100">
                <a:solidFill>
                  <a:srgbClr val="2A2342"/>
                </a:solidFill>
                <a:latin typeface="Arial"/>
              </a:rPr>
              <a:t>Protein</a:t>
            </a:r>
          </a:p>
          <a:p>
            <a:pPr marL="2463800" indent="0">
              <a:lnSpc>
                <a:spcPts val="3096"/>
              </a:lnSpc>
            </a:pPr>
            <a:r>
              <a:rPr lang="en-US" sz="2200">
                <a:solidFill>
                  <a:srgbClr val="595959"/>
                </a:solidFill>
                <a:latin typeface="Arial"/>
              </a:rPr>
              <a:t>Trypsin </a:t>
            </a:r>
            <a:r>
              <a:rPr lang="en-US" sz="2200">
                <a:solidFill>
                  <a:srgbClr val="2A2342"/>
                </a:solidFill>
                <a:latin typeface="Arial"/>
              </a:rPr>
              <a:t>I</a:t>
            </a:r>
          </a:p>
          <a:p>
            <a:pPr algn="ctr" marL="203200" indent="0">
              <a:lnSpc>
                <a:spcPts val="3096"/>
              </a:lnSpc>
            </a:pPr>
            <a:r>
              <a:rPr lang="en-US" sz="2200">
                <a:solidFill>
                  <a:srgbClr val="984399"/>
                </a:solidFill>
                <a:latin typeface="Arial"/>
              </a:rPr>
              <a:t>Peptides</a:t>
            </a:r>
          </a:p>
          <a:p>
            <a:pPr indent="0">
              <a:lnSpc>
                <a:spcPts val="3096"/>
              </a:lnSpc>
            </a:pPr>
            <a:r>
              <a:rPr lang="en-US" sz="2200">
                <a:solidFill>
                  <a:srgbClr val="595959"/>
                </a:solidFill>
                <a:latin typeface="Arial"/>
              </a:rPr>
              <a:t>Tandem Mass Spectrometer </a:t>
            </a:r>
            <a:r>
              <a:rPr lang="en-US" sz="2600">
                <a:solidFill>
                  <a:srgbClr val="2A2342"/>
                </a:solidFill>
                <a:latin typeface="Arial"/>
              </a:rPr>
              <a:t>i</a:t>
            </a:r>
          </a:p>
          <a:p>
            <a:pPr algn="ctr" marL="203200" indent="0">
              <a:spcAft>
                <a:spcPts val="2940"/>
              </a:spcAft>
            </a:pPr>
            <a:r>
              <a:rPr lang="en-US" sz="2200">
                <a:solidFill>
                  <a:srgbClr val="BA946F"/>
                </a:solidFill>
                <a:latin typeface="Arial"/>
              </a:rPr>
              <a:t>Small fragments</a:t>
            </a:r>
          </a:p>
          <a:p>
            <a:pPr indent="0">
              <a:lnSpc>
                <a:spcPts val="3120"/>
              </a:lnSpc>
            </a:pPr>
            <a:r>
              <a:rPr lang="en-US" sz="2200">
                <a:solidFill>
                  <a:srgbClr val="595959"/>
                </a:solidFill>
                <a:latin typeface="Arial"/>
              </a:rPr>
              <a:t>Mass spectrum of a peptide is a collection of masses of these fragments- Derive the sequence of a peptide given its mass spectrum</a:t>
            </a:r>
          </a:p>
          <a:p>
            <a:pPr indent="0">
              <a:lnSpc>
                <a:spcPts val="3120"/>
              </a:lnSpc>
            </a:pPr>
            <a:r>
              <a:rPr lang="en-US" sz="2200">
                <a:solidFill>
                  <a:srgbClr val="595959"/>
                </a:solidFill>
                <a:latin typeface="Arial"/>
              </a:rPr>
              <a:t>For an ideal fragmentation process the peptide sequencing problem is simple. The fragmentation process is not ideal, and mass spectrometers measure mass with some imprecision.</a:t>
            </a:r>
          </a:p>
        </p:txBody>
      </p:sp>
      <p:sp>
        <p:nvSpPr>
          <p:cNvPr id="4" name=""/>
          <p:cNvSpPr/>
          <p:nvPr/>
        </p:nvSpPr>
        <p:spPr>
          <a:xfrm>
            <a:off x="408432" y="6742176"/>
            <a:ext cx="146304" cy="94488"/>
          </a:xfrm>
          <a:prstGeom prst="rect">
            <a:avLst/>
          </a:prstGeom>
          <a:solidFill>
            <a:srgbClr val="254A85"/>
          </a:solidFill>
        </p:spPr>
        <p:txBody>
          <a:bodyPr lIns="0" tIns="0" rIns="0" bIns="0" wrap="none">
            <a:noAutofit/>
          </a:bodyPr>
          <a:p>
            <a:pPr indent="0"/>
            <a:r>
              <a:rPr lang="en-US" b="1" sz="1200" spc="-50">
                <a:solidFill>
                  <a:srgbClr val="BDE1F0"/>
                </a:solidFill>
                <a:latin typeface="Arial"/>
              </a:rPr>
              <a:t>\%</a:t>
            </a:r>
          </a:p>
        </p:txBody>
      </p:sp>
    </p:spTree>
  </p:cSld>
  <p:clrMapOvr>
    <a:overrideClrMapping bg1="lt1" tx1="dk1" bg2="lt2" tx2="dk2" accent1="accent1" accent2="accent2" accent3="accent3" accent4="accent4" accent5="accent5" accent6="accent6" hlink="hlink" folHlink="folHlink"/>
  </p:clrMapOvr>
</p:sld>
</file>

<file path=ppt/slides/slide95.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737616" y="557784"/>
            <a:ext cx="7656576" cy="515112"/>
          </a:xfrm>
          <a:prstGeom prst="rect">
            <a:avLst/>
          </a:prstGeom>
          <a:solidFill>
            <a:srgbClr val="3C7EB2"/>
          </a:solidFill>
        </p:spPr>
        <p:txBody>
          <a:bodyPr lIns="0" tIns="0" rIns="0" bIns="0" wrap="none">
            <a:noAutofit/>
          </a:bodyPr>
          <a:p>
            <a:pPr indent="0"/>
            <a:r>
              <a:rPr lang="en-US" b="1" sz="3700">
                <a:solidFill>
                  <a:srgbClr val="FFFFFF"/>
                </a:solidFill>
                <a:latin typeface="Arial"/>
              </a:rPr>
              <a:t>The Peptide Sequencing Problem</a:t>
            </a:r>
          </a:p>
        </p:txBody>
      </p:sp>
      <p:sp>
        <p:nvSpPr>
          <p:cNvPr id="3" name=""/>
          <p:cNvSpPr/>
          <p:nvPr/>
        </p:nvSpPr>
        <p:spPr>
          <a:xfrm>
            <a:off x="4648200" y="1249680"/>
            <a:ext cx="3252216" cy="664464"/>
          </a:xfrm>
          <a:prstGeom prst="rect">
            <a:avLst/>
          </a:prstGeom>
          <a:solidFill>
            <a:srgbClr val="DCDBE6"/>
          </a:solidFill>
        </p:spPr>
        <p:txBody>
          <a:bodyPr lIns="0" tIns="0" rIns="0" bIns="0">
            <a:noAutofit/>
          </a:bodyPr>
          <a:p>
            <a:pPr indent="0">
              <a:lnSpc>
                <a:spcPts val="3144"/>
              </a:lnSpc>
            </a:pPr>
            <a:r>
              <a:rPr lang="en-US" b="1" sz="2100">
                <a:latin typeface="Arial"/>
              </a:rPr>
              <a:t>The Peptide Sequencing Problem</a:t>
            </a:r>
          </a:p>
        </p:txBody>
      </p:sp>
    </p:spTree>
  </p:cSld>
  <p:clrMapOvr>
    <a:overrideClrMapping bg1="lt1" tx1="dk1" bg2="lt2" tx2="dk2" accent1="accent1" accent2="accent2" accent3="accent3" accent4="accent4" accent5="accent5" accent6="accent6" hlink="hlink" folHlink="folHlink"/>
  </p:clrMapOvr>
</p:sld>
</file>

<file path=ppt/slides/slide96.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941832" y="4267200"/>
            <a:ext cx="7260336" cy="1792224"/>
          </a:xfrm>
          <a:prstGeom prst="rect">
            <a:avLst/>
          </a:prstGeom>
        </p:spPr>
      </p:pic>
      <p:sp>
        <p:nvSpPr>
          <p:cNvPr id="3" name=""/>
          <p:cNvSpPr/>
          <p:nvPr/>
        </p:nvSpPr>
        <p:spPr>
          <a:xfrm>
            <a:off x="624840" y="600456"/>
            <a:ext cx="7915656" cy="475488"/>
          </a:xfrm>
          <a:prstGeom prst="rect">
            <a:avLst/>
          </a:prstGeom>
          <a:solidFill>
            <a:srgbClr val="3C7EB2"/>
          </a:solidFill>
        </p:spPr>
        <p:txBody>
          <a:bodyPr lIns="0" tIns="0" rIns="0" bIns="0" wrap="none">
            <a:noAutofit/>
          </a:bodyPr>
          <a:p>
            <a:pPr indent="0"/>
            <a:r>
              <a:rPr lang="en-US" b="1" sz="3900">
                <a:solidFill>
                  <a:srgbClr val="FFFFFF"/>
                </a:solidFill>
                <a:latin typeface="Calibri"/>
              </a:rPr>
              <a:t>Protein Sequencing and Identification</a:t>
            </a:r>
          </a:p>
        </p:txBody>
      </p:sp>
      <p:sp>
        <p:nvSpPr>
          <p:cNvPr id="4" name=""/>
          <p:cNvSpPr/>
          <p:nvPr/>
        </p:nvSpPr>
        <p:spPr>
          <a:xfrm>
            <a:off x="993648" y="1264920"/>
            <a:ext cx="6876288" cy="2749296"/>
          </a:xfrm>
          <a:prstGeom prst="rect">
            <a:avLst/>
          </a:prstGeom>
        </p:spPr>
        <p:txBody>
          <a:bodyPr lIns="0" tIns="0" rIns="0" bIns="0">
            <a:noAutofit/>
          </a:bodyPr>
          <a:p>
            <a:pPr algn="just" indent="0">
              <a:lnSpc>
                <a:spcPts val="3168"/>
              </a:lnSpc>
            </a:pPr>
            <a:r>
              <a:rPr lang="en-US" b="1" sz="2100">
                <a:latin typeface="Arial"/>
              </a:rPr>
              <a:t>Let A =    a</a:t>
            </a:r>
            <a:r>
              <a:rPr lang="en-US" b="1" baseline="-25000" sz="2100">
                <a:latin typeface="Arial"/>
              </a:rPr>
              <a:t>2</a:t>
            </a:r>
            <a:r>
              <a:rPr lang="en-US" b="1" sz="2100">
                <a:latin typeface="Arial"/>
              </a:rPr>
              <a:t>, . . . , a</a:t>
            </a:r>
            <a:r>
              <a:rPr lang="en-US" b="1" baseline="-25000" sz="2100">
                <a:latin typeface="Arial"/>
              </a:rPr>
              <a:t>20</a:t>
            </a:r>
            <a:r>
              <a:rPr lang="en-US" b="1" sz="2100">
                <a:latin typeface="Arial"/>
              </a:rPr>
              <a:t>} be the set of amino acids</a:t>
            </a:r>
          </a:p>
          <a:p>
            <a:pPr algn="just" indent="0">
              <a:lnSpc>
                <a:spcPts val="3168"/>
              </a:lnSpc>
            </a:pPr>
            <a:r>
              <a:rPr lang="en-US" b="1" sz="2100">
                <a:latin typeface="Arial"/>
              </a:rPr>
              <a:t>molecular masses </a:t>
            </a:r>
            <a:r>
              <a:rPr lang="en-US" b="1" i="1" sz="2500">
                <a:latin typeface="Calibri"/>
              </a:rPr>
              <a:t>m(a</a:t>
            </a:r>
            <a:r>
              <a:rPr lang="en-US" b="1" sz="2100">
                <a:latin typeface="Arial"/>
              </a:rPr>
              <a:t>,)</a:t>
            </a:r>
          </a:p>
          <a:p>
            <a:pPr indent="0">
              <a:lnSpc>
                <a:spcPts val="2928"/>
              </a:lnSpc>
            </a:pPr>
            <a:r>
              <a:rPr lang="en-US" b="1" sz="2100">
                <a:latin typeface="Arial"/>
              </a:rPr>
              <a:t>A </a:t>
            </a:r>
            <a:r>
              <a:rPr lang="en-US" b="1" i="1" sz="2500">
                <a:latin typeface="Calibri"/>
              </a:rPr>
              <a:t>peptide P</a:t>
            </a:r>
            <a:r>
              <a:rPr lang="en-US" b="1" sz="2100">
                <a:latin typeface="Arial"/>
              </a:rPr>
              <a:t> = </a:t>
            </a:r>
            <a:r>
              <a:rPr lang="en-US" b="1" i="1" sz="2500">
                <a:latin typeface="Calibri"/>
              </a:rPr>
              <a:t>p</a:t>
            </a:r>
            <a:r>
              <a:rPr lang="en-US" b="1" i="1" baseline="-25000" sz="2500">
                <a:latin typeface="Calibri"/>
              </a:rPr>
              <a:t>1</a:t>
            </a:r>
            <a:r>
              <a:rPr lang="en-US" b="1" i="1" sz="2500">
                <a:latin typeface="Calibri"/>
              </a:rPr>
              <a:t> • • • p</a:t>
            </a:r>
            <a:r>
              <a:rPr lang="en-US" b="1" i="1" baseline="-25000" sz="2500">
                <a:latin typeface="Calibri"/>
              </a:rPr>
              <a:t>n</a:t>
            </a:r>
            <a:r>
              <a:rPr lang="en-US" b="1" sz="2100">
                <a:latin typeface="Arial"/>
              </a:rPr>
              <a:t> is a sequence of amino acids, Parent mass m(P) =</a:t>
            </a:r>
          </a:p>
          <a:p>
            <a:pPr indent="0">
              <a:lnSpc>
                <a:spcPts val="3240"/>
              </a:lnSpc>
            </a:pPr>
            <a:r>
              <a:rPr lang="en-US" b="1" sz="2100">
                <a:latin typeface="Arial"/>
              </a:rPr>
              <a:t>Partial N-terminal peptide </a:t>
            </a:r>
            <a:r>
              <a:rPr lang="en-US" b="1" i="1" sz="2500">
                <a:latin typeface="Calibri"/>
              </a:rPr>
              <a:t>p</a:t>
            </a:r>
            <a:r>
              <a:rPr lang="en-US" b="1" i="1" baseline="-25000" sz="2500">
                <a:latin typeface="Calibri"/>
              </a:rPr>
              <a:t>1</a:t>
            </a:r>
            <a:r>
              <a:rPr lang="en-US" b="1" i="1" sz="2500">
                <a:latin typeface="Calibri"/>
              </a:rPr>
              <a:t>,</a:t>
            </a:r>
            <a:r>
              <a:rPr lang="en-US" b="1" sz="2100">
                <a:latin typeface="Arial"/>
              </a:rPr>
              <a:t> . . . , </a:t>
            </a:r>
            <a:r>
              <a:rPr lang="en-US" b="1" i="1" sz="2500">
                <a:latin typeface="Calibri"/>
              </a:rPr>
              <a:t>p</a:t>
            </a:r>
            <a:r>
              <a:rPr lang="en-US" b="1" sz="2100">
                <a:latin typeface="Arial"/>
              </a:rPr>
              <a:t>,of mass </a:t>
            </a:r>
            <a:r>
              <a:rPr lang="en-US" b="1" i="1" sz="2500">
                <a:latin typeface="Calibri"/>
              </a:rPr>
              <a:t>m</a:t>
            </a:r>
            <a:r>
              <a:rPr lang="en-US" b="1" i="1" baseline="-25000" sz="2500">
                <a:latin typeface="Calibri"/>
              </a:rPr>
              <a:t>i</a:t>
            </a:r>
            <a:r>
              <a:rPr lang="en-US" b="1" sz="2100">
                <a:latin typeface="Arial"/>
              </a:rPr>
              <a:t> = I    </a:t>
            </a:r>
            <a:r>
              <a:rPr lang="en-US" b="1" i="1" sz="2500">
                <a:latin typeface="Calibri"/>
              </a:rPr>
              <a:t>P,</a:t>
            </a:r>
            <a:r>
              <a:rPr lang="en-US" b="1" sz="2100">
                <a:latin typeface="Arial"/>
              </a:rPr>
              <a:t> and the partial C-terminal peptide</a:t>
            </a:r>
          </a:p>
          <a:p>
            <a:pPr algn="just" indent="0">
              <a:lnSpc>
                <a:spcPts val="3240"/>
              </a:lnSpc>
              <a:spcAft>
                <a:spcPts val="1680"/>
              </a:spcAft>
            </a:pPr>
            <a:r>
              <a:rPr lang="en-US" b="1" i="1" sz="2500" spc="250">
                <a:latin typeface="Calibri"/>
              </a:rPr>
              <a:t>P</a:t>
            </a:r>
            <a:r>
              <a:rPr lang="en-US" b="1" i="1" baseline="-25000" sz="2500" spc="250">
                <a:latin typeface="Calibri"/>
              </a:rPr>
              <a:t>h1</a:t>
            </a:r>
            <a:r>
              <a:rPr lang="en-US" b="1" i="1" sz="2500" spc="250">
                <a:latin typeface="Calibri"/>
              </a:rPr>
              <a:t>,..., p</a:t>
            </a:r>
            <a:r>
              <a:rPr lang="en-US" b="1" i="1" baseline="-25000" sz="2500" spc="250">
                <a:latin typeface="Calibri"/>
              </a:rPr>
              <a:t>n</a:t>
            </a:r>
            <a:r>
              <a:rPr lang="en-US" b="1" sz="2100">
                <a:latin typeface="Arial"/>
              </a:rPr>
              <a:t> of mass m(P)-m, as </a:t>
            </a:r>
            <a:r>
              <a:rPr lang="en-US" b="1" i="1" sz="2500" spc="250">
                <a:latin typeface="Calibri"/>
              </a:rPr>
              <a:t>P</a:t>
            </a:r>
            <a:r>
              <a:rPr lang="en-US" b="1" i="1" baseline="30000" sz="2500" spc="250">
                <a:latin typeface="Calibri"/>
              </a:rPr>
              <a:t>-</a:t>
            </a:r>
            <a:r>
              <a:rPr lang="en-US" b="1" sz="2100">
                <a:latin typeface="Arial"/>
              </a:rPr>
              <a:t> , for 1 &lt; </a:t>
            </a:r>
            <a:r>
              <a:rPr lang="en-US" b="1" i="1" sz="2500" spc="250">
                <a:latin typeface="Calibri"/>
              </a:rPr>
              <a:t>i &lt;n.</a:t>
            </a:r>
          </a:p>
        </p:txBody>
      </p:sp>
    </p:spTree>
  </p:cSld>
  <p:clrMapOvr>
    <a:overrideClrMapping bg1="lt1" tx1="dk1" bg2="lt2" tx2="dk2" accent1="accent1" accent2="accent2" accent3="accent3" accent4="accent4" accent5="accent5" accent6="accent6" hlink="hlink" folHlink="folHlink"/>
  </p:clrMapOvr>
</p:sld>
</file>

<file path=ppt/slides/slide97.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2192" y="12192"/>
            <a:ext cx="9119616" cy="1100328"/>
          </a:xfrm>
          <a:prstGeom prst="rect">
            <a:avLst/>
          </a:prstGeom>
        </p:spPr>
      </p:pic>
      <p:sp>
        <p:nvSpPr>
          <p:cNvPr id="3" name=""/>
          <p:cNvSpPr/>
          <p:nvPr/>
        </p:nvSpPr>
        <p:spPr>
          <a:xfrm>
            <a:off x="993648" y="1267968"/>
            <a:ext cx="6583680" cy="338328"/>
          </a:xfrm>
          <a:prstGeom prst="rect">
            <a:avLst/>
          </a:prstGeom>
        </p:spPr>
        <p:txBody>
          <a:bodyPr lIns="0" tIns="0" rIns="0" bIns="0" wrap="none">
            <a:noAutofit/>
          </a:bodyPr>
          <a:p>
            <a:pPr indent="0"/>
            <a:r>
              <a:rPr lang="en-US" b="1" sz="2100">
                <a:latin typeface="Arial"/>
              </a:rPr>
              <a:t>Amass spectrometer breaks a peptide </a:t>
            </a:r>
            <a:r>
              <a:rPr lang="en-US" b="1" i="1" sz="2500">
                <a:latin typeface="Calibri"/>
              </a:rPr>
              <a:t>p</a:t>
            </a:r>
            <a:r>
              <a:rPr lang="en-US" b="1" i="1" baseline="-25000" sz="2500">
                <a:latin typeface="Calibri"/>
              </a:rPr>
              <a:t>t</a:t>
            </a:r>
            <a:r>
              <a:rPr lang="en-US" b="1" i="1" sz="2500">
                <a:latin typeface="Calibri"/>
              </a:rPr>
              <a:t> p</a:t>
            </a:r>
            <a:r>
              <a:rPr lang="en-US" b="1" i="1" baseline="-25000" sz="2500">
                <a:latin typeface="Calibri"/>
              </a:rPr>
              <a:t>2</a:t>
            </a:r>
            <a:r>
              <a:rPr lang="en-US" b="1" i="1" sz="2500">
                <a:latin typeface="Calibri"/>
              </a:rPr>
              <a:t> • • • p</a:t>
            </a:r>
            <a:r>
              <a:rPr lang="en-US" b="1" i="1" baseline="-25000" sz="2500">
                <a:latin typeface="Calibri"/>
              </a:rPr>
              <a:t>n</a:t>
            </a:r>
          </a:p>
        </p:txBody>
      </p:sp>
      <p:sp>
        <p:nvSpPr>
          <p:cNvPr id="4" name=""/>
          <p:cNvSpPr/>
          <p:nvPr/>
        </p:nvSpPr>
        <p:spPr>
          <a:xfrm>
            <a:off x="999744" y="2432304"/>
            <a:ext cx="7080504" cy="2679192"/>
          </a:xfrm>
          <a:prstGeom prst="rect">
            <a:avLst/>
          </a:prstGeom>
        </p:spPr>
        <p:txBody>
          <a:bodyPr lIns="0" tIns="0" rIns="0" bIns="0">
            <a:noAutofit/>
          </a:bodyPr>
          <a:p>
            <a:pPr indent="0">
              <a:lnSpc>
                <a:spcPts val="3168"/>
              </a:lnSpc>
            </a:pPr>
            <a:r>
              <a:rPr lang="en-US" b="1" sz="2100">
                <a:solidFill>
                  <a:srgbClr val="FF32CC"/>
                </a:solidFill>
                <a:latin typeface="Arial"/>
              </a:rPr>
              <a:t>GPFNA </a:t>
            </a:r>
            <a:r>
              <a:rPr lang="en-US" b="1" sz="2100">
                <a:latin typeface="Arial"/>
              </a:rPr>
              <a:t>into </a:t>
            </a:r>
            <a:r>
              <a:rPr lang="en-US" b="1" sz="2100">
                <a:solidFill>
                  <a:srgbClr val="91D050"/>
                </a:solidFill>
                <a:latin typeface="Arial"/>
              </a:rPr>
              <a:t>GP </a:t>
            </a:r>
            <a:r>
              <a:rPr lang="en-US" b="1" sz="2100">
                <a:latin typeface="Arial"/>
              </a:rPr>
              <a:t>and </a:t>
            </a:r>
            <a:r>
              <a:rPr lang="en-US" b="1" sz="2100">
                <a:solidFill>
                  <a:srgbClr val="91D050"/>
                </a:solidFill>
                <a:latin typeface="Arial"/>
              </a:rPr>
              <a:t>FNA </a:t>
            </a:r>
            <a:r>
              <a:rPr lang="en-US" b="1" sz="2100">
                <a:latin typeface="Arial"/>
              </a:rPr>
              <a:t>, lose some small parts of GP and FNA, fragments of a lower mass </a:t>
            </a:r>
            <a:r>
              <a:rPr lang="en-US" b="1" sz="2100">
                <a:solidFill>
                  <a:srgbClr val="91D050"/>
                </a:solidFill>
                <a:latin typeface="Arial"/>
              </a:rPr>
              <a:t>GP </a:t>
            </a:r>
            <a:r>
              <a:rPr lang="en-US" b="1" sz="2100">
                <a:latin typeface="Arial"/>
              </a:rPr>
              <a:t>might lose a water (H</a:t>
            </a:r>
            <a:r>
              <a:rPr lang="en-US" b="1" baseline="-25000" sz="2100">
                <a:latin typeface="Arial"/>
              </a:rPr>
              <a:t>2</a:t>
            </a:r>
            <a:r>
              <a:rPr lang="en-US" b="1" sz="2100">
                <a:latin typeface="Arial"/>
              </a:rPr>
              <a:t>O), and the peptide </a:t>
            </a:r>
            <a:r>
              <a:rPr lang="en-US" b="1" sz="2100">
                <a:solidFill>
                  <a:srgbClr val="91D050"/>
                </a:solidFill>
                <a:latin typeface="Arial"/>
              </a:rPr>
              <a:t>FNA </a:t>
            </a:r>
            <a:r>
              <a:rPr lang="en-US" b="1" sz="2100">
                <a:latin typeface="Arial"/>
              </a:rPr>
              <a:t>might lose an ammonia (NH</a:t>
            </a:r>
            <a:r>
              <a:rPr lang="en-US" b="1" baseline="-25000" sz="2100">
                <a:latin typeface="Arial"/>
              </a:rPr>
              <a:t>3</a:t>
            </a:r>
            <a:r>
              <a:rPr lang="en-US" b="1" sz="2100">
                <a:latin typeface="Arial"/>
              </a:rPr>
              <a:t>). Mass of GP minus the</a:t>
            </a:r>
          </a:p>
          <a:p>
            <a:pPr indent="0">
              <a:lnSpc>
                <a:spcPts val="2880"/>
              </a:lnSpc>
            </a:pPr>
            <a:r>
              <a:rPr lang="en-US" b="1" sz="2100">
                <a:latin typeface="Arial"/>
              </a:rPr>
              <a:t>mass of water (1 + 1 + 16 = 18 daltons) , and the mass of FNA minus the mass of ammonia (1 + 1 + 1 + 14 = 17 daltons). Two different ion types</a:t>
            </a:r>
          </a:p>
        </p:txBody>
      </p:sp>
      <p:sp>
        <p:nvSpPr>
          <p:cNvPr id="5" name=""/>
          <p:cNvSpPr/>
          <p:nvPr/>
        </p:nvSpPr>
        <p:spPr>
          <a:xfrm>
            <a:off x="1533144" y="1661160"/>
            <a:ext cx="2310384" cy="688848"/>
          </a:xfrm>
          <a:prstGeom prst="rect">
            <a:avLst/>
          </a:prstGeom>
        </p:spPr>
        <p:txBody>
          <a:bodyPr lIns="0" tIns="0" rIns="0" bIns="0">
            <a:noAutofit/>
          </a:bodyPr>
          <a:p>
            <a:pPr algn="ctr" indent="0">
              <a:spcAft>
                <a:spcPts val="840"/>
              </a:spcAft>
            </a:pPr>
            <a:r>
              <a:rPr lang="en-US" b="1" sz="2100">
                <a:solidFill>
                  <a:srgbClr val="FF32CC"/>
                </a:solidFill>
                <a:latin typeface="Arial"/>
              </a:rPr>
              <a:t>GPFNA</a:t>
            </a:r>
          </a:p>
          <a:p>
            <a:pPr indent="0"/>
            <a:r>
              <a:rPr lang="en-US" b="1" sz="2100">
                <a:solidFill>
                  <a:srgbClr val="91D050"/>
                </a:solidFill>
                <a:latin typeface="Arial"/>
              </a:rPr>
              <a:t>G, GP, GPF, GPFN</a:t>
            </a:r>
          </a:p>
        </p:txBody>
      </p:sp>
      <p:sp>
        <p:nvSpPr>
          <p:cNvPr id="6" name=""/>
          <p:cNvSpPr/>
          <p:nvPr/>
        </p:nvSpPr>
        <p:spPr>
          <a:xfrm>
            <a:off x="5047488" y="1661160"/>
            <a:ext cx="2414016" cy="688848"/>
          </a:xfrm>
          <a:prstGeom prst="rect">
            <a:avLst/>
          </a:prstGeom>
        </p:spPr>
        <p:txBody>
          <a:bodyPr lIns="0" tIns="0" rIns="0" bIns="0">
            <a:noAutofit/>
          </a:bodyPr>
          <a:p>
            <a:pPr algn="ctr" indent="0">
              <a:spcAft>
                <a:spcPts val="840"/>
              </a:spcAft>
            </a:pPr>
            <a:r>
              <a:rPr lang="en-US" b="1" sz="2100">
                <a:solidFill>
                  <a:srgbClr val="FF32CC"/>
                </a:solidFill>
                <a:latin typeface="Arial"/>
              </a:rPr>
              <a:t>GPFNA</a:t>
            </a:r>
          </a:p>
          <a:p>
            <a:pPr indent="0"/>
            <a:r>
              <a:rPr lang="en-US" b="1" sz="2100">
                <a:solidFill>
                  <a:srgbClr val="00AFF0"/>
                </a:solidFill>
                <a:latin typeface="Arial"/>
              </a:rPr>
              <a:t>PFNA, FNA, NA, A</a:t>
            </a:r>
          </a:p>
        </p:txBody>
      </p:sp>
    </p:spTree>
  </p:cSld>
  <p:clrMapOvr>
    <a:overrideClrMapping bg1="lt1" tx1="dk1" bg2="lt2" tx2="dk2" accent1="accent1" accent2="accent2" accent3="accent3" accent4="accent4" accent5="accent5" accent6="accent6" hlink="hlink" folHlink="folHlink"/>
  </p:clrMapOvr>
</p:sld>
</file>

<file path=ppt/slides/slide98.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sp>
        <p:nvSpPr>
          <p:cNvPr id="2" name=""/>
          <p:cNvSpPr/>
          <p:nvPr/>
        </p:nvSpPr>
        <p:spPr>
          <a:xfrm>
            <a:off x="737616" y="557784"/>
            <a:ext cx="7659624" cy="515112"/>
          </a:xfrm>
          <a:prstGeom prst="rect">
            <a:avLst/>
          </a:prstGeom>
          <a:solidFill>
            <a:srgbClr val="3C7EB2"/>
          </a:solidFill>
        </p:spPr>
        <p:txBody>
          <a:bodyPr lIns="0" tIns="0" rIns="0" bIns="0" wrap="none">
            <a:noAutofit/>
          </a:bodyPr>
          <a:p>
            <a:pPr indent="0"/>
            <a:r>
              <a:rPr lang="en-US" b="1" sz="3700" spc="-50">
                <a:solidFill>
                  <a:srgbClr val="FFFFFF"/>
                </a:solidFill>
                <a:latin typeface="Arial"/>
              </a:rPr>
              <a:t>The Peptide Sequencing Problem</a:t>
            </a:r>
          </a:p>
        </p:txBody>
      </p:sp>
      <p:sp>
        <p:nvSpPr>
          <p:cNvPr id="3" name=""/>
          <p:cNvSpPr/>
          <p:nvPr/>
        </p:nvSpPr>
        <p:spPr>
          <a:xfrm>
            <a:off x="4648200" y="1240536"/>
            <a:ext cx="3526536" cy="1911096"/>
          </a:xfrm>
          <a:prstGeom prst="rect">
            <a:avLst/>
          </a:prstGeom>
          <a:solidFill>
            <a:srgbClr val="E6F3F9"/>
          </a:solidFill>
        </p:spPr>
        <p:txBody>
          <a:bodyPr lIns="0" tIns="0" rIns="0" bIns="0">
            <a:noAutofit/>
          </a:bodyPr>
          <a:p>
            <a:pPr indent="0">
              <a:lnSpc>
                <a:spcPts val="3120"/>
              </a:lnSpc>
            </a:pPr>
            <a:r>
              <a:rPr lang="en-US" b="1" sz="2100">
                <a:latin typeface="Arial"/>
              </a:rPr>
              <a:t>Peptide fragmentation is characterized by a set of numbers A = {51, . . . , 5k} types of ions The set of ion types</a:t>
            </a:r>
          </a:p>
        </p:txBody>
      </p:sp>
    </p:spTree>
  </p:cSld>
  <p:clrMapOvr>
    <a:overrideClrMapping bg1="lt1" tx1="dk1" bg2="lt2" tx2="dk2" accent1="accent1" accent2="accent2" accent3="accent3" accent4="accent4" accent5="accent5" accent6="accent6" hlink="hlink" folHlink="folHlink"/>
  </p:clrMapOvr>
</p:sld>
</file>

<file path=ppt/slides/slide99.xml><?xml version="1.0" encoding="utf-8"?>
<p:sld xmlns:p="http://schemas.openxmlformats.org/presentationml/2006/main" xmlns:a="http://schemas.openxmlformats.org/drawingml/2006/main" xmlns:r="http://schemas.openxmlformats.org/officeDocument/2006/relationships">
  <p:cSld>
    <p:bg>
      <p:bgPr>
        <a:solidFill>
          <a:srgbClr val="FFFFFF"/>
        </a:solidFill>
        <a:effectLst/>
      </p:bgPr>
    </p:bg>
    <p:spTree>
      <p:nvGrpSpPr>
        <p:cNvPr id="1" name=""/>
        <p:cNvGrpSpPr/>
        <p:nvPr/>
      </p:nvGrpSpPr>
      <p:grpSpPr/>
      <p:pic>
        <p:nvPicPr>
          <p:cNvPr id="2" name=""/>
          <p:cNvPicPr>
            <a:picLocks noChangeAspect="1"/>
          </p:cNvPicPr>
          <p:nvPr/>
        </p:nvPicPr>
        <p:blipFill>
          <a:blip r:embed="rPictId0"/>
          <a:stretch>
            <a:fillRect/>
          </a:stretch>
        </p:blipFill>
        <p:spPr>
          <a:xfrm>
            <a:off x="1600200" y="1216152"/>
            <a:ext cx="5943600" cy="2365248"/>
          </a:xfrm>
          <a:prstGeom prst="rect">
            <a:avLst/>
          </a:prstGeom>
        </p:spPr>
      </p:pic>
      <p:sp>
        <p:nvSpPr>
          <p:cNvPr id="3" name=""/>
          <p:cNvSpPr/>
          <p:nvPr/>
        </p:nvSpPr>
        <p:spPr>
          <a:xfrm>
            <a:off x="737616" y="557784"/>
            <a:ext cx="7656576" cy="505968"/>
          </a:xfrm>
          <a:prstGeom prst="rect">
            <a:avLst/>
          </a:prstGeom>
          <a:solidFill>
            <a:srgbClr val="3C7EB2"/>
          </a:solidFill>
        </p:spPr>
        <p:txBody>
          <a:bodyPr lIns="0" tIns="0" rIns="0" bIns="0" wrap="none">
            <a:noAutofit/>
          </a:bodyPr>
          <a:p>
            <a:pPr indent="0"/>
            <a:r>
              <a:rPr lang="en-US" b="1" sz="3700" spc="-50">
                <a:solidFill>
                  <a:srgbClr val="FFFFFF"/>
                </a:solidFill>
                <a:latin typeface="Arial"/>
              </a:rPr>
              <a:t>The Peptide Sequencing Problem</a:t>
            </a:r>
          </a:p>
        </p:txBody>
      </p:sp>
      <p:sp>
        <p:nvSpPr>
          <p:cNvPr id="4" name=""/>
          <p:cNvSpPr/>
          <p:nvPr/>
        </p:nvSpPr>
        <p:spPr>
          <a:xfrm>
            <a:off x="1219200" y="3998976"/>
            <a:ext cx="6510528" cy="2142744"/>
          </a:xfrm>
          <a:prstGeom prst="rect">
            <a:avLst/>
          </a:prstGeom>
        </p:spPr>
        <p:txBody>
          <a:bodyPr lIns="0" tIns="0" rIns="0" bIns="0">
            <a:noAutofit/>
          </a:bodyPr>
          <a:p>
            <a:pPr indent="0">
              <a:lnSpc>
                <a:spcPts val="2856"/>
              </a:lnSpc>
              <a:spcBef>
                <a:spcPts val="2310"/>
              </a:spcBef>
            </a:pPr>
            <a:r>
              <a:rPr lang="en-US" sz="2400">
                <a:latin typeface="Calibri"/>
              </a:rPr>
              <a:t>A </a:t>
            </a:r>
            <a:r>
              <a:rPr lang="en-US" i="1" sz="2400">
                <a:latin typeface="Calibri"/>
              </a:rPr>
              <a:t>6-ion</a:t>
            </a:r>
            <a:r>
              <a:rPr lang="en-US" sz="2400">
                <a:latin typeface="Calibri"/>
              </a:rPr>
              <a:t> of an N-terminal partial peptide </a:t>
            </a:r>
            <a:r>
              <a:rPr lang="en-US" i="1" sz="2400">
                <a:latin typeface="Calibri"/>
              </a:rPr>
              <a:t>P</a:t>
            </a:r>
            <a:r>
              <a:rPr lang="en-US" sz="2400">
                <a:latin typeface="Calibri"/>
              </a:rPr>
              <a:t>,• is a modification of P</a:t>
            </a:r>
            <a:r>
              <a:rPr lang="en-US" baseline="-25000" sz="2400">
                <a:latin typeface="Calibri"/>
              </a:rPr>
              <a:t>i</a:t>
            </a:r>
            <a:r>
              <a:rPr lang="en-US" sz="2400">
                <a:latin typeface="Calibri"/>
              </a:rPr>
              <a:t> that has mass - 5, The most frequent N-terminal ions are called b-ions (ion </a:t>
            </a:r>
            <a:r>
              <a:rPr lang="en-US" i="1" sz="2400">
                <a:latin typeface="Calibri"/>
              </a:rPr>
              <a:t>b</a:t>
            </a:r>
            <a:r>
              <a:rPr lang="en-US" i="1" baseline="-25000" sz="2400">
                <a:latin typeface="Calibri"/>
              </a:rPr>
              <a:t>i </a:t>
            </a:r>
            <a:r>
              <a:rPr lang="en-US" sz="2400">
                <a:latin typeface="Calibri"/>
              </a:rPr>
              <a:t>corresponds to </a:t>
            </a:r>
            <a:r>
              <a:rPr lang="en-US" i="1" sz="2400">
                <a:latin typeface="Calibri"/>
              </a:rPr>
              <a:t>P</a:t>
            </a:r>
            <a:r>
              <a:rPr lang="en-US" i="1" baseline="-25000" sz="2400">
                <a:latin typeface="Calibri"/>
              </a:rPr>
              <a:t>i</a:t>
            </a:r>
            <a:r>
              <a:rPr lang="en-US" sz="2400">
                <a:latin typeface="Calibri"/>
              </a:rPr>
              <a:t> with 5= -1) and the most frequent C-terminal ions are called y-ions (ion </a:t>
            </a:r>
            <a:r>
              <a:rPr lang="en-US" i="1" sz="2400">
                <a:latin typeface="Calibri"/>
              </a:rPr>
              <a:t>y</a:t>
            </a:r>
            <a:r>
              <a:rPr lang="en-US" i="1" baseline="-25000" sz="2400">
                <a:latin typeface="Calibri"/>
              </a:rPr>
              <a:t>i</a:t>
            </a:r>
            <a:r>
              <a:rPr lang="en-US" sz="2400">
                <a:latin typeface="Calibri"/>
              </a:rPr>
              <a:t> corresponds to P</a:t>
            </a:r>
            <a:r>
              <a:rPr lang="en-US" baseline="-25000" sz="2400">
                <a:latin typeface="Calibri"/>
              </a:rPr>
              <a:t>i</a:t>
            </a:r>
            <a:r>
              <a:rPr lang="en-US" baseline="30000" sz="2400">
                <a:latin typeface="Calibri"/>
              </a:rPr>
              <a:t>-</a:t>
            </a:r>
            <a:r>
              <a:rPr lang="en-US" sz="2400">
                <a:latin typeface="Calibri"/>
              </a:rPr>
              <a:t> with 5 =19)</a:t>
            </a:r>
          </a:p>
        </p:txBody>
      </p:sp>
    </p:spTree>
  </p:cSld>
  <p:clrMapOvr>
    <a:overrideClrMapping bg1="lt1" tx1="dk1" bg2="lt2" tx2="dk2" accent1="accent1" accent2="accent2" accent3="accent3" accent4="accent4" accent5="accent5" accent6="accent6" hlink="hlink" folHlink="folHlink"/>
  </p:clrMapOvr>
</p:sld>
</file>

<file path=ppt/theme/theme.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